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0795000" cy="80899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83000"/>
      </a:lnSpc>
      <a:spcBef>
        <a:spcPts val="1800"/>
      </a:spcBef>
      <a:spcAft>
        <a:spcPts val="0"/>
      </a:spcAft>
      <a:buClrTx/>
      <a:buSzTx/>
      <a:buFontTx/>
      <a:buNone/>
      <a:tabLst>
        <a:tab pos="723900" algn="l"/>
        <a:tab pos="1447800" algn="l"/>
        <a:tab pos="2171700" algn="l"/>
        <a:tab pos="2895600" algn="l"/>
        <a:tab pos="3619500" algn="l"/>
        <a:tab pos="4343400" algn="l"/>
      </a:tabLst>
      <a:defRPr kumimoji="0" sz="2900" b="0" i="0" u="none" strike="noStrike" cap="none" spc="0" normalizeH="0" baseline="0">
        <a:ln>
          <a:noFill/>
        </a:ln>
        <a:solidFill>
          <a:srgbClr val="1F2C98"/>
        </a:solidFill>
        <a:effectLst/>
        <a:uFillTx/>
        <a:latin typeface="Arial"/>
        <a:ea typeface="Arial"/>
        <a:cs typeface="Arial"/>
        <a:sym typeface="Arial"/>
      </a:defRPr>
    </a:lvl1pPr>
    <a:lvl2pPr marL="0" marR="0" indent="457200" algn="l" defTabSz="449262" rtl="0" fontAlgn="auto" latinLnBrk="0" hangingPunct="0">
      <a:lnSpc>
        <a:spcPct val="83000"/>
      </a:lnSpc>
      <a:spcBef>
        <a:spcPts val="1800"/>
      </a:spcBef>
      <a:spcAft>
        <a:spcPts val="0"/>
      </a:spcAft>
      <a:buClrTx/>
      <a:buSzTx/>
      <a:buFontTx/>
      <a:buNone/>
      <a:tabLst>
        <a:tab pos="723900" algn="l"/>
        <a:tab pos="1447800" algn="l"/>
        <a:tab pos="2171700" algn="l"/>
        <a:tab pos="2895600" algn="l"/>
        <a:tab pos="3619500" algn="l"/>
        <a:tab pos="4343400" algn="l"/>
      </a:tabLst>
      <a:defRPr kumimoji="0" sz="2900" b="0" i="0" u="none" strike="noStrike" cap="none" spc="0" normalizeH="0" baseline="0">
        <a:ln>
          <a:noFill/>
        </a:ln>
        <a:solidFill>
          <a:srgbClr val="1F2C98"/>
        </a:solidFill>
        <a:effectLst/>
        <a:uFillTx/>
        <a:latin typeface="Arial"/>
        <a:ea typeface="Arial"/>
        <a:cs typeface="Arial"/>
        <a:sym typeface="Arial"/>
      </a:defRPr>
    </a:lvl2pPr>
    <a:lvl3pPr marL="0" marR="0" indent="914400" algn="l" defTabSz="449262" rtl="0" fontAlgn="auto" latinLnBrk="0" hangingPunct="0">
      <a:lnSpc>
        <a:spcPct val="83000"/>
      </a:lnSpc>
      <a:spcBef>
        <a:spcPts val="1800"/>
      </a:spcBef>
      <a:spcAft>
        <a:spcPts val="0"/>
      </a:spcAft>
      <a:buClrTx/>
      <a:buSzTx/>
      <a:buFontTx/>
      <a:buNone/>
      <a:tabLst>
        <a:tab pos="723900" algn="l"/>
        <a:tab pos="1447800" algn="l"/>
        <a:tab pos="2171700" algn="l"/>
        <a:tab pos="2895600" algn="l"/>
        <a:tab pos="3619500" algn="l"/>
        <a:tab pos="4343400" algn="l"/>
      </a:tabLst>
      <a:defRPr kumimoji="0" sz="2900" b="0" i="0" u="none" strike="noStrike" cap="none" spc="0" normalizeH="0" baseline="0">
        <a:ln>
          <a:noFill/>
        </a:ln>
        <a:solidFill>
          <a:srgbClr val="1F2C98"/>
        </a:solidFill>
        <a:effectLst/>
        <a:uFillTx/>
        <a:latin typeface="Arial"/>
        <a:ea typeface="Arial"/>
        <a:cs typeface="Arial"/>
        <a:sym typeface="Arial"/>
      </a:defRPr>
    </a:lvl3pPr>
    <a:lvl4pPr marL="0" marR="0" indent="1371600" algn="l" defTabSz="449262" rtl="0" fontAlgn="auto" latinLnBrk="0" hangingPunct="0">
      <a:lnSpc>
        <a:spcPct val="83000"/>
      </a:lnSpc>
      <a:spcBef>
        <a:spcPts val="1800"/>
      </a:spcBef>
      <a:spcAft>
        <a:spcPts val="0"/>
      </a:spcAft>
      <a:buClrTx/>
      <a:buSzTx/>
      <a:buFontTx/>
      <a:buNone/>
      <a:tabLst>
        <a:tab pos="723900" algn="l"/>
        <a:tab pos="1447800" algn="l"/>
        <a:tab pos="2171700" algn="l"/>
        <a:tab pos="2895600" algn="l"/>
        <a:tab pos="3619500" algn="l"/>
        <a:tab pos="4343400" algn="l"/>
      </a:tabLst>
      <a:defRPr kumimoji="0" sz="2900" b="0" i="0" u="none" strike="noStrike" cap="none" spc="0" normalizeH="0" baseline="0">
        <a:ln>
          <a:noFill/>
        </a:ln>
        <a:solidFill>
          <a:srgbClr val="1F2C98"/>
        </a:solidFill>
        <a:effectLst/>
        <a:uFillTx/>
        <a:latin typeface="Arial"/>
        <a:ea typeface="Arial"/>
        <a:cs typeface="Arial"/>
        <a:sym typeface="Arial"/>
      </a:defRPr>
    </a:lvl4pPr>
    <a:lvl5pPr marL="0" marR="0" indent="1828800" algn="l" defTabSz="449262" rtl="0" fontAlgn="auto" latinLnBrk="0" hangingPunct="0">
      <a:lnSpc>
        <a:spcPct val="83000"/>
      </a:lnSpc>
      <a:spcBef>
        <a:spcPts val="1800"/>
      </a:spcBef>
      <a:spcAft>
        <a:spcPts val="0"/>
      </a:spcAft>
      <a:buClrTx/>
      <a:buSzTx/>
      <a:buFontTx/>
      <a:buNone/>
      <a:tabLst>
        <a:tab pos="723900" algn="l"/>
        <a:tab pos="1447800" algn="l"/>
        <a:tab pos="2171700" algn="l"/>
        <a:tab pos="2895600" algn="l"/>
        <a:tab pos="3619500" algn="l"/>
        <a:tab pos="4343400" algn="l"/>
      </a:tabLst>
      <a:defRPr kumimoji="0" sz="2900" b="0" i="0" u="none" strike="noStrike" cap="none" spc="0" normalizeH="0" baseline="0">
        <a:ln>
          <a:noFill/>
        </a:ln>
        <a:solidFill>
          <a:srgbClr val="1F2C98"/>
        </a:solidFill>
        <a:effectLst/>
        <a:uFillTx/>
        <a:latin typeface="Arial"/>
        <a:ea typeface="Arial"/>
        <a:cs typeface="Arial"/>
        <a:sym typeface="Arial"/>
      </a:defRPr>
    </a:lvl5pPr>
    <a:lvl6pPr marL="0" marR="0" indent="0" algn="l" defTabSz="449262" rtl="0" fontAlgn="auto" latinLnBrk="0" hangingPunct="0">
      <a:lnSpc>
        <a:spcPct val="83000"/>
      </a:lnSpc>
      <a:spcBef>
        <a:spcPts val="1800"/>
      </a:spcBef>
      <a:spcAft>
        <a:spcPts val="0"/>
      </a:spcAft>
      <a:buClrTx/>
      <a:buSzTx/>
      <a:buFontTx/>
      <a:buNone/>
      <a:tabLst>
        <a:tab pos="723900" algn="l"/>
        <a:tab pos="1447800" algn="l"/>
        <a:tab pos="2171700" algn="l"/>
        <a:tab pos="2895600" algn="l"/>
        <a:tab pos="3619500" algn="l"/>
        <a:tab pos="4343400" algn="l"/>
      </a:tabLst>
      <a:defRPr kumimoji="0" sz="2900" b="0" i="0" u="none" strike="noStrike" cap="none" spc="0" normalizeH="0" baseline="0">
        <a:ln>
          <a:noFill/>
        </a:ln>
        <a:solidFill>
          <a:srgbClr val="1F2C98"/>
        </a:solidFill>
        <a:effectLst/>
        <a:uFillTx/>
        <a:latin typeface="Arial"/>
        <a:ea typeface="Arial"/>
        <a:cs typeface="Arial"/>
        <a:sym typeface="Arial"/>
      </a:defRPr>
    </a:lvl6pPr>
    <a:lvl7pPr marL="0" marR="0" indent="0" algn="l" defTabSz="449262" rtl="0" fontAlgn="auto" latinLnBrk="0" hangingPunct="0">
      <a:lnSpc>
        <a:spcPct val="83000"/>
      </a:lnSpc>
      <a:spcBef>
        <a:spcPts val="1800"/>
      </a:spcBef>
      <a:spcAft>
        <a:spcPts val="0"/>
      </a:spcAft>
      <a:buClrTx/>
      <a:buSzTx/>
      <a:buFontTx/>
      <a:buNone/>
      <a:tabLst>
        <a:tab pos="723900" algn="l"/>
        <a:tab pos="1447800" algn="l"/>
        <a:tab pos="2171700" algn="l"/>
        <a:tab pos="2895600" algn="l"/>
        <a:tab pos="3619500" algn="l"/>
        <a:tab pos="4343400" algn="l"/>
      </a:tabLst>
      <a:defRPr kumimoji="0" sz="2900" b="0" i="0" u="none" strike="noStrike" cap="none" spc="0" normalizeH="0" baseline="0">
        <a:ln>
          <a:noFill/>
        </a:ln>
        <a:solidFill>
          <a:srgbClr val="1F2C98"/>
        </a:solidFill>
        <a:effectLst/>
        <a:uFillTx/>
        <a:latin typeface="Arial"/>
        <a:ea typeface="Arial"/>
        <a:cs typeface="Arial"/>
        <a:sym typeface="Arial"/>
      </a:defRPr>
    </a:lvl7pPr>
    <a:lvl8pPr marL="0" marR="0" indent="0" algn="l" defTabSz="449262" rtl="0" fontAlgn="auto" latinLnBrk="0" hangingPunct="0">
      <a:lnSpc>
        <a:spcPct val="83000"/>
      </a:lnSpc>
      <a:spcBef>
        <a:spcPts val="1800"/>
      </a:spcBef>
      <a:spcAft>
        <a:spcPts val="0"/>
      </a:spcAft>
      <a:buClrTx/>
      <a:buSzTx/>
      <a:buFontTx/>
      <a:buNone/>
      <a:tabLst>
        <a:tab pos="723900" algn="l"/>
        <a:tab pos="1447800" algn="l"/>
        <a:tab pos="2171700" algn="l"/>
        <a:tab pos="2895600" algn="l"/>
        <a:tab pos="3619500" algn="l"/>
        <a:tab pos="4343400" algn="l"/>
      </a:tabLst>
      <a:defRPr kumimoji="0" sz="2900" b="0" i="0" u="none" strike="noStrike" cap="none" spc="0" normalizeH="0" baseline="0">
        <a:ln>
          <a:noFill/>
        </a:ln>
        <a:solidFill>
          <a:srgbClr val="1F2C98"/>
        </a:solidFill>
        <a:effectLst/>
        <a:uFillTx/>
        <a:latin typeface="Arial"/>
        <a:ea typeface="Arial"/>
        <a:cs typeface="Arial"/>
        <a:sym typeface="Arial"/>
      </a:defRPr>
    </a:lvl8pPr>
    <a:lvl9pPr marL="0" marR="0" indent="0" algn="l" defTabSz="449262" rtl="0" fontAlgn="auto" latinLnBrk="0" hangingPunct="0">
      <a:lnSpc>
        <a:spcPct val="83000"/>
      </a:lnSpc>
      <a:spcBef>
        <a:spcPts val="1800"/>
      </a:spcBef>
      <a:spcAft>
        <a:spcPts val="0"/>
      </a:spcAft>
      <a:buClrTx/>
      <a:buSzTx/>
      <a:buFontTx/>
      <a:buNone/>
      <a:tabLst>
        <a:tab pos="723900" algn="l"/>
        <a:tab pos="1447800" algn="l"/>
        <a:tab pos="2171700" algn="l"/>
        <a:tab pos="2895600" algn="l"/>
        <a:tab pos="3619500" algn="l"/>
        <a:tab pos="4343400" algn="l"/>
      </a:tabLst>
      <a:defRPr kumimoji="0" sz="2900" b="0" i="0" u="none" strike="noStrike" cap="none" spc="0" normalizeH="0" baseline="0">
        <a:ln>
          <a:noFill/>
        </a:ln>
        <a:solidFill>
          <a:srgbClr val="1F2C98"/>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68" y="-90"/>
      </p:cViewPr>
      <p:guideLst>
        <p:guide orient="horz" pos="2548"/>
        <p:guide pos="34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4610196"/>
      </p:ext>
    </p:extLst>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endParaRPr/>
          </a:p>
        </p:txBody>
      </p:sp>
      <p:sp>
        <p:nvSpPr>
          <p:cNvPr id="70" name="Shape 70"/>
          <p:cNvSpPr>
            <a:spLocks noGrp="1"/>
          </p:cNvSpPr>
          <p:nvPr>
            <p:ph type="body" sz="quarter" idx="1"/>
          </p:nvPr>
        </p:nvSpPr>
        <p:spPr>
          <a:prstGeom prst="rect">
            <a:avLst/>
          </a:prstGeom>
        </p:spPr>
        <p:txBody>
          <a:bodyPr/>
          <a:lstStyle>
            <a:lvl1pPr>
              <a:lnSpc>
                <a:spcPct val="96000"/>
              </a:lnSpc>
              <a:spcBef>
                <a:spcPts val="0"/>
              </a:spcBef>
              <a:tabLst>
                <a:tab pos="723900" algn="l"/>
                <a:tab pos="1447800" algn="l"/>
                <a:tab pos="2171700" algn="l"/>
                <a:tab pos="2895600" algn="l"/>
                <a:tab pos="3619500" algn="l"/>
                <a:tab pos="4343400" algn="l"/>
                <a:tab pos="5067300" algn="l"/>
                <a:tab pos="5791200" algn="l"/>
              </a:tabLst>
              <a:defRPr sz="2400">
                <a:solidFill>
                  <a:srgbClr val="FFFFFF"/>
                </a:solidFill>
              </a:defRPr>
            </a:lvl1pPr>
          </a:lstStyle>
          <a:p>
            <a:r>
              <a:t>De mate waarin artsen het moeilijk vinden om patiënten te helpen wordt meer naarmate de klachten onverklaarbaarder worden. Dat is natuurlijk niet zo gek: de dokter wil een goede, of op zijn minst plausibele verklaring kunnen geven aan de patiënt. En de patiënt is vaak ook uit op een (plausibele) verklaring. Vaak is dat zelfs genoeg en hoeft er niet iets aan gedaan te worden. Als je de patiënt gerust kunt stellen met een plausibele verklaring, is het grootste leed alweer geleden en kan de patiënt wel weer leven met zijn symptomen.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1413" y="685800"/>
            <a:ext cx="4575175" cy="3429000"/>
          </a:xfrm>
        </p:spPr>
      </p:sp>
      <p:sp>
        <p:nvSpPr>
          <p:cNvPr id="3" name="Tijdelijke aanduiding voor notities 2"/>
          <p:cNvSpPr>
            <a:spLocks noGrp="1"/>
          </p:cNvSpPr>
          <p:nvPr>
            <p:ph type="body" idx="1"/>
          </p:nvPr>
        </p:nvSpPr>
        <p:spPr/>
        <p:txBody>
          <a:bodyPr/>
          <a:lstStyle/>
          <a:p>
            <a:r>
              <a:rPr lang="nl-NL" dirty="0" smtClean="0"/>
              <a:t>Toelichting</a:t>
            </a:r>
            <a:r>
              <a:rPr lang="nl-NL" baseline="0" dirty="0" smtClean="0"/>
              <a:t> bij tip 2: Als patiënten uit zichzelf komen, komen ze vaak op een moment van veel klachten en gaat het dus niet goed. Als je ze actief </a:t>
            </a:r>
            <a:r>
              <a:rPr lang="nl-NL" baseline="0" dirty="0" err="1" smtClean="0"/>
              <a:t>terugbesteld</a:t>
            </a:r>
            <a:r>
              <a:rPr lang="nl-NL" baseline="0" dirty="0" smtClean="0"/>
              <a:t> </a:t>
            </a:r>
            <a:r>
              <a:rPr lang="nl-NL" baseline="0" dirty="0" err="1" smtClean="0"/>
              <a:t>zul</a:t>
            </a:r>
            <a:r>
              <a:rPr lang="nl-NL" baseline="0" dirty="0" smtClean="0"/>
              <a:t> je ze ook vaker op een beter moment treffen =&gt; geeft een heel ander consult.</a:t>
            </a:r>
            <a:endParaRPr lang="nl-NL" dirty="0"/>
          </a:p>
        </p:txBody>
      </p:sp>
    </p:spTree>
    <p:extLst>
      <p:ext uri="{BB962C8B-B14F-4D97-AF65-F5344CB8AC3E}">
        <p14:creationId xmlns:p14="http://schemas.microsoft.com/office/powerpoint/2010/main" val="114854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Titeltekst</a:t>
            </a:r>
          </a:p>
        </p:txBody>
      </p:sp>
      <p:sp>
        <p:nvSpPr>
          <p:cNvPr id="13" name="Shape 13"/>
          <p:cNvSpPr>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4" name="Shape 1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8" name="Shape 2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35" name="image.jpeg"/>
          <p:cNvPicPr>
            <a:picLocks noChangeAspect="1"/>
          </p:cNvPicPr>
          <p:nvPr/>
        </p:nvPicPr>
        <p:blipFill>
          <a:blip r:embed="rId2">
            <a:extLst/>
          </a:blip>
          <a:stretch>
            <a:fillRect/>
          </a:stretch>
        </p:blipFill>
        <p:spPr>
          <a:xfrm>
            <a:off x="0" y="-11113"/>
            <a:ext cx="10793413" cy="8101013"/>
          </a:xfrm>
          <a:prstGeom prst="rect">
            <a:avLst/>
          </a:prstGeom>
          <a:ln w="12700">
            <a:miter lim="400000"/>
          </a:ln>
        </p:spPr>
      </p:pic>
      <p:sp>
        <p:nvSpPr>
          <p:cNvPr id="36" name="Shape 36"/>
          <p:cNvSpPr>
            <a:spLocks noGrp="1"/>
          </p:cNvSpPr>
          <p:nvPr>
            <p:ph type="title"/>
          </p:nvPr>
        </p:nvSpPr>
        <p:spPr>
          <a:prstGeom prst="rect">
            <a:avLst/>
          </a:prstGeom>
        </p:spPr>
        <p:txBody>
          <a:bodyPr/>
          <a:lstStyle/>
          <a:p>
            <a:r>
              <a:t>Titeltekst</a:t>
            </a:r>
          </a:p>
        </p:txBody>
      </p:sp>
      <p:sp>
        <p:nvSpPr>
          <p:cNvPr id="37" name="Shape 37"/>
          <p:cNvSpPr>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8" name="Shape 38"/>
          <p:cNvSpPr>
            <a:spLocks noGrp="1"/>
          </p:cNvSpPr>
          <p:nvPr>
            <p:ph type="sldNum" sz="quarter" idx="2"/>
          </p:nvPr>
        </p:nvSpPr>
        <p:spPr>
          <a:xfrm>
            <a:off x="9771062" y="7639050"/>
            <a:ext cx="356974" cy="349222"/>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5" name="image.png" descr="balken_voorgrond.png"/>
          <p:cNvPicPr>
            <a:picLocks noChangeAspect="1"/>
          </p:cNvPicPr>
          <p:nvPr/>
        </p:nvPicPr>
        <p:blipFill>
          <a:blip r:embed="rId3">
            <a:extLst/>
          </a:blip>
          <a:stretch>
            <a:fillRect/>
          </a:stretch>
        </p:blipFill>
        <p:spPr>
          <a:xfrm>
            <a:off x="0" y="0"/>
            <a:ext cx="10793414" cy="8101014"/>
          </a:xfrm>
          <a:prstGeom prst="rect">
            <a:avLst/>
          </a:prstGeom>
          <a:ln w="12700">
            <a:miter lim="400000"/>
          </a:ln>
        </p:spPr>
      </p:pic>
      <p:sp>
        <p:nvSpPr>
          <p:cNvPr id="46" name="Shape 46"/>
          <p:cNvSpPr>
            <a:spLocks noGrp="1"/>
          </p:cNvSpPr>
          <p:nvPr>
            <p:ph type="sldNum" sz="quarter" idx="2"/>
          </p:nvPr>
        </p:nvSpPr>
        <p:spPr>
          <a:xfrm>
            <a:off x="7525949" y="7498137"/>
            <a:ext cx="210468" cy="197384"/>
          </a:xfrm>
          <a:prstGeom prst="rect">
            <a:avLst/>
          </a:prstGeom>
        </p:spPr>
        <p:txBody>
          <a:bodyPr lIns="0" tIns="0" rIns="0" bIns="0"/>
          <a:lstStyle>
            <a:lvl1pPr algn="r" defTabSz="455612">
              <a:lnSpc>
                <a:spcPct val="100000"/>
              </a:lnSpc>
              <a:spcBef>
                <a:spcPts val="1800"/>
              </a:spcBef>
              <a:tabLst>
                <a:tab pos="723900" algn="l"/>
                <a:tab pos="1447800" algn="l"/>
                <a:tab pos="2171700" algn="l"/>
                <a:tab pos="2895600" algn="l"/>
                <a:tab pos="3619500" algn="l"/>
                <a:tab pos="4343400" algn="l"/>
              </a:tabLst>
              <a:defRPr sz="1400">
                <a:solidFill>
                  <a:srgbClr val="000080"/>
                </a:solidFill>
              </a:defRPr>
            </a:lvl1p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7">
            <a:extLst/>
          </a:blip>
          <a:stretch>
            <a:fillRect/>
          </a:stretch>
        </p:blipFill>
        <p:spPr>
          <a:xfrm>
            <a:off x="0" y="-11113"/>
            <a:ext cx="10793413" cy="8101013"/>
          </a:xfrm>
          <a:prstGeom prst="rect">
            <a:avLst/>
          </a:prstGeom>
          <a:ln w="12700">
            <a:miter lim="400000"/>
          </a:ln>
        </p:spPr>
      </p:pic>
      <p:sp>
        <p:nvSpPr>
          <p:cNvPr id="3" name="Shape 3"/>
          <p:cNvSpPr>
            <a:spLocks noGrp="1"/>
          </p:cNvSpPr>
          <p:nvPr>
            <p:ph type="title"/>
          </p:nvPr>
        </p:nvSpPr>
        <p:spPr>
          <a:xfrm>
            <a:off x="539750" y="322262"/>
            <a:ext cx="9713913" cy="134937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Titeltekst</a:t>
            </a:r>
          </a:p>
        </p:txBody>
      </p:sp>
      <p:sp>
        <p:nvSpPr>
          <p:cNvPr id="4" name="Shape 4"/>
          <p:cNvSpPr>
            <a:spLocks noGrp="1"/>
          </p:cNvSpPr>
          <p:nvPr>
            <p:ph type="body" idx="1"/>
          </p:nvPr>
        </p:nvSpPr>
        <p:spPr>
          <a:xfrm>
            <a:off x="539750" y="1892300"/>
            <a:ext cx="9713913" cy="53371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Shape 5"/>
          <p:cNvSpPr>
            <a:spLocks noGrp="1"/>
          </p:cNvSpPr>
          <p:nvPr>
            <p:ph type="sldNum" sz="quarter" idx="2"/>
          </p:nvPr>
        </p:nvSpPr>
        <p:spPr>
          <a:xfrm>
            <a:off x="7526337" y="7497762"/>
            <a:ext cx="356974" cy="349222"/>
          </a:xfrm>
          <a:prstGeom prst="rect">
            <a:avLst/>
          </a:prstGeom>
          <a:ln w="12700">
            <a:miter lim="400000"/>
          </a:ln>
        </p:spPr>
        <p:txBody>
          <a:bodyPr wrap="none" lIns="44999" tIns="44999" rIns="44999" bIns="44999">
            <a:spAutoFit/>
          </a:bodyPr>
          <a:lstStyle>
            <a:lvl1pPr>
              <a:spcBef>
                <a:spcPts val="0"/>
              </a:spcBef>
              <a:tabLst/>
              <a:defRPr sz="1800">
                <a:solidFill>
                  <a:srgbClr val="000000"/>
                </a:solidFill>
              </a:defRPr>
            </a:lvl1pPr>
          </a:lstStyle>
          <a:p>
            <a:fld id="{86CB4B4D-7CA3-9044-876B-883B54F8677D}" type="slidenum">
              <a:t>‹nr.›</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449262" rtl="0" latinLnBrk="0">
        <a:lnSpc>
          <a:spcPct val="83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1pPr>
      <a:lvl2pPr marL="0" marR="0" indent="0" algn="l" defTabSz="449262" rtl="0" latinLnBrk="0">
        <a:lnSpc>
          <a:spcPct val="83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2pPr>
      <a:lvl3pPr marL="0" marR="0" indent="0" algn="l" defTabSz="449262" rtl="0" latinLnBrk="0">
        <a:lnSpc>
          <a:spcPct val="83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3pPr>
      <a:lvl4pPr marL="0" marR="0" indent="0" algn="l" defTabSz="449262" rtl="0" latinLnBrk="0">
        <a:lnSpc>
          <a:spcPct val="83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4pPr>
      <a:lvl5pPr marL="0" marR="0" indent="0" algn="l" defTabSz="449262" rtl="0" latinLnBrk="0">
        <a:lnSpc>
          <a:spcPct val="83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5pPr>
      <a:lvl6pPr marL="0" marR="0" indent="457200" algn="l" defTabSz="449262" rtl="0" latinLnBrk="0">
        <a:lnSpc>
          <a:spcPct val="83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6pPr>
      <a:lvl7pPr marL="0" marR="0" indent="914400" algn="l" defTabSz="449262" rtl="0" latinLnBrk="0">
        <a:lnSpc>
          <a:spcPct val="83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7pPr>
      <a:lvl8pPr marL="0" marR="0" indent="1371600" algn="l" defTabSz="449262" rtl="0" latinLnBrk="0">
        <a:lnSpc>
          <a:spcPct val="83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8pPr>
      <a:lvl9pPr marL="0" marR="0" indent="1828800" algn="l" defTabSz="449262" rtl="0" latinLnBrk="0">
        <a:lnSpc>
          <a:spcPct val="83000"/>
        </a:lnSpc>
        <a:spcBef>
          <a:spcPts val="0"/>
        </a:spcBef>
        <a:spcAft>
          <a:spcPts val="0"/>
        </a:spcAft>
        <a:buClrTx/>
        <a:buSzTx/>
        <a:buFontTx/>
        <a:buNone/>
        <a:tabLst/>
        <a:defRPr sz="2400" b="0" i="0" u="none" strike="noStrike" cap="none" spc="0" baseline="0">
          <a:ln>
            <a:noFill/>
          </a:ln>
          <a:solidFill>
            <a:srgbClr val="FFFFFF"/>
          </a:solidFill>
          <a:uFillTx/>
          <a:latin typeface="Arial"/>
          <a:ea typeface="Arial"/>
          <a:cs typeface="Arial"/>
          <a:sym typeface="Arial"/>
        </a:defRPr>
      </a:lvl9pPr>
    </p:titleStyle>
    <p:bodyStyle>
      <a:lvl1pPr marL="342900" marR="0" indent="-342900" algn="l" defTabSz="449262" rtl="0" latinLnBrk="0">
        <a:lnSpc>
          <a:spcPct val="83000"/>
        </a:lnSpc>
        <a:spcBef>
          <a:spcPts val="1400"/>
        </a:spcBef>
        <a:spcAft>
          <a:spcPts val="0"/>
        </a:spcAft>
        <a:buClrTx/>
        <a:buSzTx/>
        <a:buFontTx/>
        <a:buNone/>
        <a:tabLst/>
        <a:defRPr sz="3800" b="0" i="0" u="none" strike="noStrike" cap="none" spc="0" baseline="0">
          <a:ln>
            <a:noFill/>
          </a:ln>
          <a:solidFill>
            <a:srgbClr val="000000"/>
          </a:solidFill>
          <a:uFillTx/>
          <a:latin typeface="Arial"/>
          <a:ea typeface="Arial"/>
          <a:cs typeface="Arial"/>
          <a:sym typeface="Arial"/>
        </a:defRPr>
      </a:lvl1pPr>
      <a:lvl2pPr marL="342900" marR="0" indent="114300" algn="l" defTabSz="449262" rtl="0" latinLnBrk="0">
        <a:lnSpc>
          <a:spcPct val="83000"/>
        </a:lnSpc>
        <a:spcBef>
          <a:spcPts val="1400"/>
        </a:spcBef>
        <a:spcAft>
          <a:spcPts val="0"/>
        </a:spcAft>
        <a:buClrTx/>
        <a:buSzTx/>
        <a:buFontTx/>
        <a:buNone/>
        <a:tabLst/>
        <a:defRPr sz="3800" b="0" i="0" u="none" strike="noStrike" cap="none" spc="0" baseline="0">
          <a:ln>
            <a:noFill/>
          </a:ln>
          <a:solidFill>
            <a:srgbClr val="000000"/>
          </a:solidFill>
          <a:uFillTx/>
          <a:latin typeface="Arial"/>
          <a:ea typeface="Arial"/>
          <a:cs typeface="Arial"/>
          <a:sym typeface="Arial"/>
        </a:defRPr>
      </a:lvl2pPr>
      <a:lvl3pPr marL="342900" marR="0" indent="571500" algn="l" defTabSz="449262" rtl="0" latinLnBrk="0">
        <a:lnSpc>
          <a:spcPct val="83000"/>
        </a:lnSpc>
        <a:spcBef>
          <a:spcPts val="1400"/>
        </a:spcBef>
        <a:spcAft>
          <a:spcPts val="0"/>
        </a:spcAft>
        <a:buClrTx/>
        <a:buSzTx/>
        <a:buFontTx/>
        <a:buNone/>
        <a:tabLst/>
        <a:defRPr sz="3800" b="0" i="0" u="none" strike="noStrike" cap="none" spc="0" baseline="0">
          <a:ln>
            <a:noFill/>
          </a:ln>
          <a:solidFill>
            <a:srgbClr val="000000"/>
          </a:solidFill>
          <a:uFillTx/>
          <a:latin typeface="Arial"/>
          <a:ea typeface="Arial"/>
          <a:cs typeface="Arial"/>
          <a:sym typeface="Arial"/>
        </a:defRPr>
      </a:lvl3pPr>
      <a:lvl4pPr marL="342900" marR="0" indent="1028700" algn="l" defTabSz="449262" rtl="0" latinLnBrk="0">
        <a:lnSpc>
          <a:spcPct val="83000"/>
        </a:lnSpc>
        <a:spcBef>
          <a:spcPts val="1400"/>
        </a:spcBef>
        <a:spcAft>
          <a:spcPts val="0"/>
        </a:spcAft>
        <a:buClrTx/>
        <a:buSzTx/>
        <a:buFontTx/>
        <a:buNone/>
        <a:tabLst/>
        <a:defRPr sz="3800" b="0" i="0" u="none" strike="noStrike" cap="none" spc="0" baseline="0">
          <a:ln>
            <a:noFill/>
          </a:ln>
          <a:solidFill>
            <a:srgbClr val="000000"/>
          </a:solidFill>
          <a:uFillTx/>
          <a:latin typeface="Arial"/>
          <a:ea typeface="Arial"/>
          <a:cs typeface="Arial"/>
          <a:sym typeface="Arial"/>
        </a:defRPr>
      </a:lvl4pPr>
      <a:lvl5pPr marL="342900" marR="0" indent="1485900" algn="l" defTabSz="449262" rtl="0" latinLnBrk="0">
        <a:lnSpc>
          <a:spcPct val="83000"/>
        </a:lnSpc>
        <a:spcBef>
          <a:spcPts val="1400"/>
        </a:spcBef>
        <a:spcAft>
          <a:spcPts val="0"/>
        </a:spcAft>
        <a:buClrTx/>
        <a:buSzTx/>
        <a:buFontTx/>
        <a:buNone/>
        <a:tabLst/>
        <a:defRPr sz="3800" b="0" i="0" u="none" strike="noStrike" cap="none" spc="0" baseline="0">
          <a:ln>
            <a:noFill/>
          </a:ln>
          <a:solidFill>
            <a:srgbClr val="000000"/>
          </a:solidFill>
          <a:uFillTx/>
          <a:latin typeface="Arial"/>
          <a:ea typeface="Arial"/>
          <a:cs typeface="Arial"/>
          <a:sym typeface="Arial"/>
        </a:defRPr>
      </a:lvl5pPr>
      <a:lvl6pPr marL="342900" marR="0" indent="1943100" algn="l" defTabSz="449262" rtl="0" latinLnBrk="0">
        <a:lnSpc>
          <a:spcPct val="83000"/>
        </a:lnSpc>
        <a:spcBef>
          <a:spcPts val="1400"/>
        </a:spcBef>
        <a:spcAft>
          <a:spcPts val="0"/>
        </a:spcAft>
        <a:buClrTx/>
        <a:buSzTx/>
        <a:buFontTx/>
        <a:buNone/>
        <a:tabLst/>
        <a:defRPr sz="3800" b="0" i="0" u="none" strike="noStrike" cap="none" spc="0" baseline="0">
          <a:ln>
            <a:noFill/>
          </a:ln>
          <a:solidFill>
            <a:srgbClr val="000000"/>
          </a:solidFill>
          <a:uFillTx/>
          <a:latin typeface="Arial"/>
          <a:ea typeface="Arial"/>
          <a:cs typeface="Arial"/>
          <a:sym typeface="Arial"/>
        </a:defRPr>
      </a:lvl6pPr>
      <a:lvl7pPr marL="342900" marR="0" indent="2400300" algn="l" defTabSz="449262" rtl="0" latinLnBrk="0">
        <a:lnSpc>
          <a:spcPct val="83000"/>
        </a:lnSpc>
        <a:spcBef>
          <a:spcPts val="1400"/>
        </a:spcBef>
        <a:spcAft>
          <a:spcPts val="0"/>
        </a:spcAft>
        <a:buClrTx/>
        <a:buSzTx/>
        <a:buFontTx/>
        <a:buNone/>
        <a:tabLst/>
        <a:defRPr sz="3800" b="0" i="0" u="none" strike="noStrike" cap="none" spc="0" baseline="0">
          <a:ln>
            <a:noFill/>
          </a:ln>
          <a:solidFill>
            <a:srgbClr val="000000"/>
          </a:solidFill>
          <a:uFillTx/>
          <a:latin typeface="Arial"/>
          <a:ea typeface="Arial"/>
          <a:cs typeface="Arial"/>
          <a:sym typeface="Arial"/>
        </a:defRPr>
      </a:lvl7pPr>
      <a:lvl8pPr marL="342900" marR="0" indent="2857500" algn="l" defTabSz="449262" rtl="0" latinLnBrk="0">
        <a:lnSpc>
          <a:spcPct val="83000"/>
        </a:lnSpc>
        <a:spcBef>
          <a:spcPts val="1400"/>
        </a:spcBef>
        <a:spcAft>
          <a:spcPts val="0"/>
        </a:spcAft>
        <a:buClrTx/>
        <a:buSzTx/>
        <a:buFontTx/>
        <a:buNone/>
        <a:tabLst/>
        <a:defRPr sz="3800" b="0" i="0" u="none" strike="noStrike" cap="none" spc="0" baseline="0">
          <a:ln>
            <a:noFill/>
          </a:ln>
          <a:solidFill>
            <a:srgbClr val="000000"/>
          </a:solidFill>
          <a:uFillTx/>
          <a:latin typeface="Arial"/>
          <a:ea typeface="Arial"/>
          <a:cs typeface="Arial"/>
          <a:sym typeface="Arial"/>
        </a:defRPr>
      </a:lvl8pPr>
      <a:lvl9pPr marL="342900" marR="0" indent="3314700" algn="l" defTabSz="449262" rtl="0" latinLnBrk="0">
        <a:lnSpc>
          <a:spcPct val="83000"/>
        </a:lnSpc>
        <a:spcBef>
          <a:spcPts val="1400"/>
        </a:spcBef>
        <a:spcAft>
          <a:spcPts val="0"/>
        </a:spcAft>
        <a:buClrTx/>
        <a:buSzTx/>
        <a:buFontTx/>
        <a:buNone/>
        <a:tabLst/>
        <a:defRPr sz="3800" b="0" i="0" u="none" strike="noStrike" cap="none" spc="0" baseline="0">
          <a:ln>
            <a:noFill/>
          </a:ln>
          <a:solidFill>
            <a:srgbClr val="000000"/>
          </a:solidFill>
          <a:uFillTx/>
          <a:latin typeface="Arial"/>
          <a:ea typeface="Arial"/>
          <a:cs typeface="Arial"/>
          <a:sym typeface="Arial"/>
        </a:defRPr>
      </a:lvl9pPr>
    </p:bodyStyle>
    <p:otherStyle>
      <a:lvl1pPr marL="0" marR="0" indent="0" algn="l" defTabSz="449262" rtl="0" latinLnBrk="0">
        <a:lnSpc>
          <a:spcPct val="83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457200" algn="l" defTabSz="449262" rtl="0" latinLnBrk="0">
        <a:lnSpc>
          <a:spcPct val="83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914400" algn="l" defTabSz="449262" rtl="0" latinLnBrk="0">
        <a:lnSpc>
          <a:spcPct val="83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1371600" algn="l" defTabSz="449262" rtl="0" latinLnBrk="0">
        <a:lnSpc>
          <a:spcPct val="83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1828800" algn="l" defTabSz="449262" rtl="0" latinLnBrk="0">
        <a:lnSpc>
          <a:spcPct val="83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0" algn="l" defTabSz="449262" rtl="0" latinLnBrk="0">
        <a:lnSpc>
          <a:spcPct val="83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0" algn="l" defTabSz="449262" rtl="0" latinLnBrk="0">
        <a:lnSpc>
          <a:spcPct val="83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0" algn="l" defTabSz="449262" rtl="0" latinLnBrk="0">
        <a:lnSpc>
          <a:spcPct val="83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0" algn="l" defTabSz="449262" rtl="0" latinLnBrk="0">
        <a:lnSpc>
          <a:spcPct val="83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body" sz="half" idx="4294967295"/>
          </p:nvPr>
        </p:nvSpPr>
        <p:spPr>
          <a:xfrm>
            <a:off x="522286" y="4202112"/>
            <a:ext cx="8764590" cy="3494088"/>
          </a:xfrm>
          <a:prstGeom prst="rect">
            <a:avLst/>
          </a:prstGeom>
        </p:spPr>
        <p:txBody>
          <a:bodyPr/>
          <a:lstStyle/>
          <a:p>
            <a:pPr marL="0" indent="0" defTabSz="1076325">
              <a:lnSpc>
                <a:spcPct val="100000"/>
              </a:lnSpc>
              <a:spcBef>
                <a:spcPts val="0"/>
              </a:spcBef>
              <a:buFont typeface="Times"/>
              <a:defRPr b="1">
                <a:solidFill>
                  <a:srgbClr val="002060"/>
                </a:solidFill>
              </a:defRPr>
            </a:pPr>
            <a:r>
              <a:t>Huisarts, POHGGZ en SOLK</a:t>
            </a:r>
          </a:p>
          <a:p>
            <a:pPr marL="0" indent="0" algn="ctr" defTabSz="1076325">
              <a:lnSpc>
                <a:spcPct val="100000"/>
              </a:lnSpc>
              <a:spcBef>
                <a:spcPts val="0"/>
              </a:spcBef>
              <a:buFont typeface="Times"/>
              <a:defRPr sz="3200">
                <a:solidFill>
                  <a:srgbClr val="002060"/>
                </a:solidFill>
              </a:defRPr>
            </a:pPr>
            <a:endParaRPr/>
          </a:p>
          <a:p>
            <a:pPr marL="0" indent="0" algn="ctr" defTabSz="1076325">
              <a:lnSpc>
                <a:spcPct val="100000"/>
              </a:lnSpc>
              <a:spcBef>
                <a:spcPts val="0"/>
              </a:spcBef>
              <a:buFont typeface="Times"/>
              <a:defRPr sz="3200" b="1">
                <a:solidFill>
                  <a:srgbClr val="002060"/>
                </a:solidFill>
              </a:defRPr>
            </a:pPr>
            <a:r>
              <a:t>Dick Walstock</a:t>
            </a:r>
            <a:r>
              <a:rPr sz="2400"/>
              <a:t>, huisarts/kaderarts GGZ</a:t>
            </a:r>
          </a:p>
        </p:txBody>
      </p:sp>
      <p:sp>
        <p:nvSpPr>
          <p:cNvPr id="56" name="Shape 56"/>
          <p:cNvSpPr/>
          <p:nvPr/>
        </p:nvSpPr>
        <p:spPr>
          <a:xfrm>
            <a:off x="904875" y="3213100"/>
            <a:ext cx="6940550" cy="143698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5612">
              <a:lnSpc>
                <a:spcPct val="100000"/>
              </a:lnSpc>
              <a:defRPr>
                <a:solidFill>
                  <a:srgbClr val="000080"/>
                </a:solidFill>
              </a:defRPr>
            </a:pPr>
            <a:r>
              <a:t> </a:t>
            </a:r>
            <a:r>
              <a:rPr b="1">
                <a:solidFill>
                  <a:srgbClr val="FFFFFB"/>
                </a:solidFill>
                <a:latin typeface="LucidaSansEF"/>
                <a:ea typeface="LucidaSansEF"/>
                <a:cs typeface="LucidaSansEF"/>
                <a:sym typeface="LucidaSansEF"/>
              </a:rPr>
              <a:t>huisartsgeneeskunde &amp; ouderengeneeskunde</a:t>
            </a:r>
            <a:br>
              <a:rPr b="1">
                <a:solidFill>
                  <a:srgbClr val="FFFFFB"/>
                </a:solidFill>
                <a:latin typeface="LucidaSansEF"/>
                <a:ea typeface="LucidaSansEF"/>
                <a:cs typeface="LucidaSansEF"/>
                <a:sym typeface="LucidaSansEF"/>
              </a:rPr>
            </a:br>
            <a:endParaRPr b="1">
              <a:solidFill>
                <a:srgbClr val="FFFFFB"/>
              </a:solidFill>
              <a:latin typeface="LucidaSansEF"/>
              <a:ea typeface="LucidaSansEF"/>
              <a:cs typeface="LucidaSansEF"/>
              <a:sym typeface="LucidaSansEF"/>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7" name="Shape 87"/>
          <p:cNvSpPr>
            <a:spLocks noGrp="1"/>
          </p:cNvSpPr>
          <p:nvPr>
            <p:ph type="title"/>
          </p:nvPr>
        </p:nvSpPr>
        <p:spPr>
          <a:xfrm>
            <a:off x="827087" y="1143000"/>
            <a:ext cx="9307513" cy="1001713"/>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b="1">
                <a:solidFill>
                  <a:srgbClr val="000080"/>
                </a:solidFill>
              </a:defRPr>
            </a:lvl1pPr>
          </a:lstStyle>
          <a:p>
            <a:r>
              <a:t>2. TAKEN GEZONDHEIDSZORG BIJ SOLK</a:t>
            </a:r>
          </a:p>
        </p:txBody>
      </p:sp>
      <p:sp>
        <p:nvSpPr>
          <p:cNvPr id="88" name="Shape 88"/>
          <p:cNvSpPr>
            <a:spLocks noGrp="1"/>
          </p:cNvSpPr>
          <p:nvPr>
            <p:ph type="body" idx="1"/>
          </p:nvPr>
        </p:nvSpPr>
        <p:spPr>
          <a:xfrm>
            <a:off x="1662112" y="2068512"/>
            <a:ext cx="8918576" cy="5105401"/>
          </a:xfrm>
          <a:prstGeom prst="rect">
            <a:avLst/>
          </a:prstGeom>
        </p:spPr>
        <p:txBody>
          <a:bodyPr lIns="44999" tIns="44999" rIns="44999" bIns="44999"/>
          <a:lstStyle/>
          <a:p>
            <a:pPr marL="280987" indent="-279400">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2009: Multidisciplinaire richtlijn SOLK</a:t>
            </a:r>
          </a:p>
          <a:p>
            <a:pPr marL="1295400" lvl="2" indent="-287337">
              <a:spcBef>
                <a:spcPts val="800"/>
              </a:spcBef>
              <a:buClr>
                <a:srgbClr val="000000"/>
              </a:buClr>
              <a:buSzPct val="75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voor alle gezondheidszorgverleners</a:t>
            </a:r>
          </a:p>
          <a:p>
            <a:pPr marL="863600" lvl="1" indent="-323850">
              <a:spcBef>
                <a:spcPts val="11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	</a:t>
            </a: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2012: NHG standaard SOLK voor huisartsen</a:t>
            </a:r>
          </a:p>
          <a:p>
            <a:pPr marL="287337" lvl="2" indent="720725">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POHGGZ niet apart benoemd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0" name="Shape 90"/>
          <p:cNvSpPr>
            <a:spLocks noGrp="1"/>
          </p:cNvSpPr>
          <p:nvPr>
            <p:ph type="title"/>
          </p:nvPr>
        </p:nvSpPr>
        <p:spPr>
          <a:xfrm>
            <a:off x="674687" y="1143000"/>
            <a:ext cx="9307513" cy="1001713"/>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b="1">
                <a:solidFill>
                  <a:srgbClr val="000080"/>
                </a:solidFill>
              </a:defRPr>
            </a:lvl1pPr>
          </a:lstStyle>
          <a:p>
            <a:r>
              <a:t>Huisarts(praktijk) centrale rol . . . </a:t>
            </a:r>
          </a:p>
        </p:txBody>
      </p:sp>
      <p:sp>
        <p:nvSpPr>
          <p:cNvPr id="91" name="Shape 91"/>
          <p:cNvSpPr>
            <a:spLocks noGrp="1"/>
          </p:cNvSpPr>
          <p:nvPr>
            <p:ph type="body" idx="1"/>
          </p:nvPr>
        </p:nvSpPr>
        <p:spPr>
          <a:xfrm>
            <a:off x="1311275" y="2144712"/>
            <a:ext cx="9307513" cy="5105401"/>
          </a:xfrm>
          <a:prstGeom prst="rect">
            <a:avLst/>
          </a:prstGeom>
        </p:spPr>
        <p:txBody>
          <a:bodyPr lIns="44999" tIns="44999" rIns="44999" bIns="44999"/>
          <a:lstStyle/>
          <a:p>
            <a:pPr marL="279400" indent="-279400">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a:p>
          <a:p>
            <a:pPr marL="279400" indent="-279400">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Beide richtlijnen geven de huisarts(praktijk) een centrale rol (en dus meeste taken) in de zorg voor SOLK patiënten.</a:t>
            </a:r>
          </a:p>
          <a:p>
            <a:pPr marL="279400"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endParaRPr/>
          </a:p>
          <a:p>
            <a:pPr marL="279400" indent="-279400">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Beide richtlijnen omschrijven stepped care: begin altijd met lichtste stap, bij onvoldoende effect zwaardere stap</a:t>
            </a:r>
          </a:p>
          <a:p>
            <a:pPr marL="279400"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endParaRPr/>
          </a:p>
          <a:p>
            <a:pPr marL="279400" indent="-279400">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POHGGZ niet expliciet genoemd . . . .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6" name="Shape 96"/>
          <p:cNvSpPr>
            <a:spLocks noGrp="1"/>
          </p:cNvSpPr>
          <p:nvPr>
            <p:ph type="title"/>
          </p:nvPr>
        </p:nvSpPr>
        <p:spPr>
          <a:xfrm>
            <a:off x="865187" y="773112"/>
            <a:ext cx="9307513" cy="1143001"/>
          </a:xfrm>
          <a:prstGeom prst="rect">
            <a:avLst/>
          </a:prstGeom>
        </p:spPr>
        <p:txBody>
          <a:bodyPr lIns="44999" tIns="44999" rIns="44999" bIns="44999" anchor="t"/>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b="1">
                <a:solidFill>
                  <a:srgbClr val="000080"/>
                </a:solidFill>
              </a:defRPr>
            </a:pPr>
            <a:r>
              <a:t>Taken gezondheidszorg voor SOLK patiënten</a:t>
            </a:r>
            <a:r>
              <a:rPr b="0"/>
              <a:t> </a:t>
            </a:r>
          </a:p>
        </p:txBody>
      </p:sp>
      <p:sp>
        <p:nvSpPr>
          <p:cNvPr id="97" name="Shape 97"/>
          <p:cNvSpPr>
            <a:spLocks noGrp="1"/>
          </p:cNvSpPr>
          <p:nvPr>
            <p:ph type="body" idx="1"/>
          </p:nvPr>
        </p:nvSpPr>
        <p:spPr>
          <a:xfrm>
            <a:off x="965200" y="2030412"/>
            <a:ext cx="9829800" cy="5854701"/>
          </a:xfrm>
          <a:prstGeom prst="rect">
            <a:avLst/>
          </a:prstGeom>
        </p:spPr>
        <p:txBody>
          <a:bodyPr lIns="44999" tIns="44999" rIns="44999" bIns="44999">
            <a:normAutofit lnSpcReduction="10000"/>
          </a:bodyPr>
          <a:lstStyle/>
          <a:p>
            <a:pPr marL="0" indent="0" defTabSz="444769">
              <a:spcBef>
                <a:spcPts val="0"/>
              </a:spcBef>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pPr>
            <a:endParaRPr/>
          </a:p>
          <a:p>
            <a:pPr marL="0" indent="0" defTabSz="444769">
              <a:lnSpc>
                <a:spcPct val="92000"/>
              </a:lnSpc>
              <a:spcBef>
                <a:spcPts val="0"/>
              </a:spcBef>
              <a:buClr>
                <a:srgbClr val="000000"/>
              </a:buClr>
              <a:buSzPct val="100000"/>
              <a:buAutoNum type="alphaLcPeriod"/>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6866"/>
                </a:solidFill>
              </a:defRPr>
            </a:pPr>
            <a:r>
              <a:t> </a:t>
            </a:r>
            <a:r>
              <a:rPr>
                <a:solidFill>
                  <a:srgbClr val="00006C"/>
                </a:solidFill>
              </a:rPr>
              <a:t>Adequate diagnostiek naar ziekten die klacht kunnen verklaren</a:t>
            </a:r>
          </a:p>
          <a:p>
            <a:pPr marL="0" indent="0" defTabSz="444769">
              <a:lnSpc>
                <a:spcPct val="92000"/>
              </a:lnSpc>
              <a:spcBef>
                <a:spcPts val="0"/>
              </a:spcBef>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r>
              <a:t> </a:t>
            </a:r>
          </a:p>
          <a:p>
            <a:pPr marL="0" indent="0" defTabSz="444769">
              <a:lnSpc>
                <a:spcPct val="92000"/>
              </a:lnSpc>
              <a:spcBef>
                <a:spcPts val="0"/>
              </a:spcBef>
              <a:buClr>
                <a:srgbClr val="000000"/>
              </a:buClr>
              <a:buSzPct val="100000"/>
              <a:buAutoNum type="alphaLcPeriod" startAt="2"/>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r>
              <a:t> Werkhypothese SOLK tijdig stellen</a:t>
            </a:r>
          </a:p>
          <a:p>
            <a:pPr marL="0" indent="0" defTabSz="444769">
              <a:lnSpc>
                <a:spcPct val="92000"/>
              </a:lnSpc>
              <a:spcBef>
                <a:spcPts val="0"/>
              </a:spcBef>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endParaRPr/>
          </a:p>
          <a:p>
            <a:pPr marL="0" indent="0" defTabSz="444769">
              <a:lnSpc>
                <a:spcPct val="92000"/>
              </a:lnSpc>
              <a:spcBef>
                <a:spcPts val="0"/>
              </a:spcBef>
              <a:buClr>
                <a:srgbClr val="000000"/>
              </a:buClr>
              <a:buSzPct val="100000"/>
              <a:buAutoNum type="alphaLcPeriod" startAt="3"/>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r>
              <a:t> SCEGS klachten exploratie =&gt; ernst en in stand houdende factoren</a:t>
            </a:r>
          </a:p>
          <a:p>
            <a:pPr marL="0" indent="0" defTabSz="444769">
              <a:lnSpc>
                <a:spcPct val="92000"/>
              </a:lnSpc>
              <a:spcBef>
                <a:spcPts val="0"/>
              </a:spcBef>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endParaRPr/>
          </a:p>
          <a:p>
            <a:pPr marL="0" indent="0" defTabSz="444769">
              <a:lnSpc>
                <a:spcPct val="92000"/>
              </a:lnSpc>
              <a:spcBef>
                <a:spcPts val="0"/>
              </a:spcBef>
              <a:buClr>
                <a:srgbClr val="000000"/>
              </a:buClr>
              <a:buSzPct val="100000"/>
              <a:buAutoNum type="alphaLcPeriod" startAt="4"/>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r>
              <a:t> Uitleg: geen ziekte, wel in stand houdende factoren</a:t>
            </a:r>
          </a:p>
          <a:p>
            <a:pPr marL="0" indent="0" defTabSz="444769">
              <a:lnSpc>
                <a:spcPct val="92000"/>
              </a:lnSpc>
              <a:spcBef>
                <a:spcPts val="0"/>
              </a:spcBef>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r>
              <a:t> </a:t>
            </a:r>
          </a:p>
          <a:p>
            <a:pPr marL="0" indent="0" defTabSz="444769">
              <a:lnSpc>
                <a:spcPct val="92000"/>
              </a:lnSpc>
              <a:spcBef>
                <a:spcPts val="0"/>
              </a:spcBef>
              <a:buClr>
                <a:srgbClr val="000000"/>
              </a:buClr>
              <a:buSzPct val="100000"/>
              <a:buAutoNum type="alphaLcPeriod" startAt="5"/>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r>
              <a:t> Plan om in stand houdende factoren te doorbreken</a:t>
            </a:r>
          </a:p>
          <a:p>
            <a:pPr marL="0" indent="0" defTabSz="444769">
              <a:lnSpc>
                <a:spcPct val="92000"/>
              </a:lnSpc>
              <a:spcBef>
                <a:spcPts val="0"/>
              </a:spcBef>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endParaRPr/>
          </a:p>
          <a:p>
            <a:pPr marL="0" indent="0" defTabSz="444769">
              <a:lnSpc>
                <a:spcPct val="92000"/>
              </a:lnSpc>
              <a:spcBef>
                <a:spcPts val="0"/>
              </a:spcBef>
              <a:buClr>
                <a:srgbClr val="000000"/>
              </a:buClr>
              <a:buSzPct val="100000"/>
              <a:buAutoNum type="alphaLcPeriod" startAt="6"/>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r>
              <a:t> Verwijsgesprek bij ernstige SOLK </a:t>
            </a:r>
          </a:p>
          <a:p>
            <a:pPr marL="0" indent="0" defTabSz="444769">
              <a:lnSpc>
                <a:spcPct val="92000"/>
              </a:lnSpc>
              <a:spcBef>
                <a:spcPts val="0"/>
              </a:spcBef>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endParaRPr/>
          </a:p>
          <a:p>
            <a:pPr marL="0" indent="0" defTabSz="444769">
              <a:lnSpc>
                <a:spcPct val="167000"/>
              </a:lnSpc>
              <a:spcBef>
                <a:spcPts val="0"/>
              </a:spcBef>
              <a:buClr>
                <a:srgbClr val="000000"/>
              </a:buClr>
              <a:buSzPct val="100000"/>
              <a:buAutoNum type="alphaLcPeriod" startAt="7"/>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r>
              <a:t> Regie houden na verwijzing</a:t>
            </a:r>
          </a:p>
          <a:p>
            <a:pPr marL="0" indent="0" defTabSz="444769">
              <a:lnSpc>
                <a:spcPct val="167000"/>
              </a:lnSpc>
              <a:spcBef>
                <a:spcPts val="0"/>
              </a:spcBef>
              <a:buClr>
                <a:srgbClr val="000000"/>
              </a:buClr>
              <a:buSzPct val="100000"/>
              <a:buAutoNum type="alphaLcPeriod" startAt="7"/>
              <a:tabLst>
                <a:tab pos="673100" algn="l"/>
                <a:tab pos="711200" algn="l"/>
                <a:tab pos="1422400" algn="l"/>
                <a:tab pos="2146300" algn="l"/>
                <a:tab pos="2857500" algn="l"/>
                <a:tab pos="3581400" algn="l"/>
                <a:tab pos="4292600" algn="l"/>
                <a:tab pos="5016500" algn="l"/>
                <a:tab pos="5727700" algn="l"/>
                <a:tab pos="6438900" algn="l"/>
                <a:tab pos="7162800" algn="l"/>
                <a:tab pos="7874000" algn="l"/>
                <a:tab pos="8597900" algn="l"/>
                <a:tab pos="9309100" algn="l"/>
              </a:tabLst>
              <a:defRPr sz="2574">
                <a:solidFill>
                  <a:srgbClr val="00006C"/>
                </a:solidFill>
              </a:defRPr>
            </a:pPr>
            <a:r>
              <a:t>Alert blijven op tekenen van ziekte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3" name="Shape 93"/>
          <p:cNvSpPr>
            <a:spLocks noGrp="1"/>
          </p:cNvSpPr>
          <p:nvPr>
            <p:ph type="title"/>
          </p:nvPr>
        </p:nvSpPr>
        <p:spPr>
          <a:xfrm>
            <a:off x="744537" y="1282700"/>
            <a:ext cx="9307513" cy="1539875"/>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b="1">
                <a:solidFill>
                  <a:srgbClr val="000080"/>
                </a:solidFill>
              </a:defRPr>
            </a:lvl1pPr>
          </a:lstStyle>
          <a:p>
            <a:r>
              <a:t>Huisarts &amp; POHGGZ: wie doet er wat?</a:t>
            </a:r>
          </a:p>
        </p:txBody>
      </p:sp>
      <p:sp>
        <p:nvSpPr>
          <p:cNvPr id="94" name="Shape 94"/>
          <p:cNvSpPr>
            <a:spLocks noGrp="1"/>
          </p:cNvSpPr>
          <p:nvPr>
            <p:ph type="body" sz="half" idx="1"/>
          </p:nvPr>
        </p:nvSpPr>
        <p:spPr>
          <a:xfrm>
            <a:off x="1793875" y="3729037"/>
            <a:ext cx="8999538" cy="3468688"/>
          </a:xfrm>
          <a:prstGeom prst="rect">
            <a:avLst/>
          </a:prstGeom>
        </p:spPr>
        <p:txBody>
          <a:bodyPr lIns="44999" tIns="44999" rIns="44999" bIns="44999"/>
          <a:lstStyle/>
          <a:p>
            <a:pPr marL="282575" indent="-280987">
              <a:spcBef>
                <a:spcPts val="0"/>
              </a:spcBef>
              <a:buClr>
                <a:srgbClr val="000000"/>
              </a:buClr>
              <a:buSzPct val="100000"/>
              <a:buFont typeface="Times New Roman"/>
              <a:buChar char="•"/>
              <a:tabLst>
                <a:tab pos="1016000" algn="l"/>
                <a:tab pos="1447800" algn="l"/>
                <a:tab pos="2171700" algn="l"/>
                <a:tab pos="2895600" algn="l"/>
                <a:tab pos="3619500" algn="l"/>
                <a:tab pos="4343400" algn="l"/>
                <a:tab pos="5067300" algn="l"/>
                <a:tab pos="5791200" algn="l"/>
                <a:tab pos="6515100" algn="l"/>
                <a:tab pos="7239000" algn="l"/>
                <a:tab pos="7962900" algn="l"/>
                <a:tab pos="8686800" algn="l"/>
              </a:tabLst>
              <a:defRPr sz="3100"/>
            </a:pPr>
            <a:r>
              <a:rPr dirty="0" err="1"/>
              <a:t>Discussie</a:t>
            </a:r>
            <a:r>
              <a:rPr dirty="0"/>
              <a:t> in </a:t>
            </a:r>
            <a:r>
              <a:rPr dirty="0" err="1"/>
              <a:t>groepjes</a:t>
            </a:r>
            <a:r>
              <a:rPr dirty="0"/>
              <a:t>: </a:t>
            </a:r>
          </a:p>
          <a:p>
            <a:pPr marL="280987" indent="-279400">
              <a:lnSpc>
                <a:spcPct val="92000"/>
              </a:lnSpc>
              <a:spcBef>
                <a:spcPts val="0"/>
              </a:spcBef>
              <a:tabLst>
                <a:tab pos="1016000" algn="l"/>
                <a:tab pos="1447800" algn="l"/>
                <a:tab pos="2171700" algn="l"/>
                <a:tab pos="2895600" algn="l"/>
                <a:tab pos="3619500" algn="l"/>
                <a:tab pos="4343400" algn="l"/>
                <a:tab pos="5067300" algn="l"/>
                <a:tab pos="5791200" algn="l"/>
                <a:tab pos="6515100" algn="l"/>
                <a:tab pos="7239000" algn="l"/>
                <a:tab pos="7962900" algn="l"/>
                <a:tab pos="8686800" algn="l"/>
              </a:tabLst>
              <a:defRPr sz="3100"/>
            </a:pPr>
            <a:endParaRPr dirty="0"/>
          </a:p>
          <a:p>
            <a:pPr marL="863600" lvl="1" indent="-323850">
              <a:spcBef>
                <a:spcPts val="1100"/>
              </a:spcBef>
              <a:buClr>
                <a:srgbClr val="000000"/>
              </a:buClr>
              <a:buSzPct val="45000"/>
              <a:buFont typeface="Wingdings"/>
              <a:buChar char="●"/>
              <a:tabLst>
                <a:tab pos="1016000" algn="l"/>
                <a:tab pos="1447800" algn="l"/>
                <a:tab pos="2171700" algn="l"/>
                <a:tab pos="2895600" algn="l"/>
                <a:tab pos="3619500" algn="l"/>
                <a:tab pos="4343400" algn="l"/>
                <a:tab pos="5067300" algn="l"/>
                <a:tab pos="5791200" algn="l"/>
                <a:tab pos="6515100" algn="l"/>
                <a:tab pos="7239000" algn="l"/>
                <a:tab pos="7962900" algn="l"/>
                <a:tab pos="8686800" algn="l"/>
              </a:tabLst>
              <a:defRPr sz="3100"/>
            </a:pPr>
            <a:r>
              <a:rPr dirty="0" err="1"/>
              <a:t>Wie</a:t>
            </a:r>
            <a:r>
              <a:rPr dirty="0"/>
              <a:t> </a:t>
            </a:r>
            <a:r>
              <a:rPr dirty="0" err="1"/>
              <a:t>doet</a:t>
            </a:r>
            <a:r>
              <a:rPr dirty="0"/>
              <a:t> </a:t>
            </a:r>
            <a:r>
              <a:rPr dirty="0" err="1"/>
              <a:t>er</a:t>
            </a:r>
            <a:r>
              <a:rPr dirty="0"/>
              <a:t> nu wat? </a:t>
            </a:r>
          </a:p>
          <a:p>
            <a:pPr marL="863600" lvl="1" indent="-323850">
              <a:spcBef>
                <a:spcPts val="1100"/>
              </a:spcBef>
              <a:buClr>
                <a:srgbClr val="000000"/>
              </a:buClr>
              <a:buSzPct val="45000"/>
              <a:buFont typeface="Wingdings"/>
              <a:buChar char="●"/>
              <a:tabLst>
                <a:tab pos="1016000" algn="l"/>
                <a:tab pos="1447800" algn="l"/>
                <a:tab pos="2171700" algn="l"/>
                <a:tab pos="2895600" algn="l"/>
                <a:tab pos="3619500" algn="l"/>
                <a:tab pos="4343400" algn="l"/>
                <a:tab pos="5067300" algn="l"/>
                <a:tab pos="5791200" algn="l"/>
                <a:tab pos="6515100" algn="l"/>
                <a:tab pos="7239000" algn="l"/>
                <a:tab pos="7962900" algn="l"/>
                <a:tab pos="8686800" algn="l"/>
              </a:tabLst>
              <a:defRPr sz="3100"/>
            </a:pPr>
            <a:r>
              <a:rPr lang="nl-NL" dirty="0" smtClean="0"/>
              <a:t>Zijn er</a:t>
            </a:r>
            <a:r>
              <a:rPr dirty="0" smtClean="0"/>
              <a:t> </a:t>
            </a:r>
            <a:r>
              <a:rPr dirty="0" err="1"/>
              <a:t>werkafspraken</a:t>
            </a:r>
            <a:r>
              <a:rPr dirty="0" smtClean="0"/>
              <a:t>?</a:t>
            </a:r>
            <a:endParaRPr lang="nl-NL" dirty="0" smtClean="0"/>
          </a:p>
          <a:p>
            <a:pPr marL="863600" lvl="1" indent="-323850">
              <a:spcBef>
                <a:spcPts val="1100"/>
              </a:spcBef>
              <a:buClr>
                <a:srgbClr val="000000"/>
              </a:buClr>
              <a:buSzPct val="45000"/>
              <a:buFont typeface="Wingdings"/>
              <a:buChar char="●"/>
              <a:tabLst>
                <a:tab pos="1016000" algn="l"/>
                <a:tab pos="1447800" algn="l"/>
                <a:tab pos="2171700" algn="l"/>
                <a:tab pos="2895600" algn="l"/>
                <a:tab pos="3619500" algn="l"/>
                <a:tab pos="4343400" algn="l"/>
                <a:tab pos="5067300" algn="l"/>
                <a:tab pos="5791200" algn="l"/>
                <a:tab pos="6515100" algn="l"/>
                <a:tab pos="7239000" algn="l"/>
                <a:tab pos="7962900" algn="l"/>
                <a:tab pos="8686800" algn="l"/>
              </a:tabLst>
              <a:defRPr sz="3100"/>
            </a:pPr>
            <a:r>
              <a:rPr lang="nl-NL" dirty="0" smtClean="0"/>
              <a:t>Zo ja: welke?</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9" name="Shape 99"/>
          <p:cNvSpPr>
            <a:spLocks noGrp="1"/>
          </p:cNvSpPr>
          <p:nvPr>
            <p:ph type="title"/>
          </p:nvPr>
        </p:nvSpPr>
        <p:spPr>
          <a:xfrm>
            <a:off x="674687" y="773112"/>
            <a:ext cx="9307513" cy="1143001"/>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a:solidFill>
                  <a:srgbClr val="000080"/>
                </a:solidFill>
              </a:defRPr>
            </a:lvl1pPr>
          </a:lstStyle>
          <a:p>
            <a:r>
              <a:t>Stepped care</a:t>
            </a:r>
          </a:p>
        </p:txBody>
      </p:sp>
      <p:sp>
        <p:nvSpPr>
          <p:cNvPr id="100" name="Shape 100"/>
          <p:cNvSpPr>
            <a:spLocks noGrp="1"/>
          </p:cNvSpPr>
          <p:nvPr>
            <p:ph type="body" idx="1"/>
          </p:nvPr>
        </p:nvSpPr>
        <p:spPr>
          <a:xfrm>
            <a:off x="827087" y="1839912"/>
            <a:ext cx="9753601" cy="5943601"/>
          </a:xfrm>
          <a:prstGeom prst="rect">
            <a:avLst/>
          </a:prstGeom>
        </p:spPr>
        <p:txBody>
          <a:bodyPr lIns="44999" tIns="44999" rIns="44999" bIns="44999"/>
          <a:lstStyle/>
          <a:p>
            <a:pPr marL="280987" indent="-279400">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Lichte SOLK</a:t>
            </a: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6C"/>
                </a:solidFill>
              </a:defRPr>
            </a:pPr>
            <a:r>
              <a:t>enkele weken, klachten op 1 gebied, weinig functiebelemmering</a:t>
            </a: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6C"/>
                </a:solidFill>
              </a:defRPr>
            </a:pPr>
            <a:r>
              <a:t>uitleg en activerend beleid in huisartspraktijk</a:t>
            </a: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6C"/>
                </a:solidFill>
              </a:defRPr>
            </a:pPr>
            <a:endParaRP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Matige SOLK</a:t>
            </a: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6C"/>
                </a:solidFill>
              </a:defRPr>
            </a:pPr>
            <a:r>
              <a:t>enkele maanden, klachten op 2 gebieden, matige functiebelemmering</a:t>
            </a: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6C"/>
                </a:solidFill>
              </a:defRPr>
            </a:pPr>
            <a:r>
              <a:t>overige eerste lijn erbij  betrekken (fysiotherapeut, psycholoog)</a:t>
            </a: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6C"/>
                </a:solidFill>
              </a:defRPr>
            </a:pPr>
            <a:endParaRP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Ernstige SOLK</a:t>
            </a: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 </a:t>
            </a:r>
            <a:r>
              <a:rPr sz="2400"/>
              <a:t>&gt; 3 maanden, klachten op 3-4 gebieden, ernstige functiebelemmering</a:t>
            </a: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6C"/>
                </a:solidFill>
              </a:defRPr>
            </a:pPr>
            <a:r>
              <a:t>verwijzing tweede lijn multidisciplinaire GGZ / revalidatie</a:t>
            </a: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6C"/>
                </a:solidFill>
              </a:defRPr>
            </a:pPr>
            <a:r>
              <a:t>huisartspraktijk houdt regie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 name="Shape 102"/>
          <p:cNvSpPr>
            <a:spLocks noGrp="1"/>
          </p:cNvSpPr>
          <p:nvPr>
            <p:ph type="title"/>
          </p:nvPr>
        </p:nvSpPr>
        <p:spPr>
          <a:xfrm>
            <a:off x="1271587" y="849312"/>
            <a:ext cx="9155113" cy="1933576"/>
          </a:xfrm>
          <a:prstGeom prst="rect">
            <a:avLst/>
          </a:prstGeom>
        </p:spPr>
        <p:txBody>
          <a:bodyPr lIns="44999" tIns="44999" rIns="44999" bIns="44999" anchor="t"/>
          <a:lstStyle/>
          <a:p>
            <a:pPr algn="ctr">
              <a:tabLst>
                <a:tab pos="508000" algn="l"/>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500">
                <a:solidFill>
                  <a:srgbClr val="006866"/>
                </a:solidFill>
              </a:defRPr>
            </a:pPr>
            <a:r>
              <a:t/>
            </a:r>
            <a:br/>
            <a:r>
              <a:rPr sz="3600" b="1">
                <a:solidFill>
                  <a:srgbClr val="6D6900"/>
                </a:solidFill>
              </a:rPr>
              <a:t>a. Adequate diagnostiek naar ziekten die klacht kunnen verklaren</a:t>
            </a:r>
            <a:br>
              <a:rPr sz="3600" b="1">
                <a:solidFill>
                  <a:srgbClr val="6D6900"/>
                </a:solidFill>
              </a:rPr>
            </a:br>
            <a:endParaRPr sz="3600" b="1">
              <a:solidFill>
                <a:srgbClr val="6D6900"/>
              </a:solidFill>
            </a:endParaRPr>
          </a:p>
        </p:txBody>
      </p:sp>
      <p:sp>
        <p:nvSpPr>
          <p:cNvPr id="103" name="Shape 103"/>
          <p:cNvSpPr>
            <a:spLocks noGrp="1"/>
          </p:cNvSpPr>
          <p:nvPr>
            <p:ph type="body" idx="1"/>
          </p:nvPr>
        </p:nvSpPr>
        <p:spPr>
          <a:xfrm>
            <a:off x="1284287" y="2805112"/>
            <a:ext cx="9296401" cy="5257801"/>
          </a:xfrm>
          <a:prstGeom prst="rect">
            <a:avLst/>
          </a:prstGeom>
        </p:spPr>
        <p:txBody>
          <a:bodyPr lIns="44999" tIns="44999" rIns="44999" bIns="44999"/>
          <a:lstStyle/>
          <a:p>
            <a:pPr>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Hulpvraag: 	patiëntgerichte communicatie	 	</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endParaRP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Anamnese: 	medische kennis + klinisch redeneren </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endParaRP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Onderzoek:	technische vaardigheid + klinisch redeneren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5" name="Shape 105"/>
          <p:cNvSpPr>
            <a:spLocks noGrp="1"/>
          </p:cNvSpPr>
          <p:nvPr>
            <p:ph type="title"/>
          </p:nvPr>
        </p:nvSpPr>
        <p:spPr>
          <a:xfrm>
            <a:off x="979487" y="773112"/>
            <a:ext cx="9002713" cy="1143001"/>
          </a:xfrm>
          <a:prstGeom prst="rect">
            <a:avLst/>
          </a:prstGeom>
        </p:spPr>
        <p:txBody>
          <a:bodyPr lIns="44999" tIns="44999" rIns="44999" bIns="44999" anchor="t"/>
          <a:lstStyle>
            <a:lvl1pPr marL="457200" indent="-455612" algn="ctr">
              <a:buClr>
                <a:srgbClr val="000000"/>
              </a:buClr>
              <a:buSzPct val="100000"/>
              <a:buAutoNum type="alphaLcPeriod" startAt="2"/>
              <a:tabLst>
                <a:tab pos="1181100" algn="l"/>
                <a:tab pos="1447800" algn="l"/>
                <a:tab pos="2171700" algn="l"/>
                <a:tab pos="2895600" algn="l"/>
                <a:tab pos="3619500" algn="l"/>
                <a:tab pos="4343400" algn="l"/>
                <a:tab pos="5067300" algn="l"/>
                <a:tab pos="5791200" algn="l"/>
                <a:tab pos="6515100" algn="l"/>
                <a:tab pos="7239000" algn="l"/>
                <a:tab pos="7962900" algn="l"/>
                <a:tab pos="8686800" algn="l"/>
              </a:tabLst>
              <a:defRPr sz="3600" b="1">
                <a:solidFill>
                  <a:srgbClr val="6D6900"/>
                </a:solidFill>
              </a:defRPr>
            </a:lvl1pPr>
          </a:lstStyle>
          <a:p>
            <a:r>
              <a:t>Werkhypothese SOLK tijdig stellen</a:t>
            </a:r>
          </a:p>
        </p:txBody>
      </p:sp>
      <p:sp>
        <p:nvSpPr>
          <p:cNvPr id="106" name="Shape 106"/>
          <p:cNvSpPr>
            <a:spLocks noGrp="1"/>
          </p:cNvSpPr>
          <p:nvPr>
            <p:ph type="body" idx="1"/>
          </p:nvPr>
        </p:nvSpPr>
        <p:spPr>
          <a:xfrm>
            <a:off x="1284287" y="2832100"/>
            <a:ext cx="9296401" cy="5257800"/>
          </a:xfrm>
          <a:prstGeom prst="rect">
            <a:avLst/>
          </a:prstGeom>
        </p:spPr>
        <p:txBody>
          <a:bodyPr lIns="44999" tIns="44999" rIns="44999" bIns="44999"/>
          <a:lstStyle/>
          <a:p>
            <a:pPr>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Beoordelen of ziekten voldoende uitgesloten zijn</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endParaRP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r>
              <a:t>Omgaan met onzekerheid</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endParaRPr/>
          </a:p>
          <a:p>
            <a:pPr algn="ct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6C"/>
                </a:solidFill>
              </a:defRPr>
            </a:pPr>
            <a:endParaRPr/>
          </a:p>
          <a:p>
            <a:pPr algn="ct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100" i="1">
                <a:solidFill>
                  <a:srgbClr val="00006C"/>
                </a:solidFill>
              </a:defRPr>
            </a:pPr>
            <a:r>
              <a:t>'Je kunt één ding bestuderen om te concluderen dat het er is . . . . </a:t>
            </a:r>
          </a:p>
          <a:p>
            <a:pPr algn="ct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100" i="1">
                <a:solidFill>
                  <a:srgbClr val="00006C"/>
                </a:solidFill>
              </a:defRPr>
            </a:pPr>
            <a:r>
              <a:t>Je moet de hele wereld bestuderen om zeker te weten dat het er níet is . . . .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8" name="Shape 108"/>
          <p:cNvSpPr>
            <a:spLocks noGrp="1"/>
          </p:cNvSpPr>
          <p:nvPr>
            <p:ph type="title"/>
          </p:nvPr>
        </p:nvSpPr>
        <p:spPr>
          <a:xfrm>
            <a:off x="895350" y="1090612"/>
            <a:ext cx="9002713" cy="1143001"/>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b="1">
                <a:solidFill>
                  <a:srgbClr val="6D6900"/>
                </a:solidFill>
              </a:defRPr>
            </a:lvl1pPr>
          </a:lstStyle>
          <a:p>
            <a:r>
              <a:t>c.  SCEGS klachten exploratie =&gt; ernst en in stand houdende factoren</a:t>
            </a:r>
          </a:p>
        </p:txBody>
      </p:sp>
      <p:sp>
        <p:nvSpPr>
          <p:cNvPr id="109" name="Shape 109"/>
          <p:cNvSpPr>
            <a:spLocks noGrp="1"/>
          </p:cNvSpPr>
          <p:nvPr>
            <p:ph type="body" idx="1"/>
          </p:nvPr>
        </p:nvSpPr>
        <p:spPr>
          <a:xfrm>
            <a:off x="903287" y="2551112"/>
            <a:ext cx="9677401" cy="5410201"/>
          </a:xfrm>
          <a:prstGeom prst="rect">
            <a:avLst/>
          </a:prstGeom>
        </p:spPr>
        <p:txBody>
          <a:bodyPr lIns="44999" tIns="44999" rIns="44999" bIns="44999"/>
          <a:lstStyle/>
          <a:p>
            <a:pPr marL="716787" lvl="1" indent="-268795" defTabSz="372887">
              <a:lnSpc>
                <a:spcPct val="112000"/>
              </a:lnSpc>
              <a:spcBef>
                <a:spcPts val="900"/>
              </a:spcBef>
              <a:buClr>
                <a:srgbClr val="000000"/>
              </a:buClr>
              <a:buSzPct val="45000"/>
              <a:buFont typeface="Wingdings"/>
              <a:buChar char="●"/>
              <a:tabLst>
                <a:tab pos="596900" algn="l"/>
                <a:tab pos="1193800" algn="l"/>
                <a:tab pos="1790700" algn="l"/>
                <a:tab pos="2400300" algn="l"/>
                <a:tab pos="2997200" algn="l"/>
                <a:tab pos="3594100" algn="l"/>
                <a:tab pos="4203700" algn="l"/>
                <a:tab pos="4800600" algn="l"/>
                <a:tab pos="5397500" algn="l"/>
                <a:tab pos="6007100" algn="l"/>
                <a:tab pos="6604000" algn="l"/>
                <a:tab pos="7200900" algn="l"/>
                <a:tab pos="7810500" algn="l"/>
              </a:tabLst>
              <a:defRPr sz="1992">
                <a:solidFill>
                  <a:srgbClr val="00006C"/>
                </a:solidFill>
                <a:latin typeface="Arial Unicode MS"/>
                <a:ea typeface="Arial Unicode MS"/>
                <a:cs typeface="Arial Unicode MS"/>
                <a:sym typeface="Arial Unicode MS"/>
              </a:defRPr>
            </a:pPr>
            <a:r>
              <a:t>Somatisch: 	doorvragen naar aard en beloop klachten</a:t>
            </a:r>
          </a:p>
          <a:p>
            <a:pPr marL="284606" indent="-284606" defTabSz="372887">
              <a:lnSpc>
                <a:spcPct val="112000"/>
              </a:lnSpc>
              <a:spcBef>
                <a:spcPts val="1100"/>
              </a:spcBef>
              <a:tabLst>
                <a:tab pos="596900" algn="l"/>
                <a:tab pos="1193800" algn="l"/>
                <a:tab pos="1790700" algn="l"/>
                <a:tab pos="2400300" algn="l"/>
                <a:tab pos="2997200" algn="l"/>
                <a:tab pos="3594100" algn="l"/>
                <a:tab pos="4203700" algn="l"/>
                <a:tab pos="4800600" algn="l"/>
                <a:tab pos="5397500" algn="l"/>
                <a:tab pos="6007100" algn="l"/>
                <a:tab pos="6604000" algn="l"/>
                <a:tab pos="7200900" algn="l"/>
                <a:tab pos="7810500" algn="l"/>
              </a:tabLst>
              <a:defRPr sz="1992">
                <a:solidFill>
                  <a:srgbClr val="00006C"/>
                </a:solidFill>
                <a:latin typeface="Arial Unicode MS"/>
                <a:ea typeface="Arial Unicode MS"/>
                <a:cs typeface="Arial Unicode MS"/>
                <a:sym typeface="Arial Unicode MS"/>
              </a:defRPr>
            </a:pPr>
            <a:endParaRPr/>
          </a:p>
          <a:p>
            <a:pPr marL="716787" lvl="1" indent="-268795" defTabSz="372887">
              <a:lnSpc>
                <a:spcPct val="112000"/>
              </a:lnSpc>
              <a:spcBef>
                <a:spcPts val="900"/>
              </a:spcBef>
              <a:buClr>
                <a:srgbClr val="000000"/>
              </a:buClr>
              <a:buSzPct val="100000"/>
              <a:buFont typeface="Symbol"/>
              <a:buChar char="•"/>
              <a:tabLst>
                <a:tab pos="596900" algn="l"/>
                <a:tab pos="1193800" algn="l"/>
                <a:tab pos="1790700" algn="l"/>
                <a:tab pos="2400300" algn="l"/>
                <a:tab pos="2997200" algn="l"/>
                <a:tab pos="3594100" algn="l"/>
                <a:tab pos="4203700" algn="l"/>
                <a:tab pos="4800600" algn="l"/>
                <a:tab pos="5397500" algn="l"/>
                <a:tab pos="6007100" algn="l"/>
                <a:tab pos="6604000" algn="l"/>
                <a:tab pos="7200900" algn="l"/>
                <a:tab pos="7810500" algn="l"/>
              </a:tabLst>
              <a:defRPr sz="1992">
                <a:solidFill>
                  <a:srgbClr val="00006C"/>
                </a:solidFill>
                <a:latin typeface="Arial Unicode MS"/>
                <a:ea typeface="Arial Unicode MS"/>
                <a:cs typeface="Arial Unicode MS"/>
                <a:sym typeface="Arial Unicode MS"/>
              </a:defRPr>
            </a:pPr>
            <a:r>
              <a:t>Cognities:  	(ziekte)attributies, verwachtingen, alarmerende 	gedachten, eigen verklaringen</a:t>
            </a:r>
          </a:p>
          <a:p>
            <a:pPr marL="284606" indent="-284606" defTabSz="372887">
              <a:lnSpc>
                <a:spcPct val="112000"/>
              </a:lnSpc>
              <a:spcBef>
                <a:spcPts val="1100"/>
              </a:spcBef>
              <a:tabLst>
                <a:tab pos="596900" algn="l"/>
                <a:tab pos="1193800" algn="l"/>
                <a:tab pos="1790700" algn="l"/>
                <a:tab pos="2400300" algn="l"/>
                <a:tab pos="2997200" algn="l"/>
                <a:tab pos="3594100" algn="l"/>
                <a:tab pos="4203700" algn="l"/>
                <a:tab pos="4800600" algn="l"/>
                <a:tab pos="5397500" algn="l"/>
                <a:tab pos="6007100" algn="l"/>
                <a:tab pos="6604000" algn="l"/>
                <a:tab pos="7200900" algn="l"/>
                <a:tab pos="7810500" algn="l"/>
              </a:tabLst>
              <a:defRPr sz="1992">
                <a:solidFill>
                  <a:srgbClr val="00006C"/>
                </a:solidFill>
                <a:latin typeface="Arial Unicode MS"/>
                <a:ea typeface="Arial Unicode MS"/>
                <a:cs typeface="Arial Unicode MS"/>
                <a:sym typeface="Arial Unicode MS"/>
              </a:defRPr>
            </a:pPr>
            <a:endParaRPr/>
          </a:p>
          <a:p>
            <a:pPr marL="716787" lvl="1" indent="-268795" defTabSz="372887">
              <a:lnSpc>
                <a:spcPct val="112000"/>
              </a:lnSpc>
              <a:spcBef>
                <a:spcPts val="900"/>
              </a:spcBef>
              <a:buClr>
                <a:srgbClr val="000000"/>
              </a:buClr>
              <a:buSzPct val="100000"/>
              <a:buFont typeface="Symbol"/>
              <a:buChar char="•"/>
              <a:tabLst>
                <a:tab pos="596900" algn="l"/>
                <a:tab pos="1193800" algn="l"/>
                <a:tab pos="1790700" algn="l"/>
                <a:tab pos="2400300" algn="l"/>
                <a:tab pos="2997200" algn="l"/>
                <a:tab pos="3594100" algn="l"/>
                <a:tab pos="4203700" algn="l"/>
                <a:tab pos="4800600" algn="l"/>
                <a:tab pos="5397500" algn="l"/>
                <a:tab pos="6007100" algn="l"/>
                <a:tab pos="6604000" algn="l"/>
                <a:tab pos="7200900" algn="l"/>
                <a:tab pos="7810500" algn="l"/>
              </a:tabLst>
              <a:defRPr sz="1992">
                <a:solidFill>
                  <a:srgbClr val="00006C"/>
                </a:solidFill>
                <a:latin typeface="Arial Unicode MS"/>
                <a:ea typeface="Arial Unicode MS"/>
                <a:cs typeface="Arial Unicode MS"/>
                <a:sym typeface="Arial Unicode MS"/>
              </a:defRPr>
            </a:pPr>
            <a:r>
              <a:t>Emoties:	ongerust, angst, somber, boos, miskend</a:t>
            </a:r>
          </a:p>
          <a:p>
            <a:pPr marL="284606" indent="-284606" defTabSz="372887">
              <a:lnSpc>
                <a:spcPct val="112000"/>
              </a:lnSpc>
              <a:spcBef>
                <a:spcPts val="1100"/>
              </a:spcBef>
              <a:tabLst>
                <a:tab pos="596900" algn="l"/>
                <a:tab pos="1193800" algn="l"/>
                <a:tab pos="1790700" algn="l"/>
                <a:tab pos="2400300" algn="l"/>
                <a:tab pos="2997200" algn="l"/>
                <a:tab pos="3594100" algn="l"/>
                <a:tab pos="4203700" algn="l"/>
                <a:tab pos="4800600" algn="l"/>
                <a:tab pos="5397500" algn="l"/>
                <a:tab pos="6007100" algn="l"/>
                <a:tab pos="6604000" algn="l"/>
                <a:tab pos="7200900" algn="l"/>
                <a:tab pos="7810500" algn="l"/>
              </a:tabLst>
              <a:defRPr sz="1992">
                <a:solidFill>
                  <a:srgbClr val="00006C"/>
                </a:solidFill>
                <a:latin typeface="Arial Unicode MS"/>
                <a:ea typeface="Arial Unicode MS"/>
                <a:cs typeface="Arial Unicode MS"/>
                <a:sym typeface="Arial Unicode MS"/>
              </a:defRPr>
            </a:pPr>
            <a:endParaRPr/>
          </a:p>
          <a:p>
            <a:pPr marL="716787" lvl="1" indent="-268795" defTabSz="372887">
              <a:lnSpc>
                <a:spcPct val="112000"/>
              </a:lnSpc>
              <a:spcBef>
                <a:spcPts val="900"/>
              </a:spcBef>
              <a:buClr>
                <a:srgbClr val="000000"/>
              </a:buClr>
              <a:buSzPct val="100000"/>
              <a:buFont typeface="Symbol"/>
              <a:buChar char="•"/>
              <a:tabLst>
                <a:tab pos="596900" algn="l"/>
                <a:tab pos="1193800" algn="l"/>
                <a:tab pos="1790700" algn="l"/>
                <a:tab pos="2400300" algn="l"/>
                <a:tab pos="2997200" algn="l"/>
                <a:tab pos="3594100" algn="l"/>
                <a:tab pos="4203700" algn="l"/>
                <a:tab pos="4800600" algn="l"/>
                <a:tab pos="5397500" algn="l"/>
                <a:tab pos="6007100" algn="l"/>
                <a:tab pos="6604000" algn="l"/>
                <a:tab pos="7200900" algn="l"/>
                <a:tab pos="7810500" algn="l"/>
              </a:tabLst>
              <a:defRPr sz="1992">
                <a:solidFill>
                  <a:srgbClr val="00006C"/>
                </a:solidFill>
                <a:latin typeface="Arial Unicode MS"/>
                <a:ea typeface="Arial Unicode MS"/>
                <a:cs typeface="Arial Unicode MS"/>
                <a:sym typeface="Arial Unicode MS"/>
              </a:defRPr>
            </a:pPr>
            <a:r>
              <a:t>Gedrag/Gevolgen:	rust, hollen-of-stilstaan, disfunctioneren </a:t>
            </a:r>
          </a:p>
          <a:p>
            <a:pPr marL="284606" indent="-284606" defTabSz="372887">
              <a:lnSpc>
                <a:spcPct val="112000"/>
              </a:lnSpc>
              <a:spcBef>
                <a:spcPts val="1100"/>
              </a:spcBef>
              <a:tabLst>
                <a:tab pos="596900" algn="l"/>
                <a:tab pos="1193800" algn="l"/>
                <a:tab pos="1790700" algn="l"/>
                <a:tab pos="2400300" algn="l"/>
                <a:tab pos="2997200" algn="l"/>
                <a:tab pos="3594100" algn="l"/>
                <a:tab pos="4203700" algn="l"/>
                <a:tab pos="4800600" algn="l"/>
                <a:tab pos="5397500" algn="l"/>
                <a:tab pos="6007100" algn="l"/>
                <a:tab pos="6604000" algn="l"/>
                <a:tab pos="7200900" algn="l"/>
                <a:tab pos="7810500" algn="l"/>
              </a:tabLst>
              <a:defRPr sz="1992">
                <a:solidFill>
                  <a:srgbClr val="00006C"/>
                </a:solidFill>
                <a:latin typeface="Arial Unicode MS"/>
                <a:ea typeface="Arial Unicode MS"/>
                <a:cs typeface="Arial Unicode MS"/>
                <a:sym typeface="Arial Unicode MS"/>
              </a:defRPr>
            </a:pPr>
            <a:endParaRPr/>
          </a:p>
          <a:p>
            <a:pPr marL="716787" lvl="1" indent="-268795" defTabSz="372887">
              <a:lnSpc>
                <a:spcPct val="112000"/>
              </a:lnSpc>
              <a:spcBef>
                <a:spcPts val="900"/>
              </a:spcBef>
              <a:buClr>
                <a:srgbClr val="000000"/>
              </a:buClr>
              <a:buSzPct val="100000"/>
              <a:buFont typeface="Symbol"/>
              <a:buChar char="•"/>
              <a:tabLst>
                <a:tab pos="596900" algn="l"/>
                <a:tab pos="1193800" algn="l"/>
                <a:tab pos="1790700" algn="l"/>
                <a:tab pos="2400300" algn="l"/>
                <a:tab pos="2997200" algn="l"/>
                <a:tab pos="3594100" algn="l"/>
                <a:tab pos="4203700" algn="l"/>
                <a:tab pos="4800600" algn="l"/>
                <a:tab pos="5397500" algn="l"/>
                <a:tab pos="6007100" algn="l"/>
                <a:tab pos="6604000" algn="l"/>
                <a:tab pos="7200900" algn="l"/>
                <a:tab pos="7810500" algn="l"/>
              </a:tabLst>
              <a:defRPr sz="1992">
                <a:solidFill>
                  <a:srgbClr val="00006C"/>
                </a:solidFill>
                <a:latin typeface="Arial Unicode MS"/>
                <a:ea typeface="Arial Unicode MS"/>
                <a:cs typeface="Arial Unicode MS"/>
                <a:sym typeface="Arial Unicode MS"/>
              </a:defRPr>
            </a:pPr>
            <a:r>
              <a:t>Sociaal:	reacties thuis / werk /sociaal leven</a:t>
            </a:r>
          </a:p>
          <a:p>
            <a:pPr marL="284606" indent="-284606" defTabSz="372887">
              <a:lnSpc>
                <a:spcPct val="112000"/>
              </a:lnSpc>
              <a:spcBef>
                <a:spcPts val="1100"/>
              </a:spcBef>
              <a:tabLst>
                <a:tab pos="596900" algn="l"/>
                <a:tab pos="1193800" algn="l"/>
                <a:tab pos="1790700" algn="l"/>
                <a:tab pos="2400300" algn="l"/>
                <a:tab pos="2997200" algn="l"/>
                <a:tab pos="3594100" algn="l"/>
                <a:tab pos="4203700" algn="l"/>
                <a:tab pos="4800600" algn="l"/>
                <a:tab pos="5397500" algn="l"/>
                <a:tab pos="6007100" algn="l"/>
                <a:tab pos="6604000" algn="l"/>
                <a:tab pos="7200900" algn="l"/>
                <a:tab pos="7810500" algn="l"/>
              </a:tabLst>
              <a:defRPr sz="1992">
                <a:solidFill>
                  <a:srgbClr val="00006C"/>
                </a:solidFill>
                <a:latin typeface="Arial Unicode MS"/>
                <a:ea typeface="Arial Unicode MS"/>
                <a:cs typeface="Arial Unicode MS"/>
                <a:sym typeface="Arial Unicode MS"/>
              </a:defRPr>
            </a:pPr>
            <a:r>
              <a:t>			invloed stressoren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1" name="Shape 111"/>
          <p:cNvSpPr>
            <a:spLocks noGrp="1"/>
          </p:cNvSpPr>
          <p:nvPr>
            <p:ph type="title"/>
          </p:nvPr>
        </p:nvSpPr>
        <p:spPr>
          <a:xfrm>
            <a:off x="895350" y="1077912"/>
            <a:ext cx="9002713" cy="1336676"/>
          </a:xfrm>
          <a:prstGeom prst="rect">
            <a:avLst/>
          </a:prstGeom>
        </p:spPr>
        <p:txBody>
          <a:bodyPr lIns="44999" tIns="44999" rIns="44999" bIns="44999" anchor="t"/>
          <a:lstStyle>
            <a:lvl1pPr algn="ctr">
              <a:tabLst>
                <a:tab pos="1181100" algn="l"/>
                <a:tab pos="1447800" algn="l"/>
                <a:tab pos="2171700" algn="l"/>
                <a:tab pos="2895600" algn="l"/>
                <a:tab pos="3619500" algn="l"/>
                <a:tab pos="4343400" algn="l"/>
                <a:tab pos="5067300" algn="l"/>
                <a:tab pos="5791200" algn="l"/>
                <a:tab pos="6515100" algn="l"/>
                <a:tab pos="7239000" algn="l"/>
                <a:tab pos="7962900" algn="l"/>
                <a:tab pos="8686800" algn="l"/>
              </a:tabLst>
              <a:defRPr sz="3600" b="1">
                <a:solidFill>
                  <a:srgbClr val="6D6900"/>
                </a:solidFill>
              </a:defRPr>
            </a:lvl1pPr>
          </a:lstStyle>
          <a:p>
            <a:r>
              <a:t>d.  Uitleg: geen ziekte, wel in stand houdende factoren</a:t>
            </a:r>
          </a:p>
        </p:txBody>
      </p:sp>
      <p:sp>
        <p:nvSpPr>
          <p:cNvPr id="112" name="Shape 112"/>
          <p:cNvSpPr>
            <a:spLocks noGrp="1"/>
          </p:cNvSpPr>
          <p:nvPr>
            <p:ph type="body" idx="1"/>
          </p:nvPr>
        </p:nvSpPr>
        <p:spPr>
          <a:xfrm>
            <a:off x="1182687" y="2665412"/>
            <a:ext cx="9474201" cy="5181601"/>
          </a:xfrm>
          <a:prstGeom prst="rect">
            <a:avLst/>
          </a:prstGeom>
        </p:spPr>
        <p:txBody>
          <a:bodyPr lIns="44999" tIns="44999" rIns="44999" bIns="44999"/>
          <a:lstStyle/>
          <a:p>
            <a:pPr marL="279400" indent="-279400">
              <a:spcBef>
                <a:spcPts val="600"/>
              </a:spcBef>
              <a:buClr>
                <a:srgbClr val="000000"/>
              </a:buClr>
              <a:buSzPct val="100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Leg uit dat, op grond van de klachten, epidemiologie en je onderzoek, een ziekte erg onwaarschijnlijk is!</a:t>
            </a:r>
          </a:p>
          <a:p>
            <a:pPr marL="279400" indent="-279400">
              <a:lnSpc>
                <a:spcPct val="75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endParaRPr/>
          </a:p>
          <a:p>
            <a:pPr marL="279400" indent="-279400">
              <a:lnSpc>
                <a:spcPct val="75000"/>
              </a:lnSpc>
              <a:spcBef>
                <a:spcPts val="600"/>
              </a:spcBef>
              <a:buClr>
                <a:srgbClr val="000000"/>
              </a:buClr>
              <a:buSzPct val="100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Bespreek predisponerende, uitlokkende en in stand houdende factoren.</a:t>
            </a:r>
          </a:p>
          <a:p>
            <a:pPr marL="279400" indent="-279400">
              <a:lnSpc>
                <a:spcPct val="75000"/>
              </a:lnSpc>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endParaRPr/>
          </a:p>
          <a:p>
            <a:pPr marL="279400" indent="-279400">
              <a:lnSpc>
                <a:spcPct val="75000"/>
              </a:lnSpc>
              <a:spcBef>
                <a:spcPts val="600"/>
              </a:spcBef>
              <a:buClr>
                <a:srgbClr val="000000"/>
              </a:buClr>
              <a:buSzPct val="100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Van oorzaak naar circulair verklaringsmodel : welke factoren houden bij déze patiënt de klachten in stand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4" name="Shape 114"/>
          <p:cNvSpPr>
            <a:spLocks noGrp="1"/>
          </p:cNvSpPr>
          <p:nvPr>
            <p:ph type="title"/>
          </p:nvPr>
        </p:nvSpPr>
        <p:spPr>
          <a:xfrm>
            <a:off x="177800" y="1281112"/>
            <a:ext cx="10439400" cy="958851"/>
          </a:xfrm>
          <a:prstGeom prst="rect">
            <a:avLst/>
          </a:prstGeom>
        </p:spPr>
        <p:txBody>
          <a:bodyPr lIns="44999" tIns="44999" rIns="44999" bIns="44999" anchor="t"/>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4400" b="1">
                <a:solidFill>
                  <a:srgbClr val="000080"/>
                </a:solidFill>
              </a:defRPr>
            </a:pPr>
            <a:r>
              <a:t>Ziekteconcepten</a:t>
            </a:r>
            <a:r>
              <a:rPr sz="4600"/>
              <a:t> </a:t>
            </a:r>
          </a:p>
        </p:txBody>
      </p:sp>
      <p:sp>
        <p:nvSpPr>
          <p:cNvPr id="115" name="Shape 115"/>
          <p:cNvSpPr>
            <a:spLocks noGrp="1"/>
          </p:cNvSpPr>
          <p:nvPr>
            <p:ph type="body" idx="1"/>
          </p:nvPr>
        </p:nvSpPr>
        <p:spPr>
          <a:xfrm>
            <a:off x="2046287" y="2624137"/>
            <a:ext cx="8186738" cy="4752976"/>
          </a:xfrm>
          <a:prstGeom prst="rect">
            <a:avLst/>
          </a:prstGeom>
        </p:spPr>
        <p:txBody>
          <a:bodyPr lIns="44999" tIns="44999" rIns="44999" bIns="44999"/>
          <a:lstStyle/>
          <a:p>
            <a:pPr>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80"/>
                </a:solidFill>
              </a:defRPr>
            </a:pPr>
            <a:r>
              <a:t>Mono-causaal (en lineaire logica)</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80"/>
                </a:solidFill>
              </a:defRPr>
            </a:pPr>
            <a:r>
              <a:t>		somatisch of psychisch</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80"/>
                </a:solidFill>
              </a:defRPr>
            </a:pPr>
            <a:endParaRP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80"/>
                </a:solidFill>
              </a:defRPr>
            </a:pPr>
            <a:r>
              <a:t>Multi-causaal (en lineaire logica)</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80"/>
                </a:solidFill>
              </a:defRPr>
            </a:pPr>
            <a:r>
              <a:t>		somatisch en psychisch</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80"/>
                </a:solidFill>
              </a:defRPr>
            </a:pPr>
            <a:endParaRP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80"/>
                </a:solidFill>
              </a:defRPr>
            </a:pPr>
            <a:r>
              <a:t>Multi-causaal / Vicieuze cirkel / Gevolgen-model</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80"/>
                </a:solidFill>
              </a:defRPr>
            </a:pPr>
            <a:r>
              <a:t>		somatisch – cognities – emoties – gedrag - sociaal</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8" name="Shape 58"/>
          <p:cNvSpPr>
            <a:spLocks noGrp="1"/>
          </p:cNvSpPr>
          <p:nvPr>
            <p:ph type="title"/>
          </p:nvPr>
        </p:nvSpPr>
        <p:spPr>
          <a:xfrm>
            <a:off x="1066800" y="1143000"/>
            <a:ext cx="8915400" cy="1220788"/>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600" b="1">
                <a:solidFill>
                  <a:srgbClr val="000080"/>
                </a:solidFill>
              </a:defRPr>
            </a:lvl1pPr>
          </a:lstStyle>
          <a:p>
            <a:r>
              <a:t>Inhoud</a:t>
            </a:r>
          </a:p>
        </p:txBody>
      </p:sp>
      <p:sp>
        <p:nvSpPr>
          <p:cNvPr id="59" name="Shape 59"/>
          <p:cNvSpPr>
            <a:spLocks noGrp="1"/>
          </p:cNvSpPr>
          <p:nvPr>
            <p:ph type="body" idx="1"/>
          </p:nvPr>
        </p:nvSpPr>
        <p:spPr>
          <a:xfrm>
            <a:off x="1066800" y="2654300"/>
            <a:ext cx="8915400" cy="4800600"/>
          </a:xfrm>
          <a:prstGeom prst="rect">
            <a:avLst/>
          </a:prstGeom>
        </p:spPr>
        <p:txBody>
          <a:bodyPr lIns="44999" tIns="44999" rIns="44999" bIns="44999"/>
          <a:lstStyle/>
          <a:p>
            <a:pPr marL="455612" indent="-454025">
              <a:spcBef>
                <a:spcPts val="0"/>
              </a:spcBef>
              <a:buClr>
                <a:srgbClr val="000000"/>
              </a:buClr>
              <a:buSzPct val="100000"/>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300">
                <a:solidFill>
                  <a:srgbClr val="000080"/>
                </a:solidFill>
              </a:defRPr>
            </a:pPr>
            <a:r>
              <a:t>Wat maakt patiënten met SOLK zo lastig?</a:t>
            </a:r>
          </a:p>
          <a:p>
            <a:pPr marL="454025" indent="-452437">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300">
                <a:solidFill>
                  <a:srgbClr val="000080"/>
                </a:solidFill>
              </a:defRPr>
            </a:pPr>
            <a:endParaRPr/>
          </a:p>
          <a:p>
            <a:pPr marL="455612" indent="-454025">
              <a:lnSpc>
                <a:spcPct val="167000"/>
              </a:lnSpc>
              <a:spcBef>
                <a:spcPts val="0"/>
              </a:spcBef>
              <a:buClr>
                <a:srgbClr val="000000"/>
              </a:buClr>
              <a:buSzPct val="100000"/>
              <a:buAutoNum type="arabicPeriod" startA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300">
                <a:solidFill>
                  <a:srgbClr val="000080"/>
                </a:solidFill>
              </a:defRPr>
            </a:pPr>
            <a:r>
              <a:t>Taken van de huisartsenpraktijk volgens de MDR-SOLK en de NHG standaard SOLK. </a:t>
            </a:r>
          </a:p>
          <a:p>
            <a:pPr marL="455612" indent="-454025">
              <a:lnSpc>
                <a:spcPct val="167000"/>
              </a:lnSpc>
              <a:spcBef>
                <a:spcPts val="0"/>
              </a:spcBef>
              <a:buClr>
                <a:srgbClr val="000000"/>
              </a:buClr>
              <a:buSzPct val="100000"/>
              <a:buAutoNum type="arabicPeriod" startA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300">
                <a:solidFill>
                  <a:srgbClr val="000080"/>
                </a:solidFill>
              </a:defRPr>
            </a:pPr>
            <a:r>
              <a:t>Afstemming huisarts - POHGGZ!</a:t>
            </a:r>
          </a:p>
        </p:txBody>
      </p:sp>
      <p:sp>
        <p:nvSpPr>
          <p:cNvPr id="60" name="Shape 60"/>
          <p:cNvSpPr>
            <a:spLocks noGrp="1"/>
          </p:cNvSpPr>
          <p:nvPr>
            <p:ph type="sldNum" sz="quarter" idx="4294967295"/>
          </p:nvPr>
        </p:nvSpPr>
        <p:spPr>
          <a:xfrm>
            <a:off x="9780616" y="7675562"/>
            <a:ext cx="201585" cy="287384"/>
          </a:xfrm>
          <a:prstGeom prst="rect">
            <a:avLst/>
          </a:prstGeom>
          <a:extLst>
            <a:ext uri="{C572A759-6A51-4108-AA02-DFA0A04FC94B}">
              <ma14:wrappingTextBoxFlag xmlns="" xmlns:ma14="http://schemas.microsoft.com/office/mac/drawingml/2011/main" val="1"/>
            </a:ext>
          </a:extLst>
        </p:spPr>
        <p:txBody>
          <a:bodyPr/>
          <a:lstStyle>
            <a:lvl1pPr algn="r">
              <a:defRPr sz="1400">
                <a:solidFill>
                  <a:srgbClr val="000080"/>
                </a:solidFill>
              </a:defRPr>
            </a:lvl1p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1066800" y="1143000"/>
            <a:ext cx="8915400" cy="1220788"/>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b="1">
                <a:solidFill>
                  <a:srgbClr val="000080"/>
                </a:solidFill>
              </a:defRPr>
            </a:lvl1pPr>
          </a:lstStyle>
          <a:p>
            <a:r>
              <a:t>Ziekteconcepten (2)</a:t>
            </a:r>
          </a:p>
        </p:txBody>
      </p:sp>
      <p:sp>
        <p:nvSpPr>
          <p:cNvPr id="118" name="Shape 118"/>
          <p:cNvSpPr>
            <a:spLocks noGrp="1"/>
          </p:cNvSpPr>
          <p:nvPr>
            <p:ph type="body" idx="1"/>
          </p:nvPr>
        </p:nvSpPr>
        <p:spPr>
          <a:xfrm>
            <a:off x="739775" y="2668587"/>
            <a:ext cx="9571038" cy="4840288"/>
          </a:xfrm>
          <a:prstGeom prst="rect">
            <a:avLst/>
          </a:prstGeom>
        </p:spPr>
        <p:txBody>
          <a:bodyPr lIns="44999" tIns="44999" rIns="44999" bIns="44999"/>
          <a:lstStyle/>
          <a:p>
            <a:pPr marL="280987" indent="-279400">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a:p>
          <a:p>
            <a:pPr marL="280987" indent="-279400">
              <a:lnSpc>
                <a:spcPct val="75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a:p>
          <a:p>
            <a:pPr marL="282575" indent="-280987">
              <a:lnSpc>
                <a:spcPct val="75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80"/>
                </a:solidFill>
              </a:defRPr>
            </a:pPr>
            <a:r>
              <a:t>Medisch model  is monocausaal: </a:t>
            </a:r>
          </a:p>
          <a:p>
            <a:pPr marL="280987" indent="-2794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80"/>
                </a:solidFill>
              </a:defRPr>
            </a:pPr>
            <a:endParaRPr/>
          </a:p>
          <a:p>
            <a:pPr marL="863600" lvl="1" indent="-323850">
              <a:spcBef>
                <a:spcPts val="11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80"/>
                </a:solidFill>
              </a:defRPr>
            </a:pPr>
            <a:r>
              <a:t>ziekteoorzaak =&gt; ziekte =&gt; klacht</a:t>
            </a:r>
          </a:p>
          <a:p>
            <a:pPr marL="280987" indent="-2794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80"/>
                </a:solidFill>
              </a:defRPr>
            </a:pPr>
            <a:endParaRPr/>
          </a:p>
          <a:p>
            <a:pPr marL="863600" lvl="1" indent="-323850">
              <a:spcBef>
                <a:spcPts val="11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80"/>
                </a:solidFill>
              </a:defRPr>
            </a:pPr>
            <a:r>
              <a:t>ziekte =&gt; behandeling neemt oorzaak weg =&gt; klacht verdwijnt</a:t>
            </a:r>
          </a:p>
          <a:p>
            <a:pPr marL="280987" indent="-279400">
              <a:lnSpc>
                <a:spcPct val="75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80"/>
                </a:solidFill>
              </a:defRPr>
            </a:pPr>
            <a:endParaRPr/>
          </a:p>
          <a:p>
            <a:pPr marL="280987" indent="-279400">
              <a:lnSpc>
                <a:spcPct val="75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80"/>
                </a:solidFill>
              </a:defRPr>
            </a:pPr>
            <a:endParaRPr/>
          </a:p>
          <a:p>
            <a:pPr marL="282575" indent="-280987">
              <a:lnSpc>
                <a:spcPct val="75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80"/>
                </a:solidFill>
              </a:defRPr>
            </a:pPr>
            <a:r>
              <a:t>Circulair verklaringsmodel goed uitleggen aan de patiënt!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0" name="Shape 120"/>
          <p:cNvSpPr>
            <a:spLocks noGrp="1"/>
          </p:cNvSpPr>
          <p:nvPr>
            <p:ph type="title"/>
          </p:nvPr>
        </p:nvSpPr>
        <p:spPr>
          <a:xfrm>
            <a:off x="1066800" y="673100"/>
            <a:ext cx="8915400" cy="1220788"/>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b="1">
                <a:solidFill>
                  <a:srgbClr val="000080"/>
                </a:solidFill>
              </a:defRPr>
            </a:lvl1pPr>
          </a:lstStyle>
          <a:p>
            <a:r>
              <a:t>Circulaire logica: het 'bootje':</a:t>
            </a:r>
          </a:p>
        </p:txBody>
      </p:sp>
      <p:sp>
        <p:nvSpPr>
          <p:cNvPr id="121" name="Shape 121"/>
          <p:cNvSpPr>
            <a:spLocks noGrp="1"/>
          </p:cNvSpPr>
          <p:nvPr>
            <p:ph type="body" idx="1"/>
          </p:nvPr>
        </p:nvSpPr>
        <p:spPr>
          <a:xfrm>
            <a:off x="1223962" y="2668587"/>
            <a:ext cx="9571038" cy="4840288"/>
          </a:xfrm>
          <a:prstGeom prst="rect">
            <a:avLst/>
          </a:prstGeom>
        </p:spPr>
        <p:txBody>
          <a:bodyPr lIns="44999" tIns="44999" rIns="44999" bIns="44999"/>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a:p>
        </p:txBody>
      </p:sp>
      <p:pic>
        <p:nvPicPr>
          <p:cNvPr id="122" name="image.png"/>
          <p:cNvPicPr>
            <a:picLocks noChangeAspect="1"/>
          </p:cNvPicPr>
          <p:nvPr/>
        </p:nvPicPr>
        <p:blipFill>
          <a:blip r:embed="rId2">
            <a:extLst/>
          </a:blip>
          <a:stretch>
            <a:fillRect/>
          </a:stretch>
        </p:blipFill>
        <p:spPr>
          <a:xfrm>
            <a:off x="3160712" y="1631950"/>
            <a:ext cx="5407026" cy="63515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4" name="Shape 124"/>
          <p:cNvSpPr>
            <a:spLocks noGrp="1"/>
          </p:cNvSpPr>
          <p:nvPr>
            <p:ph type="title"/>
          </p:nvPr>
        </p:nvSpPr>
        <p:spPr>
          <a:xfrm>
            <a:off x="539750" y="368299"/>
            <a:ext cx="9715500" cy="1260477"/>
          </a:xfrm>
          <a:prstGeom prst="rect">
            <a:avLst/>
          </a:prstGeom>
        </p:spPr>
        <p:txBody>
          <a:bodyPr/>
          <a:lstStyle/>
          <a:p>
            <a:endParaRPr/>
          </a:p>
        </p:txBody>
      </p:sp>
      <p:sp>
        <p:nvSpPr>
          <p:cNvPr id="125" name="Shape 125"/>
          <p:cNvSpPr>
            <a:spLocks noGrp="1"/>
          </p:cNvSpPr>
          <p:nvPr>
            <p:ph type="body" idx="1"/>
          </p:nvPr>
        </p:nvSpPr>
        <p:spPr>
          <a:xfrm>
            <a:off x="539750" y="1892300"/>
            <a:ext cx="9715500" cy="5338763"/>
          </a:xfrm>
          <a:prstGeom prst="rect">
            <a:avLst/>
          </a:prstGeom>
        </p:spPr>
        <p:txBody>
          <a:bodyPr/>
          <a:lstStyle/>
          <a:p>
            <a:endParaRPr/>
          </a:p>
        </p:txBody>
      </p:sp>
      <p:pic>
        <p:nvPicPr>
          <p:cNvPr id="126" name="image.png"/>
          <p:cNvPicPr>
            <a:picLocks noChangeAspect="1"/>
          </p:cNvPicPr>
          <p:nvPr/>
        </p:nvPicPr>
        <p:blipFill>
          <a:blip r:embed="rId2">
            <a:extLst/>
          </a:blip>
          <a:stretch>
            <a:fillRect/>
          </a:stretch>
        </p:blipFill>
        <p:spPr>
          <a:xfrm>
            <a:off x="2159000" y="576262"/>
            <a:ext cx="6342063" cy="79200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8" name="Shape 128"/>
          <p:cNvSpPr>
            <a:spLocks noGrp="1"/>
          </p:cNvSpPr>
          <p:nvPr>
            <p:ph type="title"/>
          </p:nvPr>
        </p:nvSpPr>
        <p:spPr>
          <a:xfrm>
            <a:off x="884237" y="889000"/>
            <a:ext cx="9283701" cy="1481138"/>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700" b="1">
                <a:solidFill>
                  <a:srgbClr val="000080"/>
                </a:solidFill>
              </a:defRPr>
            </a:lvl1pPr>
          </a:lstStyle>
          <a:p>
            <a:r>
              <a:t>Visgraatdiagram: in stand houdende factoren in beeld brengen </a:t>
            </a:r>
          </a:p>
        </p:txBody>
      </p:sp>
      <p:sp>
        <p:nvSpPr>
          <p:cNvPr id="129" name="Shape 129"/>
          <p:cNvSpPr>
            <a:spLocks noGrp="1"/>
          </p:cNvSpPr>
          <p:nvPr>
            <p:ph type="body" idx="1"/>
          </p:nvPr>
        </p:nvSpPr>
        <p:spPr>
          <a:xfrm>
            <a:off x="809625" y="2832100"/>
            <a:ext cx="9693275" cy="4368800"/>
          </a:xfrm>
          <a:prstGeom prst="rect">
            <a:avLst/>
          </a:prstGeom>
        </p:spPr>
        <p:txBody>
          <a:bodyPr lIns="44999" tIns="44999" rIns="44999" bIns="44999"/>
          <a:lstStyle/>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b="1" i="1">
                <a:solidFill>
                  <a:srgbClr val="000080"/>
                </a:solidFill>
              </a:defRPr>
            </a:pPr>
            <a:r>
              <a:t>Visgraat: </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900" i="1">
                <a:solidFill>
                  <a:srgbClr val="000080"/>
                </a:solidFill>
              </a:defRPr>
            </a:pPr>
            <a:endParaRPr sz="2400"/>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900" i="1">
                <a:solidFill>
                  <a:srgbClr val="000080"/>
                </a:solidFill>
              </a:defRPr>
            </a:pPr>
            <a:r>
              <a:t>Start moeheid </a:t>
            </a:r>
            <a:r>
              <a:rPr i="0"/>
              <a:t>  						          </a:t>
            </a:r>
            <a:r>
              <a:t>moeheid nú</a:t>
            </a:r>
            <a:r>
              <a:rPr i="0"/>
              <a:t> 								</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900">
                <a:solidFill>
                  <a:srgbClr val="000080"/>
                </a:solidFill>
              </a:defRPr>
            </a:pPr>
            <a:r>
              <a:t>     allergie		          hoofdpijn		          slecht slapen</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900">
                <a:solidFill>
                  <a:srgbClr val="000080"/>
                </a:solidFill>
              </a:defRPr>
            </a:pPr>
            <a:endParaRP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900">
                <a:solidFill>
                  <a:srgbClr val="000080"/>
                </a:solidFill>
              </a:defRPr>
            </a:pPr>
            <a:endParaRP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900">
                <a:solidFill>
                  <a:srgbClr val="000080"/>
                </a:solidFill>
              </a:defRPr>
            </a:pPr>
            <a:endParaRP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900">
                <a:solidFill>
                  <a:srgbClr val="000080"/>
                </a:solidFill>
              </a:defRPr>
            </a:pPr>
            <a:r>
              <a:t>		</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900">
                <a:solidFill>
                  <a:srgbClr val="000080"/>
                </a:solidFill>
              </a:defRPr>
            </a:pPr>
            <a:r>
              <a:t>		</a:t>
            </a:r>
          </a:p>
          <a:p>
            <a:pPr lvl="4">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900">
                <a:solidFill>
                  <a:srgbClr val="000080"/>
                </a:solidFill>
              </a:defRPr>
            </a:pPr>
            <a:endParaRPr/>
          </a:p>
          <a:p>
            <a:pPr lvl="4">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900">
                <a:solidFill>
                  <a:srgbClr val="000080"/>
                </a:solidFill>
              </a:defRPr>
            </a:pPr>
            <a:endParaRPr/>
          </a:p>
          <a:p>
            <a:pPr lvl="4">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900">
                <a:solidFill>
                  <a:srgbClr val="000080"/>
                </a:solidFill>
              </a:defRPr>
            </a:pPr>
            <a:r>
              <a:t>minder sporten 	 	 ruzies		       ontslag dreigt</a:t>
            </a:r>
          </a:p>
        </p:txBody>
      </p:sp>
      <p:sp>
        <p:nvSpPr>
          <p:cNvPr id="130" name="Shape 130"/>
          <p:cNvSpPr/>
          <p:nvPr/>
        </p:nvSpPr>
        <p:spPr>
          <a:xfrm>
            <a:off x="1350851" y="5157788"/>
            <a:ext cx="8788512" cy="1"/>
          </a:xfrm>
          <a:prstGeom prst="line">
            <a:avLst/>
          </a:prstGeom>
          <a:ln w="12600">
            <a:solidFill>
              <a:srgbClr val="000080"/>
            </a:solidFill>
          </a:ln>
        </p:spPr>
        <p:txBody>
          <a:bodyPr lIns="45719" rIns="45719"/>
          <a:lstStyle/>
          <a:p>
            <a:pPr>
              <a:spcBef>
                <a:spcPts val="0"/>
              </a:spcBef>
              <a:tabLst/>
              <a:defRPr sz="1800">
                <a:solidFill>
                  <a:srgbClr val="000000"/>
                </a:solidFill>
                <a:latin typeface="+mj-lt"/>
                <a:ea typeface="+mj-ea"/>
                <a:cs typeface="+mj-cs"/>
                <a:sym typeface="Times New Roman"/>
              </a:defRPr>
            </a:pPr>
            <a:endParaRPr/>
          </a:p>
        </p:txBody>
      </p:sp>
      <p:sp>
        <p:nvSpPr>
          <p:cNvPr id="131" name="Shape 131"/>
          <p:cNvSpPr/>
          <p:nvPr/>
        </p:nvSpPr>
        <p:spPr>
          <a:xfrm>
            <a:off x="1487487" y="4476749"/>
            <a:ext cx="679451" cy="679452"/>
          </a:xfrm>
          <a:prstGeom prst="line">
            <a:avLst/>
          </a:prstGeom>
          <a:ln>
            <a:solidFill>
              <a:srgbClr val="000080"/>
            </a:solidFill>
            <a:tailEnd type="triangle"/>
          </a:ln>
        </p:spPr>
        <p:txBody>
          <a:bodyPr lIns="45719" rIns="45719"/>
          <a:lstStyle/>
          <a:p>
            <a:pPr>
              <a:spcBef>
                <a:spcPts val="0"/>
              </a:spcBef>
              <a:tabLst/>
              <a:defRPr sz="1800">
                <a:solidFill>
                  <a:srgbClr val="000000"/>
                </a:solidFill>
                <a:latin typeface="+mj-lt"/>
                <a:ea typeface="+mj-ea"/>
                <a:cs typeface="+mj-cs"/>
                <a:sym typeface="Times New Roman"/>
              </a:defRPr>
            </a:pPr>
            <a:endParaRPr/>
          </a:p>
        </p:txBody>
      </p:sp>
      <p:sp>
        <p:nvSpPr>
          <p:cNvPr id="132" name="Shape 132"/>
          <p:cNvSpPr/>
          <p:nvPr/>
        </p:nvSpPr>
        <p:spPr>
          <a:xfrm flipH="1">
            <a:off x="3305632" y="5156096"/>
            <a:ext cx="685801" cy="850901"/>
          </a:xfrm>
          <a:prstGeom prst="line">
            <a:avLst/>
          </a:prstGeom>
          <a:ln>
            <a:solidFill>
              <a:srgbClr val="000080"/>
            </a:solidFill>
            <a:tailEnd type="triangle"/>
          </a:ln>
        </p:spPr>
        <p:txBody>
          <a:bodyPr lIns="45719" rIns="45719"/>
          <a:lstStyle/>
          <a:p>
            <a:pPr>
              <a:spcBef>
                <a:spcPts val="0"/>
              </a:spcBef>
              <a:tabLst/>
              <a:defRPr sz="1800">
                <a:solidFill>
                  <a:srgbClr val="000000"/>
                </a:solidFill>
                <a:latin typeface="+mj-lt"/>
                <a:ea typeface="+mj-ea"/>
                <a:cs typeface="+mj-cs"/>
                <a:sym typeface="Times New Roman"/>
              </a:defRPr>
            </a:pPr>
            <a:endParaRPr/>
          </a:p>
        </p:txBody>
      </p:sp>
      <p:sp>
        <p:nvSpPr>
          <p:cNvPr id="133" name="Shape 133"/>
          <p:cNvSpPr/>
          <p:nvPr/>
        </p:nvSpPr>
        <p:spPr>
          <a:xfrm>
            <a:off x="4379912" y="4560887"/>
            <a:ext cx="681038" cy="595314"/>
          </a:xfrm>
          <a:prstGeom prst="line">
            <a:avLst/>
          </a:prstGeom>
          <a:ln>
            <a:solidFill>
              <a:srgbClr val="000080"/>
            </a:solidFill>
            <a:tailEnd type="triangle"/>
          </a:ln>
        </p:spPr>
        <p:txBody>
          <a:bodyPr lIns="45719" rIns="45719"/>
          <a:lstStyle/>
          <a:p>
            <a:pPr>
              <a:spcBef>
                <a:spcPts val="0"/>
              </a:spcBef>
              <a:tabLst/>
              <a:defRPr sz="1800">
                <a:solidFill>
                  <a:srgbClr val="000000"/>
                </a:solidFill>
                <a:latin typeface="+mj-lt"/>
                <a:ea typeface="+mj-ea"/>
                <a:cs typeface="+mj-cs"/>
                <a:sym typeface="Times New Roman"/>
              </a:defRPr>
            </a:pPr>
            <a:endParaRPr/>
          </a:p>
        </p:txBody>
      </p:sp>
      <p:sp>
        <p:nvSpPr>
          <p:cNvPr id="134" name="Shape 134"/>
          <p:cNvSpPr/>
          <p:nvPr/>
        </p:nvSpPr>
        <p:spPr>
          <a:xfrm flipH="1">
            <a:off x="5628004" y="5156200"/>
            <a:ext cx="769939" cy="850900"/>
          </a:xfrm>
          <a:prstGeom prst="line">
            <a:avLst/>
          </a:prstGeom>
          <a:ln>
            <a:solidFill>
              <a:srgbClr val="000080"/>
            </a:solidFill>
            <a:tailEnd type="triangle"/>
          </a:ln>
        </p:spPr>
        <p:txBody>
          <a:bodyPr lIns="45719" rIns="45719"/>
          <a:lstStyle/>
          <a:p>
            <a:pPr>
              <a:spcBef>
                <a:spcPts val="0"/>
              </a:spcBef>
              <a:tabLst/>
              <a:defRPr sz="1800">
                <a:solidFill>
                  <a:srgbClr val="000000"/>
                </a:solidFill>
                <a:latin typeface="+mj-lt"/>
                <a:ea typeface="+mj-ea"/>
                <a:cs typeface="+mj-cs"/>
                <a:sym typeface="Times New Roman"/>
              </a:defRPr>
            </a:pPr>
            <a:endParaRPr/>
          </a:p>
        </p:txBody>
      </p:sp>
      <p:sp>
        <p:nvSpPr>
          <p:cNvPr id="135" name="Shape 135"/>
          <p:cNvSpPr/>
          <p:nvPr/>
        </p:nvSpPr>
        <p:spPr>
          <a:xfrm>
            <a:off x="6845299" y="4476750"/>
            <a:ext cx="681039" cy="679450"/>
          </a:xfrm>
          <a:prstGeom prst="line">
            <a:avLst/>
          </a:prstGeom>
          <a:ln>
            <a:solidFill>
              <a:srgbClr val="000080"/>
            </a:solidFill>
            <a:tailEnd type="triangle"/>
          </a:ln>
        </p:spPr>
        <p:txBody>
          <a:bodyPr lIns="45719" rIns="45719"/>
          <a:lstStyle/>
          <a:p>
            <a:pPr>
              <a:spcBef>
                <a:spcPts val="0"/>
              </a:spcBef>
              <a:tabLst/>
              <a:defRPr sz="1800">
                <a:solidFill>
                  <a:srgbClr val="000000"/>
                </a:solidFill>
                <a:latin typeface="+mj-lt"/>
                <a:ea typeface="+mj-ea"/>
                <a:cs typeface="+mj-cs"/>
                <a:sym typeface="Times New Roman"/>
              </a:defRPr>
            </a:pPr>
            <a:endParaRPr/>
          </a:p>
        </p:txBody>
      </p:sp>
      <p:sp>
        <p:nvSpPr>
          <p:cNvPr id="136" name="Shape 136"/>
          <p:cNvSpPr/>
          <p:nvPr/>
        </p:nvSpPr>
        <p:spPr>
          <a:xfrm flipH="1">
            <a:off x="8034337" y="5156200"/>
            <a:ext cx="684214" cy="850900"/>
          </a:xfrm>
          <a:prstGeom prst="line">
            <a:avLst/>
          </a:prstGeom>
          <a:ln>
            <a:solidFill>
              <a:srgbClr val="000080"/>
            </a:solidFill>
            <a:tailEnd type="triangle"/>
          </a:ln>
        </p:spPr>
        <p:txBody>
          <a:bodyPr lIns="45719" rIns="45719"/>
          <a:lstStyle/>
          <a:p>
            <a:pPr>
              <a:spcBef>
                <a:spcPts val="0"/>
              </a:spcBef>
              <a:tabLst/>
              <a:defRPr sz="1800">
                <a:solidFill>
                  <a:srgbClr val="000000"/>
                </a:solidFill>
                <a:latin typeface="+mj-lt"/>
                <a:ea typeface="+mj-ea"/>
                <a:cs typeface="+mj-cs"/>
                <a:sym typeface="Times New Roman"/>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8" name="Shape 138"/>
          <p:cNvSpPr>
            <a:spLocks noGrp="1"/>
          </p:cNvSpPr>
          <p:nvPr>
            <p:ph type="title"/>
          </p:nvPr>
        </p:nvSpPr>
        <p:spPr>
          <a:xfrm>
            <a:off x="1389062" y="1098550"/>
            <a:ext cx="8636001" cy="965615"/>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Lst>
              <a:defRPr sz="4400" b="1">
                <a:solidFill>
                  <a:srgbClr val="000080"/>
                </a:solidFill>
              </a:defRPr>
            </a:lvl1pPr>
          </a:lstStyle>
          <a:p>
            <a:r>
              <a:t>Verklaringsmodellen SOLK:</a:t>
            </a:r>
          </a:p>
        </p:txBody>
      </p:sp>
      <p:sp>
        <p:nvSpPr>
          <p:cNvPr id="139" name="Shape 139"/>
          <p:cNvSpPr>
            <a:spLocks noGrp="1"/>
          </p:cNvSpPr>
          <p:nvPr>
            <p:ph type="body" sz="half" idx="1"/>
          </p:nvPr>
        </p:nvSpPr>
        <p:spPr>
          <a:xfrm>
            <a:off x="5457825" y="3040062"/>
            <a:ext cx="4421188" cy="4408488"/>
          </a:xfrm>
          <a:prstGeom prst="rect">
            <a:avLst/>
          </a:prstGeom>
        </p:spPr>
        <p:txBody>
          <a:bodyPr lIns="44999" tIns="44999" rIns="44999" bIns="44999"/>
          <a:lstStyle/>
          <a:p>
            <a:pPr marL="487362" indent="-487362">
              <a:spcBef>
                <a:spcPts val="1800"/>
              </a:spcBef>
              <a:buSzPct val="103000"/>
              <a:buBlip>
                <a:blip r:embed="rId2"/>
              </a:buBlip>
              <a:tabLst>
                <a:tab pos="723900" algn="l"/>
                <a:tab pos="1447800" algn="l"/>
                <a:tab pos="2171700" algn="l"/>
                <a:tab pos="2895600" algn="l"/>
                <a:tab pos="3619500" algn="l"/>
                <a:tab pos="4343400" algn="l"/>
              </a:tabLst>
              <a:defRPr sz="2800">
                <a:solidFill>
                  <a:srgbClr val="1C33B5"/>
                </a:solidFill>
              </a:defRPr>
            </a:pPr>
            <a:r>
              <a:t>Signaal-filter theorie</a:t>
            </a:r>
          </a:p>
          <a:p>
            <a:pPr marL="487362" indent="-487362">
              <a:spcBef>
                <a:spcPts val="1800"/>
              </a:spcBef>
              <a:buSzPct val="103000"/>
              <a:buBlip>
                <a:blip r:embed="rId2"/>
              </a:buBlip>
              <a:tabLst>
                <a:tab pos="723900" algn="l"/>
                <a:tab pos="1447800" algn="l"/>
                <a:tab pos="2171700" algn="l"/>
                <a:tab pos="2895600" algn="l"/>
                <a:tab pos="3619500" algn="l"/>
                <a:tab pos="4343400" algn="l"/>
              </a:tabLst>
              <a:defRPr sz="2800">
                <a:solidFill>
                  <a:srgbClr val="1C33B5"/>
                </a:solidFill>
              </a:defRPr>
            </a:pPr>
            <a:r>
              <a:t>Ziektegedrag theorie</a:t>
            </a:r>
          </a:p>
          <a:p>
            <a:pPr marL="487362" indent="-487362">
              <a:spcBef>
                <a:spcPts val="1800"/>
              </a:spcBef>
              <a:buSzPct val="103000"/>
              <a:buBlip>
                <a:blip r:embed="rId2"/>
              </a:buBlip>
              <a:tabLst>
                <a:tab pos="723900" algn="l"/>
                <a:tab pos="1447800" algn="l"/>
                <a:tab pos="2171700" algn="l"/>
                <a:tab pos="2895600" algn="l"/>
                <a:tab pos="3619500" algn="l"/>
                <a:tab pos="4343400" algn="l"/>
              </a:tabLst>
              <a:defRPr sz="2800">
                <a:solidFill>
                  <a:srgbClr val="1C33B5"/>
                </a:solidFill>
              </a:defRPr>
            </a:pPr>
            <a:r>
              <a:t>Autonome zenuwstelsel dysfunctie</a:t>
            </a:r>
          </a:p>
          <a:p>
            <a:pPr marL="487362" indent="-487362">
              <a:spcBef>
                <a:spcPts val="1800"/>
              </a:spcBef>
              <a:buSzPct val="103000"/>
              <a:buBlip>
                <a:blip r:embed="rId2"/>
              </a:buBlip>
              <a:tabLst>
                <a:tab pos="723900" algn="l"/>
                <a:tab pos="1447800" algn="l"/>
                <a:tab pos="2171700" algn="l"/>
                <a:tab pos="2895600" algn="l"/>
                <a:tab pos="3619500" algn="l"/>
                <a:tab pos="4343400" algn="l"/>
              </a:tabLst>
              <a:defRPr sz="2800">
                <a:solidFill>
                  <a:srgbClr val="1C33B5"/>
                </a:solidFill>
              </a:defRPr>
            </a:pPr>
            <a:r>
              <a:t>Abnormale propriocepsis</a:t>
            </a:r>
          </a:p>
          <a:p>
            <a:pPr marL="487362" indent="-487362">
              <a:spcBef>
                <a:spcPts val="1800"/>
              </a:spcBef>
              <a:buSzPct val="103000"/>
              <a:buBlip>
                <a:blip r:embed="rId2"/>
              </a:buBlip>
              <a:tabLst>
                <a:tab pos="723900" algn="l"/>
                <a:tab pos="1447800" algn="l"/>
                <a:tab pos="2171700" algn="l"/>
                <a:tab pos="2895600" algn="l"/>
                <a:tab pos="3619500" algn="l"/>
                <a:tab pos="4343400" algn="l"/>
              </a:tabLst>
              <a:defRPr sz="2800">
                <a:solidFill>
                  <a:srgbClr val="1C33B5"/>
                </a:solidFill>
              </a:defRPr>
            </a:pPr>
            <a:r>
              <a:t>CGT - theorie</a:t>
            </a:r>
          </a:p>
        </p:txBody>
      </p:sp>
      <p:sp>
        <p:nvSpPr>
          <p:cNvPr id="140" name="Shape 140"/>
          <p:cNvSpPr/>
          <p:nvPr/>
        </p:nvSpPr>
        <p:spPr>
          <a:xfrm>
            <a:off x="635505" y="3022214"/>
            <a:ext cx="5056189" cy="3160959"/>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nchor="b">
            <a:spAutoFit/>
          </a:bodyPr>
          <a:lstStyle/>
          <a:p>
            <a:pPr marL="487362" indent="-487362">
              <a:buSzPct val="103000"/>
              <a:buBlip>
                <a:blip r:embed="rId2"/>
              </a:buBlip>
            </a:pPr>
            <a:r>
              <a:t>Somato-sensorische amplificatie</a:t>
            </a:r>
          </a:p>
          <a:p>
            <a:pPr marL="487362" indent="-487362">
              <a:buSzPct val="103000"/>
              <a:buBlip>
                <a:blip r:embed="rId2"/>
              </a:buBlip>
            </a:pPr>
            <a:r>
              <a:t>Sensitisatie</a:t>
            </a:r>
          </a:p>
          <a:p>
            <a:pPr marL="487362" indent="-487362">
              <a:buSzPct val="103000"/>
              <a:buBlip>
                <a:blip r:embed="rId2"/>
              </a:buBlip>
            </a:pPr>
            <a:r>
              <a:t>Sensitiviteit</a:t>
            </a:r>
          </a:p>
          <a:p>
            <a:pPr marL="487362" indent="-487362">
              <a:buSzPct val="103000"/>
              <a:buBlip>
                <a:blip r:embed="rId2"/>
              </a:buBlip>
            </a:pPr>
            <a:r>
              <a:t>Imuun-sensitisatie</a:t>
            </a:r>
          </a:p>
          <a:p>
            <a:pPr marL="487362" indent="-487362">
              <a:buSzPct val="103000"/>
              <a:buBlip>
                <a:blip r:embed="rId2"/>
              </a:buBlip>
            </a:pPr>
            <a:r>
              <a:t>Endocriene dysregulatie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2" name="Shape 142"/>
          <p:cNvSpPr>
            <a:spLocks noGrp="1"/>
          </p:cNvSpPr>
          <p:nvPr>
            <p:ph type="title"/>
          </p:nvPr>
        </p:nvSpPr>
        <p:spPr>
          <a:xfrm>
            <a:off x="1066800" y="1143000"/>
            <a:ext cx="8915400" cy="1001713"/>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b="1">
                <a:solidFill>
                  <a:srgbClr val="000080"/>
                </a:solidFill>
              </a:defRPr>
            </a:lvl1pPr>
          </a:lstStyle>
          <a:p>
            <a:r>
              <a:t>Wat kunnen we hiermee?</a:t>
            </a:r>
          </a:p>
        </p:txBody>
      </p:sp>
      <p:sp>
        <p:nvSpPr>
          <p:cNvPr id="143" name="Shape 143"/>
          <p:cNvSpPr>
            <a:spLocks noGrp="1"/>
          </p:cNvSpPr>
          <p:nvPr>
            <p:ph type="body" idx="1"/>
          </p:nvPr>
        </p:nvSpPr>
        <p:spPr>
          <a:xfrm>
            <a:off x="1392237" y="2652712"/>
            <a:ext cx="8010526" cy="4451351"/>
          </a:xfrm>
          <a:prstGeom prst="rect">
            <a:avLst/>
          </a:prstGeom>
        </p:spPr>
        <p:txBody>
          <a:bodyPr lIns="44999" tIns="44999" rIns="44999" bIns="44999"/>
          <a:lstStyle/>
          <a:p>
            <a:pPr marL="228600" indent="-228600">
              <a:spcBef>
                <a:spcPts val="0"/>
              </a:spcBef>
              <a:tabLst>
                <a:tab pos="584200" algn="l"/>
                <a:tab pos="723900" algn="l"/>
                <a:tab pos="1447800" algn="l"/>
                <a:tab pos="2171700" algn="l"/>
                <a:tab pos="2895600" algn="l"/>
                <a:tab pos="3619500" algn="l"/>
                <a:tab pos="4343400" algn="l"/>
                <a:tab pos="5067300" algn="l"/>
                <a:tab pos="5791200" algn="l"/>
                <a:tab pos="6515100" algn="l"/>
                <a:tab pos="7239000" algn="l"/>
                <a:tab pos="7962900" algn="l"/>
              </a:tabLst>
            </a:pPr>
            <a:endParaRPr/>
          </a:p>
          <a:p>
            <a:pPr marL="228600" indent="-228600">
              <a:lnSpc>
                <a:spcPct val="92000"/>
              </a:lnSpc>
              <a:spcBef>
                <a:spcPts val="0"/>
              </a:spcBef>
              <a:buClr>
                <a:srgbClr val="000000"/>
              </a:buClr>
              <a:buSzPct val="100000"/>
              <a:buFont typeface="Times New Roman"/>
              <a:buChar char="•"/>
              <a:tabLst>
                <a:tab pos="584200" algn="l"/>
                <a:tab pos="723900" algn="l"/>
                <a:tab pos="1447800" algn="l"/>
                <a:tab pos="2171700" algn="l"/>
                <a:tab pos="2895600" algn="l"/>
                <a:tab pos="3619500" algn="l"/>
                <a:tab pos="4343400" algn="l"/>
                <a:tab pos="5067300" algn="l"/>
                <a:tab pos="5791200" algn="l"/>
                <a:tab pos="6515100" algn="l"/>
                <a:tab pos="7239000" algn="l"/>
                <a:tab pos="7962900" algn="l"/>
              </a:tabLst>
              <a:defRPr sz="2600">
                <a:solidFill>
                  <a:srgbClr val="00006C"/>
                </a:solidFill>
              </a:defRPr>
            </a:pPr>
            <a:r>
              <a:t>Begrip krijgen voor chroniciteit van klachten</a:t>
            </a:r>
          </a:p>
          <a:p>
            <a:pPr marL="228600" indent="-228600">
              <a:lnSpc>
                <a:spcPct val="92000"/>
              </a:lnSpc>
              <a:spcBef>
                <a:spcPts val="0"/>
              </a:spcBef>
              <a:tabLst>
                <a:tab pos="584200" algn="l"/>
                <a:tab pos="723900" algn="l"/>
                <a:tab pos="1447800" algn="l"/>
                <a:tab pos="2171700" algn="l"/>
                <a:tab pos="2895600" algn="l"/>
                <a:tab pos="3619500" algn="l"/>
                <a:tab pos="4343400" algn="l"/>
                <a:tab pos="5067300" algn="l"/>
                <a:tab pos="5791200" algn="l"/>
                <a:tab pos="6515100" algn="l"/>
                <a:tab pos="7239000" algn="l"/>
                <a:tab pos="7962900" algn="l"/>
              </a:tabLst>
              <a:defRPr sz="2600">
                <a:solidFill>
                  <a:srgbClr val="00006C"/>
                </a:solidFill>
              </a:defRPr>
            </a:pPr>
            <a:endParaRPr/>
          </a:p>
          <a:p>
            <a:pPr marL="228600" indent="-228600">
              <a:lnSpc>
                <a:spcPct val="92000"/>
              </a:lnSpc>
              <a:spcBef>
                <a:spcPts val="0"/>
              </a:spcBef>
              <a:buClr>
                <a:srgbClr val="000000"/>
              </a:buClr>
              <a:buSzPct val="100000"/>
              <a:buFont typeface="Times New Roman"/>
              <a:buChar char="•"/>
              <a:tabLst>
                <a:tab pos="584200" algn="l"/>
                <a:tab pos="723900" algn="l"/>
                <a:tab pos="1447800" algn="l"/>
                <a:tab pos="2171700" algn="l"/>
                <a:tab pos="2895600" algn="l"/>
                <a:tab pos="3619500" algn="l"/>
                <a:tab pos="4343400" algn="l"/>
                <a:tab pos="5067300" algn="l"/>
                <a:tab pos="5791200" algn="l"/>
                <a:tab pos="6515100" algn="l"/>
                <a:tab pos="7239000" algn="l"/>
                <a:tab pos="7962900" algn="l"/>
              </a:tabLst>
              <a:defRPr sz="2600">
                <a:solidFill>
                  <a:srgbClr val="00006C"/>
                </a:solidFill>
              </a:defRPr>
            </a:pPr>
            <a:r>
              <a:t>Alternatieve verklaring aanbieden voor de klachten: zowel psycho-sociale factoren als ontregeling van het stress-systeem houdt klachten in stand</a:t>
            </a:r>
          </a:p>
          <a:p>
            <a:pPr marL="228600" indent="-228600">
              <a:lnSpc>
                <a:spcPct val="92000"/>
              </a:lnSpc>
              <a:spcBef>
                <a:spcPts val="0"/>
              </a:spcBef>
              <a:tabLst>
                <a:tab pos="584200" algn="l"/>
                <a:tab pos="723900" algn="l"/>
                <a:tab pos="1447800" algn="l"/>
                <a:tab pos="2171700" algn="l"/>
                <a:tab pos="2895600" algn="l"/>
                <a:tab pos="3619500" algn="l"/>
                <a:tab pos="4343400" algn="l"/>
                <a:tab pos="5067300" algn="l"/>
                <a:tab pos="5791200" algn="l"/>
                <a:tab pos="6515100" algn="l"/>
                <a:tab pos="7239000" algn="l"/>
                <a:tab pos="7962900" algn="l"/>
              </a:tabLst>
              <a:defRPr sz="2600">
                <a:solidFill>
                  <a:srgbClr val="00006C"/>
                </a:solidFill>
              </a:defRPr>
            </a:pPr>
            <a:endParaRPr/>
          </a:p>
          <a:p>
            <a:pPr marL="228600" indent="-228600">
              <a:lnSpc>
                <a:spcPct val="92000"/>
              </a:lnSpc>
              <a:spcBef>
                <a:spcPts val="0"/>
              </a:spcBef>
              <a:buClr>
                <a:srgbClr val="000000"/>
              </a:buClr>
              <a:buSzPct val="100000"/>
              <a:buFont typeface="Times New Roman"/>
              <a:buChar char="•"/>
              <a:tabLst>
                <a:tab pos="584200" algn="l"/>
                <a:tab pos="723900" algn="l"/>
                <a:tab pos="1447800" algn="l"/>
                <a:tab pos="2171700" algn="l"/>
                <a:tab pos="2895600" algn="l"/>
                <a:tab pos="3619500" algn="l"/>
                <a:tab pos="4343400" algn="l"/>
                <a:tab pos="5067300" algn="l"/>
                <a:tab pos="5791200" algn="l"/>
                <a:tab pos="6515100" algn="l"/>
                <a:tab pos="7239000" algn="l"/>
                <a:tab pos="7962900" algn="l"/>
              </a:tabLst>
              <a:defRPr sz="2600">
                <a:solidFill>
                  <a:srgbClr val="00006C"/>
                </a:solidFill>
              </a:defRPr>
            </a:pPr>
            <a:r>
              <a:t>Grijpt op elkaar in: psychotherapie doet ook cytokinen dalen </a:t>
            </a:r>
          </a:p>
          <a:p>
            <a:pPr marL="228600" indent="-228600">
              <a:lnSpc>
                <a:spcPct val="92000"/>
              </a:lnSpc>
              <a:spcBef>
                <a:spcPts val="0"/>
              </a:spcBef>
              <a:tabLst>
                <a:tab pos="584200" algn="l"/>
                <a:tab pos="723900" algn="l"/>
                <a:tab pos="1447800" algn="l"/>
                <a:tab pos="2171700" algn="l"/>
                <a:tab pos="2895600" algn="l"/>
                <a:tab pos="3619500" algn="l"/>
                <a:tab pos="4343400" algn="l"/>
                <a:tab pos="5067300" algn="l"/>
                <a:tab pos="5791200" algn="l"/>
                <a:tab pos="6515100" algn="l"/>
                <a:tab pos="7239000" algn="l"/>
                <a:tab pos="7962900" algn="l"/>
              </a:tabLst>
              <a:defRPr sz="2600">
                <a:solidFill>
                  <a:srgbClr val="00006C"/>
                </a:solidFill>
              </a:defRPr>
            </a:pPr>
            <a:endParaRPr/>
          </a:p>
          <a:p>
            <a:pPr marL="228600" indent="-228600">
              <a:lnSpc>
                <a:spcPct val="92000"/>
              </a:lnSpc>
              <a:spcBef>
                <a:spcPts val="0"/>
              </a:spcBef>
              <a:buClr>
                <a:srgbClr val="000000"/>
              </a:buClr>
              <a:buSzPct val="100000"/>
              <a:buFont typeface="Times New Roman"/>
              <a:buChar char="•"/>
              <a:tabLst>
                <a:tab pos="584200" algn="l"/>
                <a:tab pos="723900" algn="l"/>
                <a:tab pos="1447800" algn="l"/>
                <a:tab pos="2171700" algn="l"/>
                <a:tab pos="2895600" algn="l"/>
                <a:tab pos="3619500" algn="l"/>
                <a:tab pos="4343400" algn="l"/>
                <a:tab pos="5067300" algn="l"/>
                <a:tab pos="5791200" algn="l"/>
                <a:tab pos="6515100" algn="l"/>
                <a:tab pos="7239000" algn="l"/>
                <a:tab pos="7962900" algn="l"/>
              </a:tabLst>
              <a:defRPr sz="2600">
                <a:solidFill>
                  <a:srgbClr val="00006C"/>
                </a:solidFill>
              </a:defRPr>
            </a:pPr>
            <a:r>
              <a:t>Rationale voor Cognitieve Gedrags Therapie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5" name="Shape 145"/>
          <p:cNvSpPr>
            <a:spLocks noGrp="1"/>
          </p:cNvSpPr>
          <p:nvPr>
            <p:ph type="title"/>
          </p:nvPr>
        </p:nvSpPr>
        <p:spPr>
          <a:xfrm>
            <a:off x="1066800" y="1143000"/>
            <a:ext cx="8915400" cy="1458913"/>
          </a:xfrm>
          <a:prstGeom prst="rect">
            <a:avLst/>
          </a:prstGeom>
        </p:spPr>
        <p:txBody>
          <a:bodyPr lIns="44999" tIns="44999" rIns="44999" bIns="44999" anchor="t"/>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b="1">
                <a:solidFill>
                  <a:srgbClr val="6D6900"/>
                </a:solidFill>
              </a:defRPr>
            </a:pPr>
            <a:r>
              <a:t>e. Plan om in stand houdende factoren te doorbreken</a:t>
            </a:r>
            <a:br/>
            <a:endParaRPr/>
          </a:p>
        </p:txBody>
      </p:sp>
      <p:sp>
        <p:nvSpPr>
          <p:cNvPr id="146" name="Shape 146"/>
          <p:cNvSpPr>
            <a:spLocks noGrp="1"/>
          </p:cNvSpPr>
          <p:nvPr>
            <p:ph type="body" sz="half" idx="1"/>
          </p:nvPr>
        </p:nvSpPr>
        <p:spPr>
          <a:xfrm>
            <a:off x="1169987" y="2449512"/>
            <a:ext cx="8010526" cy="4267201"/>
          </a:xfrm>
          <a:prstGeom prst="rect">
            <a:avLst/>
          </a:prstGeom>
        </p:spPr>
        <p:txBody>
          <a:bodyPr lIns="44999" tIns="44999" rIns="44999" bIns="44999"/>
          <a:lstStyle/>
          <a:p>
            <a:pPr marL="280987" indent="-279400">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Startpunt = gezamenlijke probleemdefinitie</a:t>
            </a: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endParaRP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Samen met patiënt kiezen welke factoren hij aan gaat pakken </a:t>
            </a: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endParaRP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Kleine haalbare stappen </a:t>
            </a: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endParaRP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Anderen erbij betrekken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8" name="Shape 148"/>
          <p:cNvSpPr>
            <a:spLocks noGrp="1"/>
          </p:cNvSpPr>
          <p:nvPr>
            <p:ph type="title"/>
          </p:nvPr>
        </p:nvSpPr>
        <p:spPr>
          <a:xfrm>
            <a:off x="1208087" y="1077912"/>
            <a:ext cx="8839201" cy="1003301"/>
          </a:xfrm>
          <a:prstGeom prst="rect">
            <a:avLst/>
          </a:prstGeom>
        </p:spPr>
        <p:txBody>
          <a:bodyPr lIns="44999" tIns="44999" rIns="44999" bIns="44999" anchor="t"/>
          <a:lstStyle>
            <a:lvl1pPr marL="457200" indent="-455612" algn="ctr">
              <a:buClr>
                <a:srgbClr val="000000"/>
              </a:buClr>
              <a:buSzPct val="100000"/>
              <a:buAutoNum type="alphaLcPeriod" startAt="6"/>
              <a:tabLst>
                <a:tab pos="1181100" algn="l"/>
                <a:tab pos="1447800" algn="l"/>
                <a:tab pos="2171700" algn="l"/>
                <a:tab pos="2895600" algn="l"/>
                <a:tab pos="3619500" algn="l"/>
                <a:tab pos="4343400" algn="l"/>
                <a:tab pos="5067300" algn="l"/>
                <a:tab pos="5791200" algn="l"/>
                <a:tab pos="6515100" algn="l"/>
                <a:tab pos="7239000" algn="l"/>
                <a:tab pos="7962900" algn="l"/>
                <a:tab pos="8686800" algn="l"/>
              </a:tabLst>
              <a:defRPr sz="3200" b="1">
                <a:solidFill>
                  <a:srgbClr val="6D6900"/>
                </a:solidFill>
              </a:defRPr>
            </a:lvl1pPr>
          </a:lstStyle>
          <a:p>
            <a:r>
              <a:t>Verwijsgesprek bij ernstige SOLK </a:t>
            </a:r>
          </a:p>
        </p:txBody>
      </p:sp>
      <p:sp>
        <p:nvSpPr>
          <p:cNvPr id="149" name="Shape 149"/>
          <p:cNvSpPr>
            <a:spLocks noGrp="1"/>
          </p:cNvSpPr>
          <p:nvPr>
            <p:ph type="body" sz="half" idx="1"/>
          </p:nvPr>
        </p:nvSpPr>
        <p:spPr>
          <a:xfrm>
            <a:off x="1169987" y="2449512"/>
            <a:ext cx="8010526" cy="4030663"/>
          </a:xfrm>
          <a:prstGeom prst="rect">
            <a:avLst/>
          </a:prstGeom>
        </p:spPr>
        <p:txBody>
          <a:bodyPr lIns="44999" tIns="44999" rIns="44999" bIns="44999"/>
          <a:lstStyle/>
          <a:p>
            <a:pPr marL="280987" indent="-279400">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Kennis van regionale sociale kaart SOLK zorg</a:t>
            </a: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endParaRP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Kennis van principes  CGT</a:t>
            </a: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endParaRP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Motiverende gespreksvoering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51" name="Shape 151"/>
          <p:cNvSpPr>
            <a:spLocks noGrp="1"/>
          </p:cNvSpPr>
          <p:nvPr>
            <p:ph type="title"/>
          </p:nvPr>
        </p:nvSpPr>
        <p:spPr>
          <a:xfrm>
            <a:off x="1208087" y="1154112"/>
            <a:ext cx="8915401" cy="1003301"/>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b="1">
                <a:solidFill>
                  <a:srgbClr val="6D6900"/>
                </a:solidFill>
              </a:defRPr>
            </a:lvl1pPr>
          </a:lstStyle>
          <a:p>
            <a:r>
              <a:t>g.  Regie houden na verwijzing</a:t>
            </a:r>
          </a:p>
        </p:txBody>
      </p:sp>
      <p:sp>
        <p:nvSpPr>
          <p:cNvPr id="152" name="Shape 152"/>
          <p:cNvSpPr>
            <a:spLocks noGrp="1"/>
          </p:cNvSpPr>
          <p:nvPr>
            <p:ph type="body" sz="half" idx="1"/>
          </p:nvPr>
        </p:nvSpPr>
        <p:spPr>
          <a:xfrm>
            <a:off x="1169987" y="2449512"/>
            <a:ext cx="8010526" cy="4030663"/>
          </a:xfrm>
          <a:prstGeom prst="rect">
            <a:avLst/>
          </a:prstGeom>
        </p:spPr>
        <p:txBody>
          <a:bodyPr lIns="44999" tIns="44999" rIns="44999" bIns="44999"/>
          <a:lstStyle/>
          <a:p>
            <a:pPr marL="280987" indent="-279400">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Start patiënt met behandeling?</a:t>
            </a: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endParaRP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Houdt patiënt behandeling vol?</a:t>
            </a:r>
          </a:p>
          <a:p>
            <a:pPr marL="280987"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endParaRPr/>
          </a:p>
          <a:p>
            <a:pPr marL="282575" indent="-280987">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Effect na behandeling: </a:t>
            </a:r>
          </a:p>
          <a:p>
            <a:pPr marL="863600" lvl="1" indent="-323850">
              <a:spcBef>
                <a:spcPts val="11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Hoe functioneert patiënt? </a:t>
            </a:r>
          </a:p>
          <a:p>
            <a:pPr marL="863600" lvl="1" indent="-323850">
              <a:spcBef>
                <a:spcPts val="1100"/>
              </a:spcBef>
              <a:buClr>
                <a:srgbClr val="000000"/>
              </a:buClr>
              <a:buSzPct val="45000"/>
              <a:buFont typeface="Wingdings"/>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Vervolgstap nodig?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54" name="Shape 154"/>
          <p:cNvSpPr>
            <a:spLocks noGrp="1"/>
          </p:cNvSpPr>
          <p:nvPr>
            <p:ph type="title"/>
          </p:nvPr>
        </p:nvSpPr>
        <p:spPr>
          <a:xfrm>
            <a:off x="1055687" y="1154112"/>
            <a:ext cx="8915401" cy="1003301"/>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b="1">
                <a:solidFill>
                  <a:srgbClr val="6D6900"/>
                </a:solidFill>
              </a:defRPr>
            </a:lvl1pPr>
          </a:lstStyle>
          <a:p>
            <a:r>
              <a:t>h. Alert blijven op tekenen van ziekte</a:t>
            </a:r>
          </a:p>
        </p:txBody>
      </p:sp>
      <p:sp>
        <p:nvSpPr>
          <p:cNvPr id="155" name="Shape 155"/>
          <p:cNvSpPr>
            <a:spLocks noGrp="1"/>
          </p:cNvSpPr>
          <p:nvPr>
            <p:ph type="body" sz="half" idx="1"/>
          </p:nvPr>
        </p:nvSpPr>
        <p:spPr>
          <a:xfrm>
            <a:off x="1169987" y="2449512"/>
            <a:ext cx="8010526" cy="4030663"/>
          </a:xfrm>
          <a:prstGeom prst="rect">
            <a:avLst/>
          </a:prstGeom>
        </p:spPr>
        <p:txBody>
          <a:bodyPr lIns="44999" tIns="44999" rIns="44999" bIns="44999"/>
          <a:lstStyle/>
          <a:p>
            <a:pPr marL="279400" indent="-279400">
              <a:spcBef>
                <a:spcPts val="0"/>
              </a:spcBef>
              <a:buClr>
                <a:srgbClr val="000000"/>
              </a:buClr>
              <a:buSzPct val="100000"/>
              <a:buFont typeface="Symbol"/>
              <a:buChar char="•"/>
              <a:tabLst>
                <a:tab pos="10033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Consequent twee sporen beleid : inzetten op doorbreken gevolgen + blijven luisteren naar (verandering in) klachten.</a:t>
            </a:r>
          </a:p>
          <a:p>
            <a:pPr marL="279400" indent="-279400">
              <a:lnSpc>
                <a:spcPct val="92000"/>
              </a:lnSpc>
              <a:spcBef>
                <a:spcPts val="0"/>
              </a:spcBef>
              <a:tabLst>
                <a:tab pos="10033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endParaRPr/>
          </a:p>
          <a:p>
            <a:pPr marL="279400" indent="-279400">
              <a:lnSpc>
                <a:spcPct val="92000"/>
              </a:lnSpc>
              <a:spcBef>
                <a:spcPts val="0"/>
              </a:spcBef>
              <a:buClr>
                <a:srgbClr val="000000"/>
              </a:buClr>
              <a:buSzPct val="100000"/>
              <a:buFont typeface="Symbol"/>
              <a:buChar char="•"/>
              <a:tabLst>
                <a:tab pos="10033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Brede medische kennis.</a:t>
            </a:r>
          </a:p>
          <a:p>
            <a:pPr marL="279400" indent="-279400">
              <a:lnSpc>
                <a:spcPct val="92000"/>
              </a:lnSpc>
              <a:spcBef>
                <a:spcPts val="0"/>
              </a:spcBef>
              <a:tabLst>
                <a:tab pos="10033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endParaRPr/>
          </a:p>
          <a:p>
            <a:pPr marL="279400" indent="-279400">
              <a:lnSpc>
                <a:spcPct val="92000"/>
              </a:lnSpc>
              <a:spcBef>
                <a:spcPts val="0"/>
              </a:spcBef>
              <a:buClr>
                <a:srgbClr val="000000"/>
              </a:buClr>
              <a:buSzPct val="100000"/>
              <a:buFont typeface="Symbol"/>
              <a:buChar char="•"/>
              <a:tabLst>
                <a:tab pos="1003300" algn="l"/>
                <a:tab pos="1447800" algn="l"/>
                <a:tab pos="2171700" algn="l"/>
                <a:tab pos="2895600" algn="l"/>
                <a:tab pos="3619500" algn="l"/>
                <a:tab pos="4343400" algn="l"/>
                <a:tab pos="5067300" algn="l"/>
                <a:tab pos="5791200" algn="l"/>
                <a:tab pos="6515100" algn="l"/>
                <a:tab pos="7239000" algn="l"/>
                <a:tab pos="7962900" algn="l"/>
              </a:tabLst>
              <a:defRPr sz="2800">
                <a:solidFill>
                  <a:srgbClr val="00006C"/>
                </a:solidFill>
              </a:defRPr>
            </a:pPr>
            <a:r>
              <a:t>Omgaan met onzekerheid.</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2" name="Shape 62"/>
          <p:cNvSpPr>
            <a:spLocks noGrp="1"/>
          </p:cNvSpPr>
          <p:nvPr>
            <p:ph type="title"/>
          </p:nvPr>
        </p:nvSpPr>
        <p:spPr>
          <a:xfrm>
            <a:off x="1066800" y="1143000"/>
            <a:ext cx="8915400" cy="1220788"/>
          </a:xfrm>
          <a:prstGeom prst="rect">
            <a:avLst/>
          </a:prstGeom>
        </p:spPr>
        <p:txBody>
          <a:bodyPr lIns="44999" tIns="44999" rIns="44999" bIns="44999" anchor="t"/>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rgbClr val="000080"/>
                </a:solidFill>
              </a:defRPr>
            </a:pPr>
            <a:r>
              <a:t>1</a:t>
            </a:r>
            <a:r>
              <a:rPr b="1"/>
              <a:t>. Patiënten met SOLK: Lastig?</a:t>
            </a:r>
          </a:p>
        </p:txBody>
      </p:sp>
      <p:sp>
        <p:nvSpPr>
          <p:cNvPr id="63" name="Shape 63"/>
          <p:cNvSpPr>
            <a:spLocks noGrp="1"/>
          </p:cNvSpPr>
          <p:nvPr>
            <p:ph type="body" idx="1"/>
          </p:nvPr>
        </p:nvSpPr>
        <p:spPr>
          <a:xfrm>
            <a:off x="761999" y="2592387"/>
            <a:ext cx="9525002" cy="4876801"/>
          </a:xfrm>
          <a:prstGeom prst="rect">
            <a:avLst/>
          </a:prstGeom>
        </p:spPr>
        <p:txBody>
          <a:bodyPr lIns="44999" tIns="44999" rIns="44999" bIns="44999"/>
          <a:lstStyle/>
          <a:p>
            <a:pPr marL="279400" indent="-279400">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a:p>
          <a:p>
            <a:pPr marL="279400" indent="-279400">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a:p>
          <a:p>
            <a:pPr marL="279399" indent="-279399" algn="ctr">
              <a:lnSpc>
                <a:spcPct val="92000"/>
              </a:lnSpc>
              <a:spcBef>
                <a:spcPts val="0"/>
              </a:spcBef>
              <a:buClr>
                <a:srgbClr val="000000"/>
              </a:buClr>
              <a:buSzPct val="100000"/>
              <a:buFont typeface="Times New Roman"/>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700">
                <a:solidFill>
                  <a:srgbClr val="000080"/>
                </a:solidFill>
              </a:defRPr>
            </a:pPr>
            <a:r>
              <a:t>Schrijf de eerste 2 woorden die bij u opkomen op!</a:t>
            </a:r>
          </a:p>
        </p:txBody>
      </p:sp>
      <p:sp>
        <p:nvSpPr>
          <p:cNvPr id="64" name="Shape 64"/>
          <p:cNvSpPr>
            <a:spLocks noGrp="1"/>
          </p:cNvSpPr>
          <p:nvPr>
            <p:ph type="sldNum" sz="quarter" idx="4294967295"/>
          </p:nvPr>
        </p:nvSpPr>
        <p:spPr>
          <a:xfrm>
            <a:off x="9780616" y="7677150"/>
            <a:ext cx="201585" cy="287384"/>
          </a:xfrm>
          <a:prstGeom prst="rect">
            <a:avLst/>
          </a:prstGeom>
          <a:extLst>
            <a:ext uri="{C572A759-6A51-4108-AA02-DFA0A04FC94B}">
              <ma14:wrappingTextBoxFlag xmlns="" xmlns:ma14="http://schemas.microsoft.com/office/mac/drawingml/2011/main" val="1"/>
            </a:ext>
          </a:extLst>
        </p:spPr>
        <p:txBody>
          <a:bodyPr/>
          <a:lstStyle>
            <a:lvl1pPr algn="r">
              <a:defRPr sz="1400">
                <a:solidFill>
                  <a:srgbClr val="000080"/>
                </a:solidFill>
              </a:defRPr>
            </a:lvl1p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57" name="Shape 157"/>
          <p:cNvSpPr>
            <a:spLocks noGrp="1"/>
          </p:cNvSpPr>
          <p:nvPr>
            <p:ph type="title"/>
          </p:nvPr>
        </p:nvSpPr>
        <p:spPr>
          <a:xfrm>
            <a:off x="1066800" y="1143000"/>
            <a:ext cx="8915400" cy="1001713"/>
          </a:xfrm>
          <a:prstGeom prst="rect">
            <a:avLst/>
          </a:prstGeom>
        </p:spPr>
        <p:txBody>
          <a:bodyPr lIns="44999" tIns="44999" rIns="44999" bIns="44999" anchor="t"/>
          <a:lstStyle>
            <a:lvl1pPr algn="ctr" defTabSz="368395">
              <a:tabLst>
                <a:tab pos="584200" algn="l"/>
                <a:tab pos="1181100" algn="l"/>
                <a:tab pos="1778000" algn="l"/>
                <a:tab pos="2362200" algn="l"/>
                <a:tab pos="2959100" algn="l"/>
                <a:tab pos="3556000" algn="l"/>
                <a:tab pos="4152900" algn="l"/>
                <a:tab pos="4737100" algn="l"/>
                <a:tab pos="5334000" algn="l"/>
                <a:tab pos="5930900" algn="l"/>
                <a:tab pos="6527800" algn="l"/>
                <a:tab pos="7112000" algn="l"/>
              </a:tabLst>
              <a:defRPr sz="3525" b="1">
                <a:solidFill>
                  <a:srgbClr val="000080"/>
                </a:solidFill>
              </a:defRPr>
            </a:lvl1pPr>
          </a:lstStyle>
          <a:p>
            <a:r>
              <a:t>3. Afstemming werkzaamheden Huisarts - POHGGZ</a:t>
            </a:r>
          </a:p>
        </p:txBody>
      </p:sp>
      <p:sp>
        <p:nvSpPr>
          <p:cNvPr id="158" name="Shape 158"/>
          <p:cNvSpPr>
            <a:spLocks noGrp="1"/>
          </p:cNvSpPr>
          <p:nvPr>
            <p:ph type="body" idx="1"/>
          </p:nvPr>
        </p:nvSpPr>
        <p:spPr>
          <a:xfrm>
            <a:off x="1782762" y="2830512"/>
            <a:ext cx="8670926" cy="4650435"/>
          </a:xfrm>
          <a:prstGeom prst="rect">
            <a:avLst/>
          </a:prstGeom>
        </p:spPr>
        <p:txBody>
          <a:bodyPr lIns="44999" tIns="44999" rIns="44999" bIns="44999">
            <a:normAutofit lnSpcReduction="10000"/>
          </a:bodyPr>
          <a:lstStyle/>
          <a:p>
            <a:pPr marL="259882" indent="-259882" defTabSz="323469">
              <a:lnSpc>
                <a:spcPct val="200000"/>
              </a:lnSpc>
              <a:spcBef>
                <a:spcPts val="0"/>
              </a:spcBef>
              <a:buSzPct val="100000"/>
              <a:buChar char="•"/>
              <a:tabLst>
                <a:tab pos="520700" algn="l"/>
                <a:tab pos="1041400" algn="l"/>
                <a:tab pos="1562100" algn="l"/>
                <a:tab pos="2082800" algn="l"/>
                <a:tab pos="2603500" algn="l"/>
                <a:tab pos="3124200" algn="l"/>
                <a:tab pos="3644900" algn="l"/>
                <a:tab pos="4165600" algn="l"/>
                <a:tab pos="4686300" algn="l"/>
                <a:tab pos="5207000" algn="l"/>
                <a:tab pos="5727700" algn="l"/>
              </a:tabLst>
              <a:defRPr sz="2592">
                <a:solidFill>
                  <a:srgbClr val="00006C"/>
                </a:solidFill>
              </a:defRPr>
            </a:pPr>
            <a:r>
              <a:rPr dirty="0" err="1"/>
              <a:t>Eerst</a:t>
            </a:r>
            <a:r>
              <a:rPr dirty="0"/>
              <a:t> </a:t>
            </a:r>
            <a:r>
              <a:rPr dirty="0" err="1"/>
              <a:t>individueel</a:t>
            </a:r>
            <a:r>
              <a:rPr dirty="0"/>
              <a:t>:</a:t>
            </a:r>
          </a:p>
          <a:p>
            <a:pPr marL="808522" lvl="2" indent="-259882" defTabSz="323469">
              <a:lnSpc>
                <a:spcPct val="92000"/>
              </a:lnSpc>
              <a:spcBef>
                <a:spcPts val="0"/>
              </a:spcBef>
              <a:buSzPct val="100000"/>
              <a:buChar char="•"/>
              <a:tabLst>
                <a:tab pos="520700" algn="l"/>
                <a:tab pos="1041400" algn="l"/>
                <a:tab pos="1562100" algn="l"/>
                <a:tab pos="2082800" algn="l"/>
                <a:tab pos="2603500" algn="l"/>
                <a:tab pos="3124200" algn="l"/>
                <a:tab pos="3644900" algn="l"/>
                <a:tab pos="4165600" algn="l"/>
                <a:tab pos="4686300" algn="l"/>
                <a:tab pos="5207000" algn="l"/>
                <a:tab pos="5727700" algn="l"/>
              </a:tabLst>
              <a:defRPr sz="2160">
                <a:solidFill>
                  <a:srgbClr val="00006C"/>
                </a:solidFill>
              </a:defRPr>
            </a:pPr>
            <a:r>
              <a:rPr lang="nl-NL" dirty="0" smtClean="0"/>
              <a:t>Zou je de bestaande samenwerking nu </a:t>
            </a:r>
            <a:r>
              <a:rPr lang="nl-NL" smtClean="0"/>
              <a:t>anders inrichten?</a:t>
            </a:r>
            <a:endParaRPr dirty="0"/>
          </a:p>
          <a:p>
            <a:pPr marL="808522" lvl="2" indent="-259882" defTabSz="323469">
              <a:lnSpc>
                <a:spcPct val="92000"/>
              </a:lnSpc>
              <a:spcBef>
                <a:spcPts val="0"/>
              </a:spcBef>
              <a:buSzPct val="100000"/>
              <a:buChar char="•"/>
              <a:tabLst>
                <a:tab pos="520700" algn="l"/>
                <a:tab pos="1041400" algn="l"/>
                <a:tab pos="1562100" algn="l"/>
                <a:tab pos="2082800" algn="l"/>
                <a:tab pos="2603500" algn="l"/>
                <a:tab pos="3124200" algn="l"/>
                <a:tab pos="3644900" algn="l"/>
                <a:tab pos="4165600" algn="l"/>
                <a:tab pos="4686300" algn="l"/>
                <a:tab pos="5207000" algn="l"/>
                <a:tab pos="5727700" algn="l"/>
              </a:tabLst>
              <a:defRPr sz="2160">
                <a:solidFill>
                  <a:srgbClr val="00006C"/>
                </a:solidFill>
              </a:defRPr>
            </a:pPr>
            <a:endParaRPr dirty="0"/>
          </a:p>
          <a:p>
            <a:pPr marL="259882" indent="-259882" defTabSz="323469">
              <a:lnSpc>
                <a:spcPct val="92000"/>
              </a:lnSpc>
              <a:spcBef>
                <a:spcPts val="0"/>
              </a:spcBef>
              <a:buSzPct val="100000"/>
              <a:buChar char="•"/>
              <a:tabLst>
                <a:tab pos="520700" algn="l"/>
                <a:tab pos="1041400" algn="l"/>
                <a:tab pos="1562100" algn="l"/>
                <a:tab pos="2082800" algn="l"/>
                <a:tab pos="2603500" algn="l"/>
                <a:tab pos="3124200" algn="l"/>
                <a:tab pos="3644900" algn="l"/>
                <a:tab pos="4165600" algn="l"/>
                <a:tab pos="4686300" algn="l"/>
                <a:tab pos="5207000" algn="l"/>
                <a:tab pos="5727700" algn="l"/>
              </a:tabLst>
              <a:defRPr sz="2592">
                <a:solidFill>
                  <a:srgbClr val="00006C"/>
                </a:solidFill>
              </a:defRPr>
            </a:pPr>
            <a:endParaRPr dirty="0"/>
          </a:p>
          <a:p>
            <a:pPr marL="259882" indent="-259882" defTabSz="323469">
              <a:lnSpc>
                <a:spcPct val="200000"/>
              </a:lnSpc>
              <a:spcBef>
                <a:spcPts val="0"/>
              </a:spcBef>
              <a:buSzPct val="100000"/>
              <a:buChar char="•"/>
              <a:tabLst>
                <a:tab pos="520700" algn="l"/>
                <a:tab pos="1041400" algn="l"/>
                <a:tab pos="1562100" algn="l"/>
                <a:tab pos="2082800" algn="l"/>
                <a:tab pos="2603500" algn="l"/>
                <a:tab pos="3124200" algn="l"/>
                <a:tab pos="3644900" algn="l"/>
                <a:tab pos="4165600" algn="l"/>
                <a:tab pos="4686300" algn="l"/>
                <a:tab pos="5207000" algn="l"/>
                <a:tab pos="5727700" algn="l"/>
              </a:tabLst>
              <a:defRPr sz="2592">
                <a:solidFill>
                  <a:srgbClr val="00006C"/>
                </a:solidFill>
              </a:defRPr>
            </a:pPr>
            <a:r>
              <a:rPr dirty="0"/>
              <a:t>In </a:t>
            </a:r>
            <a:r>
              <a:rPr dirty="0" err="1"/>
              <a:t>groepjes</a:t>
            </a:r>
            <a:r>
              <a:rPr dirty="0"/>
              <a:t> </a:t>
            </a:r>
            <a:r>
              <a:rPr dirty="0" err="1"/>
              <a:t>huisarts</a:t>
            </a:r>
            <a:r>
              <a:rPr dirty="0"/>
              <a:t>-POHGGZ: </a:t>
            </a:r>
            <a:endParaRPr sz="2016" dirty="0"/>
          </a:p>
          <a:p>
            <a:pPr marL="530352" lvl="1" indent="-201168" defTabSz="323469">
              <a:lnSpc>
                <a:spcPct val="92000"/>
              </a:lnSpc>
              <a:spcBef>
                <a:spcPts val="0"/>
              </a:spcBef>
              <a:buClr>
                <a:srgbClr val="000000"/>
              </a:buClr>
              <a:buSzPct val="100000"/>
              <a:buFont typeface="Times New Roman"/>
              <a:buChar char="•"/>
              <a:tabLst>
                <a:tab pos="520700" algn="l"/>
                <a:tab pos="1041400" algn="l"/>
                <a:tab pos="1562100" algn="l"/>
                <a:tab pos="2082800" algn="l"/>
                <a:tab pos="2603500" algn="l"/>
                <a:tab pos="3124200" algn="l"/>
                <a:tab pos="3644900" algn="l"/>
                <a:tab pos="4165600" algn="l"/>
                <a:tab pos="4686300" algn="l"/>
                <a:tab pos="5207000" algn="l"/>
                <a:tab pos="5727700" algn="l"/>
              </a:tabLst>
              <a:defRPr sz="2160">
                <a:solidFill>
                  <a:srgbClr val="00006C"/>
                </a:solidFill>
              </a:defRPr>
            </a:pPr>
            <a:r>
              <a:rPr dirty="0" err="1"/>
              <a:t>Welke</a:t>
            </a:r>
            <a:r>
              <a:rPr dirty="0"/>
              <a:t> taken </a:t>
            </a:r>
            <a:r>
              <a:rPr dirty="0" err="1"/>
              <a:t>kan</a:t>
            </a:r>
            <a:r>
              <a:rPr dirty="0"/>
              <a:t> POHGGZ in de </a:t>
            </a:r>
            <a:r>
              <a:rPr dirty="0" err="1"/>
              <a:t>praktijk</a:t>
            </a:r>
            <a:r>
              <a:rPr dirty="0"/>
              <a:t> </a:t>
            </a:r>
            <a:r>
              <a:rPr dirty="0" err="1"/>
              <a:t>doen</a:t>
            </a:r>
            <a:r>
              <a:rPr dirty="0"/>
              <a:t>?</a:t>
            </a:r>
          </a:p>
          <a:p>
            <a:pPr marL="201168" indent="-201168" defTabSz="323469">
              <a:lnSpc>
                <a:spcPct val="92000"/>
              </a:lnSpc>
              <a:spcBef>
                <a:spcPts val="0"/>
              </a:spcBef>
              <a:tabLst>
                <a:tab pos="520700" algn="l"/>
                <a:tab pos="1041400" algn="l"/>
                <a:tab pos="1562100" algn="l"/>
                <a:tab pos="2082800" algn="l"/>
                <a:tab pos="2603500" algn="l"/>
                <a:tab pos="3124200" algn="l"/>
                <a:tab pos="3644900" algn="l"/>
                <a:tab pos="4165600" algn="l"/>
                <a:tab pos="4686300" algn="l"/>
                <a:tab pos="5207000" algn="l"/>
                <a:tab pos="5727700" algn="l"/>
              </a:tabLst>
              <a:defRPr sz="2160">
                <a:solidFill>
                  <a:srgbClr val="00006C"/>
                </a:solidFill>
              </a:defRPr>
            </a:pPr>
            <a:endParaRPr dirty="0"/>
          </a:p>
          <a:p>
            <a:pPr marL="530352" lvl="1" indent="-201168" defTabSz="323469">
              <a:lnSpc>
                <a:spcPct val="92000"/>
              </a:lnSpc>
              <a:spcBef>
                <a:spcPts val="0"/>
              </a:spcBef>
              <a:buClr>
                <a:srgbClr val="000000"/>
              </a:buClr>
              <a:buSzPct val="100000"/>
              <a:buFont typeface="Times New Roman"/>
              <a:buChar char="•"/>
              <a:tabLst>
                <a:tab pos="520700" algn="l"/>
                <a:tab pos="1041400" algn="l"/>
                <a:tab pos="1562100" algn="l"/>
                <a:tab pos="2082800" algn="l"/>
                <a:tab pos="2603500" algn="l"/>
                <a:tab pos="3124200" algn="l"/>
                <a:tab pos="3644900" algn="l"/>
                <a:tab pos="4165600" algn="l"/>
                <a:tab pos="4686300" algn="l"/>
                <a:tab pos="5207000" algn="l"/>
                <a:tab pos="5727700" algn="l"/>
              </a:tabLst>
              <a:defRPr sz="2160">
                <a:solidFill>
                  <a:srgbClr val="00006C"/>
                </a:solidFill>
              </a:defRPr>
            </a:pPr>
            <a:r>
              <a:rPr dirty="0"/>
              <a:t>Wat is </a:t>
            </a:r>
            <a:r>
              <a:rPr dirty="0" err="1"/>
              <a:t>daar</a:t>
            </a:r>
            <a:r>
              <a:rPr dirty="0"/>
              <a:t> </a:t>
            </a:r>
            <a:r>
              <a:rPr dirty="0" err="1"/>
              <a:t>voor</a:t>
            </a:r>
            <a:r>
              <a:rPr dirty="0"/>
              <a:t> </a:t>
            </a:r>
            <a:r>
              <a:rPr dirty="0" err="1"/>
              <a:t>nodig</a:t>
            </a:r>
            <a:r>
              <a:rPr dirty="0"/>
              <a:t>?</a:t>
            </a:r>
          </a:p>
          <a:p>
            <a:pPr marL="201168" indent="-201168" defTabSz="323469">
              <a:lnSpc>
                <a:spcPct val="92000"/>
              </a:lnSpc>
              <a:spcBef>
                <a:spcPts val="0"/>
              </a:spcBef>
              <a:tabLst>
                <a:tab pos="520700" algn="l"/>
                <a:tab pos="1041400" algn="l"/>
                <a:tab pos="1562100" algn="l"/>
                <a:tab pos="2082800" algn="l"/>
                <a:tab pos="2603500" algn="l"/>
                <a:tab pos="3124200" algn="l"/>
                <a:tab pos="3644900" algn="l"/>
                <a:tab pos="4165600" algn="l"/>
                <a:tab pos="4686300" algn="l"/>
                <a:tab pos="5207000" algn="l"/>
                <a:tab pos="5727700" algn="l"/>
              </a:tabLst>
              <a:defRPr sz="2160">
                <a:solidFill>
                  <a:srgbClr val="00006C"/>
                </a:solidFill>
              </a:defRPr>
            </a:pPr>
            <a:endParaRPr dirty="0"/>
          </a:p>
          <a:p>
            <a:pPr marL="530352" lvl="1" indent="-201168" defTabSz="323469">
              <a:lnSpc>
                <a:spcPct val="92000"/>
              </a:lnSpc>
              <a:spcBef>
                <a:spcPts val="0"/>
              </a:spcBef>
              <a:buClr>
                <a:srgbClr val="000000"/>
              </a:buClr>
              <a:buSzPct val="100000"/>
              <a:buFont typeface="Times New Roman"/>
              <a:buChar char="•"/>
              <a:tabLst>
                <a:tab pos="520700" algn="l"/>
                <a:tab pos="1041400" algn="l"/>
                <a:tab pos="1562100" algn="l"/>
                <a:tab pos="2082800" algn="l"/>
                <a:tab pos="2603500" algn="l"/>
                <a:tab pos="3124200" algn="l"/>
                <a:tab pos="3644900" algn="l"/>
                <a:tab pos="4165600" algn="l"/>
                <a:tab pos="4686300" algn="l"/>
                <a:tab pos="5207000" algn="l"/>
                <a:tab pos="5727700" algn="l"/>
              </a:tabLst>
              <a:defRPr sz="2160">
                <a:solidFill>
                  <a:srgbClr val="00006C"/>
                </a:solidFill>
              </a:defRPr>
            </a:pPr>
            <a:r>
              <a:rPr dirty="0" err="1"/>
              <a:t>Deskundigheid</a:t>
            </a:r>
            <a:r>
              <a:rPr dirty="0"/>
              <a:t>? </a:t>
            </a:r>
            <a:r>
              <a:rPr dirty="0" err="1"/>
              <a:t>Scholing</a:t>
            </a:r>
            <a:r>
              <a:rPr dirty="0"/>
              <a:t>?  </a:t>
            </a:r>
          </a:p>
          <a:p>
            <a:pPr marL="201168" indent="-201168" defTabSz="323469">
              <a:lnSpc>
                <a:spcPct val="92000"/>
              </a:lnSpc>
              <a:spcBef>
                <a:spcPts val="0"/>
              </a:spcBef>
              <a:tabLst>
                <a:tab pos="520700" algn="l"/>
                <a:tab pos="1041400" algn="l"/>
                <a:tab pos="1562100" algn="l"/>
                <a:tab pos="2082800" algn="l"/>
                <a:tab pos="2603500" algn="l"/>
                <a:tab pos="3124200" algn="l"/>
                <a:tab pos="3644900" algn="l"/>
                <a:tab pos="4165600" algn="l"/>
                <a:tab pos="4686300" algn="l"/>
                <a:tab pos="5207000" algn="l"/>
                <a:tab pos="5727700" algn="l"/>
              </a:tabLst>
              <a:defRPr sz="2160">
                <a:solidFill>
                  <a:srgbClr val="00006C"/>
                </a:solidFill>
              </a:defRPr>
            </a:pPr>
            <a:endParaRPr dirty="0"/>
          </a:p>
          <a:p>
            <a:pPr marL="530352" lvl="1" indent="-201168" defTabSz="323469">
              <a:lnSpc>
                <a:spcPct val="92000"/>
              </a:lnSpc>
              <a:spcBef>
                <a:spcPts val="0"/>
              </a:spcBef>
              <a:buClr>
                <a:srgbClr val="000000"/>
              </a:buClr>
              <a:buSzPct val="100000"/>
              <a:buFont typeface="Times New Roman"/>
              <a:buChar char="•"/>
              <a:tabLst>
                <a:tab pos="520700" algn="l"/>
                <a:tab pos="1041400" algn="l"/>
                <a:tab pos="1562100" algn="l"/>
                <a:tab pos="2082800" algn="l"/>
                <a:tab pos="2603500" algn="l"/>
                <a:tab pos="3124200" algn="l"/>
                <a:tab pos="3644900" algn="l"/>
                <a:tab pos="4165600" algn="l"/>
                <a:tab pos="4686300" algn="l"/>
                <a:tab pos="5207000" algn="l"/>
                <a:tab pos="5727700" algn="l"/>
              </a:tabLst>
              <a:defRPr sz="2160">
                <a:solidFill>
                  <a:srgbClr val="00006C"/>
                </a:solidFill>
              </a:defRPr>
            </a:pPr>
            <a:r>
              <a:rPr dirty="0" err="1"/>
              <a:t>Samenwerkingsafspraken</a:t>
            </a:r>
            <a:r>
              <a:rPr dirty="0"/>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0" name="Shape 160"/>
          <p:cNvSpPr>
            <a:spLocks noGrp="1"/>
          </p:cNvSpPr>
          <p:nvPr>
            <p:ph type="title"/>
          </p:nvPr>
        </p:nvSpPr>
        <p:spPr>
          <a:xfrm>
            <a:off x="1055687" y="773112"/>
            <a:ext cx="8915401" cy="1219201"/>
          </a:xfrm>
          <a:prstGeom prst="rect">
            <a:avLst/>
          </a:prstGeom>
        </p:spPr>
        <p:txBody>
          <a:bodyPr lIns="44999" tIns="44999" rIns="44999" bIns="44999" anchor="t"/>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a:solidFill>
                  <a:srgbClr val="000080"/>
                </a:solidFill>
              </a:defRPr>
            </a:pPr>
            <a:r>
              <a:t>Delegeren </a:t>
            </a:r>
            <a:r>
              <a:rPr>
                <a:latin typeface="Wingdings"/>
                <a:ea typeface="Wingdings"/>
                <a:cs typeface="Wingdings"/>
                <a:sym typeface="Wingdings"/>
              </a:rPr>
              <a:t>⬄ </a:t>
            </a:r>
            <a:r>
              <a:t>Samenwerkingsafspraken </a:t>
            </a:r>
          </a:p>
        </p:txBody>
      </p:sp>
      <p:sp>
        <p:nvSpPr>
          <p:cNvPr id="161" name="Shape 161"/>
          <p:cNvSpPr>
            <a:spLocks noGrp="1"/>
          </p:cNvSpPr>
          <p:nvPr>
            <p:ph type="body" idx="1"/>
          </p:nvPr>
        </p:nvSpPr>
        <p:spPr>
          <a:xfrm>
            <a:off x="674687" y="2220912"/>
            <a:ext cx="9829801" cy="5257801"/>
          </a:xfrm>
          <a:prstGeom prst="rect">
            <a:avLst/>
          </a:prstGeom>
        </p:spPr>
        <p:txBody>
          <a:bodyPr lIns="44999" tIns="44999" rIns="44999" bIns="44999"/>
          <a:lstStyle/>
          <a:p>
            <a:pPr>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POH met BIG registratie: 		samenwerkingsafspraken </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POH zonder BIG registratie: 	huisarts delegeert</a:t>
            </a: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endParaRPr/>
          </a:p>
          <a:p>
            <a:pPr>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Delegeren = overdragen verantwoordelijkheid voor uitvoering</a:t>
            </a:r>
          </a:p>
          <a:p>
            <a:pPr marL="573087" lvl="1" indent="-285750">
              <a:spcBef>
                <a:spcPts val="0"/>
              </a:spcBef>
              <a:buClr>
                <a:srgbClr val="000000"/>
              </a:buClr>
              <a:buSzPct val="100000"/>
              <a:buFont typeface="Helvetica"/>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huisarts blijft eindverantwoordelijk voor resultaat</a:t>
            </a:r>
          </a:p>
          <a:p>
            <a:pPr marL="573087" lvl="1" indent="-285750">
              <a:spcBef>
                <a:spcPts val="0"/>
              </a:spcBef>
              <a:buClr>
                <a:srgbClr val="000000"/>
              </a:buClr>
              <a:buSzPct val="100000"/>
              <a:buFont typeface="Helvetica"/>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precies omschrijven doel en werkwijze</a:t>
            </a:r>
          </a:p>
          <a:p>
            <a:pPr marL="573087" lvl="1" indent="-285750">
              <a:spcBef>
                <a:spcPts val="0"/>
              </a:spcBef>
              <a:buClr>
                <a:srgbClr val="000000"/>
              </a:buClr>
              <a:buSzPct val="100000"/>
              <a:buFont typeface="Helvetica"/>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is POH bekwaam en bereid taak op zich te nemen?</a:t>
            </a:r>
          </a:p>
          <a:p>
            <a:pPr marL="573087" lvl="1" indent="-285750">
              <a:spcBef>
                <a:spcPts val="0"/>
              </a:spcBef>
              <a:buClr>
                <a:srgbClr val="000000"/>
              </a:buClr>
              <a:buSzPct val="100000"/>
              <a:buFont typeface="Helvetica"/>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huisarts verschaft adequate middelen (scholing, tijd)</a:t>
            </a:r>
          </a:p>
          <a:p>
            <a:pPr marL="573087" lvl="1" indent="-285750">
              <a:spcBef>
                <a:spcPts val="0"/>
              </a:spcBef>
              <a:buClr>
                <a:srgbClr val="000000"/>
              </a:buClr>
              <a:buSzPct val="100000"/>
              <a:buFont typeface="Helvetica"/>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huisarts observeert regelmatig en geeft feedback</a:t>
            </a:r>
          </a:p>
          <a:p>
            <a:pPr marL="573087" lvl="1" indent="-285750">
              <a:spcBef>
                <a:spcPts val="0"/>
              </a:spcBef>
              <a:buClr>
                <a:srgbClr val="000000"/>
              </a:buClr>
              <a:buSzPct val="100000"/>
              <a:buFont typeface="Helvetica"/>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6C"/>
                </a:solidFill>
              </a:defRPr>
            </a:pPr>
            <a:r>
              <a:t>evalueer regelmatig.</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6" name="Shape 66"/>
          <p:cNvSpPr>
            <a:spLocks noGrp="1"/>
          </p:cNvSpPr>
          <p:nvPr>
            <p:ph type="title"/>
          </p:nvPr>
        </p:nvSpPr>
        <p:spPr>
          <a:xfrm>
            <a:off x="720725" y="949325"/>
            <a:ext cx="9180513" cy="1296988"/>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400" b="1">
                <a:solidFill>
                  <a:srgbClr val="000080"/>
                </a:solidFill>
              </a:defRPr>
            </a:lvl1pPr>
          </a:lstStyle>
          <a:p>
            <a:r>
              <a:t>Artsen vinden patiënten zonder ‘harde’ pathologie moeilijker te helpen!</a:t>
            </a:r>
          </a:p>
        </p:txBody>
      </p:sp>
      <p:pic>
        <p:nvPicPr>
          <p:cNvPr id="67" name="image.jpeg"/>
          <p:cNvPicPr>
            <a:picLocks noChangeAspect="1"/>
          </p:cNvPicPr>
          <p:nvPr/>
        </p:nvPicPr>
        <p:blipFill>
          <a:blip r:embed="rId3">
            <a:extLst/>
          </a:blip>
          <a:stretch>
            <a:fillRect/>
          </a:stretch>
        </p:blipFill>
        <p:spPr>
          <a:xfrm>
            <a:off x="1293812" y="2324100"/>
            <a:ext cx="8078788" cy="5143500"/>
          </a:xfrm>
          <a:prstGeom prst="rect">
            <a:avLst/>
          </a:prstGeom>
          <a:ln w="12700">
            <a:miter lim="400000"/>
          </a:ln>
        </p:spPr>
      </p:pic>
      <p:sp>
        <p:nvSpPr>
          <p:cNvPr id="68" name="Shape 68"/>
          <p:cNvSpPr/>
          <p:nvPr/>
        </p:nvSpPr>
        <p:spPr>
          <a:xfrm>
            <a:off x="6164262" y="7367587"/>
            <a:ext cx="4294188" cy="213262"/>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spcBef>
                <a:spcPts val="1000"/>
              </a:spcBef>
              <a:tabLst>
                <a:tab pos="723900" algn="l"/>
                <a:tab pos="1447800" algn="l"/>
                <a:tab pos="2171700" algn="l"/>
                <a:tab pos="2895600" algn="l"/>
                <a:tab pos="3619500" algn="l"/>
              </a:tabLst>
              <a:defRPr sz="900">
                <a:solidFill>
                  <a:srgbClr val="000080"/>
                </a:solidFill>
              </a:defRPr>
            </a:lvl1pPr>
          </a:lstStyle>
          <a:p>
            <a:r>
              <a:t>[Carson et al JNNP 2004]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2" name="image.jpeg"/>
          <p:cNvPicPr>
            <a:picLocks noChangeAspect="1"/>
          </p:cNvPicPr>
          <p:nvPr/>
        </p:nvPicPr>
        <p:blipFill>
          <a:blip r:embed="rId2">
            <a:extLst/>
          </a:blip>
          <a:stretch>
            <a:fillRect/>
          </a:stretch>
        </p:blipFill>
        <p:spPr>
          <a:xfrm>
            <a:off x="-1543050" y="-193675"/>
            <a:ext cx="12338050" cy="82835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4" name="Shape 74"/>
          <p:cNvSpPr>
            <a:spLocks noGrp="1"/>
          </p:cNvSpPr>
          <p:nvPr>
            <p:ph type="title"/>
          </p:nvPr>
        </p:nvSpPr>
        <p:spPr>
          <a:xfrm>
            <a:off x="1228724" y="1141412"/>
            <a:ext cx="8937627" cy="747713"/>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b="1">
                <a:solidFill>
                  <a:srgbClr val="000080"/>
                </a:solidFill>
              </a:defRPr>
            </a:lvl1pPr>
          </a:lstStyle>
          <a:p>
            <a:r>
              <a:t>SOLK en QOL</a:t>
            </a:r>
          </a:p>
        </p:txBody>
      </p:sp>
      <p:sp>
        <p:nvSpPr>
          <p:cNvPr id="75" name="Shape 75"/>
          <p:cNvSpPr>
            <a:spLocks noGrp="1"/>
          </p:cNvSpPr>
          <p:nvPr>
            <p:ph type="body" idx="1"/>
          </p:nvPr>
        </p:nvSpPr>
        <p:spPr>
          <a:xfrm>
            <a:off x="1228724" y="2897187"/>
            <a:ext cx="8937627" cy="4470401"/>
          </a:xfrm>
          <a:prstGeom prst="rect">
            <a:avLst/>
          </a:prstGeom>
        </p:spPr>
        <p:txBody>
          <a:bodyPr lIns="44999" tIns="44999" rIns="44999" bIns="44999"/>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a:p>
        </p:txBody>
      </p:sp>
      <p:pic>
        <p:nvPicPr>
          <p:cNvPr id="76" name="image.jpeg"/>
          <p:cNvPicPr>
            <a:picLocks noChangeAspect="1"/>
          </p:cNvPicPr>
          <p:nvPr/>
        </p:nvPicPr>
        <p:blipFill>
          <a:blip r:embed="rId2">
            <a:extLst/>
          </a:blip>
          <a:stretch>
            <a:fillRect/>
          </a:stretch>
        </p:blipFill>
        <p:spPr>
          <a:xfrm>
            <a:off x="2813050" y="2133600"/>
            <a:ext cx="6530975" cy="549751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8" name="Shape 78"/>
          <p:cNvSpPr>
            <a:spLocks noGrp="1"/>
          </p:cNvSpPr>
          <p:nvPr>
            <p:ph type="title"/>
          </p:nvPr>
        </p:nvSpPr>
        <p:spPr>
          <a:xfrm>
            <a:off x="1260475" y="1455737"/>
            <a:ext cx="8636000" cy="1968501"/>
          </a:xfrm>
          <a:prstGeom prst="rect">
            <a:avLst/>
          </a:prstGeom>
        </p:spPr>
        <p:txBody>
          <a:bodyPr lIns="44999" tIns="44999" rIns="44999" bIns="44999" anchor="t"/>
          <a:lstStyle>
            <a:lvl1pPr algn="ctr">
              <a:tabLst>
                <a:tab pos="723900" algn="l"/>
                <a:tab pos="1447800" algn="l"/>
                <a:tab pos="2171700" algn="l"/>
                <a:tab pos="2895600" algn="l"/>
                <a:tab pos="3619500" algn="l"/>
                <a:tab pos="4343400" algn="l"/>
                <a:tab pos="5067300" algn="l"/>
                <a:tab pos="5791200" algn="l"/>
                <a:tab pos="6515100" algn="l"/>
                <a:tab pos="7239000" algn="l"/>
                <a:tab pos="7962900" algn="l"/>
              </a:tabLst>
              <a:defRPr sz="4400" b="1">
                <a:solidFill>
                  <a:srgbClr val="000080"/>
                </a:solidFill>
              </a:defRPr>
            </a:lvl1pPr>
          </a:lstStyle>
          <a:p>
            <a:r>
              <a:t>Wat betekent dit?</a:t>
            </a:r>
          </a:p>
        </p:txBody>
      </p:sp>
      <p:sp>
        <p:nvSpPr>
          <p:cNvPr id="79" name="Shape 79"/>
          <p:cNvSpPr>
            <a:spLocks noGrp="1"/>
          </p:cNvSpPr>
          <p:nvPr>
            <p:ph type="body" idx="1"/>
          </p:nvPr>
        </p:nvSpPr>
        <p:spPr>
          <a:xfrm>
            <a:off x="1285875" y="2876550"/>
            <a:ext cx="8967788" cy="5213350"/>
          </a:xfrm>
          <a:prstGeom prst="rect">
            <a:avLst/>
          </a:prstGeom>
        </p:spPr>
        <p:txBody>
          <a:bodyPr lIns="44999" tIns="44999" rIns="44999" bIns="44999"/>
          <a:lstStyle/>
          <a:p>
            <a:pPr marL="611187" indent="-611187" algn="ctr">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a:p>
          <a:p>
            <a:pPr marL="611187" indent="-611187">
              <a:lnSpc>
                <a:spcPct val="92000"/>
              </a:lnSpc>
              <a:spcBef>
                <a:spcPts val="0"/>
              </a:spcBef>
              <a:buClr>
                <a:srgbClr val="000000"/>
              </a:buClr>
              <a:buSzPct val="100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200">
                <a:solidFill>
                  <a:srgbClr val="000080"/>
                </a:solidFill>
              </a:defRPr>
            </a:pPr>
            <a:r>
              <a:t>Mismatch tussen vraag en aanbod!</a:t>
            </a:r>
          </a:p>
          <a:p>
            <a:pPr marL="611187" indent="-611187">
              <a:lnSpc>
                <a:spcPct val="92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200">
                <a:solidFill>
                  <a:srgbClr val="000080"/>
                </a:solidFill>
              </a:defRPr>
            </a:pPr>
            <a:endParaRPr/>
          </a:p>
          <a:p>
            <a:pPr marL="611187" indent="-611187">
              <a:lnSpc>
                <a:spcPct val="92000"/>
              </a:lnSpc>
              <a:spcBef>
                <a:spcPts val="0"/>
              </a:spcBef>
              <a:buClr>
                <a:srgbClr val="000000"/>
              </a:buClr>
              <a:buSzPct val="100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200">
                <a:solidFill>
                  <a:srgbClr val="000080"/>
                </a:solidFill>
              </a:defRPr>
            </a:pPr>
            <a:r>
              <a:t>Maar, hoe nu verder??</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1" name="Shape 81"/>
          <p:cNvSpPr>
            <a:spLocks noGrp="1"/>
          </p:cNvSpPr>
          <p:nvPr>
            <p:ph type="title"/>
          </p:nvPr>
        </p:nvSpPr>
        <p:spPr>
          <a:xfrm>
            <a:off x="1228725" y="1230312"/>
            <a:ext cx="8764588" cy="1192213"/>
          </a:xfrm>
          <a:prstGeom prst="rect">
            <a:avLst/>
          </a:prstGeom>
        </p:spPr>
        <p:txBody>
          <a:bodyPr lIns="44999" tIns="44999" rIns="44999" bIns="44999" anchor="t"/>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800" b="1">
                <a:solidFill>
                  <a:srgbClr val="000080"/>
                </a:solidFill>
              </a:defRPr>
            </a:pPr>
            <a:r>
              <a:t>Patiënt zegt: dokter neem me serieus!</a:t>
            </a:r>
            <a:r>
              <a:rPr b="0"/>
              <a:t> </a:t>
            </a:r>
          </a:p>
        </p:txBody>
      </p:sp>
      <p:sp>
        <p:nvSpPr>
          <p:cNvPr id="82" name="Shape 82"/>
          <p:cNvSpPr>
            <a:spLocks noGrp="1"/>
          </p:cNvSpPr>
          <p:nvPr>
            <p:ph type="body" idx="1"/>
          </p:nvPr>
        </p:nvSpPr>
        <p:spPr>
          <a:xfrm>
            <a:off x="1228725" y="2830512"/>
            <a:ext cx="9107488" cy="4456113"/>
          </a:xfrm>
          <a:prstGeom prst="rect">
            <a:avLst/>
          </a:prstGeom>
        </p:spPr>
        <p:txBody>
          <a:bodyPr lIns="44999" tIns="44999" rIns="44999" bIns="44999"/>
          <a:lstStyle/>
          <a:p>
            <a:pPr marL="360362" indent="-360362">
              <a:spcBef>
                <a:spcPts val="0"/>
              </a:spcBef>
              <a:buClr>
                <a:srgbClr val="000000"/>
              </a:buClr>
              <a:buSzPct val="100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a:solidFill>
                  <a:srgbClr val="000080"/>
                </a:solidFill>
              </a:defRPr>
            </a:pPr>
            <a:r>
              <a:t>Huisartsen veronderstellen dat patiënt puur somatisch beleid wil.</a:t>
            </a:r>
          </a:p>
          <a:p>
            <a:pPr marL="360362" indent="-360362">
              <a:lnSpc>
                <a:spcPct val="75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a:solidFill>
                  <a:srgbClr val="000080"/>
                </a:solidFill>
              </a:defRPr>
            </a:pPr>
            <a:endParaRPr/>
          </a:p>
          <a:p>
            <a:pPr marL="360362" indent="-360362">
              <a:lnSpc>
                <a:spcPct val="75000"/>
              </a:lnSpc>
              <a:spcBef>
                <a:spcPts val="0"/>
              </a:spcBef>
              <a:buClr>
                <a:srgbClr val="000000"/>
              </a:buClr>
              <a:buSzPct val="100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a:solidFill>
                  <a:srgbClr val="000080"/>
                </a:solidFill>
              </a:defRPr>
            </a:pPr>
            <a:r>
              <a:t>Bijna alle patiënten geven problemen met stress of stemming aan.</a:t>
            </a:r>
          </a:p>
          <a:p>
            <a:pPr marL="360362" indent="-360362">
              <a:lnSpc>
                <a:spcPct val="75000"/>
              </a:lnSpc>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a:solidFill>
                  <a:srgbClr val="000080"/>
                </a:solidFill>
              </a:defRPr>
            </a:pPr>
            <a:endParaRPr/>
          </a:p>
          <a:p>
            <a:pPr marL="360362" indent="-360362">
              <a:lnSpc>
                <a:spcPct val="75000"/>
              </a:lnSpc>
              <a:spcBef>
                <a:spcPts val="0"/>
              </a:spcBef>
              <a:buClr>
                <a:srgbClr val="000000"/>
              </a:buClr>
              <a:buSzPct val="100000"/>
              <a:buFont typeface="Symbo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600">
                <a:solidFill>
                  <a:srgbClr val="000080"/>
                </a:solidFill>
              </a:defRPr>
            </a:pPr>
            <a:r>
              <a:t>Huisartsen gaan daar vaak niet op in.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4" name="Shape 84"/>
          <p:cNvSpPr>
            <a:spLocks noGrp="1"/>
          </p:cNvSpPr>
          <p:nvPr>
            <p:ph type="title"/>
          </p:nvPr>
        </p:nvSpPr>
        <p:spPr>
          <a:xfrm>
            <a:off x="600075" y="1217612"/>
            <a:ext cx="9890125" cy="747713"/>
          </a:xfrm>
          <a:prstGeom prst="rect">
            <a:avLst/>
          </a:prstGeom>
        </p:spPr>
        <p:txBody>
          <a:bodyPr lIns="44999" tIns="44999" rIns="44999" bIns="44999" anchor="t"/>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800">
                <a:solidFill>
                  <a:srgbClr val="000080"/>
                </a:solidFill>
              </a:defRPr>
            </a:pPr>
            <a:r>
              <a:t> </a:t>
            </a:r>
            <a:r>
              <a:rPr sz="4400" b="1"/>
              <a:t>Hoe kom je uit deze paradox?</a:t>
            </a:r>
          </a:p>
        </p:txBody>
      </p:sp>
      <p:sp>
        <p:nvSpPr>
          <p:cNvPr id="85" name="Shape 85"/>
          <p:cNvSpPr>
            <a:spLocks noGrp="1"/>
          </p:cNvSpPr>
          <p:nvPr>
            <p:ph type="body" idx="1"/>
          </p:nvPr>
        </p:nvSpPr>
        <p:spPr>
          <a:xfrm>
            <a:off x="1173162" y="2100734"/>
            <a:ext cx="8743951" cy="5009406"/>
          </a:xfrm>
          <a:prstGeom prst="rect">
            <a:avLst/>
          </a:prstGeom>
        </p:spPr>
        <p:txBody>
          <a:bodyPr lIns="44999" tIns="44999" rIns="44999" bIns="44999">
            <a:normAutofit/>
          </a:bodyPr>
          <a:lstStyle/>
          <a:p>
            <a:pPr marL="248285" indent="-248285" defTabSz="413321">
              <a:spcBef>
                <a:spcPts val="0"/>
              </a:spcBef>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3496"/>
            </a:pPr>
            <a:endParaRPr dirty="0"/>
          </a:p>
          <a:p>
            <a:pPr marL="248285" indent="-248285" defTabSz="413321">
              <a:lnSpc>
                <a:spcPct val="75000"/>
              </a:lnSpc>
              <a:spcBef>
                <a:spcPts val="0"/>
              </a:spcBef>
              <a:buClr>
                <a:srgbClr val="000000"/>
              </a:buClr>
              <a:buSzPct val="100000"/>
              <a:buFont typeface="Times New Roman"/>
              <a:buChar char="-"/>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a:solidFill>
                  <a:srgbClr val="000080"/>
                </a:solidFill>
              </a:defRPr>
            </a:pPr>
            <a:r>
              <a:rPr dirty="0" err="1"/>
              <a:t>Deze</a:t>
            </a:r>
            <a:r>
              <a:rPr dirty="0"/>
              <a:t> </a:t>
            </a:r>
            <a:r>
              <a:rPr dirty="0" err="1"/>
              <a:t>patiënt</a:t>
            </a:r>
            <a:r>
              <a:rPr dirty="0"/>
              <a:t> </a:t>
            </a:r>
            <a:r>
              <a:rPr dirty="0" err="1"/>
              <a:t>lijdt</a:t>
            </a:r>
            <a:r>
              <a:rPr dirty="0"/>
              <a:t> </a:t>
            </a:r>
            <a:r>
              <a:rPr dirty="0" err="1"/>
              <a:t>écht</a:t>
            </a:r>
            <a:r>
              <a:rPr dirty="0"/>
              <a:t> en </a:t>
            </a:r>
            <a:r>
              <a:rPr dirty="0" err="1"/>
              <a:t>heeft</a:t>
            </a:r>
            <a:r>
              <a:rPr dirty="0"/>
              <a:t> </a:t>
            </a:r>
            <a:r>
              <a:rPr dirty="0" err="1"/>
              <a:t>uw</a:t>
            </a:r>
            <a:r>
              <a:rPr dirty="0"/>
              <a:t> </a:t>
            </a:r>
            <a:r>
              <a:rPr dirty="0" err="1"/>
              <a:t>empathie</a:t>
            </a:r>
            <a:r>
              <a:rPr dirty="0"/>
              <a:t> </a:t>
            </a:r>
            <a:r>
              <a:rPr dirty="0" err="1"/>
              <a:t>nodig</a:t>
            </a:r>
            <a:r>
              <a:rPr dirty="0"/>
              <a:t>. . . .</a:t>
            </a:r>
          </a:p>
          <a:p>
            <a:pPr marL="248285" indent="-248285" defTabSz="413321">
              <a:lnSpc>
                <a:spcPct val="75000"/>
              </a:lnSpc>
              <a:spcBef>
                <a:spcPts val="0"/>
              </a:spcBef>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a:solidFill>
                  <a:srgbClr val="000080"/>
                </a:solidFill>
              </a:defRPr>
            </a:pPr>
            <a:endParaRPr dirty="0"/>
          </a:p>
          <a:p>
            <a:pPr marL="248285" indent="-248285" defTabSz="413321">
              <a:lnSpc>
                <a:spcPct val="75000"/>
              </a:lnSpc>
              <a:spcBef>
                <a:spcPts val="0"/>
              </a:spcBef>
              <a:buClr>
                <a:srgbClr val="000000"/>
              </a:buClr>
              <a:buSzPct val="100000"/>
              <a:buFont typeface="Times New Roman"/>
              <a:buChar char="-"/>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a:solidFill>
                  <a:srgbClr val="000080"/>
                </a:solidFill>
              </a:defRPr>
            </a:pPr>
            <a:r>
              <a:rPr dirty="0"/>
              <a:t>SCEGS:</a:t>
            </a:r>
          </a:p>
          <a:p>
            <a:pPr marL="794512" lvl="1" indent="-297942" defTabSz="413321">
              <a:spcBef>
                <a:spcPts val="1000"/>
              </a:spcBef>
              <a:buClr>
                <a:srgbClr val="000000"/>
              </a:buClr>
              <a:buSzPct val="45000"/>
              <a:buFont typeface="Wingdings"/>
              <a:buChar char="●"/>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b="1">
                <a:solidFill>
                  <a:srgbClr val="000080"/>
                </a:solidFill>
              </a:defRPr>
            </a:pPr>
            <a:r>
              <a:rPr sz="1600" dirty="0" err="1"/>
              <a:t>S</a:t>
            </a:r>
            <a:r>
              <a:rPr sz="1600" b="0" dirty="0" err="1"/>
              <a:t>omatiek</a:t>
            </a:r>
            <a:endParaRPr sz="1600" b="0" dirty="0"/>
          </a:p>
          <a:p>
            <a:pPr marL="794512" lvl="1" indent="-297942" defTabSz="413321">
              <a:spcBef>
                <a:spcPts val="1000"/>
              </a:spcBef>
              <a:buClr>
                <a:srgbClr val="000000"/>
              </a:buClr>
              <a:buSzPct val="45000"/>
              <a:buFont typeface="Wingdings"/>
              <a:buChar char="●"/>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b="1">
                <a:solidFill>
                  <a:srgbClr val="000080"/>
                </a:solidFill>
              </a:defRPr>
            </a:pPr>
            <a:r>
              <a:rPr sz="1600" dirty="0" err="1"/>
              <a:t>C</a:t>
            </a:r>
            <a:r>
              <a:rPr sz="1600" b="0" dirty="0" err="1"/>
              <a:t>ognities</a:t>
            </a:r>
            <a:endParaRPr sz="1600" b="0" dirty="0"/>
          </a:p>
          <a:p>
            <a:pPr marL="794512" lvl="1" indent="-297942" defTabSz="413321">
              <a:spcBef>
                <a:spcPts val="1000"/>
              </a:spcBef>
              <a:buClr>
                <a:srgbClr val="000000"/>
              </a:buClr>
              <a:buSzPct val="45000"/>
              <a:buFont typeface="Wingdings"/>
              <a:buChar char="●"/>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b="1">
                <a:solidFill>
                  <a:srgbClr val="000080"/>
                </a:solidFill>
              </a:defRPr>
            </a:pPr>
            <a:r>
              <a:rPr sz="1600" dirty="0" err="1"/>
              <a:t>E</a:t>
            </a:r>
            <a:r>
              <a:rPr sz="1600" b="0" dirty="0" err="1"/>
              <a:t>moties</a:t>
            </a:r>
            <a:endParaRPr sz="1600" b="0" dirty="0"/>
          </a:p>
          <a:p>
            <a:pPr marL="794512" lvl="1" indent="-297942" defTabSz="413321">
              <a:spcBef>
                <a:spcPts val="1000"/>
              </a:spcBef>
              <a:buClr>
                <a:srgbClr val="000000"/>
              </a:buClr>
              <a:buSzPct val="45000"/>
              <a:buFont typeface="Wingdings"/>
              <a:buChar char="●"/>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b="1">
                <a:solidFill>
                  <a:srgbClr val="000080"/>
                </a:solidFill>
              </a:defRPr>
            </a:pPr>
            <a:r>
              <a:rPr sz="1600" dirty="0" err="1" smtClean="0"/>
              <a:t>G</a:t>
            </a:r>
            <a:r>
              <a:rPr sz="1600" b="0" dirty="0" err="1" smtClean="0"/>
              <a:t>edrag</a:t>
            </a:r>
            <a:endParaRPr sz="1600" b="0" dirty="0"/>
          </a:p>
          <a:p>
            <a:pPr marL="794512" lvl="1" indent="-297942" defTabSz="413321">
              <a:spcBef>
                <a:spcPts val="1000"/>
              </a:spcBef>
              <a:buClr>
                <a:srgbClr val="000000"/>
              </a:buClr>
              <a:buSzPct val="45000"/>
              <a:buFont typeface="Wingdings"/>
              <a:buChar char="●"/>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b="1">
                <a:solidFill>
                  <a:srgbClr val="000080"/>
                </a:solidFill>
              </a:defRPr>
            </a:pPr>
            <a:r>
              <a:rPr sz="1600" dirty="0" err="1"/>
              <a:t>S</a:t>
            </a:r>
            <a:r>
              <a:rPr sz="1600" b="0" dirty="0" err="1"/>
              <a:t>ociaal</a:t>
            </a:r>
            <a:endParaRPr sz="1600" b="0" dirty="0"/>
          </a:p>
          <a:p>
            <a:pPr marL="248285" indent="-248285" defTabSz="413321">
              <a:lnSpc>
                <a:spcPct val="75000"/>
              </a:lnSpc>
              <a:spcBef>
                <a:spcPts val="0"/>
              </a:spcBef>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a:solidFill>
                  <a:srgbClr val="000080"/>
                </a:solidFill>
              </a:defRPr>
            </a:pPr>
            <a:endParaRPr b="0" dirty="0"/>
          </a:p>
          <a:p>
            <a:pPr marL="248285" indent="-248285" defTabSz="413321">
              <a:lnSpc>
                <a:spcPct val="75000"/>
              </a:lnSpc>
              <a:spcBef>
                <a:spcPts val="0"/>
              </a:spcBef>
              <a:buClr>
                <a:srgbClr val="000000"/>
              </a:buClr>
              <a:buSzPct val="100000"/>
              <a:buFont typeface="Times New Roman"/>
              <a:buChar char="-"/>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b="1" i="1">
                <a:solidFill>
                  <a:srgbClr val="000080"/>
                </a:solidFill>
              </a:defRPr>
            </a:pPr>
            <a:endParaRPr lang="nl-NL" dirty="0" smtClean="0"/>
          </a:p>
          <a:p>
            <a:pPr marL="248285" indent="-248285" defTabSz="413321">
              <a:lnSpc>
                <a:spcPct val="75000"/>
              </a:lnSpc>
              <a:spcBef>
                <a:spcPts val="0"/>
              </a:spcBef>
              <a:buClr>
                <a:srgbClr val="000000"/>
              </a:buClr>
              <a:buSzPct val="100000"/>
              <a:buFont typeface="Times New Roman"/>
              <a:buChar char="-"/>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b="1" i="1">
                <a:solidFill>
                  <a:srgbClr val="000080"/>
                </a:solidFill>
              </a:defRPr>
            </a:pPr>
            <a:r>
              <a:rPr dirty="0" smtClean="0"/>
              <a:t>Tip </a:t>
            </a:r>
            <a:r>
              <a:rPr dirty="0"/>
              <a:t>1: </a:t>
            </a:r>
            <a:r>
              <a:rPr lang="nl-NL" b="0" i="0" dirty="0" smtClean="0"/>
              <a:t>Bij gevolgen op gedrags-  en s</a:t>
            </a:r>
            <a:r>
              <a:rPr b="0" i="0" dirty="0" err="1" smtClean="0"/>
              <a:t>ociaal-gebied</a:t>
            </a:r>
            <a:r>
              <a:rPr b="0" i="0" dirty="0"/>
              <a:t>’ is </a:t>
            </a:r>
            <a:r>
              <a:rPr lang="nl-NL" b="0" i="0" dirty="0" smtClean="0"/>
              <a:t>		</a:t>
            </a:r>
            <a:r>
              <a:rPr b="0" i="0" dirty="0" err="1" smtClean="0"/>
              <a:t>empathie</a:t>
            </a:r>
            <a:r>
              <a:rPr b="0" i="0" dirty="0" smtClean="0"/>
              <a:t> </a:t>
            </a:r>
            <a:r>
              <a:rPr lang="nl-NL" b="0" i="0" dirty="0" smtClean="0"/>
              <a:t>vaak </a:t>
            </a:r>
            <a:r>
              <a:rPr b="0" i="0" dirty="0" err="1" smtClean="0"/>
              <a:t>gemakkelijker</a:t>
            </a:r>
            <a:endParaRPr b="0" i="0" dirty="0"/>
          </a:p>
          <a:p>
            <a:pPr marL="248285" indent="-248285" defTabSz="413321">
              <a:lnSpc>
                <a:spcPct val="75000"/>
              </a:lnSpc>
              <a:spcBef>
                <a:spcPts val="0"/>
              </a:spcBef>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a:solidFill>
                  <a:srgbClr val="000080"/>
                </a:solidFill>
              </a:defRPr>
            </a:pPr>
            <a:endParaRPr b="0" i="0" dirty="0"/>
          </a:p>
          <a:p>
            <a:pPr marL="248285" indent="-248285" defTabSz="413321">
              <a:lnSpc>
                <a:spcPct val="75000"/>
              </a:lnSpc>
              <a:spcBef>
                <a:spcPts val="0"/>
              </a:spcBef>
              <a:buClr>
                <a:srgbClr val="000000"/>
              </a:buClr>
              <a:buSzPct val="100000"/>
              <a:buFont typeface="Times New Roman"/>
              <a:buChar char="-"/>
              <a:tabLst>
                <a:tab pos="660400" algn="l"/>
                <a:tab pos="1320800" algn="l"/>
                <a:tab pos="1993900" algn="l"/>
                <a:tab pos="2654300" algn="l"/>
                <a:tab pos="3327400" algn="l"/>
                <a:tab pos="3987800" algn="l"/>
                <a:tab pos="4660900" algn="l"/>
                <a:tab pos="5321300" algn="l"/>
                <a:tab pos="5981700" algn="l"/>
                <a:tab pos="6654800" algn="l"/>
                <a:tab pos="7315200" algn="l"/>
                <a:tab pos="7988300" algn="l"/>
              </a:tabLst>
              <a:defRPr sz="2392" b="1" i="1">
                <a:solidFill>
                  <a:srgbClr val="000080"/>
                </a:solidFill>
              </a:defRPr>
            </a:pPr>
            <a:r>
              <a:rPr dirty="0"/>
              <a:t>Tip 2:</a:t>
            </a:r>
            <a:r>
              <a:rPr b="0" i="0" dirty="0"/>
              <a:t> </a:t>
            </a:r>
            <a:r>
              <a:rPr b="0" i="0" dirty="0" err="1"/>
              <a:t>Bestel</a:t>
            </a:r>
            <a:r>
              <a:rPr b="0" i="0" dirty="0"/>
              <a:t> </a:t>
            </a:r>
            <a:r>
              <a:rPr b="0" i="0" dirty="0" err="1"/>
              <a:t>patiënt</a:t>
            </a:r>
            <a:r>
              <a:rPr b="0" i="0" dirty="0"/>
              <a:t> </a:t>
            </a:r>
            <a:r>
              <a:rPr b="0" i="0" dirty="0" err="1"/>
              <a:t>regelmatig</a:t>
            </a:r>
            <a:r>
              <a:rPr b="0" i="0" dirty="0"/>
              <a:t> </a:t>
            </a:r>
            <a:r>
              <a:rPr b="0" i="0" dirty="0" err="1"/>
              <a:t>terug</a:t>
            </a:r>
            <a:r>
              <a:rPr b="0" i="0" dirty="0"/>
              <a:t> op </a:t>
            </a:r>
            <a:r>
              <a:rPr b="0" i="0" dirty="0" err="1"/>
              <a:t>uw</a:t>
            </a:r>
            <a:r>
              <a:rPr b="0" i="0" dirty="0"/>
              <a:t> </a:t>
            </a:r>
            <a:r>
              <a:rPr b="0" i="0" dirty="0" err="1"/>
              <a:t>spreekuur</a:t>
            </a:r>
            <a:r>
              <a:rPr b="0" i="0" dirty="0"/>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theme/theme1.xml><?xml version="1.0" encoding="utf-8"?>
<a:theme xmlns:a="http://schemas.openxmlformats.org/drawingml/2006/main" name="Office">
  <a:themeElements>
    <a:clrScheme name="Office">
      <a:dk1>
        <a:srgbClr val="000000"/>
      </a:dk1>
      <a:lt1>
        <a:srgbClr val="1F2C98"/>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8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83000"/>
          </a:lnSpc>
          <a:spcBef>
            <a:spcPts val="1800"/>
          </a:spcBef>
          <a:spcAft>
            <a:spcPts val="0"/>
          </a:spcAft>
          <a:buClrTx/>
          <a:buSzTx/>
          <a:buFontTx/>
          <a:buNone/>
          <a:tabLst>
            <a:tab pos="723900" algn="l"/>
            <a:tab pos="1447800" algn="l"/>
            <a:tab pos="2171700" algn="l"/>
            <a:tab pos="2895600" algn="l"/>
            <a:tab pos="3619500" algn="l"/>
            <a:tab pos="4343400" algn="l"/>
          </a:tabLst>
          <a:defRPr kumimoji="0" sz="2900" b="0" i="0" u="none" strike="noStrike" cap="none" spc="0" normalizeH="0" baseline="0">
            <a:ln>
              <a:noFill/>
            </a:ln>
            <a:solidFill>
              <a:srgbClr val="1F2C98"/>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8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83000"/>
          </a:lnSpc>
          <a:spcBef>
            <a:spcPts val="1800"/>
          </a:spcBef>
          <a:spcAft>
            <a:spcPts val="0"/>
          </a:spcAft>
          <a:buClrTx/>
          <a:buSzTx/>
          <a:buFontTx/>
          <a:buNone/>
          <a:tabLst>
            <a:tab pos="723900" algn="l"/>
            <a:tab pos="1447800" algn="l"/>
            <a:tab pos="2171700" algn="l"/>
            <a:tab pos="2895600" algn="l"/>
            <a:tab pos="3619500" algn="l"/>
            <a:tab pos="4343400" algn="l"/>
          </a:tabLst>
          <a:defRPr kumimoji="0" sz="2900" b="0" i="0" u="none" strike="noStrike" cap="none" spc="0" normalizeH="0" baseline="0">
            <a:ln>
              <a:noFill/>
            </a:ln>
            <a:solidFill>
              <a:srgbClr val="1F2C98"/>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966</Words>
  <Application>Microsoft Office PowerPoint</Application>
  <PresentationFormat>Aangepast</PresentationFormat>
  <Paragraphs>239</Paragraphs>
  <Slides>31</Slides>
  <Notes>2</Notes>
  <HiddenSlides>0</HiddenSlides>
  <MMClips>0</MMClips>
  <ScaleCrop>false</ScaleCrop>
  <HeadingPairs>
    <vt:vector size="4" baseType="variant">
      <vt:variant>
        <vt:lpstr>Thema</vt:lpstr>
      </vt:variant>
      <vt:variant>
        <vt:i4>1</vt:i4>
      </vt:variant>
      <vt:variant>
        <vt:lpstr>Diatitels</vt:lpstr>
      </vt:variant>
      <vt:variant>
        <vt:i4>31</vt:i4>
      </vt:variant>
    </vt:vector>
  </HeadingPairs>
  <TitlesOfParts>
    <vt:vector size="32" baseType="lpstr">
      <vt:lpstr>Office</vt:lpstr>
      <vt:lpstr>PowerPoint-presentatie</vt:lpstr>
      <vt:lpstr>Inhoud</vt:lpstr>
      <vt:lpstr>1. Patiënten met SOLK: Lastig?</vt:lpstr>
      <vt:lpstr>Artsen vinden patiënten zonder ‘harde’ pathologie moeilijker te helpen!</vt:lpstr>
      <vt:lpstr>PowerPoint-presentatie</vt:lpstr>
      <vt:lpstr>SOLK en QOL</vt:lpstr>
      <vt:lpstr>Wat betekent dit?</vt:lpstr>
      <vt:lpstr>Patiënt zegt: dokter neem me serieus! </vt:lpstr>
      <vt:lpstr> Hoe kom je uit deze paradox?</vt:lpstr>
      <vt:lpstr>2. TAKEN GEZONDHEIDSZORG BIJ SOLK</vt:lpstr>
      <vt:lpstr>Huisarts(praktijk) centrale rol . . . </vt:lpstr>
      <vt:lpstr>Taken gezondheidszorg voor SOLK patiënten </vt:lpstr>
      <vt:lpstr>Huisarts &amp; POHGGZ: wie doet er wat?</vt:lpstr>
      <vt:lpstr>Stepped care</vt:lpstr>
      <vt:lpstr> a. Adequate diagnostiek naar ziekten die klacht kunnen verklaren </vt:lpstr>
      <vt:lpstr>Werkhypothese SOLK tijdig stellen</vt:lpstr>
      <vt:lpstr>c.  SCEGS klachten exploratie =&gt; ernst en in stand houdende factoren</vt:lpstr>
      <vt:lpstr>d.  Uitleg: geen ziekte, wel in stand houdende factoren</vt:lpstr>
      <vt:lpstr>Ziekteconcepten </vt:lpstr>
      <vt:lpstr>Ziekteconcepten (2)</vt:lpstr>
      <vt:lpstr>Circulaire logica: het 'bootje':</vt:lpstr>
      <vt:lpstr>PowerPoint-presentatie</vt:lpstr>
      <vt:lpstr>Visgraatdiagram: in stand houdende factoren in beeld brengen </vt:lpstr>
      <vt:lpstr>Verklaringsmodellen SOLK:</vt:lpstr>
      <vt:lpstr>Wat kunnen we hiermee?</vt:lpstr>
      <vt:lpstr>e. Plan om in stand houdende factoren te doorbreken </vt:lpstr>
      <vt:lpstr>Verwijsgesprek bij ernstige SOLK </vt:lpstr>
      <vt:lpstr>g.  Regie houden na verwijzing</vt:lpstr>
      <vt:lpstr>h. Alert blijven op tekenen van ziekte</vt:lpstr>
      <vt:lpstr>3. Afstemming werkzaamheden Huisarts - POHGGZ</vt:lpstr>
      <vt:lpstr>Delegeren ⬄ Samenwerkingsafspraken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Walstock, Dick</cp:lastModifiedBy>
  <cp:revision>4</cp:revision>
  <dcterms:modified xsi:type="dcterms:W3CDTF">2017-01-12T11:46:47Z</dcterms:modified>
</cp:coreProperties>
</file>