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256" r:id="rId2"/>
    <p:sldId id="272" r:id="rId3"/>
    <p:sldId id="275" r:id="rId4"/>
    <p:sldId id="257" r:id="rId5"/>
    <p:sldId id="258" r:id="rId6"/>
    <p:sldId id="268" r:id="rId7"/>
    <p:sldId id="269" r:id="rId8"/>
    <p:sldId id="259" r:id="rId9"/>
    <p:sldId id="260" r:id="rId10"/>
    <p:sldId id="261" r:id="rId11"/>
    <p:sldId id="271" r:id="rId12"/>
    <p:sldId id="267" r:id="rId13"/>
    <p:sldId id="262" r:id="rId14"/>
    <p:sldId id="263" r:id="rId15"/>
    <p:sldId id="264" r:id="rId16"/>
    <p:sldId id="274" r:id="rId17"/>
    <p:sldId id="266" r:id="rId18"/>
    <p:sldId id="273" r:id="rId19"/>
  </p:sldIdLst>
  <p:sldSz cx="9144000" cy="6858000" type="screen4x3"/>
  <p:notesSz cx="6669088" cy="9926638"/>
  <p:defaultTextStyle>
    <a:defPPr>
      <a:defRPr lang="nl-NL"/>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80"/>
    <a:srgbClr val="FD3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686" autoAdjust="0"/>
  </p:normalViewPr>
  <p:slideViewPr>
    <p:cSldViewPr snapToGrid="0" snapToObjects="1">
      <p:cViewPr varScale="1">
        <p:scale>
          <a:sx n="82" d="100"/>
          <a:sy n="82" d="100"/>
        </p:scale>
        <p:origin x="1050" y="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DC2FFECF-01E5-4534-9CAA-5E859EB0CBCD}" type="datetimeFigureOut">
              <a:rPr lang="nl-NL" smtClean="0"/>
              <a:t>31-10-2018</a:t>
            </a:fld>
            <a:endParaRPr lang="nl-NL"/>
          </a:p>
        </p:txBody>
      </p:sp>
      <p:sp>
        <p:nvSpPr>
          <p:cNvPr id="4" name="Tijdelijke aanduiding voor voettekst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6D300A5-0522-4934-ABDD-F6DBAB53217B}" type="slidenum">
              <a:rPr lang="nl-NL" smtClean="0"/>
              <a:t>‹nr.›</a:t>
            </a:fld>
            <a:endParaRPr lang="nl-NL"/>
          </a:p>
        </p:txBody>
      </p:sp>
    </p:spTree>
    <p:extLst>
      <p:ext uri="{BB962C8B-B14F-4D97-AF65-F5344CB8AC3E}">
        <p14:creationId xmlns:p14="http://schemas.microsoft.com/office/powerpoint/2010/main" val="88746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777607" y="0"/>
            <a:ext cx="2889938" cy="496332"/>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5B0985D-5EA6-462C-A715-09E52FCB0199}" type="datetimeFigureOut">
              <a:rPr lang="nl-NL"/>
              <a:pPr>
                <a:defRPr/>
              </a:pPr>
              <a:t>31-10-2018</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nl-NL" noProof="0"/>
              <a:t>Klik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804C3F5-4F21-4BC0-A7AE-AC71FC80B004}" type="slidenum">
              <a:rPr lang="nl-NL"/>
              <a:pPr>
                <a:defRPr/>
              </a:pPr>
              <a:t>‹nr.›</a:t>
            </a:fld>
            <a:endParaRPr lang="nl-NL"/>
          </a:p>
        </p:txBody>
      </p:sp>
    </p:spTree>
    <p:extLst>
      <p:ext uri="{BB962C8B-B14F-4D97-AF65-F5344CB8AC3E}">
        <p14:creationId xmlns:p14="http://schemas.microsoft.com/office/powerpoint/2010/main" val="37269282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6804C3F5-4F21-4BC0-A7AE-AC71FC80B004}" type="slidenum">
              <a:rPr lang="nl-NL" smtClean="0"/>
              <a:pPr>
                <a:defRPr/>
              </a:pPr>
              <a:t>1</a:t>
            </a:fld>
            <a:endParaRPr lang="nl-NL"/>
          </a:p>
        </p:txBody>
      </p:sp>
    </p:spTree>
    <p:extLst>
      <p:ext uri="{BB962C8B-B14F-4D97-AF65-F5344CB8AC3E}">
        <p14:creationId xmlns:p14="http://schemas.microsoft.com/office/powerpoint/2010/main" val="34155041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765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nl-NL" sz="1600" baseline="30000"/>
              <a:t>Benzing JM Gender differences in practice Style. Medical Care Nr 3 1993 .</a:t>
            </a:r>
          </a:p>
          <a:p>
            <a:pPr eaLnBrk="1" hangingPunct="1">
              <a:spcBef>
                <a:spcPct val="0"/>
              </a:spcBef>
            </a:pPr>
            <a:endParaRPr lang="nl-NL" sz="1600" baseline="30000"/>
          </a:p>
          <a:p>
            <a:pPr eaLnBrk="1" hangingPunct="1">
              <a:spcBef>
                <a:spcPct val="0"/>
              </a:spcBef>
            </a:pPr>
            <a:r>
              <a:rPr lang="nl-NL" sz="1600"/>
              <a:t>Opvallend is vooral dat vrouwelijke patiënten langere consulten van vrouwelijke huisartsen vragen dan van mannelijke. De relevantie zit erin dat vrouwen vaker de huisarts consulteren. Het effect op de gemiddelde consultduur is daarom groot.</a:t>
            </a:r>
          </a:p>
          <a:p>
            <a:pPr eaLnBrk="1" hangingPunct="1">
              <a:spcBef>
                <a:spcPct val="0"/>
              </a:spcBef>
            </a:pPr>
            <a:r>
              <a:rPr lang="nl-NL" sz="1600"/>
              <a:t>Je ziet dat de combinatie  een vrouwelijke huisarts met een vrouwelijke patient veel vaker tot een langer consult leidt.</a:t>
            </a:r>
          </a:p>
        </p:txBody>
      </p:sp>
      <p:sp>
        <p:nvSpPr>
          <p:cNvPr id="25603"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767418-9A65-43D7-BECE-4589E560C123}" type="slidenum">
              <a:rPr lang="nl-NL"/>
              <a:pPr fontAlgn="base">
                <a:spcBef>
                  <a:spcPct val="0"/>
                </a:spcBef>
                <a:spcAft>
                  <a:spcPct val="0"/>
                </a:spcAft>
                <a:defRPr/>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969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nl-NL" sz="1600" baseline="30000"/>
              <a:t>Benzing JM Gender differences in practice Style. Medical Care Nr 3 1993 .</a:t>
            </a:r>
          </a:p>
          <a:p>
            <a:pPr eaLnBrk="1" hangingPunct="1">
              <a:spcBef>
                <a:spcPct val="0"/>
              </a:spcBef>
            </a:pPr>
            <a:endParaRPr lang="nl-NL" sz="1600" baseline="30000"/>
          </a:p>
          <a:p>
            <a:pPr eaLnBrk="1" hangingPunct="1">
              <a:spcBef>
                <a:spcPct val="0"/>
              </a:spcBef>
            </a:pPr>
            <a:r>
              <a:rPr lang="nl-NL" sz="1600"/>
              <a:t>Dit is dezelfde dia maar dan ook de cijfers bij de huisartsen die langer werken dan 60%. Je ziet dat vooral de vrouwelijke patiënten minder vaak lange consulten kregen. Je ziet dat bij er vooral bij de mannelijke huisarts die langer dan 60% werkt minder lange consulten zijn. </a:t>
            </a:r>
          </a:p>
          <a:p>
            <a:pPr eaLnBrk="1" hangingPunct="1">
              <a:spcBef>
                <a:spcPct val="0"/>
              </a:spcBef>
            </a:pPr>
            <a:r>
              <a:rPr lang="nl-NL" sz="1600"/>
              <a:t>Ik vraag me af of dit een leereffcet is. Dat meer ervaring leidt tot minder lange consulten. </a:t>
            </a:r>
          </a:p>
          <a:p>
            <a:pPr eaLnBrk="1" hangingPunct="1">
              <a:spcBef>
                <a:spcPct val="0"/>
              </a:spcBef>
            </a:pPr>
            <a:r>
              <a:rPr lang="nl-NL" sz="1600"/>
              <a:t>  </a:t>
            </a:r>
          </a:p>
        </p:txBody>
      </p:sp>
      <p:sp>
        <p:nvSpPr>
          <p:cNvPr id="29699" name="Tijdelijke aanduiding voor dianummer 3"/>
          <p:cNvSpPr txBox="1">
            <a:spLocks noGrp="1"/>
          </p:cNvSpPr>
          <p:nvPr/>
        </p:nvSpPr>
        <p:spPr bwMode="auto">
          <a:xfrm>
            <a:off x="3777607" y="9428583"/>
            <a:ext cx="2889938" cy="496332"/>
          </a:xfrm>
          <a:prstGeom prst="rect">
            <a:avLst/>
          </a:prstGeom>
          <a:noFill/>
          <a:ln w="9525">
            <a:noFill/>
            <a:miter lim="800000"/>
            <a:headEnd/>
            <a:tailEnd/>
          </a:ln>
        </p:spPr>
        <p:txBody>
          <a:bodyPr anchor="b"/>
          <a:lstStyle/>
          <a:p>
            <a:pPr algn="r"/>
            <a:fld id="{2BE41B6F-E184-4EAF-8307-8492E7D53220}" type="slidenum">
              <a:rPr lang="nl-NL" sz="1200">
                <a:latin typeface="Calibri" pitchFamily="34" charset="0"/>
              </a:rPr>
              <a:pPr algn="r"/>
              <a:t>11</a:t>
            </a:fld>
            <a:endParaRPr lang="nl-NL" sz="120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174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nl-NL"/>
              <a:t>Meer tijd besteden aan patiënten levert een grotere patiënt tevredenheid op. Om de patiënttevredenheid van 78 naar 80 te laten groeien moet ongeveer 7,5 uur per 1000 patiënten per week extra besteed worden. Het is de extra tijd aan totale patiëntenzorg, zowel de patiëntcontacten, de administratie, organisatie, de beschikbare tijd van de huisarts tbv de praktijk tijdens openingstijden. Conclusie: De tevredenheid met de huisarts is hoog, het kost veel tijd deze te verhogen. </a:t>
            </a:r>
          </a:p>
          <a:p>
            <a:pPr eaLnBrk="1" hangingPunct="1">
              <a:spcBef>
                <a:spcPct val="0"/>
              </a:spcBef>
            </a:pPr>
            <a:endParaRPr lang="nl-NL"/>
          </a:p>
          <a:p>
            <a:pPr eaLnBrk="1" hangingPunct="1">
              <a:spcBef>
                <a:spcPct val="0"/>
              </a:spcBef>
            </a:pPr>
            <a:r>
              <a:rPr lang="en-GB"/>
              <a:t>High workload and job stress are associated with lower practice performance in general practice: an observational study in 239 general practices in the Netherlands. Hombergh van den P: e.a. BMC Health Service Research 2009, 9: 118</a:t>
            </a:r>
            <a:r>
              <a:rPr lang="nl-NL"/>
              <a:t> </a:t>
            </a:r>
          </a:p>
        </p:txBody>
      </p:sp>
      <p:sp>
        <p:nvSpPr>
          <p:cNvPr id="27651"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DCCB80-BA6C-44E8-AEEC-691B3FED79FD}" type="slidenum">
              <a:rPr lang="nl-NL"/>
              <a:pPr fontAlgn="base">
                <a:spcBef>
                  <a:spcPct val="0"/>
                </a:spcBef>
                <a:spcAft>
                  <a:spcPct val="0"/>
                </a:spcAft>
                <a:defRPr/>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3794"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nl-NL"/>
              <a:t>In de volgende dia’s wordt deze dia geanalyseerd in het kader van de consultduur. Hier zijn veel kleinere standaard deviaties, wat wijst om kleinere verschillen tussen Aios en opleiders. </a:t>
            </a:r>
          </a:p>
          <a:p>
            <a:pPr eaLnBrk="1" hangingPunct="1">
              <a:spcBef>
                <a:spcPct val="0"/>
              </a:spcBef>
            </a:pPr>
            <a:r>
              <a:rPr lang="nl-NL"/>
              <a:t>Unlimited Exposure  The patient mix of GP trainers : gaps disparities and active steering. Jip de Jong proefschrift 2012 AMC UvA.</a:t>
            </a:r>
          </a:p>
          <a:p>
            <a:pPr eaLnBrk="1" hangingPunct="1">
              <a:spcBef>
                <a:spcPct val="0"/>
              </a:spcBef>
            </a:pPr>
            <a:endParaRPr lang="nl-NL"/>
          </a:p>
          <a:p>
            <a:pPr eaLnBrk="1" hangingPunct="1">
              <a:spcBef>
                <a:spcPct val="0"/>
              </a:spcBef>
            </a:pPr>
            <a:endParaRPr lang="nl-NL"/>
          </a:p>
          <a:p>
            <a:pPr eaLnBrk="1" hangingPunct="1">
              <a:spcBef>
                <a:spcPct val="0"/>
              </a:spcBef>
            </a:pPr>
            <a:endParaRPr lang="nl-NL"/>
          </a:p>
        </p:txBody>
      </p:sp>
      <p:sp>
        <p:nvSpPr>
          <p:cNvPr id="29699"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C1C279-C88A-495D-B1C7-352BD4AA4BA5}" type="slidenum">
              <a:rPr lang="nl-NL"/>
              <a:pPr fontAlgn="base">
                <a:spcBef>
                  <a:spcPct val="0"/>
                </a:spcBef>
                <a:spcAft>
                  <a:spcPct val="0"/>
                </a:spcAft>
                <a:defRPr/>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584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nl-NL"/>
              <a:t>Unlimited Exposure  The patient mix of GP trainers : gaps disparities and active steering. Jip de Jong proefschrift 2012 AMC UvA.</a:t>
            </a:r>
          </a:p>
          <a:p>
            <a:pPr eaLnBrk="1" hangingPunct="1">
              <a:spcBef>
                <a:spcPct val="0"/>
              </a:spcBef>
            </a:pPr>
            <a:endParaRPr lang="nl-NL"/>
          </a:p>
          <a:p>
            <a:pPr eaLnBrk="1" hangingPunct="1">
              <a:spcBef>
                <a:spcPct val="0"/>
              </a:spcBef>
            </a:pPr>
            <a:r>
              <a:rPr lang="nl-NL"/>
              <a:t>Rood, Opleiders zien dat veel meer dan de Aios. Dr consultduur bij deze aandoeningen is gemiddeld hoger.</a:t>
            </a:r>
          </a:p>
          <a:p>
            <a:pPr eaLnBrk="1" hangingPunct="1">
              <a:spcBef>
                <a:spcPct val="0"/>
              </a:spcBef>
            </a:pPr>
            <a:endParaRPr lang="nl-NL"/>
          </a:p>
        </p:txBody>
      </p:sp>
      <p:sp>
        <p:nvSpPr>
          <p:cNvPr id="31747"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03CA81A-7CDF-42F0-AC90-4BB165033153}" type="slidenum">
              <a:rPr lang="nl-NL"/>
              <a:pPr fontAlgn="base">
                <a:spcBef>
                  <a:spcPct val="0"/>
                </a:spcBef>
                <a:spcAft>
                  <a:spcPct val="0"/>
                </a:spcAft>
                <a:defRPr/>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789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nl-NL"/>
              <a:t>Unlimited Exposure  The patiënt mix of GP trainers : gaps, disparities and active steering. Jip de Jong proefschrift 2012 AMC UvA.</a:t>
            </a:r>
          </a:p>
          <a:p>
            <a:pPr eaLnBrk="1" hangingPunct="1">
              <a:spcBef>
                <a:spcPct val="0"/>
              </a:spcBef>
            </a:pPr>
            <a:endParaRPr lang="nl-NL"/>
          </a:p>
          <a:p>
            <a:pPr eaLnBrk="1" hangingPunct="1">
              <a:spcBef>
                <a:spcPct val="0"/>
              </a:spcBef>
            </a:pPr>
            <a:r>
              <a:rPr lang="nl-NL"/>
              <a:t>Deze aandoeningen zien de Aios vaker. De consultduur bij deze aandoeningen is gemiddeld lager.</a:t>
            </a:r>
          </a:p>
        </p:txBody>
      </p:sp>
      <p:sp>
        <p:nvSpPr>
          <p:cNvPr id="33795"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D3309AD-BCEA-458E-9986-E468CAD9DA18}" type="slidenum">
              <a:rPr lang="nl-NL"/>
              <a:pPr fontAlgn="base">
                <a:spcBef>
                  <a:spcPct val="0"/>
                </a:spcBef>
                <a:spcAft>
                  <a:spcPct val="0"/>
                </a:spcAft>
                <a:defRPr/>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4710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nl-NL"/>
              <a:t>Wat doet de poortwachter? Tweede Nationale studie naar ziektenen verrichtingen in de huisarts praktijk. Cardol M Nivel 2004 </a:t>
            </a:r>
          </a:p>
          <a:p>
            <a:pPr eaLnBrk="1" hangingPunct="1">
              <a:spcBef>
                <a:spcPct val="0"/>
              </a:spcBef>
            </a:pPr>
            <a:r>
              <a:rPr lang="nl-NL"/>
              <a:t>Let ook hier weer op de standaard deviatie.</a:t>
            </a:r>
          </a:p>
        </p:txBody>
      </p:sp>
      <p:sp>
        <p:nvSpPr>
          <p:cNvPr id="23555" name="Tijdelijke aanduiding voor dianummer 3"/>
          <p:cNvSpPr txBox="1">
            <a:spLocks noGrp="1"/>
          </p:cNvSpPr>
          <p:nvPr/>
        </p:nvSpPr>
        <p:spPr bwMode="auto">
          <a:xfrm>
            <a:off x="3777607" y="9428583"/>
            <a:ext cx="2889938" cy="496332"/>
          </a:xfrm>
          <a:prstGeom prst="rect">
            <a:avLst/>
          </a:prstGeom>
          <a:noFill/>
          <a:ln>
            <a:miter lim="800000"/>
            <a:headEnd/>
            <a:tailEnd/>
          </a:ln>
        </p:spPr>
        <p:txBody>
          <a:bodyPr anchor="b"/>
          <a:lstStyle/>
          <a:p>
            <a:pPr algn="r">
              <a:defRPr/>
            </a:pPr>
            <a:fld id="{5F5E3072-E236-4B95-A89C-22796D2A1CB5}" type="slidenum">
              <a:rPr lang="nl-NL" sz="1200">
                <a:latin typeface="+mn-lt"/>
              </a:rPr>
              <a:pPr algn="r">
                <a:defRPr/>
              </a:pPr>
              <a:t>16</a:t>
            </a:fld>
            <a:endParaRPr lang="nl-NL" sz="1200">
              <a:latin typeface="+mn-lt"/>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993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pPr>
            <a:r>
              <a:rPr lang="nl-NL"/>
              <a:t>Vragen: </a:t>
            </a:r>
          </a:p>
          <a:p>
            <a:pPr marL="228600" indent="-228600" eaLnBrk="1" hangingPunct="1">
              <a:spcBef>
                <a:spcPct val="0"/>
              </a:spcBef>
              <a:buFontTx/>
              <a:buAutoNum type="arabicPeriod"/>
            </a:pPr>
            <a:r>
              <a:rPr lang="nl-NL"/>
              <a:t>Afgezien van de wenselijkheid de consultduur kort te houden, kan je leren kortere consulten te doen?. Is de consultduur trainbaar?</a:t>
            </a:r>
          </a:p>
          <a:p>
            <a:pPr marL="228600" indent="-228600" eaLnBrk="1" hangingPunct="1">
              <a:spcBef>
                <a:spcPct val="0"/>
              </a:spcBef>
              <a:buFontTx/>
              <a:buAutoNum type="arabicPeriod"/>
            </a:pPr>
            <a:r>
              <a:rPr lang="nl-NL"/>
              <a:t>Is een langere consultduur erg? Wat is de zin van een langere consultduur?</a:t>
            </a:r>
          </a:p>
          <a:p>
            <a:pPr marL="228600" indent="-228600" eaLnBrk="1" hangingPunct="1">
              <a:spcBef>
                <a:spcPct val="0"/>
              </a:spcBef>
              <a:buFontTx/>
              <a:buAutoNum type="arabicPeriod"/>
            </a:pPr>
            <a:r>
              <a:rPr lang="nl-NL"/>
              <a:t>Is een kortere consultduur erg? Wat is de zin van een kortere consultduur?</a:t>
            </a:r>
          </a:p>
          <a:p>
            <a:pPr marL="228600" indent="-228600" eaLnBrk="1" hangingPunct="1">
              <a:spcBef>
                <a:spcPct val="0"/>
              </a:spcBef>
            </a:pPr>
            <a:endParaRPr lang="nl-NL"/>
          </a:p>
          <a:p>
            <a:pPr marL="228600" indent="-228600" eaLnBrk="1" hangingPunct="1">
              <a:spcBef>
                <a:spcPct val="0"/>
              </a:spcBef>
            </a:pPr>
            <a:r>
              <a:rPr lang="nl-NL"/>
              <a:t>Er is weinig onderzoek gedaan naar de veranderbaarheid van de gemiddelde consultduur. Dit stemt niet hoopvol. In de huisarts opleiding weten we dat Aios hierin veranderen van 2a 3 contacten per uur naar 5 – 6 contacten per uur. Wij gaan ervan uit dat dit trainbaar is.</a:t>
            </a:r>
          </a:p>
        </p:txBody>
      </p:sp>
      <p:sp>
        <p:nvSpPr>
          <p:cNvPr id="35843"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A6B5CC-0C69-409A-8090-7F37C3A65B68}" type="slidenum">
              <a:rPr lang="nl-NL"/>
              <a:pPr fontAlgn="base">
                <a:spcBef>
                  <a:spcPct val="0"/>
                </a:spcBef>
                <a:spcAft>
                  <a:spcPct val="0"/>
                </a:spcAft>
                <a:defRPr/>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TextEdit="1"/>
          </p:cNvSpPr>
          <p:nvPr>
            <p:ph type="sldImg"/>
          </p:nvPr>
        </p:nvSpPr>
        <p:spPr bwMode="auto">
          <a:noFill/>
          <a:ln>
            <a:solidFill>
              <a:srgbClr val="000000"/>
            </a:solidFill>
            <a:miter lim="800000"/>
            <a:headEnd/>
            <a:tailEnd/>
          </a:ln>
        </p:spPr>
      </p:sp>
      <p:sp>
        <p:nvSpPr>
          <p:cNvPr id="44035" name="Rectangle 3"/>
          <p:cNvSpPr>
            <a:spLocks noGrp="1"/>
          </p:cNvSpPr>
          <p:nvPr>
            <p:ph type="body" idx="1"/>
          </p:nvPr>
        </p:nvSpPr>
        <p:spPr bwMode="auto">
          <a:noFill/>
        </p:spPr>
        <p:txBody>
          <a:bodyPr wrap="square" numCol="1" anchor="t" anchorCtr="0" compatLnSpc="1">
            <a:prstTxWarp prst="textNoShape">
              <a:avLst/>
            </a:prstTxWarp>
          </a:bodyPr>
          <a:lstStyle/>
          <a:p>
            <a:r>
              <a:rPr lang="nl-NL"/>
              <a:t>Methoden om het consult te bekorten.</a:t>
            </a:r>
          </a:p>
          <a:p>
            <a:r>
              <a:rPr lang="nl-NL"/>
              <a:t>Huisartsen kennen er een heleboel , en of ze die toepassen hangt af van de gepercipieerde noodzaak. Voor dit onderwijs is de noodzaak groot. </a:t>
            </a:r>
          </a:p>
          <a:p>
            <a:r>
              <a:rPr lang="nl-NL"/>
              <a:t>Doel van de docent is  dat de huisartsen hun arsenaal aan methoden uitbreiden. Niet om te oordelen daarover.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TextEdit="1"/>
          </p:cNvSpPr>
          <p:nvPr>
            <p:ph type="sldImg"/>
          </p:nvPr>
        </p:nvSpPr>
        <p:spPr bwMode="auto">
          <a:noFill/>
          <a:ln>
            <a:solidFill>
              <a:srgbClr val="000000"/>
            </a:solidFill>
            <a:miter lim="800000"/>
            <a:headEnd/>
            <a:tailEnd/>
          </a:ln>
        </p:spPr>
      </p:sp>
      <p:sp>
        <p:nvSpPr>
          <p:cNvPr id="41987" name="Rectangle 3"/>
          <p:cNvSpPr>
            <a:spLocks noGrp="1"/>
          </p:cNvSpPr>
          <p:nvPr>
            <p:ph type="body" idx="1"/>
          </p:nvPr>
        </p:nvSpPr>
        <p:spPr bwMode="auto">
          <a:noFill/>
        </p:spPr>
        <p:txBody>
          <a:bodyPr wrap="square" numCol="1" anchor="t" anchorCtr="0" compatLnSpc="1">
            <a:prstTxWarp prst="textNoShape">
              <a:avLst/>
            </a:prstTxWarp>
          </a:bodyPr>
          <a:lstStyle/>
          <a:p>
            <a:r>
              <a:rPr lang="nl-NL" sz="1000" b="1"/>
              <a:t>Inleiding: </a:t>
            </a:r>
            <a:r>
              <a:rPr lang="nl-NL" sz="1000"/>
              <a:t>herhaal de resultaten van het eerdere gevolgde onderwijs in de serie drukte tijdmanagement. Deze staan hieronder samengevat. De drukte in de huisartspraktijk hangt af van:</a:t>
            </a:r>
          </a:p>
          <a:p>
            <a:r>
              <a:rPr lang="nl-NL" sz="1000" i="1"/>
              <a:t>Het aantal patiënten waar je voor moet zorgen en de samenstelling van die groep patiënten. Hoe meer patiënten hoe meer werk.</a:t>
            </a:r>
          </a:p>
          <a:p>
            <a:r>
              <a:rPr lang="nl-NL" sz="1000" i="1"/>
              <a:t>	De patiënt mix (ouderen, vrouwen en lagere SES vragen meer verrichtingen).</a:t>
            </a:r>
          </a:p>
          <a:p>
            <a:r>
              <a:rPr lang="nl-NL" sz="1000" i="1"/>
              <a:t>Het verrichtingen getal, het aantal keren dat je gemiddelde patiënt de huisarts consulteert. Dit hangt vooral af van:</a:t>
            </a:r>
          </a:p>
          <a:p>
            <a:r>
              <a:rPr lang="nl-NL" sz="1000" i="1"/>
              <a:t>	De mate waarin de assistente zelfstandig werkt. </a:t>
            </a:r>
          </a:p>
          <a:p>
            <a:r>
              <a:rPr lang="nl-NL" sz="1000" i="1"/>
              <a:t>	C/V ratio, de mate waarin kritisch gekeken wordt naar de zin van de visites.</a:t>
            </a:r>
          </a:p>
          <a:p>
            <a:r>
              <a:rPr lang="nl-NL" sz="1000" i="1"/>
              <a:t>	Consultduur.</a:t>
            </a:r>
          </a:p>
          <a:p>
            <a:r>
              <a:rPr lang="nl-NL" sz="1000" i="1"/>
              <a:t>	Voor 1 – 2% toename van de patiënt tevredenheid is 10 uur extra nodig per 1000 patiënten.</a:t>
            </a:r>
          </a:p>
          <a:p>
            <a:r>
              <a:rPr lang="nl-NL" sz="1000" b="1"/>
              <a:t>Programma:</a:t>
            </a:r>
          </a:p>
          <a:p>
            <a:r>
              <a:rPr lang="nl-NL" sz="1000"/>
              <a:t>Geef de Aios de opdracht in twee/drie tallen, hun huiswerk opdracht te bespreken. Onderbreek na 10-15 minuten en vraag hen zich te concentreren op de methoden om het consult te bekorten.</a:t>
            </a:r>
          </a:p>
          <a:p>
            <a:r>
              <a:rPr lang="nl-NL" sz="1000"/>
              <a:t>Laat ze aangeven welke methoden ze acceptabel vinden en waarom. Noteer plenair methoden die er niet op staan.   </a:t>
            </a:r>
          </a:p>
          <a:p>
            <a:r>
              <a:rPr lang="nl-NL" sz="1000"/>
              <a:t>Op de volgende dia staan de acceptabele methoden, vuil aan. Laat deze zien bij de bespreking en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6804C3F5-4F21-4BC0-A7AE-AC71FC80B004}" type="slidenum">
              <a:rPr lang="nl-NL" smtClean="0"/>
              <a:pPr>
                <a:defRPr/>
              </a:pPr>
              <a:t>3</a:t>
            </a:fld>
            <a:endParaRPr lang="nl-NL"/>
          </a:p>
        </p:txBody>
      </p:sp>
    </p:spTree>
    <p:extLst>
      <p:ext uri="{BB962C8B-B14F-4D97-AF65-F5344CB8AC3E}">
        <p14:creationId xmlns:p14="http://schemas.microsoft.com/office/powerpoint/2010/main" val="3723571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TextEdit="1"/>
          </p:cNvSpPr>
          <p:nvPr>
            <p:ph type="sldImg"/>
          </p:nvPr>
        </p:nvSpPr>
        <p:spPr bwMode="auto">
          <a:noFill/>
          <a:ln>
            <a:solidFill>
              <a:srgbClr val="000000"/>
            </a:solidFill>
            <a:miter lim="800000"/>
            <a:headEnd/>
            <a:tailEnd/>
          </a:ln>
        </p:spPr>
      </p:sp>
      <p:sp>
        <p:nvSpPr>
          <p:cNvPr id="45059" name="Rectangle 3"/>
          <p:cNvSpPr>
            <a:spLocks noGrp="1"/>
          </p:cNvSpPr>
          <p:nvPr>
            <p:ph type="body" idx="1"/>
          </p:nvPr>
        </p:nvSpPr>
        <p:spPr bwMode="auto">
          <a:noFill/>
        </p:spPr>
        <p:txBody>
          <a:bodyPr wrap="square" numCol="1" anchor="t" anchorCtr="0" compatLnSpc="1">
            <a:prstTxWarp prst="textNoShape">
              <a:avLst/>
            </a:prstTxWarp>
          </a:bodyPr>
          <a:lstStyle/>
          <a:p>
            <a:r>
              <a:rPr lang="nl-NL"/>
              <a:t>Hier volgen wat resultaten van onderzoek. Gebruik de dia’s als er een interesse voor is. </a:t>
            </a:r>
          </a:p>
          <a:p>
            <a:r>
              <a:rPr lang="en-US"/>
              <a:t> </a:t>
            </a:r>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a:t>Long to short consultation ratio: a proxy measure of quality of care for general practice. </a:t>
            </a:r>
            <a:r>
              <a:rPr lang="nl-NL"/>
              <a:t>Howie, JGR , e.a.: British Journal of General Practice 1991, 41, 48 -54. </a:t>
            </a:r>
          </a:p>
          <a:p>
            <a:pPr eaLnBrk="1" hangingPunct="1">
              <a:spcBef>
                <a:spcPct val="0"/>
              </a:spcBef>
            </a:pPr>
            <a:r>
              <a:rPr lang="nl-NL"/>
              <a:t>Praktijkkosten en opbrengsten van huisartspraktijken. NZA 2009.</a:t>
            </a:r>
          </a:p>
        </p:txBody>
      </p:sp>
      <p:sp>
        <p:nvSpPr>
          <p:cNvPr id="17411"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ECF2557-B29D-45C9-8E35-77D20FB9C935}" type="slidenum">
              <a:rPr lang="nl-NL"/>
              <a:pPr fontAlgn="base">
                <a:spcBef>
                  <a:spcPct val="0"/>
                </a:spcBef>
                <a:spcAft>
                  <a:spcPct val="0"/>
                </a:spcAft>
                <a:defRPr/>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nl-NL"/>
              <a:t>Goed recent onderzoek is hier niet over. Het enige onderzoek wat ik vond is 25 jaar oud. Het beschrijft dat iedere huisarts korte en lange consulten doet, (Ze doen ook allemaal consulten langer dan 20 minuten), dat de mate waarin de gemiddelde consultduur bepaald. </a:t>
            </a:r>
          </a:p>
          <a:p>
            <a:pPr eaLnBrk="1" hangingPunct="1">
              <a:spcBef>
                <a:spcPct val="0"/>
              </a:spcBef>
            </a:pPr>
            <a:r>
              <a:rPr lang="nl-NL"/>
              <a:t>Kennelijk vinden alle huisartsen het soms nodig lange of korte consulten te doen. maar verschillen huisartsen n de mate waarin dat nodig is. </a:t>
            </a:r>
          </a:p>
          <a:p>
            <a:pPr eaLnBrk="1" hangingPunct="1">
              <a:spcBef>
                <a:spcPct val="0"/>
              </a:spcBef>
            </a:pPr>
            <a:r>
              <a:rPr lang="nl-NL"/>
              <a:t>Je kan je heel goed voorstellen dat hier een leereffect optreedt.</a:t>
            </a:r>
          </a:p>
          <a:p>
            <a:pPr eaLnBrk="1" hangingPunct="1">
              <a:spcBef>
                <a:spcPct val="0"/>
              </a:spcBef>
            </a:pPr>
            <a:r>
              <a:rPr lang="nl-NL"/>
              <a:t>De consultduur is daarmee een stijl kenmerk van de huisarts.</a:t>
            </a:r>
          </a:p>
          <a:p>
            <a:pPr eaLnBrk="1" hangingPunct="1">
              <a:spcBef>
                <a:spcPct val="0"/>
              </a:spcBef>
            </a:pPr>
            <a:r>
              <a:rPr lang="en-GB"/>
              <a:t>Long to short consultation ratio: a proxy measure of quality of care for general practice. </a:t>
            </a:r>
            <a:r>
              <a:rPr lang="nl-NL"/>
              <a:t>Howie, JGR , e.a.: British Journal of General Practice 1991, 41, 48 -54. </a:t>
            </a:r>
          </a:p>
          <a:p>
            <a:pPr eaLnBrk="1" hangingPunct="1">
              <a:spcBef>
                <a:spcPct val="0"/>
              </a:spcBef>
            </a:pPr>
            <a:endParaRPr lang="nl-NL"/>
          </a:p>
          <a:p>
            <a:pPr eaLnBrk="1" hangingPunct="1">
              <a:spcBef>
                <a:spcPct val="0"/>
              </a:spcBef>
            </a:pPr>
            <a:endParaRPr lang="nl-NL"/>
          </a:p>
        </p:txBody>
      </p:sp>
      <p:sp>
        <p:nvSpPr>
          <p:cNvPr id="19459"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E935D5-8F98-4BE7-92CF-3557554D0E14}" type="slidenum">
              <a:rPr lang="nl-NL"/>
              <a:pPr fontAlgn="base">
                <a:spcBef>
                  <a:spcPct val="0"/>
                </a:spcBef>
                <a:spcAft>
                  <a:spcPct val="0"/>
                </a:spcAft>
                <a:defRPr/>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nl-NL"/>
              <a:t>Bijna net zo vaak, wordt niet de gemiddelde consultduur gebruikt maar het aantal consulten wat langer duurt dan 10 minuten. </a:t>
            </a:r>
          </a:p>
          <a:p>
            <a:pPr eaLnBrk="1" hangingPunct="1">
              <a:spcBef>
                <a:spcPct val="0"/>
              </a:spcBef>
            </a:pPr>
            <a:r>
              <a:rPr lang="nl-NL"/>
              <a:t>Op een andere manier beschrijft dat het zelfde fenomeen. </a:t>
            </a:r>
          </a:p>
        </p:txBody>
      </p:sp>
      <p:sp>
        <p:nvSpPr>
          <p:cNvPr id="21507" name="Tijdelijke aanduiding voor dianummer 3"/>
          <p:cNvSpPr txBox="1">
            <a:spLocks noGrp="1"/>
          </p:cNvSpPr>
          <p:nvPr/>
        </p:nvSpPr>
        <p:spPr bwMode="auto">
          <a:xfrm>
            <a:off x="3777607" y="9428583"/>
            <a:ext cx="2889938" cy="496332"/>
          </a:xfrm>
          <a:prstGeom prst="rect">
            <a:avLst/>
          </a:prstGeom>
          <a:noFill/>
          <a:ln w="9525">
            <a:noFill/>
            <a:miter lim="800000"/>
            <a:headEnd/>
            <a:tailEnd/>
          </a:ln>
        </p:spPr>
        <p:txBody>
          <a:bodyPr anchor="b"/>
          <a:lstStyle/>
          <a:p>
            <a:pPr algn="r"/>
            <a:fld id="{5D984A8B-011A-4D0D-9F1B-968F82EC48D2}" type="slidenum">
              <a:rPr lang="nl-NL" sz="1200">
                <a:latin typeface="Calibri" pitchFamily="34" charset="0"/>
              </a:rPr>
              <a:pPr algn="r"/>
              <a:t>7</a:t>
            </a:fld>
            <a:endParaRPr lang="nl-NL" sz="12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3554"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nl-NL"/>
              <a:t>Wat doet de poortwachter? Tweede Nationale studie naar ziektenen verrichtingen in de huisarts praktijk. Cardol M Nivel 2004 </a:t>
            </a:r>
          </a:p>
          <a:p>
            <a:pPr eaLnBrk="1" hangingPunct="1">
              <a:spcBef>
                <a:spcPct val="0"/>
              </a:spcBef>
            </a:pPr>
            <a:r>
              <a:rPr lang="nl-NL"/>
              <a:t>Let vooral ook op de grootte van de standaard deviatie. Deze is ongeveer 50%, dat betekent dat er een grote variatie is. </a:t>
            </a:r>
          </a:p>
        </p:txBody>
      </p:sp>
      <p:sp>
        <p:nvSpPr>
          <p:cNvPr id="21507"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4B7E99F-093C-4D7F-8D23-FE713D2A3910}" type="slidenum">
              <a:rPr lang="nl-NL"/>
              <a:pPr fontAlgn="base">
                <a:spcBef>
                  <a:spcPct val="0"/>
                </a:spcBef>
                <a:spcAft>
                  <a:spcPct val="0"/>
                </a:spcAft>
                <a:defRPr/>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560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nl-NL"/>
              <a:t>Wat doet de poortwachter? Tweede Nationale studie naar ziektenen verrichtingen in de huisarts praktijk. Cardol M Nivel 2004 </a:t>
            </a:r>
          </a:p>
          <a:p>
            <a:pPr eaLnBrk="1" hangingPunct="1">
              <a:spcBef>
                <a:spcPct val="0"/>
              </a:spcBef>
            </a:pPr>
            <a:r>
              <a:rPr lang="nl-NL"/>
              <a:t>Let ook hier weer op de standaard deviatie.</a:t>
            </a:r>
          </a:p>
        </p:txBody>
      </p:sp>
      <p:sp>
        <p:nvSpPr>
          <p:cNvPr id="23555"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0E96AB-4957-4A20-9981-357D4F238610}" type="slidenum">
              <a:rPr lang="nl-NL"/>
              <a:pPr fontAlgn="base">
                <a:spcBef>
                  <a:spcPct val="0"/>
                </a:spcBef>
                <a:spcAft>
                  <a:spcPct val="0"/>
                </a:spcAft>
                <a:defRPr/>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Titelstijl van model bewerken</a:t>
            </a:r>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titelstijl van het model te bewerken</a:t>
            </a:r>
          </a:p>
        </p:txBody>
      </p:sp>
      <p:sp>
        <p:nvSpPr>
          <p:cNvPr id="4" name="Tijdelijke aanduiding voor datum 3"/>
          <p:cNvSpPr>
            <a:spLocks noGrp="1"/>
          </p:cNvSpPr>
          <p:nvPr>
            <p:ph type="dt" sz="half" idx="10"/>
          </p:nvPr>
        </p:nvSpPr>
        <p:spPr/>
        <p:txBody>
          <a:bodyPr/>
          <a:lstStyle>
            <a:lvl1pPr>
              <a:defRPr/>
            </a:lvl1pPr>
          </a:lstStyle>
          <a:p>
            <a:pPr>
              <a:defRPr/>
            </a:pPr>
            <a:fld id="{616E1A29-6F4E-4320-A88F-769CF606DE7C}" type="datetimeFigureOut">
              <a:rPr lang="nl-NL"/>
              <a:pPr>
                <a:defRPr/>
              </a:pPr>
              <a:t>31-10-2018</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73FC5806-8846-4BEB-9FC0-C7EE50AF5797}"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verticale tekst 2"/>
          <p:cNvSpPr>
            <a:spLocks noGrp="1"/>
          </p:cNvSpPr>
          <p:nvPr>
            <p:ph type="body" orient="vert" idx="1"/>
          </p:nvPr>
        </p:nvSpPr>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CB5C6D4D-0123-4E2D-952C-2C96F35CDF66}" type="datetimeFigureOut">
              <a:rPr lang="nl-NL"/>
              <a:pPr>
                <a:defRPr/>
              </a:pPr>
              <a:t>31-10-2018</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F5B6F1EB-94E4-4B0E-A110-9130D72A28C3}"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Titelstijl van model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921CD6E3-DFBB-4FB4-ADA4-7F3B9AFBC0C6}" type="datetimeFigureOut">
              <a:rPr lang="nl-NL"/>
              <a:pPr>
                <a:defRPr/>
              </a:pPr>
              <a:t>31-10-2018</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665B4825-1090-4BCC-BEBF-2F4ECD43DCD8}"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idx="1"/>
          </p:nvPr>
        </p:nvSpPr>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63B2A3BC-483C-49B7-A5EA-A0C975C91F8D}" type="datetimeFigureOut">
              <a:rPr lang="nl-NL"/>
              <a:pPr>
                <a:defRPr/>
              </a:pPr>
              <a:t>31-10-2018</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0CF94732-D6FE-447D-B590-FE2C4DA3A5AF}"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Titelstijl van model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tekststijl van het model te bewerken</a:t>
            </a:r>
          </a:p>
        </p:txBody>
      </p:sp>
      <p:sp>
        <p:nvSpPr>
          <p:cNvPr id="4" name="Tijdelijke aanduiding voor datum 3"/>
          <p:cNvSpPr>
            <a:spLocks noGrp="1"/>
          </p:cNvSpPr>
          <p:nvPr>
            <p:ph type="dt" sz="half" idx="10"/>
          </p:nvPr>
        </p:nvSpPr>
        <p:spPr/>
        <p:txBody>
          <a:bodyPr/>
          <a:lstStyle>
            <a:lvl1pPr>
              <a:defRPr/>
            </a:lvl1pPr>
          </a:lstStyle>
          <a:p>
            <a:pPr>
              <a:defRPr/>
            </a:pPr>
            <a:fld id="{04B2463D-CCF6-475F-B007-6F14A224CAFA}" type="datetimeFigureOut">
              <a:rPr lang="nl-NL"/>
              <a:pPr>
                <a:defRPr/>
              </a:pPr>
              <a:t>31-10-2018</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CC43F129-B287-4E93-A835-F16A3DE296E2}"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3"/>
          <p:cNvSpPr>
            <a:spLocks noGrp="1"/>
          </p:cNvSpPr>
          <p:nvPr>
            <p:ph type="dt" sz="half" idx="10"/>
          </p:nvPr>
        </p:nvSpPr>
        <p:spPr/>
        <p:txBody>
          <a:bodyPr/>
          <a:lstStyle>
            <a:lvl1pPr>
              <a:defRPr/>
            </a:lvl1pPr>
          </a:lstStyle>
          <a:p>
            <a:pPr>
              <a:defRPr/>
            </a:pPr>
            <a:fld id="{268C0C4E-49B5-492A-A632-BEC016D16E6F}" type="datetimeFigureOut">
              <a:rPr lang="nl-NL"/>
              <a:pPr>
                <a:defRPr/>
              </a:pPr>
              <a:t>31-10-2018</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C2B9C831-6E06-4A42-BC57-DADADCCC61DF}"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Titelstijl van model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3"/>
          <p:cNvSpPr>
            <a:spLocks noGrp="1"/>
          </p:cNvSpPr>
          <p:nvPr>
            <p:ph type="dt" sz="half" idx="10"/>
          </p:nvPr>
        </p:nvSpPr>
        <p:spPr/>
        <p:txBody>
          <a:bodyPr/>
          <a:lstStyle>
            <a:lvl1pPr>
              <a:defRPr/>
            </a:lvl1pPr>
          </a:lstStyle>
          <a:p>
            <a:pPr>
              <a:defRPr/>
            </a:pPr>
            <a:fld id="{17C1C5FF-E0FA-4086-8983-C20386120EF2}" type="datetimeFigureOut">
              <a:rPr lang="nl-NL"/>
              <a:pPr>
                <a:defRPr/>
              </a:pPr>
              <a:t>31-10-2018</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pPr>
              <a:defRPr/>
            </a:pPr>
            <a:fld id="{5F60FD5F-A324-4934-979E-D01136AF2A21}"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datum 3"/>
          <p:cNvSpPr>
            <a:spLocks noGrp="1"/>
          </p:cNvSpPr>
          <p:nvPr>
            <p:ph type="dt" sz="half" idx="10"/>
          </p:nvPr>
        </p:nvSpPr>
        <p:spPr/>
        <p:txBody>
          <a:bodyPr/>
          <a:lstStyle>
            <a:lvl1pPr>
              <a:defRPr/>
            </a:lvl1pPr>
          </a:lstStyle>
          <a:p>
            <a:pPr>
              <a:defRPr/>
            </a:pPr>
            <a:fld id="{2A4EA081-4D24-4E75-9A8A-2F40EABC3CC7}" type="datetimeFigureOut">
              <a:rPr lang="nl-NL"/>
              <a:pPr>
                <a:defRPr/>
              </a:pPr>
              <a:t>31-10-2018</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pPr>
              <a:defRPr/>
            </a:pPr>
            <a:fld id="{E0B16728-C89F-4C8B-8D46-A68834E59F31}"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1E340266-CAC3-4914-9C46-D28DFC9CCD51}" type="datetimeFigureOut">
              <a:rPr lang="nl-NL"/>
              <a:pPr>
                <a:defRPr/>
              </a:pPr>
              <a:t>31-10-2018</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pPr>
              <a:defRPr/>
            </a:pPr>
            <a:fld id="{3385319E-57A2-4FE9-A0C9-19FA373015E2}"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Titelstijl van model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3"/>
          <p:cNvSpPr>
            <a:spLocks noGrp="1"/>
          </p:cNvSpPr>
          <p:nvPr>
            <p:ph type="dt" sz="half" idx="10"/>
          </p:nvPr>
        </p:nvSpPr>
        <p:spPr/>
        <p:txBody>
          <a:bodyPr/>
          <a:lstStyle>
            <a:lvl1pPr>
              <a:defRPr/>
            </a:lvl1pPr>
          </a:lstStyle>
          <a:p>
            <a:pPr>
              <a:defRPr/>
            </a:pPr>
            <a:fld id="{A52887B6-2263-4006-982C-17D6B7F39496}" type="datetimeFigureOut">
              <a:rPr lang="nl-NL"/>
              <a:pPr>
                <a:defRPr/>
              </a:pPr>
              <a:t>31-10-2018</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7B007AB6-9F0F-4261-9B0F-1E2F83547268}"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Titelstijl van model bewerken</a:t>
            </a:r>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3"/>
          <p:cNvSpPr>
            <a:spLocks noGrp="1"/>
          </p:cNvSpPr>
          <p:nvPr>
            <p:ph type="dt" sz="half" idx="10"/>
          </p:nvPr>
        </p:nvSpPr>
        <p:spPr/>
        <p:txBody>
          <a:bodyPr/>
          <a:lstStyle>
            <a:lvl1pPr>
              <a:defRPr/>
            </a:lvl1pPr>
          </a:lstStyle>
          <a:p>
            <a:pPr>
              <a:defRPr/>
            </a:pPr>
            <a:fld id="{B9501A9F-CC42-495E-8381-9973CB6873D9}" type="datetimeFigureOut">
              <a:rPr lang="nl-NL"/>
              <a:pPr>
                <a:defRPr/>
              </a:pPr>
              <a:t>31-10-2018</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5851409D-ACA6-4A7B-9E41-7B3CCFA75283}"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Titelstijl van model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8C3F527-DCD8-4345-BAB3-8AF71534031A}" type="datetimeFigureOut">
              <a:rPr lang="nl-NL"/>
              <a:pPr>
                <a:defRPr/>
              </a:pPr>
              <a:t>31-10-2018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82C0EFC-5944-402C-A484-E8EF66DA079F}"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p:txBody>
          <a:bodyPr/>
          <a:lstStyle/>
          <a:p>
            <a:pPr eaLnBrk="1" hangingPunct="1"/>
            <a:r>
              <a:rPr lang="nl-NL"/>
              <a:t>De gemiddelde consultduur een stijl kenmerk van de huisarts.</a:t>
            </a:r>
          </a:p>
        </p:txBody>
      </p:sp>
      <p:sp>
        <p:nvSpPr>
          <p:cNvPr id="3" name="Subtitel 2"/>
          <p:cNvSpPr>
            <a:spLocks noGrp="1"/>
          </p:cNvSpPr>
          <p:nvPr>
            <p:ph type="subTitle" idx="1"/>
          </p:nvPr>
        </p:nvSpPr>
        <p:spPr/>
        <p:txBody>
          <a:bodyPr rtlCol="0">
            <a:normAutofit/>
          </a:bodyPr>
          <a:lstStyle/>
          <a:p>
            <a:pPr eaLnBrk="1" fontAlgn="auto" hangingPunct="1">
              <a:spcAft>
                <a:spcPts val="0"/>
              </a:spcAft>
              <a:buFont typeface="Arial"/>
              <a:buNone/>
              <a:defRPr/>
            </a:pPr>
            <a:r>
              <a:rPr lang="nl-NL" dirty="0"/>
              <a:t>Programma 3 in de reeks </a:t>
            </a:r>
          </a:p>
          <a:p>
            <a:pPr eaLnBrk="1" fontAlgn="auto" hangingPunct="1">
              <a:spcAft>
                <a:spcPts val="0"/>
              </a:spcAft>
              <a:buFont typeface="Arial"/>
              <a:buNone/>
              <a:defRPr/>
            </a:pPr>
            <a:r>
              <a:rPr lang="nl-NL" dirty="0"/>
              <a:t>Drukte in de praktijk.</a:t>
            </a:r>
          </a:p>
          <a:p>
            <a:pPr eaLnBrk="1" fontAlgn="auto" hangingPunct="1">
              <a:spcAft>
                <a:spcPts val="0"/>
              </a:spcAft>
              <a:buFont typeface="Arial"/>
              <a:buNone/>
              <a:defRPr/>
            </a:pPr>
            <a:r>
              <a:rPr lang="nl-NL" dirty="0"/>
              <a:t>Eddy Reynders </a:t>
            </a:r>
            <a:r>
              <a:rPr lang="nl-NL"/>
              <a:t>huisarts docent</a:t>
            </a:r>
            <a:endParaRPr lang="nl-N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eaLnBrk="1" fontAlgn="auto" hangingPunct="1">
              <a:spcAft>
                <a:spcPts val="0"/>
              </a:spcAft>
              <a:defRPr/>
            </a:pPr>
            <a:r>
              <a:rPr lang="nl-NL" dirty="0"/>
              <a:t>% Consulten langer dan 10 minuten.</a:t>
            </a:r>
            <a:br>
              <a:rPr lang="nl-NL" dirty="0"/>
            </a:br>
            <a:r>
              <a:rPr lang="nl-NL" dirty="0"/>
              <a:t>Geslacht van huisarts en patiënt.</a:t>
            </a:r>
          </a:p>
        </p:txBody>
      </p:sp>
      <p:graphicFrame>
        <p:nvGraphicFramePr>
          <p:cNvPr id="24607" name="Group 31"/>
          <p:cNvGraphicFramePr>
            <a:graphicFrameLocks noGrp="1"/>
          </p:cNvGraphicFramePr>
          <p:nvPr>
            <p:ph idx="1"/>
          </p:nvPr>
        </p:nvGraphicFramePr>
        <p:xfrm>
          <a:off x="457200" y="1871663"/>
          <a:ext cx="8229600" cy="3498216"/>
        </p:xfrm>
        <a:graphic>
          <a:graphicData uri="http://schemas.openxmlformats.org/drawingml/2006/table">
            <a:tbl>
              <a:tblPr/>
              <a:tblGrid>
                <a:gridCol w="1646238">
                  <a:extLst>
                    <a:ext uri="{9D8B030D-6E8A-4147-A177-3AD203B41FA5}">
                      <a16:colId xmlns:a16="http://schemas.microsoft.com/office/drawing/2014/main" val="20000"/>
                    </a:ext>
                  </a:extLst>
                </a:gridCol>
                <a:gridCol w="1646237">
                  <a:extLst>
                    <a:ext uri="{9D8B030D-6E8A-4147-A177-3AD203B41FA5}">
                      <a16:colId xmlns:a16="http://schemas.microsoft.com/office/drawing/2014/main" val="20001"/>
                    </a:ext>
                  </a:extLst>
                </a:gridCol>
                <a:gridCol w="1644650">
                  <a:extLst>
                    <a:ext uri="{9D8B030D-6E8A-4147-A177-3AD203B41FA5}">
                      <a16:colId xmlns:a16="http://schemas.microsoft.com/office/drawing/2014/main" val="20002"/>
                    </a:ext>
                  </a:extLst>
                </a:gridCol>
                <a:gridCol w="1646238">
                  <a:extLst>
                    <a:ext uri="{9D8B030D-6E8A-4147-A177-3AD203B41FA5}">
                      <a16:colId xmlns:a16="http://schemas.microsoft.com/office/drawing/2014/main" val="20003"/>
                    </a:ext>
                  </a:extLst>
                </a:gridCol>
                <a:gridCol w="1646237">
                  <a:extLst>
                    <a:ext uri="{9D8B030D-6E8A-4147-A177-3AD203B41FA5}">
                      <a16:colId xmlns:a16="http://schemas.microsoft.com/office/drawing/2014/main" val="20004"/>
                    </a:ext>
                  </a:extLst>
                </a:gridCol>
              </a:tblGrid>
              <a:tr h="1017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Huisarts man.</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Werkt &lt;60%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Huisarts vrouw.</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Werkt </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&lt; 60%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20638" marR="0" lvl="0" indent="-20638" algn="l" defTabSz="914400" rtl="0" eaLnBrk="1" fontAlgn="base" latinLnBrk="0" hangingPunct="1">
                        <a:lnSpc>
                          <a:spcPct val="100000"/>
                        </a:lnSpc>
                        <a:spcBef>
                          <a:spcPct val="0"/>
                        </a:spcBef>
                        <a:spcAft>
                          <a:spcPct val="0"/>
                        </a:spcAft>
                        <a:buClrTx/>
                        <a:buSzTx/>
                        <a:buFontTx/>
                        <a:buNone/>
                        <a:tabLst/>
                      </a:pPr>
                      <a:endPar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017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Patiënt </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man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28%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30%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1017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Patiënt Vrouw</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35%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42%</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el 1"/>
          <p:cNvSpPr>
            <a:spLocks noGrp="1"/>
          </p:cNvSpPr>
          <p:nvPr>
            <p:ph type="title" idx="4294967295"/>
          </p:nvPr>
        </p:nvSpPr>
        <p:spPr/>
        <p:txBody>
          <a:bodyPr/>
          <a:lstStyle/>
          <a:p>
            <a:pPr eaLnBrk="1" hangingPunct="1"/>
            <a:r>
              <a:rPr lang="nl-NL" sz="4000"/>
              <a:t>% Consulten langer dan 10 minuten.</a:t>
            </a:r>
            <a:br>
              <a:rPr lang="nl-NL" sz="4000"/>
            </a:br>
            <a:r>
              <a:rPr lang="nl-NL" sz="4000"/>
              <a:t>Geslacht van huisarts en patiënt  voltijds werken.</a:t>
            </a:r>
          </a:p>
        </p:txBody>
      </p:sp>
      <p:graphicFrame>
        <p:nvGraphicFramePr>
          <p:cNvPr id="28701" name="Group 29"/>
          <p:cNvGraphicFramePr>
            <a:graphicFrameLocks noGrp="1"/>
          </p:cNvGraphicFramePr>
          <p:nvPr>
            <p:ph idx="4294967295"/>
          </p:nvPr>
        </p:nvGraphicFramePr>
        <p:xfrm>
          <a:off x="457200" y="1871663"/>
          <a:ext cx="8229600" cy="3498216"/>
        </p:xfrm>
        <a:graphic>
          <a:graphicData uri="http://schemas.openxmlformats.org/drawingml/2006/table">
            <a:tbl>
              <a:tblPr/>
              <a:tblGrid>
                <a:gridCol w="1646238">
                  <a:extLst>
                    <a:ext uri="{9D8B030D-6E8A-4147-A177-3AD203B41FA5}">
                      <a16:colId xmlns:a16="http://schemas.microsoft.com/office/drawing/2014/main" val="20000"/>
                    </a:ext>
                  </a:extLst>
                </a:gridCol>
                <a:gridCol w="1646237">
                  <a:extLst>
                    <a:ext uri="{9D8B030D-6E8A-4147-A177-3AD203B41FA5}">
                      <a16:colId xmlns:a16="http://schemas.microsoft.com/office/drawing/2014/main" val="20001"/>
                    </a:ext>
                  </a:extLst>
                </a:gridCol>
                <a:gridCol w="1644650">
                  <a:extLst>
                    <a:ext uri="{9D8B030D-6E8A-4147-A177-3AD203B41FA5}">
                      <a16:colId xmlns:a16="http://schemas.microsoft.com/office/drawing/2014/main" val="20002"/>
                    </a:ext>
                  </a:extLst>
                </a:gridCol>
                <a:gridCol w="1646238">
                  <a:extLst>
                    <a:ext uri="{9D8B030D-6E8A-4147-A177-3AD203B41FA5}">
                      <a16:colId xmlns:a16="http://schemas.microsoft.com/office/drawing/2014/main" val="20003"/>
                    </a:ext>
                  </a:extLst>
                </a:gridCol>
                <a:gridCol w="1646237">
                  <a:extLst>
                    <a:ext uri="{9D8B030D-6E8A-4147-A177-3AD203B41FA5}">
                      <a16:colId xmlns:a16="http://schemas.microsoft.com/office/drawing/2014/main" val="20004"/>
                    </a:ext>
                  </a:extLst>
                </a:gridCol>
              </a:tblGrid>
              <a:tr h="1017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Huisarts man.</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Werkt &lt;60%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Huisarts vrouw.</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Werkt </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&lt; 60%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Huisarts man.</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Werkt &gt;60%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20638" marR="0" lvl="0" indent="-20638" algn="l" defTabSz="914400" rtl="0" eaLnBrk="1" fontAlgn="base" latinLnBrk="0" hangingPunct="1">
                        <a:lnSpc>
                          <a:spcPct val="100000"/>
                        </a:lnSpc>
                        <a:spcBef>
                          <a:spcPct val="0"/>
                        </a:spcBef>
                        <a:spcAft>
                          <a:spcPct val="0"/>
                        </a:spcAft>
                        <a:buClrTx/>
                        <a:buSzTx/>
                        <a:buFontTx/>
                        <a:buNone/>
                        <a:tabLst/>
                      </a:pPr>
                      <a:r>
                        <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Huisarts vrouw.</a:t>
                      </a:r>
                    </a:p>
                    <a:p>
                      <a:pPr marL="20638" marR="0" lvl="0" indent="-20638" algn="l" defTabSz="914400" rtl="0" eaLnBrk="1" fontAlgn="base" latinLnBrk="0" hangingPunct="1">
                        <a:lnSpc>
                          <a:spcPct val="100000"/>
                        </a:lnSpc>
                        <a:spcBef>
                          <a:spcPct val="0"/>
                        </a:spcBef>
                        <a:spcAft>
                          <a:spcPct val="0"/>
                        </a:spcAft>
                        <a:buClrTx/>
                        <a:buSzTx/>
                        <a:buFontTx/>
                        <a:buNone/>
                        <a:tabLst/>
                      </a:pPr>
                      <a:r>
                        <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Werkt </a:t>
                      </a:r>
                    </a:p>
                    <a:p>
                      <a:pPr marL="20638" marR="0" lvl="0" indent="-20638" algn="l" defTabSz="914400" rtl="0" eaLnBrk="1" fontAlgn="base" latinLnBrk="0" hangingPunct="1">
                        <a:lnSpc>
                          <a:spcPct val="100000"/>
                        </a:lnSpc>
                        <a:spcBef>
                          <a:spcPct val="0"/>
                        </a:spcBef>
                        <a:spcAft>
                          <a:spcPct val="0"/>
                        </a:spcAft>
                        <a:buClrTx/>
                        <a:buSzTx/>
                        <a:buFontTx/>
                        <a:buNone/>
                        <a:tabLst/>
                      </a:pPr>
                      <a:r>
                        <a:rPr kumimoji="0" lang="nl-NL" sz="24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&gt; 60%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017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Patiënt </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man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808080"/>
                          </a:solidFill>
                          <a:effectLst/>
                          <a:latin typeface="Times New Roman" pitchFamily="18" charset="0"/>
                          <a:ea typeface="ＭＳ 明朝" pitchFamily="49" charset="-128"/>
                          <a:cs typeface="Times New Roman" pitchFamily="18" charset="0"/>
                        </a:rPr>
                        <a:t>28%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808080"/>
                          </a:solidFill>
                          <a:effectLst/>
                          <a:latin typeface="Times New Roman" pitchFamily="18" charset="0"/>
                          <a:ea typeface="ＭＳ 明朝" pitchFamily="49" charset="-128"/>
                          <a:cs typeface="Times New Roman" pitchFamily="18" charset="0"/>
                        </a:rPr>
                        <a:t>30%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18%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25%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1017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Patiënt Vrouw</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808080"/>
                          </a:solidFill>
                          <a:effectLst/>
                          <a:latin typeface="Times New Roman" pitchFamily="18" charset="0"/>
                          <a:ea typeface="ＭＳ 明朝" pitchFamily="49" charset="-128"/>
                          <a:cs typeface="Times New Roman" pitchFamily="18" charset="0"/>
                        </a:rPr>
                        <a:t>35%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808080"/>
                          </a:solidFill>
                          <a:effectLst/>
                          <a:latin typeface="Times New Roman" pitchFamily="18" charset="0"/>
                          <a:ea typeface="ＭＳ 明朝" pitchFamily="49" charset="-128"/>
                          <a:cs typeface="Times New Roman" pitchFamily="18" charset="0"/>
                        </a:rPr>
                        <a:t>42%</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22%</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33%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el 1"/>
          <p:cNvSpPr>
            <a:spLocks noGrp="1"/>
          </p:cNvSpPr>
          <p:nvPr>
            <p:ph type="title"/>
          </p:nvPr>
        </p:nvSpPr>
        <p:spPr/>
        <p:txBody>
          <a:bodyPr/>
          <a:lstStyle/>
          <a:p>
            <a:pPr eaLnBrk="1" hangingPunct="1"/>
            <a:r>
              <a:rPr lang="nl-NL"/>
              <a:t>Kwaliteit en Tijd.</a:t>
            </a:r>
          </a:p>
        </p:txBody>
      </p:sp>
      <p:pic>
        <p:nvPicPr>
          <p:cNvPr id="30722" name="Tijdelijke aanduiding voor inhoud 3"/>
          <p:cNvPicPr>
            <a:picLocks noGrp="1"/>
          </p:cNvPicPr>
          <p:nvPr>
            <p:ph idx="1"/>
          </p:nvPr>
        </p:nvPicPr>
        <p:blipFill>
          <a:blip r:embed="rId3"/>
          <a:srcRect t="1100" b="1100"/>
          <a:stretch>
            <a:fillRect/>
          </a:stretch>
        </p:blip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eaLnBrk="1" fontAlgn="auto" hangingPunct="1">
              <a:spcAft>
                <a:spcPts val="0"/>
              </a:spcAft>
              <a:defRPr/>
            </a:pPr>
            <a:r>
              <a:rPr lang="nl-NL" dirty="0"/>
              <a:t>Verschillen in patiënten mix van Aios en opleiders.</a:t>
            </a:r>
          </a:p>
        </p:txBody>
      </p:sp>
      <p:graphicFrame>
        <p:nvGraphicFramePr>
          <p:cNvPr id="32845" name="Group 77"/>
          <p:cNvGraphicFramePr>
            <a:graphicFrameLocks noGrp="1"/>
          </p:cNvGraphicFramePr>
          <p:nvPr>
            <p:ph idx="1"/>
          </p:nvPr>
        </p:nvGraphicFramePr>
        <p:xfrm>
          <a:off x="457200" y="1600200"/>
          <a:ext cx="8229600" cy="4086225"/>
        </p:xfrm>
        <a:graphic>
          <a:graphicData uri="http://schemas.openxmlformats.org/drawingml/2006/table">
            <a:tbl>
              <a:tblPr/>
              <a:tblGrid>
                <a:gridCol w="1646238">
                  <a:extLst>
                    <a:ext uri="{9D8B030D-6E8A-4147-A177-3AD203B41FA5}">
                      <a16:colId xmlns:a16="http://schemas.microsoft.com/office/drawing/2014/main" val="20000"/>
                    </a:ext>
                  </a:extLst>
                </a:gridCol>
                <a:gridCol w="1646237">
                  <a:extLst>
                    <a:ext uri="{9D8B030D-6E8A-4147-A177-3AD203B41FA5}">
                      <a16:colId xmlns:a16="http://schemas.microsoft.com/office/drawing/2014/main" val="20001"/>
                    </a:ext>
                  </a:extLst>
                </a:gridCol>
                <a:gridCol w="1644650">
                  <a:extLst>
                    <a:ext uri="{9D8B030D-6E8A-4147-A177-3AD203B41FA5}">
                      <a16:colId xmlns:a16="http://schemas.microsoft.com/office/drawing/2014/main" val="20002"/>
                    </a:ext>
                  </a:extLst>
                </a:gridCol>
                <a:gridCol w="1646238">
                  <a:extLst>
                    <a:ext uri="{9D8B030D-6E8A-4147-A177-3AD203B41FA5}">
                      <a16:colId xmlns:a16="http://schemas.microsoft.com/office/drawing/2014/main" val="20003"/>
                    </a:ext>
                  </a:extLst>
                </a:gridCol>
                <a:gridCol w="1646237">
                  <a:extLst>
                    <a:ext uri="{9D8B030D-6E8A-4147-A177-3AD203B41FA5}">
                      <a16:colId xmlns:a16="http://schemas.microsoft.com/office/drawing/2014/main" val="20004"/>
                    </a:ext>
                  </a:extLst>
                </a:gridCol>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1" i="0" u="none" strike="noStrike" cap="none" normalizeH="0" baseline="0">
                          <a:ln>
                            <a:noFill/>
                          </a:ln>
                          <a:solidFill>
                            <a:srgbClr val="FFFFFF"/>
                          </a:solidFill>
                          <a:effectLst/>
                          <a:latin typeface="Calibri" pitchFamily="34" charset="0"/>
                        </a:rPr>
                        <a:t>Icpc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1" i="0" u="none" strike="noStrike" cap="none" normalizeH="0" baseline="0">
                          <a:ln>
                            <a:noFill/>
                          </a:ln>
                          <a:solidFill>
                            <a:srgbClr val="FFFFFF"/>
                          </a:solidFill>
                          <a:effectLst/>
                          <a:latin typeface="Calibri" pitchFamily="34" charset="0"/>
                        </a:rPr>
                        <a:t>1</a:t>
                      </a:r>
                      <a:r>
                        <a:rPr kumimoji="0" lang="nl-NL" sz="1800" b="1" i="0" u="none" strike="noStrike" cap="none" normalizeH="0" baseline="30000">
                          <a:ln>
                            <a:noFill/>
                          </a:ln>
                          <a:solidFill>
                            <a:srgbClr val="FFFFFF"/>
                          </a:solidFill>
                          <a:effectLst/>
                          <a:latin typeface="Calibri" pitchFamily="34" charset="0"/>
                        </a:rPr>
                        <a:t>e</a:t>
                      </a:r>
                      <a:r>
                        <a:rPr kumimoji="0" lang="nl-NL" sz="1800" b="1" i="0" u="none" strike="noStrike" cap="none" normalizeH="0" baseline="0">
                          <a:ln>
                            <a:noFill/>
                          </a:ln>
                          <a:solidFill>
                            <a:srgbClr val="FFFFFF"/>
                          </a:solidFill>
                          <a:effectLst/>
                          <a:latin typeface="Calibri" pitchFamily="34" charset="0"/>
                        </a:rPr>
                        <a:t> jaar Aios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1" i="0" u="none" strike="noStrike" cap="none" normalizeH="0" baseline="0">
                          <a:ln>
                            <a:noFill/>
                          </a:ln>
                          <a:solidFill>
                            <a:srgbClr val="FFFFFF"/>
                          </a:solidFill>
                          <a:effectLst/>
                          <a:latin typeface="Calibri" pitchFamily="34" charset="0"/>
                        </a:rPr>
                        <a:t>1</a:t>
                      </a:r>
                      <a:r>
                        <a:rPr kumimoji="0" lang="nl-NL" sz="1800" b="1" i="0" u="none" strike="noStrike" cap="none" normalizeH="0" baseline="30000">
                          <a:ln>
                            <a:noFill/>
                          </a:ln>
                          <a:solidFill>
                            <a:srgbClr val="FFFFFF"/>
                          </a:solidFill>
                          <a:effectLst/>
                          <a:latin typeface="Calibri" pitchFamily="34" charset="0"/>
                        </a:rPr>
                        <a:t>e</a:t>
                      </a:r>
                      <a:r>
                        <a:rPr kumimoji="0" lang="nl-NL" sz="1800" b="1" i="0" u="none" strike="noStrike" cap="none" normalizeH="0" baseline="0">
                          <a:ln>
                            <a:noFill/>
                          </a:ln>
                          <a:solidFill>
                            <a:srgbClr val="FFFFFF"/>
                          </a:solidFill>
                          <a:effectLst/>
                          <a:latin typeface="Calibri" pitchFamily="34" charset="0"/>
                        </a:rPr>
                        <a:t> jaar Hao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1" i="0" u="none" strike="noStrike" cap="none" normalizeH="0" baseline="0">
                          <a:ln>
                            <a:noFill/>
                          </a:ln>
                          <a:solidFill>
                            <a:srgbClr val="FFFFFF"/>
                          </a:solidFill>
                          <a:effectLst/>
                          <a:latin typeface="Calibri" pitchFamily="34" charset="0"/>
                        </a:rPr>
                        <a:t>3</a:t>
                      </a:r>
                      <a:r>
                        <a:rPr kumimoji="0" lang="nl-NL" sz="1800" b="1" i="0" u="none" strike="noStrike" cap="none" normalizeH="0" baseline="30000">
                          <a:ln>
                            <a:noFill/>
                          </a:ln>
                          <a:solidFill>
                            <a:srgbClr val="FFFFFF"/>
                          </a:solidFill>
                          <a:effectLst/>
                          <a:latin typeface="Calibri" pitchFamily="34" charset="0"/>
                        </a:rPr>
                        <a:t>e</a:t>
                      </a:r>
                      <a:r>
                        <a:rPr kumimoji="0" lang="nl-NL" sz="1800" b="1" i="0" u="none" strike="noStrike" cap="none" normalizeH="0" baseline="0">
                          <a:ln>
                            <a:noFill/>
                          </a:ln>
                          <a:solidFill>
                            <a:srgbClr val="FFFFFF"/>
                          </a:solidFill>
                          <a:effectLst/>
                          <a:latin typeface="Calibri" pitchFamily="34" charset="0"/>
                        </a:rPr>
                        <a:t> jaar Aios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1" i="0" u="none" strike="noStrike" cap="none" normalizeH="0" baseline="0">
                          <a:ln>
                            <a:noFill/>
                          </a:ln>
                          <a:solidFill>
                            <a:srgbClr val="FFFFFF"/>
                          </a:solidFill>
                          <a:effectLst/>
                          <a:latin typeface="Calibri" pitchFamily="34" charset="0"/>
                        </a:rPr>
                        <a:t>3</a:t>
                      </a:r>
                      <a:r>
                        <a:rPr kumimoji="0" lang="nl-NL" sz="1800" b="1" i="0" u="none" strike="noStrike" cap="none" normalizeH="0" baseline="30000">
                          <a:ln>
                            <a:noFill/>
                          </a:ln>
                          <a:solidFill>
                            <a:srgbClr val="FFFFFF"/>
                          </a:solidFill>
                          <a:effectLst/>
                          <a:latin typeface="Calibri" pitchFamily="34" charset="0"/>
                        </a:rPr>
                        <a:t>e</a:t>
                      </a:r>
                      <a:r>
                        <a:rPr kumimoji="0" lang="nl-NL" sz="1800" b="1" i="0" u="none" strike="noStrike" cap="none" normalizeH="0" baseline="0">
                          <a:ln>
                            <a:noFill/>
                          </a:ln>
                          <a:solidFill>
                            <a:srgbClr val="FFFFFF"/>
                          </a:solidFill>
                          <a:effectLst/>
                          <a:latin typeface="Calibri" pitchFamily="34" charset="0"/>
                        </a:rPr>
                        <a:t> jaar Hao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Calibri" pitchFamily="34" charset="0"/>
                        </a:rPr>
                        <a:t>P psyche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Calibri" pitchFamily="34" charset="0"/>
                        </a:rPr>
                        <a:t>3,7 (1,7)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Calibri" pitchFamily="34" charset="0"/>
                        </a:rPr>
                        <a:t>7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Calibri" pitchFamily="34" charset="0"/>
                        </a:rPr>
                        <a:t>5(1,8)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Calibri" pitchFamily="34" charset="0"/>
                        </a:rPr>
                        <a:t>7,8(3,2)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R luchtweg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18,3 (3,5)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13,8 (2,4)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16,5 (4,6)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12,3 (2,7)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S Huid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16,7 (3,1)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12,9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16,7 (2,9)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13,8 (2,8)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Calibri" pitchFamily="34" charset="0"/>
                        </a:rPr>
                        <a:t>K hart vaat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Calibri" pitchFamily="34" charset="0"/>
                        </a:rPr>
                        <a:t>5,6(2,6)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Calibri" pitchFamily="34" charset="0"/>
                        </a:rPr>
                        <a:t>9 (3,3)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Calibri" pitchFamily="34" charset="0"/>
                        </a:rPr>
                        <a:t>6,8 (2,1)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Calibri" pitchFamily="34" charset="0"/>
                        </a:rPr>
                        <a:t>9,5 (2,4)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H Oor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5,7 (1,6)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3,8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4,8(1,3)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3,5 (0,9)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F Oog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3,3(0,8)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2,4(0,6)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3,3 (1,1)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2,7 (0,7)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Calibri" pitchFamily="34" charset="0"/>
                        </a:rPr>
                        <a:t>L Beweging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hlink"/>
                          </a:solidFill>
                          <a:effectLst/>
                          <a:latin typeface="Calibri" pitchFamily="34" charset="0"/>
                        </a:rPr>
                        <a:t>16,4(2,7)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Calibri" pitchFamily="34" charset="0"/>
                        </a:rPr>
                        <a:t>16,4 (2,7)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Calibri" pitchFamily="34" charset="0"/>
                        </a:rPr>
                        <a:t>15,3 (2,2)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Calibri" pitchFamily="34" charset="0"/>
                        </a:rPr>
                        <a:t>16,2 (2,5)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7"/>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tx1"/>
                          </a:solidFill>
                          <a:effectLst/>
                          <a:latin typeface="Calibri" pitchFamily="34" charset="0"/>
                        </a:rPr>
                        <a:t>Chronisch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tx1"/>
                          </a:solidFill>
                          <a:effectLst/>
                          <a:latin typeface="Calibri" pitchFamily="34" charset="0"/>
                        </a:rPr>
                        <a:t>8,7 (3,2)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tx1"/>
                          </a:solidFill>
                          <a:effectLst/>
                          <a:latin typeface="Calibri" pitchFamily="34" charset="0"/>
                        </a:rPr>
                        <a:t>15,8 (5,3)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tx1"/>
                          </a:solidFill>
                          <a:effectLst/>
                          <a:latin typeface="Calibri" pitchFamily="34" charset="0"/>
                        </a:rPr>
                        <a:t>10,8 (3,4)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tx1"/>
                          </a:solidFill>
                          <a:effectLst/>
                          <a:latin typeface="Calibri" pitchFamily="34" charset="0"/>
                        </a:rPr>
                        <a:t>16,2 (4,6)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8"/>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tx1"/>
                          </a:solidFill>
                          <a:effectLst/>
                          <a:latin typeface="Calibri" pitchFamily="34" charset="0"/>
                        </a:rPr>
                        <a:t>Oncologie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tx1"/>
                          </a:solidFill>
                          <a:effectLst/>
                          <a:latin typeface="Calibri" pitchFamily="34" charset="0"/>
                        </a:rPr>
                        <a:t>0,4(0,4)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tx1"/>
                          </a:solidFill>
                          <a:effectLst/>
                          <a:latin typeface="Calibri" pitchFamily="34" charset="0"/>
                        </a:rPr>
                        <a:t>1,7 (1,4)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tx1"/>
                          </a:solidFill>
                          <a:effectLst/>
                          <a:latin typeface="Calibri" pitchFamily="34" charset="0"/>
                        </a:rPr>
                        <a:t>0,9 (0,9)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tx1"/>
                          </a:solidFill>
                          <a:effectLst/>
                          <a:latin typeface="Calibri" pitchFamily="34" charset="0"/>
                        </a:rPr>
                        <a:t>1,8 (1,4)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9"/>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3366FF"/>
                          </a:solidFill>
                          <a:effectLst/>
                          <a:latin typeface="Calibri" pitchFamily="34" charset="0"/>
                        </a:rPr>
                        <a:t>Kleine kwalen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3366FF"/>
                          </a:solidFill>
                          <a:effectLst/>
                          <a:latin typeface="Calibri" pitchFamily="34" charset="0"/>
                        </a:rPr>
                        <a:t>36,3(5,9)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3366FF"/>
                          </a:solidFill>
                          <a:effectLst/>
                          <a:latin typeface="Calibri" pitchFamily="34" charset="0"/>
                        </a:rPr>
                        <a:t>27,8(4,8)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3366FF"/>
                          </a:solidFill>
                          <a:effectLst/>
                          <a:latin typeface="Calibri" pitchFamily="34" charset="0"/>
                        </a:rPr>
                        <a:t>35,9 (6,4)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3366FF"/>
                          </a:solidFill>
                          <a:effectLst/>
                          <a:latin typeface="Calibri" pitchFamily="34" charset="0"/>
                        </a:rPr>
                        <a:t>28,8(5,9)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eaLnBrk="1" fontAlgn="auto" hangingPunct="1">
              <a:spcAft>
                <a:spcPts val="0"/>
              </a:spcAft>
              <a:defRPr/>
            </a:pPr>
            <a:r>
              <a:rPr lang="nl-NL" dirty="0"/>
              <a:t>Aios zien minder dan de opleiders.</a:t>
            </a:r>
            <a:br>
              <a:rPr lang="nl-NL" dirty="0"/>
            </a:br>
            <a:endParaRPr lang="nl-NL" dirty="0"/>
          </a:p>
        </p:txBody>
      </p:sp>
      <p:graphicFrame>
        <p:nvGraphicFramePr>
          <p:cNvPr id="4" name="Tijdelijke aanduiding voor inhoud 3"/>
          <p:cNvGraphicFramePr>
            <a:graphicFrameLocks noGrp="1"/>
          </p:cNvGraphicFramePr>
          <p:nvPr>
            <p:ph idx="1"/>
          </p:nvPr>
        </p:nvGraphicFramePr>
        <p:xfrm>
          <a:off x="457200" y="1600200"/>
          <a:ext cx="8229600" cy="407924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r>
                        <a:rPr lang="nl-NL" dirty="0" err="1"/>
                        <a:t>Icpc</a:t>
                      </a:r>
                      <a:endParaRPr lang="nl-NL" dirty="0"/>
                    </a:p>
                  </a:txBody>
                  <a:tcPr/>
                </a:tc>
                <a:tc>
                  <a:txBody>
                    <a:bodyPr/>
                    <a:lstStyle/>
                    <a:p>
                      <a:r>
                        <a:rPr lang="nl-NL" dirty="0"/>
                        <a:t>1</a:t>
                      </a:r>
                      <a:r>
                        <a:rPr lang="nl-NL" baseline="30000" dirty="0"/>
                        <a:t>e</a:t>
                      </a:r>
                      <a:r>
                        <a:rPr lang="nl-NL" dirty="0"/>
                        <a:t> jaar Aios</a:t>
                      </a:r>
                    </a:p>
                  </a:txBody>
                  <a:tcPr/>
                </a:tc>
                <a:tc>
                  <a:txBody>
                    <a:bodyPr/>
                    <a:lstStyle/>
                    <a:p>
                      <a:r>
                        <a:rPr lang="nl-NL" dirty="0"/>
                        <a:t>1</a:t>
                      </a:r>
                      <a:r>
                        <a:rPr lang="nl-NL" baseline="30000" dirty="0"/>
                        <a:t>e</a:t>
                      </a:r>
                      <a:r>
                        <a:rPr lang="nl-NL" dirty="0"/>
                        <a:t> jaar Hao</a:t>
                      </a:r>
                    </a:p>
                  </a:txBody>
                  <a:tcPr/>
                </a:tc>
                <a:tc>
                  <a:txBody>
                    <a:bodyPr/>
                    <a:lstStyle/>
                    <a:p>
                      <a:r>
                        <a:rPr lang="nl-NL" dirty="0"/>
                        <a:t>3</a:t>
                      </a:r>
                      <a:r>
                        <a:rPr lang="nl-NL" baseline="30000" dirty="0"/>
                        <a:t>e</a:t>
                      </a:r>
                      <a:r>
                        <a:rPr lang="nl-NL" dirty="0"/>
                        <a:t> jaar Aios</a:t>
                      </a:r>
                    </a:p>
                  </a:txBody>
                  <a:tcPr/>
                </a:tc>
                <a:tc>
                  <a:txBody>
                    <a:bodyPr/>
                    <a:lstStyle/>
                    <a:p>
                      <a:r>
                        <a:rPr lang="nl-NL" dirty="0"/>
                        <a:t>3</a:t>
                      </a:r>
                      <a:r>
                        <a:rPr lang="nl-NL" baseline="30000" dirty="0"/>
                        <a:t>e</a:t>
                      </a:r>
                      <a:r>
                        <a:rPr lang="nl-NL" dirty="0"/>
                        <a:t> jaar Hao</a:t>
                      </a:r>
                    </a:p>
                  </a:txBody>
                  <a:tcPr/>
                </a:tc>
                <a:extLst>
                  <a:ext uri="{0D108BD9-81ED-4DB2-BD59-A6C34878D82A}">
                    <a16:rowId xmlns:a16="http://schemas.microsoft.com/office/drawing/2014/main" val="10000"/>
                  </a:ext>
                </a:extLst>
              </a:tr>
              <a:tr h="370840">
                <a:tc>
                  <a:txBody>
                    <a:bodyPr/>
                    <a:lstStyle/>
                    <a:p>
                      <a:r>
                        <a:rPr lang="nl-NL" dirty="0"/>
                        <a:t>P </a:t>
                      </a:r>
                      <a:r>
                        <a:rPr lang="nl-NL" dirty="0" err="1"/>
                        <a:t>psyche</a:t>
                      </a:r>
                      <a:endParaRPr lang="nl-NL" dirty="0"/>
                    </a:p>
                  </a:txBody>
                  <a:tcPr/>
                </a:tc>
                <a:tc>
                  <a:txBody>
                    <a:bodyPr/>
                    <a:lstStyle/>
                    <a:p>
                      <a:pPr algn="ctr"/>
                      <a:r>
                        <a:rPr lang="nl-NL" dirty="0">
                          <a:solidFill>
                            <a:srgbClr val="FF0000"/>
                          </a:solidFill>
                        </a:rPr>
                        <a:t>3,7 (1,7)</a:t>
                      </a:r>
                    </a:p>
                  </a:txBody>
                  <a:tcPr/>
                </a:tc>
                <a:tc>
                  <a:txBody>
                    <a:bodyPr/>
                    <a:lstStyle/>
                    <a:p>
                      <a:pPr algn="ctr"/>
                      <a:r>
                        <a:rPr lang="nl-NL" dirty="0">
                          <a:solidFill>
                            <a:srgbClr val="FF0000"/>
                          </a:solidFill>
                        </a:rPr>
                        <a:t>7 (2)</a:t>
                      </a:r>
                    </a:p>
                  </a:txBody>
                  <a:tcPr/>
                </a:tc>
                <a:tc>
                  <a:txBody>
                    <a:bodyPr/>
                    <a:lstStyle/>
                    <a:p>
                      <a:pPr algn="ctr"/>
                      <a:r>
                        <a:rPr lang="nl-NL" dirty="0">
                          <a:solidFill>
                            <a:srgbClr val="FF0000"/>
                          </a:solidFill>
                        </a:rPr>
                        <a:t>5(1,8)</a:t>
                      </a:r>
                    </a:p>
                  </a:txBody>
                  <a:tcPr/>
                </a:tc>
                <a:tc>
                  <a:txBody>
                    <a:bodyPr/>
                    <a:lstStyle/>
                    <a:p>
                      <a:pPr algn="ctr"/>
                      <a:r>
                        <a:rPr lang="nl-NL" dirty="0">
                          <a:solidFill>
                            <a:srgbClr val="FF0000"/>
                          </a:solidFill>
                        </a:rPr>
                        <a:t>7,8(3,2)</a:t>
                      </a:r>
                    </a:p>
                  </a:txBody>
                  <a:tcPr/>
                </a:tc>
                <a:extLst>
                  <a:ext uri="{0D108BD9-81ED-4DB2-BD59-A6C34878D82A}">
                    <a16:rowId xmlns:a16="http://schemas.microsoft.com/office/drawing/2014/main" val="10001"/>
                  </a:ext>
                </a:extLst>
              </a:tr>
              <a:tr h="370840">
                <a:tc>
                  <a:txBody>
                    <a:bodyPr/>
                    <a:lstStyle/>
                    <a:p>
                      <a:r>
                        <a:rPr lang="nl-NL" dirty="0"/>
                        <a:t>R luchtweg</a:t>
                      </a:r>
                    </a:p>
                  </a:txBody>
                  <a:tcPr/>
                </a:tc>
                <a:tc>
                  <a:txBody>
                    <a:bodyPr/>
                    <a:lstStyle/>
                    <a:p>
                      <a:pPr algn="ctr"/>
                      <a:r>
                        <a:rPr lang="nl-NL" dirty="0"/>
                        <a:t>18,3 (3,5)</a:t>
                      </a:r>
                    </a:p>
                  </a:txBody>
                  <a:tcPr/>
                </a:tc>
                <a:tc>
                  <a:txBody>
                    <a:bodyPr/>
                    <a:lstStyle/>
                    <a:p>
                      <a:pPr algn="ctr"/>
                      <a:r>
                        <a:rPr lang="nl-NL" dirty="0"/>
                        <a:t>13,8</a:t>
                      </a:r>
                      <a:r>
                        <a:rPr lang="nl-NL" baseline="0" dirty="0"/>
                        <a:t> (2,4)</a:t>
                      </a:r>
                      <a:endParaRPr lang="nl-NL" dirty="0"/>
                    </a:p>
                  </a:txBody>
                  <a:tcPr/>
                </a:tc>
                <a:tc>
                  <a:txBody>
                    <a:bodyPr/>
                    <a:lstStyle/>
                    <a:p>
                      <a:pPr algn="ctr"/>
                      <a:r>
                        <a:rPr lang="nl-NL" dirty="0"/>
                        <a:t>16,5 (4,6)</a:t>
                      </a:r>
                    </a:p>
                  </a:txBody>
                  <a:tcPr/>
                </a:tc>
                <a:tc>
                  <a:txBody>
                    <a:bodyPr/>
                    <a:lstStyle/>
                    <a:p>
                      <a:pPr algn="ctr"/>
                      <a:r>
                        <a:rPr lang="nl-NL" dirty="0"/>
                        <a:t>12,3 (2,7)</a:t>
                      </a:r>
                    </a:p>
                  </a:txBody>
                  <a:tcPr/>
                </a:tc>
                <a:extLst>
                  <a:ext uri="{0D108BD9-81ED-4DB2-BD59-A6C34878D82A}">
                    <a16:rowId xmlns:a16="http://schemas.microsoft.com/office/drawing/2014/main" val="10002"/>
                  </a:ext>
                </a:extLst>
              </a:tr>
              <a:tr h="370840">
                <a:tc>
                  <a:txBody>
                    <a:bodyPr/>
                    <a:lstStyle/>
                    <a:p>
                      <a:r>
                        <a:rPr lang="nl-NL" dirty="0"/>
                        <a:t>S Huid</a:t>
                      </a:r>
                    </a:p>
                  </a:txBody>
                  <a:tcPr/>
                </a:tc>
                <a:tc>
                  <a:txBody>
                    <a:bodyPr/>
                    <a:lstStyle/>
                    <a:p>
                      <a:pPr algn="ctr"/>
                      <a:r>
                        <a:rPr lang="nl-NL" dirty="0"/>
                        <a:t>16,7 (3,1)</a:t>
                      </a:r>
                    </a:p>
                  </a:txBody>
                  <a:tcPr/>
                </a:tc>
                <a:tc>
                  <a:txBody>
                    <a:bodyPr/>
                    <a:lstStyle/>
                    <a:p>
                      <a:pPr algn="ctr"/>
                      <a:r>
                        <a:rPr lang="nl-NL" dirty="0"/>
                        <a:t>12,9 (2)</a:t>
                      </a:r>
                    </a:p>
                  </a:txBody>
                  <a:tcPr/>
                </a:tc>
                <a:tc>
                  <a:txBody>
                    <a:bodyPr/>
                    <a:lstStyle/>
                    <a:p>
                      <a:pPr algn="ctr"/>
                      <a:r>
                        <a:rPr lang="nl-NL" dirty="0"/>
                        <a:t>16,7 (2,9)</a:t>
                      </a:r>
                    </a:p>
                  </a:txBody>
                  <a:tcPr/>
                </a:tc>
                <a:tc>
                  <a:txBody>
                    <a:bodyPr/>
                    <a:lstStyle/>
                    <a:p>
                      <a:pPr algn="ctr"/>
                      <a:r>
                        <a:rPr lang="nl-NL" dirty="0"/>
                        <a:t>13,8 (2,8)</a:t>
                      </a:r>
                    </a:p>
                  </a:txBody>
                  <a:tcPr/>
                </a:tc>
                <a:extLst>
                  <a:ext uri="{0D108BD9-81ED-4DB2-BD59-A6C34878D82A}">
                    <a16:rowId xmlns:a16="http://schemas.microsoft.com/office/drawing/2014/main" val="10003"/>
                  </a:ext>
                </a:extLst>
              </a:tr>
              <a:tr h="370840">
                <a:tc>
                  <a:txBody>
                    <a:bodyPr/>
                    <a:lstStyle/>
                    <a:p>
                      <a:r>
                        <a:rPr lang="nl-NL" dirty="0"/>
                        <a:t>K</a:t>
                      </a:r>
                      <a:r>
                        <a:rPr lang="nl-NL" baseline="0" dirty="0"/>
                        <a:t> hart vaat</a:t>
                      </a:r>
                      <a:endParaRPr lang="nl-NL" dirty="0"/>
                    </a:p>
                  </a:txBody>
                  <a:tcPr/>
                </a:tc>
                <a:tc>
                  <a:txBody>
                    <a:bodyPr/>
                    <a:lstStyle/>
                    <a:p>
                      <a:pPr algn="ctr"/>
                      <a:r>
                        <a:rPr lang="nl-NL" dirty="0">
                          <a:solidFill>
                            <a:srgbClr val="FF0000"/>
                          </a:solidFill>
                        </a:rPr>
                        <a:t>5,6(2,6)</a:t>
                      </a:r>
                    </a:p>
                  </a:txBody>
                  <a:tcPr/>
                </a:tc>
                <a:tc>
                  <a:txBody>
                    <a:bodyPr/>
                    <a:lstStyle/>
                    <a:p>
                      <a:pPr algn="ctr"/>
                      <a:r>
                        <a:rPr lang="nl-NL" dirty="0">
                          <a:solidFill>
                            <a:srgbClr val="FF0000"/>
                          </a:solidFill>
                        </a:rPr>
                        <a:t>9 (3,3)</a:t>
                      </a:r>
                    </a:p>
                  </a:txBody>
                  <a:tcPr/>
                </a:tc>
                <a:tc>
                  <a:txBody>
                    <a:bodyPr/>
                    <a:lstStyle/>
                    <a:p>
                      <a:pPr algn="ctr"/>
                      <a:r>
                        <a:rPr lang="nl-NL" dirty="0">
                          <a:solidFill>
                            <a:srgbClr val="FF0000"/>
                          </a:solidFill>
                        </a:rPr>
                        <a:t>6,8 (2,1)</a:t>
                      </a:r>
                    </a:p>
                  </a:txBody>
                  <a:tcPr/>
                </a:tc>
                <a:tc>
                  <a:txBody>
                    <a:bodyPr/>
                    <a:lstStyle/>
                    <a:p>
                      <a:pPr algn="ctr"/>
                      <a:r>
                        <a:rPr lang="nl-NL" dirty="0">
                          <a:solidFill>
                            <a:srgbClr val="FF0000"/>
                          </a:solidFill>
                        </a:rPr>
                        <a:t>9,5 (2,4)</a:t>
                      </a:r>
                    </a:p>
                  </a:txBody>
                  <a:tcPr/>
                </a:tc>
                <a:extLst>
                  <a:ext uri="{0D108BD9-81ED-4DB2-BD59-A6C34878D82A}">
                    <a16:rowId xmlns:a16="http://schemas.microsoft.com/office/drawing/2014/main" val="10004"/>
                  </a:ext>
                </a:extLst>
              </a:tr>
              <a:tr h="370840">
                <a:tc>
                  <a:txBody>
                    <a:bodyPr/>
                    <a:lstStyle/>
                    <a:p>
                      <a:r>
                        <a:rPr lang="nl-NL" dirty="0"/>
                        <a:t>H Oor</a:t>
                      </a:r>
                    </a:p>
                  </a:txBody>
                  <a:tcPr/>
                </a:tc>
                <a:tc>
                  <a:txBody>
                    <a:bodyPr/>
                    <a:lstStyle/>
                    <a:p>
                      <a:pPr algn="ctr"/>
                      <a:r>
                        <a:rPr lang="nl-NL" dirty="0"/>
                        <a:t>5,7 (1,6)</a:t>
                      </a:r>
                    </a:p>
                  </a:txBody>
                  <a:tcPr/>
                </a:tc>
                <a:tc>
                  <a:txBody>
                    <a:bodyPr/>
                    <a:lstStyle/>
                    <a:p>
                      <a:pPr algn="ctr"/>
                      <a:r>
                        <a:rPr lang="nl-NL" dirty="0"/>
                        <a:t>3,8 (1)</a:t>
                      </a:r>
                    </a:p>
                  </a:txBody>
                  <a:tcPr/>
                </a:tc>
                <a:tc>
                  <a:txBody>
                    <a:bodyPr/>
                    <a:lstStyle/>
                    <a:p>
                      <a:pPr algn="ctr"/>
                      <a:r>
                        <a:rPr lang="nl-NL" dirty="0"/>
                        <a:t>4,8(1,3)</a:t>
                      </a:r>
                    </a:p>
                  </a:txBody>
                  <a:tcPr/>
                </a:tc>
                <a:tc>
                  <a:txBody>
                    <a:bodyPr/>
                    <a:lstStyle/>
                    <a:p>
                      <a:pPr algn="ctr"/>
                      <a:r>
                        <a:rPr lang="nl-NL" dirty="0"/>
                        <a:t>3,5 (0,9)</a:t>
                      </a:r>
                    </a:p>
                  </a:txBody>
                  <a:tcPr/>
                </a:tc>
                <a:extLst>
                  <a:ext uri="{0D108BD9-81ED-4DB2-BD59-A6C34878D82A}">
                    <a16:rowId xmlns:a16="http://schemas.microsoft.com/office/drawing/2014/main" val="10005"/>
                  </a:ext>
                </a:extLst>
              </a:tr>
              <a:tr h="370840">
                <a:tc>
                  <a:txBody>
                    <a:bodyPr/>
                    <a:lstStyle/>
                    <a:p>
                      <a:r>
                        <a:rPr lang="nl-NL" dirty="0"/>
                        <a:t>F Oog</a:t>
                      </a:r>
                    </a:p>
                  </a:txBody>
                  <a:tcPr/>
                </a:tc>
                <a:tc>
                  <a:txBody>
                    <a:bodyPr/>
                    <a:lstStyle/>
                    <a:p>
                      <a:pPr algn="ctr"/>
                      <a:r>
                        <a:rPr lang="nl-NL" dirty="0"/>
                        <a:t>3,3(0,8)</a:t>
                      </a:r>
                    </a:p>
                  </a:txBody>
                  <a:tcPr/>
                </a:tc>
                <a:tc>
                  <a:txBody>
                    <a:bodyPr/>
                    <a:lstStyle/>
                    <a:p>
                      <a:pPr algn="ctr"/>
                      <a:r>
                        <a:rPr lang="nl-NL" dirty="0"/>
                        <a:t>2,4(0,6)</a:t>
                      </a:r>
                    </a:p>
                  </a:txBody>
                  <a:tcPr/>
                </a:tc>
                <a:tc>
                  <a:txBody>
                    <a:bodyPr/>
                    <a:lstStyle/>
                    <a:p>
                      <a:pPr algn="ctr"/>
                      <a:r>
                        <a:rPr lang="nl-NL" dirty="0"/>
                        <a:t>3,3 (1,1)</a:t>
                      </a:r>
                    </a:p>
                  </a:txBody>
                  <a:tcPr/>
                </a:tc>
                <a:tc>
                  <a:txBody>
                    <a:bodyPr/>
                    <a:lstStyle/>
                    <a:p>
                      <a:pPr algn="ctr"/>
                      <a:r>
                        <a:rPr lang="nl-NL" dirty="0"/>
                        <a:t>2,7 (0,7)</a:t>
                      </a:r>
                    </a:p>
                  </a:txBody>
                  <a:tcPr/>
                </a:tc>
                <a:extLst>
                  <a:ext uri="{0D108BD9-81ED-4DB2-BD59-A6C34878D82A}">
                    <a16:rowId xmlns:a16="http://schemas.microsoft.com/office/drawing/2014/main" val="10006"/>
                  </a:ext>
                </a:extLst>
              </a:tr>
              <a:tr h="370840">
                <a:tc>
                  <a:txBody>
                    <a:bodyPr/>
                    <a:lstStyle/>
                    <a:p>
                      <a:r>
                        <a:rPr lang="nl-NL" dirty="0"/>
                        <a:t>L Beweging</a:t>
                      </a:r>
                    </a:p>
                  </a:txBody>
                  <a:tcPr/>
                </a:tc>
                <a:tc>
                  <a:txBody>
                    <a:bodyPr/>
                    <a:lstStyle/>
                    <a:p>
                      <a:pPr algn="ctr"/>
                      <a:r>
                        <a:rPr lang="nl-NL" dirty="0"/>
                        <a:t>16,4(2,7)</a:t>
                      </a:r>
                    </a:p>
                  </a:txBody>
                  <a:tcPr/>
                </a:tc>
                <a:tc>
                  <a:txBody>
                    <a:bodyPr/>
                    <a:lstStyle/>
                    <a:p>
                      <a:pPr algn="ctr"/>
                      <a:r>
                        <a:rPr lang="nl-NL" dirty="0"/>
                        <a:t>16,4 (2,7)</a:t>
                      </a:r>
                    </a:p>
                  </a:txBody>
                  <a:tcPr/>
                </a:tc>
                <a:tc>
                  <a:txBody>
                    <a:bodyPr/>
                    <a:lstStyle/>
                    <a:p>
                      <a:pPr algn="ctr"/>
                      <a:r>
                        <a:rPr lang="nl-NL" dirty="0"/>
                        <a:t>15,3 (2,2)</a:t>
                      </a:r>
                    </a:p>
                  </a:txBody>
                  <a:tcPr/>
                </a:tc>
                <a:tc>
                  <a:txBody>
                    <a:bodyPr/>
                    <a:lstStyle/>
                    <a:p>
                      <a:pPr algn="ctr"/>
                      <a:r>
                        <a:rPr lang="nl-NL" dirty="0"/>
                        <a:t>16,2 (2,5)</a:t>
                      </a:r>
                    </a:p>
                  </a:txBody>
                  <a:tcPr/>
                </a:tc>
                <a:extLst>
                  <a:ext uri="{0D108BD9-81ED-4DB2-BD59-A6C34878D82A}">
                    <a16:rowId xmlns:a16="http://schemas.microsoft.com/office/drawing/2014/main" val="10007"/>
                  </a:ext>
                </a:extLst>
              </a:tr>
              <a:tr h="370840">
                <a:tc>
                  <a:txBody>
                    <a:bodyPr/>
                    <a:lstStyle/>
                    <a:p>
                      <a:r>
                        <a:rPr lang="nl-NL" dirty="0"/>
                        <a:t>Chronisch </a:t>
                      </a:r>
                    </a:p>
                  </a:txBody>
                  <a:tcPr/>
                </a:tc>
                <a:tc>
                  <a:txBody>
                    <a:bodyPr/>
                    <a:lstStyle/>
                    <a:p>
                      <a:pPr algn="ctr"/>
                      <a:r>
                        <a:rPr lang="nl-NL" dirty="0">
                          <a:solidFill>
                            <a:srgbClr val="FF0000"/>
                          </a:solidFill>
                        </a:rPr>
                        <a:t>8,7 (3,2)</a:t>
                      </a:r>
                    </a:p>
                  </a:txBody>
                  <a:tcPr/>
                </a:tc>
                <a:tc>
                  <a:txBody>
                    <a:bodyPr/>
                    <a:lstStyle/>
                    <a:p>
                      <a:pPr algn="ctr"/>
                      <a:r>
                        <a:rPr lang="nl-NL" dirty="0">
                          <a:solidFill>
                            <a:srgbClr val="FF0000"/>
                          </a:solidFill>
                        </a:rPr>
                        <a:t>15,8 (5,3)</a:t>
                      </a:r>
                    </a:p>
                  </a:txBody>
                  <a:tcPr/>
                </a:tc>
                <a:tc>
                  <a:txBody>
                    <a:bodyPr/>
                    <a:lstStyle/>
                    <a:p>
                      <a:pPr algn="ctr"/>
                      <a:r>
                        <a:rPr lang="nl-NL" dirty="0">
                          <a:solidFill>
                            <a:srgbClr val="FF0000"/>
                          </a:solidFill>
                        </a:rPr>
                        <a:t>10,8 (3,4)</a:t>
                      </a:r>
                    </a:p>
                  </a:txBody>
                  <a:tcPr/>
                </a:tc>
                <a:tc>
                  <a:txBody>
                    <a:bodyPr/>
                    <a:lstStyle/>
                    <a:p>
                      <a:pPr algn="ctr"/>
                      <a:r>
                        <a:rPr lang="nl-NL" dirty="0">
                          <a:solidFill>
                            <a:srgbClr val="FF0000"/>
                          </a:solidFill>
                        </a:rPr>
                        <a:t>16,2 (4,6)</a:t>
                      </a:r>
                    </a:p>
                  </a:txBody>
                  <a:tcPr/>
                </a:tc>
                <a:extLst>
                  <a:ext uri="{0D108BD9-81ED-4DB2-BD59-A6C34878D82A}">
                    <a16:rowId xmlns:a16="http://schemas.microsoft.com/office/drawing/2014/main" val="10008"/>
                  </a:ext>
                </a:extLst>
              </a:tr>
              <a:tr h="370840">
                <a:tc>
                  <a:txBody>
                    <a:bodyPr/>
                    <a:lstStyle/>
                    <a:p>
                      <a:r>
                        <a:rPr lang="nl-NL" dirty="0"/>
                        <a:t>Oncologie</a:t>
                      </a:r>
                    </a:p>
                  </a:txBody>
                  <a:tcPr/>
                </a:tc>
                <a:tc>
                  <a:txBody>
                    <a:bodyPr/>
                    <a:lstStyle/>
                    <a:p>
                      <a:pPr algn="ctr"/>
                      <a:r>
                        <a:rPr lang="nl-NL" dirty="0">
                          <a:solidFill>
                            <a:srgbClr val="FF0000"/>
                          </a:solidFill>
                        </a:rPr>
                        <a:t>0,4(0,4)</a:t>
                      </a:r>
                    </a:p>
                  </a:txBody>
                  <a:tcPr/>
                </a:tc>
                <a:tc>
                  <a:txBody>
                    <a:bodyPr/>
                    <a:lstStyle/>
                    <a:p>
                      <a:pPr algn="ctr"/>
                      <a:r>
                        <a:rPr lang="nl-NL" dirty="0">
                          <a:solidFill>
                            <a:srgbClr val="FF0000"/>
                          </a:solidFill>
                        </a:rPr>
                        <a:t>1,7 (1,4)</a:t>
                      </a:r>
                    </a:p>
                  </a:txBody>
                  <a:tcPr/>
                </a:tc>
                <a:tc>
                  <a:txBody>
                    <a:bodyPr/>
                    <a:lstStyle/>
                    <a:p>
                      <a:pPr algn="ctr"/>
                      <a:r>
                        <a:rPr lang="nl-NL" dirty="0">
                          <a:solidFill>
                            <a:srgbClr val="FF0000"/>
                          </a:solidFill>
                        </a:rPr>
                        <a:t>0,9 (0,9)</a:t>
                      </a:r>
                    </a:p>
                  </a:txBody>
                  <a:tcPr/>
                </a:tc>
                <a:tc>
                  <a:txBody>
                    <a:bodyPr/>
                    <a:lstStyle/>
                    <a:p>
                      <a:pPr algn="ctr"/>
                      <a:r>
                        <a:rPr lang="nl-NL" dirty="0">
                          <a:solidFill>
                            <a:srgbClr val="FF0000"/>
                          </a:solidFill>
                        </a:rPr>
                        <a:t>1,8 (1,4)</a:t>
                      </a:r>
                    </a:p>
                  </a:txBody>
                  <a:tcPr/>
                </a:tc>
                <a:extLst>
                  <a:ext uri="{0D108BD9-81ED-4DB2-BD59-A6C34878D82A}">
                    <a16:rowId xmlns:a16="http://schemas.microsoft.com/office/drawing/2014/main" val="10009"/>
                  </a:ext>
                </a:extLst>
              </a:tr>
              <a:tr h="370840">
                <a:tc>
                  <a:txBody>
                    <a:bodyPr/>
                    <a:lstStyle/>
                    <a:p>
                      <a:r>
                        <a:rPr lang="nl-NL" dirty="0"/>
                        <a:t>Kleine</a:t>
                      </a:r>
                      <a:r>
                        <a:rPr lang="nl-NL" baseline="0" dirty="0"/>
                        <a:t> kwalen</a:t>
                      </a:r>
                      <a:endParaRPr lang="nl-NL" dirty="0"/>
                    </a:p>
                  </a:txBody>
                  <a:tcPr/>
                </a:tc>
                <a:tc>
                  <a:txBody>
                    <a:bodyPr/>
                    <a:lstStyle/>
                    <a:p>
                      <a:pPr algn="ctr"/>
                      <a:r>
                        <a:rPr lang="nl-NL" dirty="0"/>
                        <a:t>36,3(5,9)</a:t>
                      </a:r>
                    </a:p>
                  </a:txBody>
                  <a:tcPr/>
                </a:tc>
                <a:tc>
                  <a:txBody>
                    <a:bodyPr/>
                    <a:lstStyle/>
                    <a:p>
                      <a:pPr algn="ctr"/>
                      <a:r>
                        <a:rPr lang="nl-NL" dirty="0"/>
                        <a:t>27,8(4,8)</a:t>
                      </a:r>
                    </a:p>
                  </a:txBody>
                  <a:tcPr/>
                </a:tc>
                <a:tc>
                  <a:txBody>
                    <a:bodyPr/>
                    <a:lstStyle/>
                    <a:p>
                      <a:pPr algn="ctr"/>
                      <a:r>
                        <a:rPr lang="nl-NL" dirty="0"/>
                        <a:t>35,9 (6,4)</a:t>
                      </a:r>
                    </a:p>
                  </a:txBody>
                  <a:tcPr/>
                </a:tc>
                <a:tc>
                  <a:txBody>
                    <a:bodyPr/>
                    <a:lstStyle/>
                    <a:p>
                      <a:pPr algn="ctr"/>
                      <a:r>
                        <a:rPr lang="nl-NL" dirty="0"/>
                        <a:t>28,8(5,9)</a:t>
                      </a:r>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el 1"/>
          <p:cNvSpPr>
            <a:spLocks noGrp="1"/>
          </p:cNvSpPr>
          <p:nvPr>
            <p:ph type="title"/>
          </p:nvPr>
        </p:nvSpPr>
        <p:spPr/>
        <p:txBody>
          <a:bodyPr/>
          <a:lstStyle/>
          <a:p>
            <a:pPr eaLnBrk="1" hangingPunct="1"/>
            <a:r>
              <a:rPr lang="nl-NL"/>
              <a:t>Aios zien meer dan de opleiders.</a:t>
            </a:r>
          </a:p>
        </p:txBody>
      </p:sp>
      <p:graphicFrame>
        <p:nvGraphicFramePr>
          <p:cNvPr id="4" name="Tijdelijke aanduiding voor inhoud 3"/>
          <p:cNvGraphicFramePr>
            <a:graphicFrameLocks noGrp="1"/>
          </p:cNvGraphicFramePr>
          <p:nvPr>
            <p:ph idx="1"/>
          </p:nvPr>
        </p:nvGraphicFramePr>
        <p:xfrm>
          <a:off x="457200" y="1600200"/>
          <a:ext cx="8229600" cy="407924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r>
                        <a:rPr lang="nl-NL" dirty="0" err="1"/>
                        <a:t>Icpc</a:t>
                      </a:r>
                      <a:endParaRPr lang="nl-NL" dirty="0"/>
                    </a:p>
                  </a:txBody>
                  <a:tcPr/>
                </a:tc>
                <a:tc>
                  <a:txBody>
                    <a:bodyPr/>
                    <a:lstStyle/>
                    <a:p>
                      <a:r>
                        <a:rPr lang="nl-NL" dirty="0"/>
                        <a:t>1</a:t>
                      </a:r>
                      <a:r>
                        <a:rPr lang="nl-NL" baseline="30000" dirty="0"/>
                        <a:t>e</a:t>
                      </a:r>
                      <a:r>
                        <a:rPr lang="nl-NL" dirty="0"/>
                        <a:t> jaar Aios</a:t>
                      </a:r>
                    </a:p>
                  </a:txBody>
                  <a:tcPr/>
                </a:tc>
                <a:tc>
                  <a:txBody>
                    <a:bodyPr/>
                    <a:lstStyle/>
                    <a:p>
                      <a:r>
                        <a:rPr lang="nl-NL" dirty="0"/>
                        <a:t>1</a:t>
                      </a:r>
                      <a:r>
                        <a:rPr lang="nl-NL" baseline="30000" dirty="0"/>
                        <a:t>e</a:t>
                      </a:r>
                      <a:r>
                        <a:rPr lang="nl-NL" dirty="0"/>
                        <a:t> jaar Hao</a:t>
                      </a:r>
                    </a:p>
                  </a:txBody>
                  <a:tcPr/>
                </a:tc>
                <a:tc>
                  <a:txBody>
                    <a:bodyPr/>
                    <a:lstStyle/>
                    <a:p>
                      <a:r>
                        <a:rPr lang="nl-NL" dirty="0"/>
                        <a:t>3</a:t>
                      </a:r>
                      <a:r>
                        <a:rPr lang="nl-NL" baseline="30000" dirty="0"/>
                        <a:t>e</a:t>
                      </a:r>
                      <a:r>
                        <a:rPr lang="nl-NL" dirty="0"/>
                        <a:t> jaar Aios</a:t>
                      </a:r>
                    </a:p>
                  </a:txBody>
                  <a:tcPr/>
                </a:tc>
                <a:tc>
                  <a:txBody>
                    <a:bodyPr/>
                    <a:lstStyle/>
                    <a:p>
                      <a:r>
                        <a:rPr lang="nl-NL" dirty="0"/>
                        <a:t>3</a:t>
                      </a:r>
                      <a:r>
                        <a:rPr lang="nl-NL" baseline="30000" dirty="0"/>
                        <a:t>e</a:t>
                      </a:r>
                      <a:r>
                        <a:rPr lang="nl-NL" dirty="0"/>
                        <a:t> jaar Hao</a:t>
                      </a:r>
                    </a:p>
                  </a:txBody>
                  <a:tcPr/>
                </a:tc>
                <a:extLst>
                  <a:ext uri="{0D108BD9-81ED-4DB2-BD59-A6C34878D82A}">
                    <a16:rowId xmlns:a16="http://schemas.microsoft.com/office/drawing/2014/main" val="10000"/>
                  </a:ext>
                </a:extLst>
              </a:tr>
              <a:tr h="370840">
                <a:tc>
                  <a:txBody>
                    <a:bodyPr/>
                    <a:lstStyle/>
                    <a:p>
                      <a:r>
                        <a:rPr lang="nl-NL" dirty="0"/>
                        <a:t>P </a:t>
                      </a:r>
                      <a:r>
                        <a:rPr lang="nl-NL" dirty="0" err="1"/>
                        <a:t>psyche</a:t>
                      </a:r>
                      <a:endParaRPr lang="nl-NL" dirty="0"/>
                    </a:p>
                  </a:txBody>
                  <a:tcPr/>
                </a:tc>
                <a:tc>
                  <a:txBody>
                    <a:bodyPr/>
                    <a:lstStyle/>
                    <a:p>
                      <a:pPr algn="ctr"/>
                      <a:r>
                        <a:rPr lang="nl-NL" dirty="0"/>
                        <a:t>3,7 (1,7)</a:t>
                      </a:r>
                    </a:p>
                  </a:txBody>
                  <a:tcPr/>
                </a:tc>
                <a:tc>
                  <a:txBody>
                    <a:bodyPr/>
                    <a:lstStyle/>
                    <a:p>
                      <a:pPr algn="ctr"/>
                      <a:r>
                        <a:rPr lang="nl-NL" dirty="0"/>
                        <a:t>7 (2)</a:t>
                      </a:r>
                    </a:p>
                  </a:txBody>
                  <a:tcPr/>
                </a:tc>
                <a:tc>
                  <a:txBody>
                    <a:bodyPr/>
                    <a:lstStyle/>
                    <a:p>
                      <a:pPr algn="ctr"/>
                      <a:r>
                        <a:rPr lang="nl-NL" dirty="0"/>
                        <a:t>5(1,8)</a:t>
                      </a:r>
                    </a:p>
                  </a:txBody>
                  <a:tcPr/>
                </a:tc>
                <a:tc>
                  <a:txBody>
                    <a:bodyPr/>
                    <a:lstStyle/>
                    <a:p>
                      <a:pPr algn="ctr"/>
                      <a:r>
                        <a:rPr lang="nl-NL" dirty="0"/>
                        <a:t>7,8(3,2)</a:t>
                      </a:r>
                    </a:p>
                  </a:txBody>
                  <a:tcPr/>
                </a:tc>
                <a:extLst>
                  <a:ext uri="{0D108BD9-81ED-4DB2-BD59-A6C34878D82A}">
                    <a16:rowId xmlns:a16="http://schemas.microsoft.com/office/drawing/2014/main" val="10001"/>
                  </a:ext>
                </a:extLst>
              </a:tr>
              <a:tr h="370840">
                <a:tc>
                  <a:txBody>
                    <a:bodyPr/>
                    <a:lstStyle/>
                    <a:p>
                      <a:r>
                        <a:rPr lang="nl-NL" dirty="0">
                          <a:solidFill>
                            <a:srgbClr val="FD3AFF"/>
                          </a:solidFill>
                        </a:rPr>
                        <a:t>R luchtweg</a:t>
                      </a:r>
                    </a:p>
                  </a:txBody>
                  <a:tcPr/>
                </a:tc>
                <a:tc>
                  <a:txBody>
                    <a:bodyPr/>
                    <a:lstStyle/>
                    <a:p>
                      <a:pPr algn="ctr"/>
                      <a:r>
                        <a:rPr lang="nl-NL" dirty="0">
                          <a:solidFill>
                            <a:srgbClr val="FD3AFF"/>
                          </a:solidFill>
                        </a:rPr>
                        <a:t>18,3 (3,5)</a:t>
                      </a:r>
                    </a:p>
                  </a:txBody>
                  <a:tcPr/>
                </a:tc>
                <a:tc>
                  <a:txBody>
                    <a:bodyPr/>
                    <a:lstStyle/>
                    <a:p>
                      <a:pPr algn="ctr"/>
                      <a:r>
                        <a:rPr lang="nl-NL" dirty="0">
                          <a:solidFill>
                            <a:srgbClr val="FD3AFF"/>
                          </a:solidFill>
                        </a:rPr>
                        <a:t>13,8</a:t>
                      </a:r>
                      <a:r>
                        <a:rPr lang="nl-NL" baseline="0" dirty="0">
                          <a:solidFill>
                            <a:srgbClr val="FD3AFF"/>
                          </a:solidFill>
                        </a:rPr>
                        <a:t> (2,4)</a:t>
                      </a:r>
                      <a:endParaRPr lang="nl-NL" dirty="0">
                        <a:solidFill>
                          <a:srgbClr val="FD3AFF"/>
                        </a:solidFill>
                      </a:endParaRPr>
                    </a:p>
                  </a:txBody>
                  <a:tcPr/>
                </a:tc>
                <a:tc>
                  <a:txBody>
                    <a:bodyPr/>
                    <a:lstStyle/>
                    <a:p>
                      <a:pPr algn="ctr"/>
                      <a:r>
                        <a:rPr lang="nl-NL" dirty="0">
                          <a:solidFill>
                            <a:srgbClr val="FD3AFF"/>
                          </a:solidFill>
                        </a:rPr>
                        <a:t>16,5 (4,6)</a:t>
                      </a:r>
                    </a:p>
                  </a:txBody>
                  <a:tcPr/>
                </a:tc>
                <a:tc>
                  <a:txBody>
                    <a:bodyPr/>
                    <a:lstStyle/>
                    <a:p>
                      <a:pPr algn="ctr"/>
                      <a:r>
                        <a:rPr lang="nl-NL" dirty="0">
                          <a:solidFill>
                            <a:srgbClr val="FD3AFF"/>
                          </a:solidFill>
                        </a:rPr>
                        <a:t>12,3 (2,7)</a:t>
                      </a:r>
                    </a:p>
                  </a:txBody>
                  <a:tcPr/>
                </a:tc>
                <a:extLst>
                  <a:ext uri="{0D108BD9-81ED-4DB2-BD59-A6C34878D82A}">
                    <a16:rowId xmlns:a16="http://schemas.microsoft.com/office/drawing/2014/main" val="10002"/>
                  </a:ext>
                </a:extLst>
              </a:tr>
              <a:tr h="370840">
                <a:tc>
                  <a:txBody>
                    <a:bodyPr/>
                    <a:lstStyle/>
                    <a:p>
                      <a:r>
                        <a:rPr lang="nl-NL" dirty="0">
                          <a:solidFill>
                            <a:srgbClr val="FD3AFF"/>
                          </a:solidFill>
                        </a:rPr>
                        <a:t>S Huid</a:t>
                      </a:r>
                    </a:p>
                  </a:txBody>
                  <a:tcPr/>
                </a:tc>
                <a:tc>
                  <a:txBody>
                    <a:bodyPr/>
                    <a:lstStyle/>
                    <a:p>
                      <a:pPr algn="ctr"/>
                      <a:r>
                        <a:rPr lang="nl-NL" dirty="0">
                          <a:solidFill>
                            <a:srgbClr val="FD3AFF"/>
                          </a:solidFill>
                        </a:rPr>
                        <a:t>16,7 (3,1)</a:t>
                      </a:r>
                    </a:p>
                  </a:txBody>
                  <a:tcPr/>
                </a:tc>
                <a:tc>
                  <a:txBody>
                    <a:bodyPr/>
                    <a:lstStyle/>
                    <a:p>
                      <a:pPr algn="ctr"/>
                      <a:r>
                        <a:rPr lang="nl-NL" dirty="0">
                          <a:solidFill>
                            <a:srgbClr val="FD3AFF"/>
                          </a:solidFill>
                        </a:rPr>
                        <a:t>12,9 (2)</a:t>
                      </a:r>
                    </a:p>
                  </a:txBody>
                  <a:tcPr/>
                </a:tc>
                <a:tc>
                  <a:txBody>
                    <a:bodyPr/>
                    <a:lstStyle/>
                    <a:p>
                      <a:pPr algn="ctr"/>
                      <a:r>
                        <a:rPr lang="nl-NL" dirty="0">
                          <a:solidFill>
                            <a:srgbClr val="FD3AFF"/>
                          </a:solidFill>
                        </a:rPr>
                        <a:t>16,7 (2,9)</a:t>
                      </a:r>
                    </a:p>
                  </a:txBody>
                  <a:tcPr/>
                </a:tc>
                <a:tc>
                  <a:txBody>
                    <a:bodyPr/>
                    <a:lstStyle/>
                    <a:p>
                      <a:pPr algn="ctr"/>
                      <a:r>
                        <a:rPr lang="nl-NL" dirty="0">
                          <a:solidFill>
                            <a:srgbClr val="FD3AFF"/>
                          </a:solidFill>
                        </a:rPr>
                        <a:t>13,8 (2,8)</a:t>
                      </a:r>
                    </a:p>
                  </a:txBody>
                  <a:tcPr/>
                </a:tc>
                <a:extLst>
                  <a:ext uri="{0D108BD9-81ED-4DB2-BD59-A6C34878D82A}">
                    <a16:rowId xmlns:a16="http://schemas.microsoft.com/office/drawing/2014/main" val="10003"/>
                  </a:ext>
                </a:extLst>
              </a:tr>
              <a:tr h="370840">
                <a:tc>
                  <a:txBody>
                    <a:bodyPr/>
                    <a:lstStyle/>
                    <a:p>
                      <a:r>
                        <a:rPr lang="nl-NL" dirty="0"/>
                        <a:t>K</a:t>
                      </a:r>
                      <a:r>
                        <a:rPr lang="nl-NL" baseline="0" dirty="0"/>
                        <a:t> hart vaat</a:t>
                      </a:r>
                      <a:endParaRPr lang="nl-NL" dirty="0"/>
                    </a:p>
                  </a:txBody>
                  <a:tcPr/>
                </a:tc>
                <a:tc>
                  <a:txBody>
                    <a:bodyPr/>
                    <a:lstStyle/>
                    <a:p>
                      <a:pPr algn="ctr"/>
                      <a:r>
                        <a:rPr lang="nl-NL" dirty="0"/>
                        <a:t>5,6(2,6)</a:t>
                      </a:r>
                    </a:p>
                  </a:txBody>
                  <a:tcPr/>
                </a:tc>
                <a:tc>
                  <a:txBody>
                    <a:bodyPr/>
                    <a:lstStyle/>
                    <a:p>
                      <a:pPr algn="ctr"/>
                      <a:r>
                        <a:rPr lang="nl-NL" dirty="0"/>
                        <a:t>9 (3,3)</a:t>
                      </a:r>
                    </a:p>
                  </a:txBody>
                  <a:tcPr/>
                </a:tc>
                <a:tc>
                  <a:txBody>
                    <a:bodyPr/>
                    <a:lstStyle/>
                    <a:p>
                      <a:pPr algn="ctr"/>
                      <a:r>
                        <a:rPr lang="nl-NL" dirty="0"/>
                        <a:t>6,8 (2,1)</a:t>
                      </a:r>
                    </a:p>
                  </a:txBody>
                  <a:tcPr/>
                </a:tc>
                <a:tc>
                  <a:txBody>
                    <a:bodyPr/>
                    <a:lstStyle/>
                    <a:p>
                      <a:pPr algn="ctr"/>
                      <a:r>
                        <a:rPr lang="nl-NL" dirty="0"/>
                        <a:t>9,5 (2,4)</a:t>
                      </a:r>
                    </a:p>
                  </a:txBody>
                  <a:tcPr/>
                </a:tc>
                <a:extLst>
                  <a:ext uri="{0D108BD9-81ED-4DB2-BD59-A6C34878D82A}">
                    <a16:rowId xmlns:a16="http://schemas.microsoft.com/office/drawing/2014/main" val="10004"/>
                  </a:ext>
                </a:extLst>
              </a:tr>
              <a:tr h="370840">
                <a:tc>
                  <a:txBody>
                    <a:bodyPr/>
                    <a:lstStyle/>
                    <a:p>
                      <a:r>
                        <a:rPr lang="nl-NL" dirty="0">
                          <a:solidFill>
                            <a:srgbClr val="FD3AFF"/>
                          </a:solidFill>
                        </a:rPr>
                        <a:t>H Oor</a:t>
                      </a:r>
                    </a:p>
                  </a:txBody>
                  <a:tcPr/>
                </a:tc>
                <a:tc>
                  <a:txBody>
                    <a:bodyPr/>
                    <a:lstStyle/>
                    <a:p>
                      <a:pPr algn="ctr"/>
                      <a:r>
                        <a:rPr lang="nl-NL" dirty="0">
                          <a:solidFill>
                            <a:srgbClr val="FD3AFF"/>
                          </a:solidFill>
                        </a:rPr>
                        <a:t>5,7 (1,6)</a:t>
                      </a:r>
                    </a:p>
                  </a:txBody>
                  <a:tcPr/>
                </a:tc>
                <a:tc>
                  <a:txBody>
                    <a:bodyPr/>
                    <a:lstStyle/>
                    <a:p>
                      <a:pPr algn="ctr"/>
                      <a:r>
                        <a:rPr lang="nl-NL" dirty="0">
                          <a:solidFill>
                            <a:srgbClr val="FD3AFF"/>
                          </a:solidFill>
                        </a:rPr>
                        <a:t>3,8 (1)</a:t>
                      </a:r>
                    </a:p>
                  </a:txBody>
                  <a:tcPr/>
                </a:tc>
                <a:tc>
                  <a:txBody>
                    <a:bodyPr/>
                    <a:lstStyle/>
                    <a:p>
                      <a:pPr algn="ctr"/>
                      <a:r>
                        <a:rPr lang="nl-NL" dirty="0">
                          <a:solidFill>
                            <a:srgbClr val="FD3AFF"/>
                          </a:solidFill>
                        </a:rPr>
                        <a:t>4,8(1,3)</a:t>
                      </a:r>
                    </a:p>
                  </a:txBody>
                  <a:tcPr/>
                </a:tc>
                <a:tc>
                  <a:txBody>
                    <a:bodyPr/>
                    <a:lstStyle/>
                    <a:p>
                      <a:pPr algn="ctr"/>
                      <a:r>
                        <a:rPr lang="nl-NL" dirty="0">
                          <a:solidFill>
                            <a:srgbClr val="FD3AFF"/>
                          </a:solidFill>
                        </a:rPr>
                        <a:t>3,5 (0,9)</a:t>
                      </a:r>
                    </a:p>
                  </a:txBody>
                  <a:tcPr/>
                </a:tc>
                <a:extLst>
                  <a:ext uri="{0D108BD9-81ED-4DB2-BD59-A6C34878D82A}">
                    <a16:rowId xmlns:a16="http://schemas.microsoft.com/office/drawing/2014/main" val="10005"/>
                  </a:ext>
                </a:extLst>
              </a:tr>
              <a:tr h="370840">
                <a:tc>
                  <a:txBody>
                    <a:bodyPr/>
                    <a:lstStyle/>
                    <a:p>
                      <a:r>
                        <a:rPr lang="nl-NL" dirty="0">
                          <a:solidFill>
                            <a:srgbClr val="FD3AFF"/>
                          </a:solidFill>
                        </a:rPr>
                        <a:t>F Oog</a:t>
                      </a:r>
                    </a:p>
                  </a:txBody>
                  <a:tcPr/>
                </a:tc>
                <a:tc>
                  <a:txBody>
                    <a:bodyPr/>
                    <a:lstStyle/>
                    <a:p>
                      <a:pPr algn="ctr"/>
                      <a:r>
                        <a:rPr lang="nl-NL" dirty="0">
                          <a:solidFill>
                            <a:srgbClr val="FD3AFF"/>
                          </a:solidFill>
                        </a:rPr>
                        <a:t>3,3(0,8)</a:t>
                      </a:r>
                    </a:p>
                  </a:txBody>
                  <a:tcPr/>
                </a:tc>
                <a:tc>
                  <a:txBody>
                    <a:bodyPr/>
                    <a:lstStyle/>
                    <a:p>
                      <a:pPr algn="ctr"/>
                      <a:r>
                        <a:rPr lang="nl-NL" dirty="0">
                          <a:solidFill>
                            <a:srgbClr val="FD3AFF"/>
                          </a:solidFill>
                        </a:rPr>
                        <a:t>2,4(0,6)</a:t>
                      </a:r>
                    </a:p>
                  </a:txBody>
                  <a:tcPr/>
                </a:tc>
                <a:tc>
                  <a:txBody>
                    <a:bodyPr/>
                    <a:lstStyle/>
                    <a:p>
                      <a:pPr algn="ctr"/>
                      <a:r>
                        <a:rPr lang="nl-NL" dirty="0">
                          <a:solidFill>
                            <a:srgbClr val="FD3AFF"/>
                          </a:solidFill>
                        </a:rPr>
                        <a:t>3,3 (1,1)</a:t>
                      </a:r>
                    </a:p>
                  </a:txBody>
                  <a:tcPr/>
                </a:tc>
                <a:tc>
                  <a:txBody>
                    <a:bodyPr/>
                    <a:lstStyle/>
                    <a:p>
                      <a:pPr algn="ctr"/>
                      <a:r>
                        <a:rPr lang="nl-NL" dirty="0">
                          <a:solidFill>
                            <a:srgbClr val="FD3AFF"/>
                          </a:solidFill>
                        </a:rPr>
                        <a:t>2,7 (0,7)</a:t>
                      </a:r>
                    </a:p>
                  </a:txBody>
                  <a:tcPr/>
                </a:tc>
                <a:extLst>
                  <a:ext uri="{0D108BD9-81ED-4DB2-BD59-A6C34878D82A}">
                    <a16:rowId xmlns:a16="http://schemas.microsoft.com/office/drawing/2014/main" val="10006"/>
                  </a:ext>
                </a:extLst>
              </a:tr>
              <a:tr h="370840">
                <a:tc>
                  <a:txBody>
                    <a:bodyPr/>
                    <a:lstStyle/>
                    <a:p>
                      <a:r>
                        <a:rPr lang="nl-NL" dirty="0"/>
                        <a:t>L Beweging</a:t>
                      </a:r>
                    </a:p>
                  </a:txBody>
                  <a:tcPr/>
                </a:tc>
                <a:tc>
                  <a:txBody>
                    <a:bodyPr/>
                    <a:lstStyle/>
                    <a:p>
                      <a:pPr algn="ctr"/>
                      <a:r>
                        <a:rPr lang="nl-NL" dirty="0"/>
                        <a:t>16,4(2,7)</a:t>
                      </a:r>
                    </a:p>
                  </a:txBody>
                  <a:tcPr/>
                </a:tc>
                <a:tc>
                  <a:txBody>
                    <a:bodyPr/>
                    <a:lstStyle/>
                    <a:p>
                      <a:pPr algn="ctr"/>
                      <a:r>
                        <a:rPr lang="nl-NL" dirty="0"/>
                        <a:t>16,4 (2,7)</a:t>
                      </a:r>
                    </a:p>
                  </a:txBody>
                  <a:tcPr/>
                </a:tc>
                <a:tc>
                  <a:txBody>
                    <a:bodyPr/>
                    <a:lstStyle/>
                    <a:p>
                      <a:pPr algn="ctr"/>
                      <a:r>
                        <a:rPr lang="nl-NL" dirty="0"/>
                        <a:t>15,3 (2,2)</a:t>
                      </a:r>
                    </a:p>
                  </a:txBody>
                  <a:tcPr/>
                </a:tc>
                <a:tc>
                  <a:txBody>
                    <a:bodyPr/>
                    <a:lstStyle/>
                    <a:p>
                      <a:pPr algn="ctr"/>
                      <a:r>
                        <a:rPr lang="nl-NL" dirty="0"/>
                        <a:t>16,2 (2,5)</a:t>
                      </a:r>
                    </a:p>
                  </a:txBody>
                  <a:tcPr/>
                </a:tc>
                <a:extLst>
                  <a:ext uri="{0D108BD9-81ED-4DB2-BD59-A6C34878D82A}">
                    <a16:rowId xmlns:a16="http://schemas.microsoft.com/office/drawing/2014/main" val="10007"/>
                  </a:ext>
                </a:extLst>
              </a:tr>
              <a:tr h="370840">
                <a:tc>
                  <a:txBody>
                    <a:bodyPr/>
                    <a:lstStyle/>
                    <a:p>
                      <a:r>
                        <a:rPr lang="nl-NL" dirty="0"/>
                        <a:t>Chronisch </a:t>
                      </a:r>
                    </a:p>
                  </a:txBody>
                  <a:tcPr/>
                </a:tc>
                <a:tc>
                  <a:txBody>
                    <a:bodyPr/>
                    <a:lstStyle/>
                    <a:p>
                      <a:pPr algn="ctr"/>
                      <a:r>
                        <a:rPr lang="nl-NL" dirty="0"/>
                        <a:t>8,7 (3,2)</a:t>
                      </a:r>
                    </a:p>
                  </a:txBody>
                  <a:tcPr/>
                </a:tc>
                <a:tc>
                  <a:txBody>
                    <a:bodyPr/>
                    <a:lstStyle/>
                    <a:p>
                      <a:pPr algn="ctr"/>
                      <a:r>
                        <a:rPr lang="nl-NL" dirty="0"/>
                        <a:t>15,8 (5,3)</a:t>
                      </a:r>
                    </a:p>
                  </a:txBody>
                  <a:tcPr/>
                </a:tc>
                <a:tc>
                  <a:txBody>
                    <a:bodyPr/>
                    <a:lstStyle/>
                    <a:p>
                      <a:pPr algn="ctr"/>
                      <a:r>
                        <a:rPr lang="nl-NL" dirty="0"/>
                        <a:t>10,8 (3,4)</a:t>
                      </a:r>
                    </a:p>
                  </a:txBody>
                  <a:tcPr/>
                </a:tc>
                <a:tc>
                  <a:txBody>
                    <a:bodyPr/>
                    <a:lstStyle/>
                    <a:p>
                      <a:pPr algn="ctr"/>
                      <a:r>
                        <a:rPr lang="nl-NL" dirty="0"/>
                        <a:t>16,2 (4,6)</a:t>
                      </a:r>
                    </a:p>
                  </a:txBody>
                  <a:tcPr/>
                </a:tc>
                <a:extLst>
                  <a:ext uri="{0D108BD9-81ED-4DB2-BD59-A6C34878D82A}">
                    <a16:rowId xmlns:a16="http://schemas.microsoft.com/office/drawing/2014/main" val="10008"/>
                  </a:ext>
                </a:extLst>
              </a:tr>
              <a:tr h="370840">
                <a:tc>
                  <a:txBody>
                    <a:bodyPr/>
                    <a:lstStyle/>
                    <a:p>
                      <a:r>
                        <a:rPr lang="nl-NL" dirty="0"/>
                        <a:t>Oncologie</a:t>
                      </a:r>
                    </a:p>
                  </a:txBody>
                  <a:tcPr/>
                </a:tc>
                <a:tc>
                  <a:txBody>
                    <a:bodyPr/>
                    <a:lstStyle/>
                    <a:p>
                      <a:pPr algn="ctr"/>
                      <a:r>
                        <a:rPr lang="nl-NL" dirty="0"/>
                        <a:t>0,4(0,4)</a:t>
                      </a:r>
                    </a:p>
                  </a:txBody>
                  <a:tcPr/>
                </a:tc>
                <a:tc>
                  <a:txBody>
                    <a:bodyPr/>
                    <a:lstStyle/>
                    <a:p>
                      <a:pPr algn="ctr"/>
                      <a:r>
                        <a:rPr lang="nl-NL" dirty="0"/>
                        <a:t>1,7 (1,4)</a:t>
                      </a:r>
                    </a:p>
                  </a:txBody>
                  <a:tcPr/>
                </a:tc>
                <a:tc>
                  <a:txBody>
                    <a:bodyPr/>
                    <a:lstStyle/>
                    <a:p>
                      <a:pPr algn="ctr"/>
                      <a:r>
                        <a:rPr lang="nl-NL" dirty="0"/>
                        <a:t>0,9 (0,9)</a:t>
                      </a:r>
                    </a:p>
                  </a:txBody>
                  <a:tcPr/>
                </a:tc>
                <a:tc>
                  <a:txBody>
                    <a:bodyPr/>
                    <a:lstStyle/>
                    <a:p>
                      <a:pPr algn="ctr"/>
                      <a:r>
                        <a:rPr lang="nl-NL" dirty="0"/>
                        <a:t>1,8 (1,4)</a:t>
                      </a:r>
                    </a:p>
                  </a:txBody>
                  <a:tcPr/>
                </a:tc>
                <a:extLst>
                  <a:ext uri="{0D108BD9-81ED-4DB2-BD59-A6C34878D82A}">
                    <a16:rowId xmlns:a16="http://schemas.microsoft.com/office/drawing/2014/main" val="10009"/>
                  </a:ext>
                </a:extLst>
              </a:tr>
              <a:tr h="370840">
                <a:tc>
                  <a:txBody>
                    <a:bodyPr/>
                    <a:lstStyle/>
                    <a:p>
                      <a:r>
                        <a:rPr lang="nl-NL" dirty="0">
                          <a:solidFill>
                            <a:srgbClr val="FD3AFF"/>
                          </a:solidFill>
                        </a:rPr>
                        <a:t>Kleine</a:t>
                      </a:r>
                      <a:r>
                        <a:rPr lang="nl-NL" baseline="0" dirty="0">
                          <a:solidFill>
                            <a:srgbClr val="FD3AFF"/>
                          </a:solidFill>
                        </a:rPr>
                        <a:t> kwalen</a:t>
                      </a:r>
                      <a:endParaRPr lang="nl-NL" dirty="0">
                        <a:solidFill>
                          <a:srgbClr val="FD3AFF"/>
                        </a:solidFill>
                      </a:endParaRPr>
                    </a:p>
                  </a:txBody>
                  <a:tcPr/>
                </a:tc>
                <a:tc>
                  <a:txBody>
                    <a:bodyPr/>
                    <a:lstStyle/>
                    <a:p>
                      <a:pPr algn="ctr"/>
                      <a:r>
                        <a:rPr lang="nl-NL" dirty="0">
                          <a:solidFill>
                            <a:srgbClr val="FD3AFF"/>
                          </a:solidFill>
                        </a:rPr>
                        <a:t>36,3(5,9)</a:t>
                      </a:r>
                    </a:p>
                  </a:txBody>
                  <a:tcPr/>
                </a:tc>
                <a:tc>
                  <a:txBody>
                    <a:bodyPr/>
                    <a:lstStyle/>
                    <a:p>
                      <a:pPr algn="ctr"/>
                      <a:r>
                        <a:rPr lang="nl-NL" dirty="0">
                          <a:solidFill>
                            <a:srgbClr val="FD3AFF"/>
                          </a:solidFill>
                        </a:rPr>
                        <a:t>27,8(4,8)</a:t>
                      </a:r>
                    </a:p>
                  </a:txBody>
                  <a:tcPr/>
                </a:tc>
                <a:tc>
                  <a:txBody>
                    <a:bodyPr/>
                    <a:lstStyle/>
                    <a:p>
                      <a:pPr algn="ctr"/>
                      <a:r>
                        <a:rPr lang="nl-NL" dirty="0">
                          <a:solidFill>
                            <a:srgbClr val="FD3AFF"/>
                          </a:solidFill>
                        </a:rPr>
                        <a:t>35,9 (6,4)</a:t>
                      </a:r>
                    </a:p>
                  </a:txBody>
                  <a:tcPr/>
                </a:tc>
                <a:tc>
                  <a:txBody>
                    <a:bodyPr/>
                    <a:lstStyle/>
                    <a:p>
                      <a:pPr algn="ctr"/>
                      <a:r>
                        <a:rPr lang="nl-NL" dirty="0">
                          <a:solidFill>
                            <a:srgbClr val="FD3AFF"/>
                          </a:solidFill>
                        </a:rPr>
                        <a:t>28,8(5,9)</a:t>
                      </a:r>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p:txBody>
          <a:bodyPr>
            <a:normAutofit fontScale="90000"/>
          </a:bodyPr>
          <a:lstStyle/>
          <a:p>
            <a:pPr eaLnBrk="1" hangingPunct="1"/>
            <a:r>
              <a:rPr lang="nl-NL" sz="4000"/>
              <a:t>Consultduur, ICPC code</a:t>
            </a:r>
            <a:br>
              <a:rPr lang="nl-NL" sz="4000"/>
            </a:br>
            <a:r>
              <a:rPr lang="nl-NL" sz="4000"/>
              <a:t>inter-dokter variatie (SD).</a:t>
            </a:r>
          </a:p>
        </p:txBody>
      </p:sp>
      <p:pic>
        <p:nvPicPr>
          <p:cNvPr id="46083" name="Tijdelijke aanduiding voor inhoud 3"/>
          <p:cNvPicPr>
            <a:picLocks noGrp="1"/>
          </p:cNvPicPr>
          <p:nvPr>
            <p:ph idx="4294967295"/>
          </p:nvPr>
        </p:nvPicPr>
        <p:blipFill>
          <a:blip r:embed="rId3"/>
          <a:srcRect t="17052" r="34856" b="8382"/>
          <a:stretch>
            <a:fillRect/>
          </a:stretch>
        </p:blipFill>
        <p:spPr>
          <a:xfrm>
            <a:off x="457200" y="1417638"/>
            <a:ext cx="8229600" cy="51181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el 1"/>
          <p:cNvSpPr>
            <a:spLocks noGrp="1"/>
          </p:cNvSpPr>
          <p:nvPr>
            <p:ph type="title"/>
          </p:nvPr>
        </p:nvSpPr>
        <p:spPr/>
        <p:txBody>
          <a:bodyPr/>
          <a:lstStyle/>
          <a:p>
            <a:pPr eaLnBrk="1" hangingPunct="1"/>
            <a:r>
              <a:rPr lang="nl-NL"/>
              <a:t>Conclusies:</a:t>
            </a:r>
          </a:p>
        </p:txBody>
      </p:sp>
      <p:sp>
        <p:nvSpPr>
          <p:cNvPr id="3" name="Tijdelijke aanduiding voor inhoud 2"/>
          <p:cNvSpPr>
            <a:spLocks noGrp="1"/>
          </p:cNvSpPr>
          <p:nvPr>
            <p:ph idx="1"/>
          </p:nvPr>
        </p:nvSpPr>
        <p:spPr/>
        <p:txBody>
          <a:bodyPr>
            <a:normAutofit/>
          </a:bodyPr>
          <a:lstStyle/>
          <a:p>
            <a:pPr marL="0" indent="0" eaLnBrk="1" hangingPunct="1">
              <a:buFont typeface="Arial" charset="0"/>
              <a:buNone/>
            </a:pPr>
            <a:r>
              <a:rPr lang="nl-NL" sz="4000"/>
              <a:t>Gemiddelde consultduur:</a:t>
            </a:r>
          </a:p>
          <a:p>
            <a:pPr marL="0" indent="0" eaLnBrk="1" hangingPunct="1"/>
            <a:r>
              <a:rPr lang="nl-NL" sz="4000"/>
              <a:t>Grote inter-dokter variatie.</a:t>
            </a:r>
          </a:p>
          <a:p>
            <a:pPr marL="0" indent="0" eaLnBrk="1" hangingPunct="1"/>
            <a:r>
              <a:rPr lang="nl-NL" sz="4000"/>
              <a:t>Groot tijd beslag.</a:t>
            </a:r>
          </a:p>
          <a:p>
            <a:pPr marL="0" indent="0" eaLnBrk="1" hangingPunct="1"/>
            <a:r>
              <a:rPr lang="nl-NL" sz="4000"/>
              <a:t>Relevant stijl kenmerk van de huisarts.</a:t>
            </a:r>
          </a:p>
          <a:p>
            <a:pPr marL="0" indent="0" eaLnBrk="1" hangingPunct="1"/>
            <a:endParaRPr lang="nl-NL"/>
          </a:p>
          <a:p>
            <a:pPr marL="0" indent="0" eaLnBrk="1" hangingPunct="1"/>
            <a:endParaRPr lang="nl-N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p:txBody>
          <a:bodyPr/>
          <a:lstStyle/>
          <a:p>
            <a:r>
              <a:rPr lang="nl-NL" sz="4000"/>
              <a:t>Methoden om het consult te bekorten.</a:t>
            </a:r>
          </a:p>
        </p:txBody>
      </p:sp>
      <p:sp>
        <p:nvSpPr>
          <p:cNvPr id="43011" name="Rectangle 3"/>
          <p:cNvSpPr>
            <a:spLocks noGrp="1"/>
          </p:cNvSpPr>
          <p:nvPr>
            <p:ph type="body" idx="1"/>
          </p:nvPr>
        </p:nvSpPr>
        <p:spPr>
          <a:xfrm>
            <a:off x="457200" y="1417638"/>
            <a:ext cx="8229600" cy="4708525"/>
          </a:xfrm>
        </p:spPr>
        <p:txBody>
          <a:bodyPr/>
          <a:lstStyle/>
          <a:p>
            <a:pPr marL="609600" indent="-609600">
              <a:lnSpc>
                <a:spcPct val="80000"/>
              </a:lnSpc>
              <a:buFont typeface="Arial" charset="0"/>
              <a:buAutoNum type="alphaLcParenR"/>
            </a:pPr>
            <a:r>
              <a:rPr lang="nl-NL" sz="2000" dirty="0"/>
              <a:t>U doet het consult staande.</a:t>
            </a:r>
          </a:p>
          <a:p>
            <a:pPr marL="609600" indent="-609600">
              <a:lnSpc>
                <a:spcPct val="80000"/>
              </a:lnSpc>
              <a:buFont typeface="Arial" charset="0"/>
              <a:buAutoNum type="alphaLcParenR"/>
            </a:pPr>
            <a:r>
              <a:rPr lang="nl-NL" sz="2000" dirty="0"/>
              <a:t>U gaat niet zitten maar zegt dat u de patiënt direct wil onderzoeken en ondertussen het verhaal wel zal aanhoren.</a:t>
            </a:r>
          </a:p>
          <a:p>
            <a:pPr marL="609600" indent="-609600">
              <a:lnSpc>
                <a:spcPct val="80000"/>
              </a:lnSpc>
              <a:buFont typeface="Arial" charset="0"/>
              <a:buAutoNum type="alphaLcParenR"/>
            </a:pPr>
            <a:r>
              <a:rPr lang="nl-NL" sz="2000" dirty="0"/>
              <a:t>U verwijst een deel van de klachten naar een andere afspraak.  </a:t>
            </a:r>
          </a:p>
          <a:p>
            <a:pPr marL="609600" indent="-609600">
              <a:lnSpc>
                <a:spcPct val="80000"/>
              </a:lnSpc>
              <a:buFont typeface="Arial" charset="0"/>
              <a:buAutoNum type="alphaLcParenR"/>
            </a:pPr>
            <a:r>
              <a:rPr lang="nl-NL" sz="2000" dirty="0"/>
              <a:t>U zegt dat u weinig tijd heeft en daarom alleen de belangrijkste klacht kan behandelen.</a:t>
            </a:r>
          </a:p>
          <a:p>
            <a:pPr marL="609600" indent="-609600">
              <a:lnSpc>
                <a:spcPct val="80000"/>
              </a:lnSpc>
              <a:buFont typeface="Arial" charset="0"/>
              <a:buAutoNum type="alphaLcParenR"/>
            </a:pPr>
            <a:r>
              <a:rPr lang="nl-NL" sz="2000" dirty="0"/>
              <a:t>U probeert snel de vraag van de patiënt helder te krijgen door gericht te luisteren.</a:t>
            </a:r>
          </a:p>
          <a:p>
            <a:pPr marL="609600" indent="-609600">
              <a:lnSpc>
                <a:spcPct val="80000"/>
              </a:lnSpc>
              <a:buFont typeface="Arial" charset="0"/>
              <a:buAutoNum type="alphaLcParenR"/>
            </a:pPr>
            <a:r>
              <a:rPr lang="nl-NL" sz="2000" dirty="0"/>
              <a:t>U zegt dat dit probleem beter door de poh kan worden geanalyseerd en zorgt dat er snel een afspraak komt. </a:t>
            </a:r>
          </a:p>
          <a:p>
            <a:pPr marL="609600" indent="-609600">
              <a:lnSpc>
                <a:spcPct val="80000"/>
              </a:lnSpc>
              <a:buFont typeface="Arial" charset="0"/>
              <a:buAutoNum type="alphaLcParenR"/>
            </a:pPr>
            <a:r>
              <a:rPr lang="nl-NL" sz="2000" dirty="0"/>
              <a:t>U doet geen lichamelijk onderzoek.</a:t>
            </a:r>
          </a:p>
          <a:p>
            <a:pPr marL="609600" indent="-609600">
              <a:lnSpc>
                <a:spcPct val="80000"/>
              </a:lnSpc>
              <a:buFont typeface="Arial" charset="0"/>
              <a:buAutoNum type="alphaLcParenR"/>
            </a:pPr>
            <a:r>
              <a:rPr lang="nl-NL" sz="2000" dirty="0"/>
              <a:t>U vraagt de assistente de patiënt mee te nemen naar haar behandel kamer en vast de anamnese af te nemen en te zorgen dat u de patiënt makkelijk kan onderzoeken. </a:t>
            </a:r>
          </a:p>
          <a:p>
            <a:pPr marL="609600" indent="-609600">
              <a:lnSpc>
                <a:spcPct val="80000"/>
              </a:lnSpc>
              <a:buFont typeface="Arial" charset="0"/>
              <a:buAutoNum type="alphaLcParenR"/>
            </a:pPr>
            <a:r>
              <a:rPr lang="nl-NL" sz="2000" dirty="0"/>
              <a:t>U zegt dat u eerst een bloed onderzoek wil en dat de patiënt de volgende dag terug moet komen.</a:t>
            </a:r>
          </a:p>
          <a:p>
            <a:pPr marL="609600" indent="-609600">
              <a:lnSpc>
                <a:spcPct val="80000"/>
              </a:lnSpc>
              <a:buFont typeface="Arial" charset="0"/>
              <a:buAutoNum type="alphaLcParenR"/>
            </a:pPr>
            <a:r>
              <a:rPr lang="nl-NL" sz="2000" dirty="0"/>
              <a:t>U verwijst de patiënt naar ziekenhuis of </a:t>
            </a:r>
            <a:r>
              <a:rPr lang="nl-NL" sz="2000" dirty="0" err="1"/>
              <a:t>ehbo</a:t>
            </a:r>
            <a:r>
              <a:rPr lang="nl-NL" sz="2000" dirty="0"/>
              <a:t>.</a:t>
            </a:r>
          </a:p>
          <a:p>
            <a:pPr marL="609600" indent="-609600">
              <a:lnSpc>
                <a:spcPct val="80000"/>
              </a:lnSpc>
              <a:buFont typeface="Arial" charset="0"/>
              <a:buAutoNum type="alphaLcParenR"/>
            </a:pPr>
            <a:r>
              <a:rPr lang="nl-NL" sz="2000" dirty="0"/>
              <a:t>Andere methode.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30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3011">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30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0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011">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3011">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3011">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3011">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3011">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301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p:txBody>
          <a:bodyPr/>
          <a:lstStyle/>
          <a:p>
            <a:r>
              <a:rPr lang="nl-NL"/>
              <a:t>Programma beschrijving.</a:t>
            </a:r>
          </a:p>
        </p:txBody>
      </p:sp>
      <p:sp>
        <p:nvSpPr>
          <p:cNvPr id="40963" name="Rectangle 3"/>
          <p:cNvSpPr>
            <a:spLocks noGrp="1"/>
          </p:cNvSpPr>
          <p:nvPr>
            <p:ph type="body" idx="1"/>
          </p:nvPr>
        </p:nvSpPr>
        <p:spPr/>
        <p:txBody>
          <a:bodyPr/>
          <a:lstStyle/>
          <a:p>
            <a:r>
              <a:rPr lang="nl-NL"/>
              <a:t>Inleiding						 5 minuten.</a:t>
            </a:r>
          </a:p>
          <a:p>
            <a:r>
              <a:rPr lang="nl-NL"/>
              <a:t>Bespreken opdracht	</a:t>
            </a:r>
          </a:p>
          <a:p>
            <a:pPr lvl="1"/>
            <a:r>
              <a:rPr lang="nl-NL"/>
              <a:t>3 tallen 					</a:t>
            </a:r>
            <a:r>
              <a:rPr lang="nl-NL" sz="3200"/>
              <a:t>15 minuten</a:t>
            </a:r>
          </a:p>
          <a:p>
            <a:pPr lvl="1"/>
            <a:r>
              <a:rPr lang="nl-NL"/>
              <a:t>methoden 				</a:t>
            </a:r>
            <a:r>
              <a:rPr lang="nl-NL" sz="3200"/>
              <a:t>15 minuten</a:t>
            </a:r>
          </a:p>
          <a:p>
            <a:r>
              <a:rPr lang="nl-NL"/>
              <a:t>Achtergrond 				20 minuten</a:t>
            </a:r>
          </a:p>
          <a:p>
            <a:r>
              <a:rPr lang="nl-NL"/>
              <a:t>Conclusie etc</a:t>
            </a:r>
          </a:p>
          <a:p>
            <a:endParaRPr lang="nl-NL"/>
          </a:p>
          <a:p>
            <a:endParaRPr lang="nl-N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p:txBody>
          <a:bodyPr/>
          <a:lstStyle/>
          <a:p>
            <a:r>
              <a:rPr lang="en-US"/>
              <a:t>Vragen.</a:t>
            </a:r>
            <a:endParaRPr lang="nl-NL"/>
          </a:p>
        </p:txBody>
      </p:sp>
      <p:sp>
        <p:nvSpPr>
          <p:cNvPr id="48131" name="Rectangle 3"/>
          <p:cNvSpPr>
            <a:spLocks noGrp="1"/>
          </p:cNvSpPr>
          <p:nvPr>
            <p:ph type="body" idx="1"/>
          </p:nvPr>
        </p:nvSpPr>
        <p:spPr/>
        <p:txBody>
          <a:bodyPr/>
          <a:lstStyle/>
          <a:p>
            <a:pPr marL="609600" indent="-609600" eaLnBrk="1" hangingPunct="1">
              <a:spcBef>
                <a:spcPct val="0"/>
              </a:spcBef>
              <a:buFontTx/>
              <a:buAutoNum type="arabicPeriod"/>
            </a:pPr>
            <a:r>
              <a:rPr lang="nl-NL"/>
              <a:t>Is een langere consultduur erg? Wat is de zin van een langere consultduur?</a:t>
            </a:r>
          </a:p>
          <a:p>
            <a:pPr marL="609600" indent="-609600" eaLnBrk="1" hangingPunct="1">
              <a:spcBef>
                <a:spcPct val="0"/>
              </a:spcBef>
              <a:buFontTx/>
              <a:buAutoNum type="arabicPeriod"/>
            </a:pPr>
            <a:r>
              <a:rPr lang="nl-NL"/>
              <a:t>Is een kortere consultduur erg? Wat is de zin van een kortere consultduur?</a:t>
            </a:r>
          </a:p>
          <a:p>
            <a:pPr marL="609600" indent="-609600" eaLnBrk="1" hangingPunct="1">
              <a:spcBef>
                <a:spcPct val="0"/>
              </a:spcBef>
              <a:buFontTx/>
              <a:buAutoNum type="arabicPeriod"/>
            </a:pPr>
            <a:r>
              <a:rPr lang="nl-NL"/>
              <a:t>Kan je leren kortere / langere consulten te doen? Is de consultduur trainbaar?</a:t>
            </a:r>
          </a:p>
          <a:p>
            <a:pPr marL="609600" indent="-609600" eaLnBrk="1" hangingPunct="1">
              <a:spcBef>
                <a:spcPct val="0"/>
              </a:spcBef>
              <a:buFontTx/>
              <a:buAutoNum type="arabicPeriod"/>
            </a:pPr>
            <a:endParaRPr lang="nl-NL"/>
          </a:p>
          <a:p>
            <a:pPr marL="609600" indent="-609600"/>
            <a:endParaRPr lang="nl-N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title"/>
          </p:nvPr>
        </p:nvSpPr>
        <p:spPr/>
        <p:txBody>
          <a:bodyPr/>
          <a:lstStyle/>
          <a:p>
            <a:pPr eaLnBrk="1" hangingPunct="1"/>
            <a:r>
              <a:rPr lang="nl-NL"/>
              <a:t>Omschrijvingen.</a:t>
            </a:r>
          </a:p>
        </p:txBody>
      </p:sp>
      <p:sp>
        <p:nvSpPr>
          <p:cNvPr id="15362" name="Tijdelijke aanduiding voor inhoud 2"/>
          <p:cNvSpPr>
            <a:spLocks noGrp="1"/>
          </p:cNvSpPr>
          <p:nvPr>
            <p:ph idx="1"/>
          </p:nvPr>
        </p:nvSpPr>
        <p:spPr/>
        <p:txBody>
          <a:bodyPr/>
          <a:lstStyle/>
          <a:p>
            <a:pPr eaLnBrk="1" hangingPunct="1"/>
            <a:r>
              <a:rPr lang="nl-NL"/>
              <a:t>Duur: Aantal minuten face to face (Wel of niet met registratie).</a:t>
            </a:r>
          </a:p>
          <a:p>
            <a:pPr eaLnBrk="1" hangingPunct="1"/>
            <a:r>
              <a:rPr lang="nl-NL"/>
              <a:t>Boekingstijd:  Aantal minuten waarin het consult is gepland.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el 1"/>
          <p:cNvSpPr>
            <a:spLocks noGrp="1"/>
          </p:cNvSpPr>
          <p:nvPr>
            <p:ph type="title"/>
          </p:nvPr>
        </p:nvSpPr>
        <p:spPr/>
        <p:txBody>
          <a:bodyPr/>
          <a:lstStyle/>
          <a:p>
            <a:pPr eaLnBrk="1" hangingPunct="1"/>
            <a:r>
              <a:rPr lang="nl-NL"/>
              <a:t>Kernbegrippen:</a:t>
            </a:r>
          </a:p>
        </p:txBody>
      </p:sp>
      <p:sp>
        <p:nvSpPr>
          <p:cNvPr id="3" name="Tijdelijke aanduiding voor inhoud 2"/>
          <p:cNvSpPr>
            <a:spLocks noGrp="1"/>
          </p:cNvSpPr>
          <p:nvPr>
            <p:ph idx="1"/>
          </p:nvPr>
        </p:nvSpPr>
        <p:spPr>
          <a:xfrm>
            <a:off x="914400" y="1600200"/>
            <a:ext cx="8229600" cy="4525963"/>
          </a:xfrm>
        </p:spPr>
        <p:txBody>
          <a:bodyPr/>
          <a:lstStyle/>
          <a:p>
            <a:pPr eaLnBrk="1" hangingPunct="1"/>
            <a:r>
              <a:rPr lang="nl-NL"/>
              <a:t>Weinig onderzocht maar wel consistente uitkomsten.</a:t>
            </a:r>
          </a:p>
          <a:p>
            <a:pPr eaLnBrk="1" hangingPunct="1"/>
            <a:r>
              <a:rPr lang="nl-NL"/>
              <a:t>1 Fte huisarts verricht ongeveer 5000 CE/jaar.</a:t>
            </a:r>
          </a:p>
          <a:p>
            <a:pPr eaLnBrk="1" hangingPunct="1"/>
            <a:r>
              <a:rPr lang="nl-NL"/>
              <a:t>Hoeveel uur / week werk is 5000 x1 minuut?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el 1"/>
          <p:cNvSpPr>
            <a:spLocks noGrp="1"/>
          </p:cNvSpPr>
          <p:nvPr>
            <p:ph type="title"/>
          </p:nvPr>
        </p:nvSpPr>
        <p:spPr/>
        <p:txBody>
          <a:bodyPr/>
          <a:lstStyle/>
          <a:p>
            <a:pPr eaLnBrk="1" hangingPunct="1"/>
            <a:r>
              <a:rPr lang="nl-NL"/>
              <a:t>Gemiddelde consultduur.</a:t>
            </a:r>
          </a:p>
        </p:txBody>
      </p:sp>
      <p:graphicFrame>
        <p:nvGraphicFramePr>
          <p:cNvPr id="18468" name="Group 36"/>
          <p:cNvGraphicFramePr>
            <a:graphicFrameLocks noGrp="1"/>
          </p:cNvGraphicFramePr>
          <p:nvPr>
            <p:ph idx="1"/>
          </p:nvPr>
        </p:nvGraphicFramePr>
        <p:xfrm>
          <a:off x="457200" y="1600200"/>
          <a:ext cx="8229600" cy="2600325"/>
        </p:xfrm>
        <a:graphic>
          <a:graphicData uri="http://schemas.openxmlformats.org/drawingml/2006/table">
            <a:tbl>
              <a:tblPr/>
              <a:tblGrid>
                <a:gridCol w="3059113">
                  <a:extLst>
                    <a:ext uri="{9D8B030D-6E8A-4147-A177-3AD203B41FA5}">
                      <a16:colId xmlns:a16="http://schemas.microsoft.com/office/drawing/2014/main" val="20000"/>
                    </a:ext>
                  </a:extLst>
                </a:gridCol>
                <a:gridCol w="1889125">
                  <a:extLst>
                    <a:ext uri="{9D8B030D-6E8A-4147-A177-3AD203B41FA5}">
                      <a16:colId xmlns:a16="http://schemas.microsoft.com/office/drawing/2014/main" val="20001"/>
                    </a:ext>
                  </a:extLst>
                </a:gridCol>
                <a:gridCol w="3281362">
                  <a:extLst>
                    <a:ext uri="{9D8B030D-6E8A-4147-A177-3AD203B41FA5}">
                      <a16:colId xmlns:a16="http://schemas.microsoft.com/office/drawing/2014/main" val="20002"/>
                    </a:ext>
                  </a:extLst>
                </a:gridCol>
              </a:tblGrid>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sz="18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Gemiddelde consultduur</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 huisartsen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1" i="0" u="none" strike="noStrike" cap="none" normalizeH="0" baseline="0">
                        <a:ln>
                          <a:noFill/>
                        </a:ln>
                        <a:solidFill>
                          <a:srgbClr val="FFFFFF"/>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 snel &lt; 7 minuten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Calibri" pitchFamily="34" charset="0"/>
                        </a:rPr>
                        <a:t> 28%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 gemiddeld 7  tot 9 minuten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Calibri" pitchFamily="34" charset="0"/>
                        </a:rPr>
                        <a:t>47%</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 langzaam &gt;9 minuten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Calibri" pitchFamily="34" charset="0"/>
                        </a:rPr>
                        <a:t>25%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a:ln>
                          <a:noFill/>
                        </a:ln>
                        <a:solidFill>
                          <a:srgbClr val="000000"/>
                        </a:solidFill>
                        <a:effectLst/>
                        <a:latin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a:ln>
                          <a:noFill/>
                        </a:ln>
                        <a:solidFill>
                          <a:srgbClr val="000000"/>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a:ln>
                          <a:noFill/>
                        </a:ln>
                        <a:solidFill>
                          <a:srgbClr val="000000"/>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nl-NL"/>
                    </a:p>
                  </a:txBody>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a:ln>
                          <a:noFill/>
                        </a:ln>
                        <a:solidFill>
                          <a:srgbClr val="000000"/>
                        </a:solidFill>
                        <a:effectLst/>
                        <a:latin typeface="Calibri" pitchFamily="34" charset="0"/>
                        <a:ea typeface="ＭＳ 明朝" pitchFamily="49" charset="-128"/>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el 1"/>
          <p:cNvSpPr>
            <a:spLocks noGrp="1"/>
          </p:cNvSpPr>
          <p:nvPr>
            <p:ph type="title" idx="4294967295"/>
          </p:nvPr>
        </p:nvSpPr>
        <p:spPr/>
        <p:txBody>
          <a:bodyPr/>
          <a:lstStyle/>
          <a:p>
            <a:pPr eaLnBrk="1" hangingPunct="1"/>
            <a:r>
              <a:rPr lang="nl-NL"/>
              <a:t>Gemiddelde consultduur.</a:t>
            </a:r>
          </a:p>
        </p:txBody>
      </p:sp>
      <p:graphicFrame>
        <p:nvGraphicFramePr>
          <p:cNvPr id="36904" name="Group 40"/>
          <p:cNvGraphicFramePr>
            <a:graphicFrameLocks noGrp="1"/>
          </p:cNvGraphicFramePr>
          <p:nvPr>
            <p:ph idx="4294967295"/>
          </p:nvPr>
        </p:nvGraphicFramePr>
        <p:xfrm>
          <a:off x="457200" y="1600200"/>
          <a:ext cx="8229600" cy="2868930"/>
        </p:xfrm>
        <a:graphic>
          <a:graphicData uri="http://schemas.openxmlformats.org/drawingml/2006/table">
            <a:tbl>
              <a:tblPr/>
              <a:tblGrid>
                <a:gridCol w="3059113">
                  <a:extLst>
                    <a:ext uri="{9D8B030D-6E8A-4147-A177-3AD203B41FA5}">
                      <a16:colId xmlns:a16="http://schemas.microsoft.com/office/drawing/2014/main" val="20000"/>
                    </a:ext>
                  </a:extLst>
                </a:gridCol>
                <a:gridCol w="1601787">
                  <a:extLst>
                    <a:ext uri="{9D8B030D-6E8A-4147-A177-3AD203B41FA5}">
                      <a16:colId xmlns:a16="http://schemas.microsoft.com/office/drawing/2014/main" val="20001"/>
                    </a:ext>
                  </a:extLst>
                </a:gridCol>
                <a:gridCol w="3568700">
                  <a:extLst>
                    <a:ext uri="{9D8B030D-6E8A-4147-A177-3AD203B41FA5}">
                      <a16:colId xmlns:a16="http://schemas.microsoft.com/office/drawing/2014/main" val="20002"/>
                    </a:ext>
                  </a:extLst>
                </a:gridCol>
              </a:tblGrid>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sz="18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Gemiddelde consultduur</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1" i="0" u="none" strike="noStrike" cap="none" normalizeH="0" baseline="0">
                          <a:ln>
                            <a:noFill/>
                          </a:ln>
                          <a:solidFill>
                            <a:srgbClr val="FFFFFF"/>
                          </a:solidFill>
                          <a:effectLst/>
                          <a:latin typeface="Times New Roman" pitchFamily="18" charset="0"/>
                          <a:ea typeface="ＭＳ 明朝" pitchFamily="49" charset="-128"/>
                          <a:cs typeface="Times New Roman" pitchFamily="18" charset="0"/>
                        </a:rPr>
                        <a:t>% huisartsen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1" i="0" u="none" strike="noStrike" cap="none" normalizeH="0" baseline="0">
                          <a:ln>
                            <a:noFill/>
                          </a:ln>
                          <a:solidFill>
                            <a:srgbClr val="FFFFFF"/>
                          </a:solidFill>
                          <a:effectLst/>
                          <a:latin typeface="Calibri" pitchFamily="34" charset="0"/>
                        </a:rPr>
                        <a:t>Uitgedrukt als % consulten langer dan 10 minuten.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tx1"/>
                          </a:solidFill>
                          <a:effectLst/>
                          <a:latin typeface="Times New Roman" pitchFamily="18" charset="0"/>
                          <a:ea typeface="ＭＳ 明朝" pitchFamily="49" charset="-128"/>
                          <a:cs typeface="Times New Roman" pitchFamily="18" charset="0"/>
                        </a:rPr>
                        <a:t> snel &lt; 7 minuten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808080"/>
                          </a:solidFill>
                          <a:effectLst/>
                          <a:latin typeface="Calibri" pitchFamily="34" charset="0"/>
                        </a:rPr>
                        <a:t> 28%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20%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tx1"/>
                          </a:solidFill>
                          <a:effectLst/>
                          <a:latin typeface="Times New Roman" pitchFamily="18" charset="0"/>
                          <a:ea typeface="ＭＳ 明朝" pitchFamily="49" charset="-128"/>
                          <a:cs typeface="Times New Roman" pitchFamily="18" charset="0"/>
                        </a:rPr>
                        <a:t> gemiddeld 7  tot 9 minuten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808080"/>
                          </a:solidFill>
                          <a:effectLst/>
                          <a:latin typeface="Calibri" pitchFamily="34" charset="0"/>
                        </a:rPr>
                        <a:t>47%</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27%</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chemeClr val="tx1"/>
                          </a:solidFill>
                          <a:effectLst/>
                          <a:latin typeface="Times New Roman" pitchFamily="18" charset="0"/>
                          <a:ea typeface="ＭＳ 明朝" pitchFamily="49" charset="-128"/>
                          <a:cs typeface="Times New Roman" pitchFamily="18" charset="0"/>
                        </a:rPr>
                        <a:t> langzaam  &gt;9 minuten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808080"/>
                          </a:solidFill>
                          <a:effectLst/>
                          <a:latin typeface="Calibri" pitchFamily="34" charset="0"/>
                        </a:rPr>
                        <a:t>25%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45%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Nederlands gemiddelde 2004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a:ln>
                          <a:noFill/>
                        </a:ln>
                        <a:solidFill>
                          <a:srgbClr val="000000"/>
                        </a:solidFill>
                        <a:effectLst/>
                        <a:latin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8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rPr>
                        <a:t>40%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a:ln>
                          <a:noFill/>
                        </a:ln>
                        <a:solidFill>
                          <a:srgbClr val="000000"/>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a:ln>
                          <a:noFill/>
                        </a:ln>
                        <a:solidFill>
                          <a:srgbClr val="000000"/>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nl-NL"/>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a:ln>
                          <a:noFill/>
                        </a:ln>
                        <a:solidFill>
                          <a:srgbClr val="000000"/>
                        </a:solidFill>
                        <a:effectLst/>
                        <a:latin typeface="Times New Roman" pitchFamily="18" charset="0"/>
                        <a:ea typeface="ＭＳ 明朝" pitchFamily="49" charset="-128"/>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eaLnBrk="1" hangingPunct="1"/>
            <a:r>
              <a:rPr lang="nl-NL" sz="4000"/>
              <a:t>Consultduur, leeftijd &amp; geslacht patiënt, inter-dokter variatie (SD).</a:t>
            </a:r>
          </a:p>
        </p:txBody>
      </p:sp>
      <p:pic>
        <p:nvPicPr>
          <p:cNvPr id="22530" name="Tijdelijke aanduiding voor inhoud 3"/>
          <p:cNvPicPr>
            <a:picLocks noGrp="1"/>
          </p:cNvPicPr>
          <p:nvPr>
            <p:ph idx="1"/>
          </p:nvPr>
        </p:nvPicPr>
        <p:blipFill>
          <a:blip r:embed="rId3"/>
          <a:srcRect r="-1587"/>
          <a:stretch>
            <a:fillRect/>
          </a:stretch>
        </p:blipFill>
        <p:spPr>
          <a:xfrm>
            <a:off x="457200" y="1600200"/>
            <a:ext cx="8359775" cy="4525963"/>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eaLnBrk="1" hangingPunct="1"/>
            <a:r>
              <a:rPr lang="nl-NL" sz="4000"/>
              <a:t>Consultduur, ICPC code</a:t>
            </a:r>
            <a:br>
              <a:rPr lang="nl-NL" sz="4000"/>
            </a:br>
            <a:r>
              <a:rPr lang="nl-NL" sz="4000"/>
              <a:t>inter-dokter variatie (SD).</a:t>
            </a:r>
          </a:p>
        </p:txBody>
      </p:sp>
      <p:pic>
        <p:nvPicPr>
          <p:cNvPr id="24578" name="Tijdelijke aanduiding voor inhoud 3"/>
          <p:cNvPicPr>
            <a:picLocks noGrp="1"/>
          </p:cNvPicPr>
          <p:nvPr>
            <p:ph idx="1"/>
          </p:nvPr>
        </p:nvPicPr>
        <p:blipFill>
          <a:blip r:embed="rId3"/>
          <a:srcRect t="17052" r="34856" b="8382"/>
          <a:stretch>
            <a:fillRect/>
          </a:stretch>
        </p:blipFill>
        <p:spPr>
          <a:xfrm>
            <a:off x="457200" y="1417638"/>
            <a:ext cx="8229600" cy="5118100"/>
          </a:xfrm>
        </p:spPr>
      </p:pic>
    </p:spTree>
  </p:cSld>
  <p:clrMapOvr>
    <a:masterClrMapping/>
  </p:clrMapOvr>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2028</Words>
  <Application>Microsoft Office PowerPoint</Application>
  <PresentationFormat>Diavoorstelling (4:3)</PresentationFormat>
  <Paragraphs>346</Paragraphs>
  <Slides>18</Slides>
  <Notes>18</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18</vt:i4>
      </vt:variant>
    </vt:vector>
  </HeadingPairs>
  <TitlesOfParts>
    <vt:vector size="23" baseType="lpstr">
      <vt:lpstr>ＭＳ 明朝</vt:lpstr>
      <vt:lpstr>Arial</vt:lpstr>
      <vt:lpstr>Calibri</vt:lpstr>
      <vt:lpstr>Times New Roman</vt:lpstr>
      <vt:lpstr>Office-thema</vt:lpstr>
      <vt:lpstr>De gemiddelde consultduur een stijl kenmerk van de huisarts.</vt:lpstr>
      <vt:lpstr>Programma beschrijving.</vt:lpstr>
      <vt:lpstr>Vragen.</vt:lpstr>
      <vt:lpstr>Omschrijvingen.</vt:lpstr>
      <vt:lpstr>Kernbegrippen:</vt:lpstr>
      <vt:lpstr>Gemiddelde consultduur.</vt:lpstr>
      <vt:lpstr>Gemiddelde consultduur.</vt:lpstr>
      <vt:lpstr>Consultduur, leeftijd &amp; geslacht patiënt, inter-dokter variatie (SD).</vt:lpstr>
      <vt:lpstr>Consultduur, ICPC code inter-dokter variatie (SD).</vt:lpstr>
      <vt:lpstr>% Consulten langer dan 10 minuten. Geslacht van huisarts en patiënt.</vt:lpstr>
      <vt:lpstr>% Consulten langer dan 10 minuten. Geslacht van huisarts en patiënt  voltijds werken.</vt:lpstr>
      <vt:lpstr>Kwaliteit en Tijd.</vt:lpstr>
      <vt:lpstr>Verschillen in patiënten mix van Aios en opleiders.</vt:lpstr>
      <vt:lpstr>Aios zien minder dan de opleiders. </vt:lpstr>
      <vt:lpstr>Aios zien meer dan de opleiders.</vt:lpstr>
      <vt:lpstr>Consultduur, ICPC code inter-dokter variatie (SD).</vt:lpstr>
      <vt:lpstr>Conclusies:</vt:lpstr>
      <vt:lpstr>Methoden om het consult te bekorten.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Consultduur</dc:title>
  <dc:creator>Reynders</dc:creator>
  <cp:lastModifiedBy>Joyce Feenstra-Stroeve</cp:lastModifiedBy>
  <cp:revision>20</cp:revision>
  <cp:lastPrinted>2017-01-19T08:58:51Z</cp:lastPrinted>
  <dcterms:created xsi:type="dcterms:W3CDTF">2015-03-01T09:33:43Z</dcterms:created>
  <dcterms:modified xsi:type="dcterms:W3CDTF">2018-10-31T10:08:48Z</dcterms:modified>
</cp:coreProperties>
</file>