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83" r:id="rId2"/>
    <p:sldId id="478" r:id="rId3"/>
    <p:sldId id="503" r:id="rId4"/>
    <p:sldId id="489" r:id="rId5"/>
    <p:sldId id="504" r:id="rId6"/>
    <p:sldId id="491" r:id="rId7"/>
    <p:sldId id="505" r:id="rId8"/>
    <p:sldId id="511" r:id="rId9"/>
    <p:sldId id="492" r:id="rId10"/>
    <p:sldId id="484" r:id="rId11"/>
    <p:sldId id="506" r:id="rId12"/>
    <p:sldId id="507" r:id="rId13"/>
    <p:sldId id="509" r:id="rId14"/>
    <p:sldId id="510" r:id="rId15"/>
    <p:sldId id="512" r:id="rId16"/>
    <p:sldId id="514" r:id="rId17"/>
    <p:sldId id="513" r:id="rId18"/>
    <p:sldId id="515" r:id="rId19"/>
    <p:sldId id="519" r:id="rId20"/>
    <p:sldId id="516" r:id="rId21"/>
    <p:sldId id="520" r:id="rId22"/>
    <p:sldId id="521" r:id="rId23"/>
    <p:sldId id="527" r:id="rId24"/>
    <p:sldId id="524" r:id="rId25"/>
    <p:sldId id="523" r:id="rId26"/>
    <p:sldId id="522" r:id="rId27"/>
    <p:sldId id="526" r:id="rId28"/>
    <p:sldId id="525" r:id="rId29"/>
    <p:sldId id="517" r:id="rId30"/>
    <p:sldId id="518" r:id="rId31"/>
    <p:sldId id="48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e Koning" initials="M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50"/>
    <a:srgbClr val="009CB4"/>
    <a:srgbClr val="E89E00"/>
    <a:srgbClr val="CED9E5"/>
    <a:srgbClr val="003741"/>
    <a:srgbClr val="F07814"/>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9" autoAdjust="0"/>
    <p:restoredTop sz="89026" autoAdjust="0"/>
  </p:normalViewPr>
  <p:slideViewPr>
    <p:cSldViewPr snapToGrid="0">
      <p:cViewPr varScale="1">
        <p:scale>
          <a:sx n="65" d="100"/>
          <a:sy n="65" d="100"/>
        </p:scale>
        <p:origin x="12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11-4-2023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354531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cs typeface="Times New Roman" panose="02020603050405020304" pitchFamily="18" charset="0"/>
              </a:rPr>
              <a:t>Hoe merk je dat jouw grens is bereikt? En welke norm hoort bij jouw grens?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161416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Plenaire discussie die over algemene normen en waarden gaat, zonder dat het al direct toespitst op fysiek, seksueel of discriminerend grensoverschrijdend gedrag, zodat iedereen alvast getriggerd wordt over de eigen normen en waarden na te denken.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07467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59360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effectLst/>
                <a:latin typeface="Arial" panose="020B0604020202020204" pitchFamily="34" charset="0"/>
                <a:ea typeface="Calibri" panose="020F0502020204030204" pitchFamily="34" charset="0"/>
                <a:cs typeface="Times New Roman" panose="02020603050405020304" pitchFamily="18" charset="0"/>
              </a:rPr>
              <a:t>Helaas zijn alle cases die we hier bespreken uit het leven gegrepen.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Centraal staan de vragen: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nl-NL" sz="1100" dirty="0">
                <a:effectLst/>
                <a:latin typeface="Arial" panose="020B0604020202020204" pitchFamily="34" charset="0"/>
                <a:ea typeface="Calibri" panose="020F0502020204030204" pitchFamily="34" charset="0"/>
                <a:cs typeface="Times New Roman" panose="02020603050405020304" pitchFamily="18" charset="0"/>
              </a:rPr>
              <a:t>Wat speelt er in de casus?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nl-NL" sz="1100" dirty="0">
                <a:effectLst/>
                <a:latin typeface="Arial" panose="020B0604020202020204" pitchFamily="34" charset="0"/>
                <a:ea typeface="Calibri" panose="020F0502020204030204" pitchFamily="34" charset="0"/>
                <a:cs typeface="Times New Roman" panose="02020603050405020304" pitchFamily="18" charset="0"/>
              </a:rPr>
              <a:t>Wordt bij jou een grens overschreden?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nl-NL" sz="1100" dirty="0">
                <a:effectLst/>
                <a:latin typeface="Arial" panose="020B0604020202020204" pitchFamily="34" charset="0"/>
                <a:ea typeface="Calibri" panose="020F0502020204030204" pitchFamily="34" charset="0"/>
                <a:cs typeface="Times New Roman" panose="02020603050405020304" pitchFamily="18" charset="0"/>
              </a:rPr>
              <a:t>Welke normen en waarden zijn in het geding?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nl-NL" sz="1100" dirty="0">
                <a:effectLst/>
                <a:latin typeface="Arial" panose="020B0604020202020204" pitchFamily="34" charset="0"/>
                <a:ea typeface="Calibri" panose="020F0502020204030204" pitchFamily="34" charset="0"/>
                <a:cs typeface="Times New Roman" panose="02020603050405020304" pitchFamily="18" charset="0"/>
              </a:rPr>
              <a:t>Hoe zou je in deze situatie handelen?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Er zijn papieren hand-outs (zie bouwsteen), daarop zijn de acht cases uitgeschreven. Verdeel de groep in kleinere groepjes met 3-4 mensen per groepje. Ieder groepje krijgt een casus op een hand-out en krijgt 10 minuten om dit te bespreken. Na 10 minuten wordt er gewisseld en gaat elk groepje verder met de tweede casus.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De casus zijn onderverdeeld naar doelgroep (</a:t>
            </a:r>
            <a:r>
              <a:rPr lang="nl-NL" sz="1100" dirty="0" err="1">
                <a:effectLst/>
                <a:latin typeface="Arial" panose="020B0604020202020204" pitchFamily="34" charset="0"/>
                <a:ea typeface="Calibri" panose="020F0502020204030204" pitchFamily="34" charset="0"/>
                <a:cs typeface="Times New Roman" panose="02020603050405020304" pitchFamily="18" charset="0"/>
              </a:rPr>
              <a:t>aios</a:t>
            </a:r>
            <a:r>
              <a:rPr lang="nl-NL" sz="1100" dirty="0">
                <a:effectLst/>
                <a:latin typeface="Arial" panose="020B0604020202020204" pitchFamily="34" charset="0"/>
                <a:ea typeface="Calibri" panose="020F0502020204030204" pitchFamily="34" charset="0"/>
                <a:cs typeface="Times New Roman" panose="02020603050405020304" pitchFamily="18" charset="0"/>
              </a:rPr>
              <a:t> EN opleiders, alleen </a:t>
            </a:r>
            <a:r>
              <a:rPr lang="nl-NL" sz="1100" dirty="0" err="1">
                <a:effectLst/>
                <a:latin typeface="Arial" panose="020B0604020202020204" pitchFamily="34" charset="0"/>
                <a:ea typeface="Calibri" panose="020F0502020204030204" pitchFamily="34" charset="0"/>
                <a:cs typeface="Times New Roman" panose="02020603050405020304" pitchFamily="18" charset="0"/>
              </a:rPr>
              <a:t>aios</a:t>
            </a:r>
            <a:r>
              <a:rPr lang="nl-NL" sz="1100" dirty="0">
                <a:effectLst/>
                <a:latin typeface="Arial" panose="020B0604020202020204" pitchFamily="34" charset="0"/>
                <a:ea typeface="Calibri" panose="020F0502020204030204" pitchFamily="34" charset="0"/>
                <a:cs typeface="Times New Roman" panose="02020603050405020304" pitchFamily="18" charset="0"/>
              </a:rPr>
              <a:t> of alleen opleiders). Bepaal aan de hand van de groepsgrootte en de tijd hoeveel cases je wilt bespreken. Wij raden aan om er 4 te doen.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Arial" panose="020B0604020202020204" pitchFamily="34" charset="0"/>
                <a:ea typeface="Calibri" panose="020F0502020204030204" pitchFamily="34" charset="0"/>
                <a:cs typeface="Times New Roman" panose="02020603050405020304" pitchFamily="18" charset="0"/>
              </a:rPr>
              <a:t>Na de 20 minuten in groepjes bespreken loop de besproken cases plenair na. Gebruik hiervoor de slides van de casus (volgen). Laat als eerste de groepjes die de casus hadden reageren, daarna eventueel de reactie die in de grotere groep oproept.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163346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310990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04924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64721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192747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123550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247417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grensoverschrijdend gedrag moeilijk te definiëren is. Voor iedereen zal de grens anders liggen en elke situatie waarin dit gedrag zich afspeelt zal anders zijn, kan het helpen om een zestal criteria te gebruiken. Ook deze zijn in sommige situaties meer of minder relevant. Hoe leeftijdsadequaat een gedraging is, zal op de werkvloer minder relevant zijn, dan wanneer het bijvoorbeeld seksueel gedrag is waarbij niet elke partij volwassen is. Ook gelijkwaardigheid zal niet altijd opgaan, bijvoorbeeld op de werkvloer, maar daarom zal men er altijd bedacht op moeten zijn dat als dat criterium ontbreekt de andere criteria (bijvoorbeeld vrijwilligheid) zwaarder gaat wegen.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16717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401273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27</a:t>
            </a:fld>
            <a:endParaRPr lang="nl-NL"/>
          </a:p>
        </p:txBody>
      </p:sp>
    </p:spTree>
    <p:extLst>
      <p:ext uri="{BB962C8B-B14F-4D97-AF65-F5344CB8AC3E}">
        <p14:creationId xmlns:p14="http://schemas.microsoft.com/office/powerpoint/2010/main" val="208889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28</a:t>
            </a:fld>
            <a:endParaRPr lang="nl-NL"/>
          </a:p>
        </p:txBody>
      </p:sp>
    </p:spTree>
    <p:extLst>
      <p:ext uri="{BB962C8B-B14F-4D97-AF65-F5344CB8AC3E}">
        <p14:creationId xmlns:p14="http://schemas.microsoft.com/office/powerpoint/2010/main" val="3289780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cs typeface="Times New Roman" panose="02020603050405020304" pitchFamily="18" charset="0"/>
              </a:rPr>
              <a:t>Het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AmsterdamUMC</a:t>
            </a:r>
            <a:r>
              <a:rPr lang="nl-NL" sz="1800" dirty="0">
                <a:effectLst/>
                <a:latin typeface="Arial" panose="020B0604020202020204" pitchFamily="34" charset="0"/>
                <a:ea typeface="Calibri" panose="020F0502020204030204" pitchFamily="34" charset="0"/>
                <a:cs typeface="Times New Roman" panose="02020603050405020304" pitchFamily="18" charset="0"/>
              </a:rPr>
              <a:t> lanceert een app om grensoverschrijdend gedrag kenbaar en bespreekbaar te maken. De app is ontwikkeld door een team van medisch psychologen en is gratis te downloaden in de appstores.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29</a:t>
            </a:fld>
            <a:endParaRPr lang="nl-NL"/>
          </a:p>
        </p:txBody>
      </p:sp>
    </p:spTree>
    <p:extLst>
      <p:ext uri="{BB962C8B-B14F-4D97-AF65-F5344CB8AC3E}">
        <p14:creationId xmlns:p14="http://schemas.microsoft.com/office/powerpoint/2010/main" val="61825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rial" panose="020B0604020202020204" pitchFamily="34" charset="0"/>
                <a:ea typeface="Calibri" panose="020F0502020204030204" pitchFamily="34" charset="0"/>
                <a:cs typeface="Times New Roman" panose="02020603050405020304" pitchFamily="18" charset="0"/>
              </a:rPr>
              <a:t>Laat iedereen voor zichzelf een eigen take home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message</a:t>
            </a:r>
            <a:r>
              <a:rPr lang="nl-NL" sz="1800" dirty="0">
                <a:effectLst/>
                <a:latin typeface="Arial" panose="020B0604020202020204" pitchFamily="34" charset="0"/>
                <a:ea typeface="Calibri" panose="020F0502020204030204" pitchFamily="34" charset="0"/>
                <a:cs typeface="Times New Roman" panose="02020603050405020304" pitchFamily="18" charset="0"/>
              </a:rPr>
              <a:t> formuleren. Plenair een rondje wat iedereen na deze presentatie mee naar huis neemt. We kiezen ervoor om niet algemene take home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messages</a:t>
            </a:r>
            <a:r>
              <a:rPr lang="nl-NL" sz="1800" dirty="0">
                <a:effectLst/>
                <a:latin typeface="Arial" panose="020B0604020202020204" pitchFamily="34" charset="0"/>
                <a:ea typeface="Calibri" panose="020F0502020204030204" pitchFamily="34" charset="0"/>
                <a:cs typeface="Times New Roman" panose="02020603050405020304" pitchFamily="18" charset="0"/>
              </a:rPr>
              <a:t> te doen, omdat er hopelijk na discussie 2 bij iedereen nieuwe inzichten ontstaan zijn, hoe groot of klein ook, die de belangrijkste take home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messages</a:t>
            </a:r>
            <a:r>
              <a:rPr lang="nl-NL" sz="1800" dirty="0">
                <a:effectLst/>
                <a:latin typeface="Arial" panose="020B0604020202020204" pitchFamily="34" charset="0"/>
                <a:ea typeface="Calibri" panose="020F0502020204030204" pitchFamily="34" charset="0"/>
                <a:cs typeface="Times New Roman" panose="02020603050405020304" pitchFamily="18" charset="0"/>
              </a:rPr>
              <a:t> zullen zijn.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107063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zou je een korte onderbreking met alleen een show-of-hands kunnen doen. “Wie heeft er weleens met verbale agressie te maken gehad?” en zo het rijtje af. Bedenk even goed of de groep vertrouwd genoeg is met elkaar om dit veilig en eerlijk te kunnen doen.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9657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1"/>
                </a:solidFill>
                <a:effectLst/>
                <a:latin typeface="Lato" panose="020B0604020202020204" pitchFamily="34" charset="0"/>
              </a:rPr>
              <a:t>Het gebruik van </a:t>
            </a:r>
            <a:r>
              <a:rPr lang="nl-NL" b="0" i="0" dirty="0" err="1">
                <a:solidFill>
                  <a:srgbClr val="000001"/>
                </a:solidFill>
                <a:effectLst/>
                <a:latin typeface="Lato" panose="020B0604020202020204" pitchFamily="34" charset="0"/>
              </a:rPr>
              <a:t>social</a:t>
            </a:r>
            <a:r>
              <a:rPr lang="nl-NL" b="0" i="0" dirty="0">
                <a:solidFill>
                  <a:srgbClr val="000001"/>
                </a:solidFill>
                <a:effectLst/>
                <a:latin typeface="Lato" panose="020B0604020202020204" pitchFamily="34" charset="0"/>
              </a:rPr>
              <a:t> media (WhatsApp, Facebook, etc.) en mail voor seksueel grensoverschrijdend gedrag, lijkt met een opmars bezig. 9 procent van de respondenten die langer dan vijf jaar geleden een seksueel grensoverschrijdende situatie meemaakten, meldt dat dit gebeurde via </a:t>
            </a:r>
            <a:r>
              <a:rPr lang="nl-NL" b="0" i="0" dirty="0" err="1">
                <a:solidFill>
                  <a:srgbClr val="000001"/>
                </a:solidFill>
                <a:effectLst/>
                <a:latin typeface="Lato" panose="020B0604020202020204" pitchFamily="34" charset="0"/>
              </a:rPr>
              <a:t>social</a:t>
            </a:r>
            <a:r>
              <a:rPr lang="nl-NL" b="0" i="0" dirty="0">
                <a:solidFill>
                  <a:srgbClr val="000001"/>
                </a:solidFill>
                <a:effectLst/>
                <a:latin typeface="Lato" panose="020B0604020202020204" pitchFamily="34" charset="0"/>
              </a:rPr>
              <a:t> media of mail.</a:t>
            </a:r>
          </a:p>
          <a:p>
            <a:endParaRPr lang="nl-NL" b="0" i="0" dirty="0">
              <a:solidFill>
                <a:srgbClr val="000001"/>
              </a:solidFill>
              <a:effectLst/>
              <a:latin typeface="Lato" panose="020B0604020202020204" pitchFamily="34" charset="0"/>
            </a:endParaRPr>
          </a:p>
          <a:p>
            <a:r>
              <a:rPr lang="nl-NL" b="0" i="0" dirty="0">
                <a:solidFill>
                  <a:srgbClr val="000001"/>
                </a:solidFill>
                <a:effectLst/>
                <a:latin typeface="Lato" panose="020F0502020204030203" pitchFamily="34" charset="0"/>
              </a:rPr>
              <a:t>Het beeld dat onder meer in de media is ontstaan dat het vooral vrouwen zijn die seksueel grensoverschrijdende situaties meemaken, wordt ook in de enquête van Medisch Contact bevestigd. Ruim 80 procent van de vrouwelijke respondenten die iets meemaakten, melden dat dit gebeurde door een man. Al moet worden gezegd dat ruim twee keer zoveel vrouwen reageerden op de enquête en zij ook aanzienlijk vaker meldden dat ze seksueel grensoverschrijdende situaties meemaakten.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31949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94059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1066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39841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206580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2486054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E2CABE-B7C5-4085-B522-1516718AB64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DBD33-B2A9-44C0-AE34-064667361D50}" type="slidenum">
              <a:rPr lang="en-US" smtClean="0"/>
              <a:t>‹nr.›</a:t>
            </a:fld>
            <a:endParaRPr lang="en-US"/>
          </a:p>
        </p:txBody>
      </p:sp>
    </p:spTree>
    <p:extLst>
      <p:ext uri="{BB962C8B-B14F-4D97-AF65-F5344CB8AC3E}">
        <p14:creationId xmlns:p14="http://schemas.microsoft.com/office/powerpoint/2010/main" val="37989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medischcontact.nl/nieuws/laatste-nieuws/artikel/metoo-artsen-gaan-niet-vrijuit.htm"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www.medischcontact.nl/nieuws/laatste-nieuws/artikel/metoo-artsen-gaan-niet-vrijuit.ht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dischcontact.nl/nieuws/laatste-nieuws/artikel/metoo-artsen-gaan-niet-vrijuit.htm"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dischcontact.nl/nieuws/laatste-nieuws/artikel/metoo-artsen-gaan-niet-vrijuit.htm"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eworld.nl/lezen/discriminatie/racisme/racisme-in-de-zorg-ik-wil-niet-door-u-geholpen-worden/"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hyperlink" Target="https://radar.nl/discriminatie-ouderenzorg-rotterda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s://www.123test.nl/persoonlijke-waarden-test/"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s://nos.nl/artikel/2452748-artsen-steeds-vaker-bedreigd-of-geintimideerd-het-stopt-niet-meer"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9452B-F7FF-474D-A29D-0D56EF054AEE}"/>
              </a:ext>
            </a:extLst>
          </p:cNvPr>
          <p:cNvSpPr>
            <a:spLocks noGrp="1"/>
          </p:cNvSpPr>
          <p:nvPr>
            <p:ph type="ctrTitle"/>
          </p:nvPr>
        </p:nvSpPr>
        <p:spPr>
          <a:xfrm>
            <a:off x="653143" y="1556655"/>
            <a:ext cx="10776857" cy="1021654"/>
          </a:xfrm>
        </p:spPr>
        <p:txBody>
          <a:bodyPr>
            <a:normAutofit/>
          </a:bodyPr>
          <a:lstStyle/>
          <a:p>
            <a:r>
              <a:rPr lang="nl-NL" dirty="0"/>
              <a:t>Grensoverschrijdend gedrag</a:t>
            </a:r>
          </a:p>
        </p:txBody>
      </p:sp>
      <p:sp>
        <p:nvSpPr>
          <p:cNvPr id="3" name="Ondertitel 2">
            <a:extLst>
              <a:ext uri="{FF2B5EF4-FFF2-40B4-BE49-F238E27FC236}">
                <a16:creationId xmlns:a16="http://schemas.microsoft.com/office/drawing/2014/main" id="{F947FEE0-0B2C-4390-B5E8-6D5BC1AD86B3}"/>
              </a:ext>
            </a:extLst>
          </p:cNvPr>
          <p:cNvSpPr>
            <a:spLocks noGrp="1"/>
          </p:cNvSpPr>
          <p:nvPr>
            <p:ph type="subTitle" idx="1"/>
          </p:nvPr>
        </p:nvSpPr>
        <p:spPr>
          <a:xfrm>
            <a:off x="674915" y="1873771"/>
            <a:ext cx="10776857" cy="704538"/>
          </a:xfrm>
        </p:spPr>
        <p:txBody>
          <a:bodyPr/>
          <a:lstStyle/>
          <a:p>
            <a:pPr algn="ctr"/>
            <a:r>
              <a:rPr lang="nl-NL" dirty="0"/>
              <a:t>  </a:t>
            </a:r>
          </a:p>
        </p:txBody>
      </p:sp>
      <p:pic>
        <p:nvPicPr>
          <p:cNvPr id="8" name="Afbeelding 7">
            <a:extLst>
              <a:ext uri="{FF2B5EF4-FFF2-40B4-BE49-F238E27FC236}">
                <a16:creationId xmlns:a16="http://schemas.microsoft.com/office/drawing/2014/main" id="{3C77CFE4-8931-286A-67A5-0D4FBEA28831}"/>
              </a:ext>
            </a:extLst>
          </p:cNvPr>
          <p:cNvPicPr>
            <a:picLocks noChangeAspect="1"/>
          </p:cNvPicPr>
          <p:nvPr/>
        </p:nvPicPr>
        <p:blipFill>
          <a:blip r:embed="rId2"/>
          <a:stretch>
            <a:fillRect/>
          </a:stretch>
        </p:blipFill>
        <p:spPr>
          <a:xfrm>
            <a:off x="800825" y="3539531"/>
            <a:ext cx="3160738" cy="2681445"/>
          </a:xfrm>
          <a:prstGeom prst="rect">
            <a:avLst/>
          </a:prstGeom>
        </p:spPr>
      </p:pic>
      <p:sp>
        <p:nvSpPr>
          <p:cNvPr id="4" name="Tekstvak 3">
            <a:extLst>
              <a:ext uri="{FF2B5EF4-FFF2-40B4-BE49-F238E27FC236}">
                <a16:creationId xmlns:a16="http://schemas.microsoft.com/office/drawing/2014/main" id="{35CE8E50-26C2-817B-23AA-250AA354D361}"/>
              </a:ext>
            </a:extLst>
          </p:cNvPr>
          <p:cNvSpPr txBox="1"/>
          <p:nvPr/>
        </p:nvSpPr>
        <p:spPr>
          <a:xfrm>
            <a:off x="2509838" y="996140"/>
            <a:ext cx="7329106" cy="523220"/>
          </a:xfrm>
          <a:prstGeom prst="rect">
            <a:avLst/>
          </a:prstGeom>
          <a:noFill/>
        </p:spPr>
        <p:txBody>
          <a:bodyPr wrap="square" rtlCol="0">
            <a:spAutoFit/>
          </a:bodyPr>
          <a:lstStyle/>
          <a:p>
            <a:pPr algn="ctr"/>
            <a:r>
              <a:rPr lang="nl-NL" sz="2800" dirty="0">
                <a:solidFill>
                  <a:schemeClr val="bg2"/>
                </a:solidFill>
              </a:rPr>
              <a:t>Huisartsenopleiding </a:t>
            </a:r>
            <a:r>
              <a:rPr lang="nl-NL" sz="2800" dirty="0" err="1">
                <a:solidFill>
                  <a:schemeClr val="bg2"/>
                </a:solidFill>
              </a:rPr>
              <a:t>VUmc</a:t>
            </a:r>
            <a:endParaRPr lang="nl-NL" sz="2800" dirty="0">
              <a:solidFill>
                <a:schemeClr val="bg2"/>
              </a:solidFill>
            </a:endParaRPr>
          </a:p>
        </p:txBody>
      </p:sp>
      <p:sp>
        <p:nvSpPr>
          <p:cNvPr id="5" name="Tekstvak 4">
            <a:extLst>
              <a:ext uri="{FF2B5EF4-FFF2-40B4-BE49-F238E27FC236}">
                <a16:creationId xmlns:a16="http://schemas.microsoft.com/office/drawing/2014/main" id="{0123ADC1-AEF7-EA34-82F2-2AC651970658}"/>
              </a:ext>
            </a:extLst>
          </p:cNvPr>
          <p:cNvSpPr txBox="1"/>
          <p:nvPr/>
        </p:nvSpPr>
        <p:spPr>
          <a:xfrm>
            <a:off x="667512" y="2688122"/>
            <a:ext cx="6748272" cy="400110"/>
          </a:xfrm>
          <a:prstGeom prst="rect">
            <a:avLst/>
          </a:prstGeom>
          <a:noFill/>
        </p:spPr>
        <p:txBody>
          <a:bodyPr wrap="square" rtlCol="0">
            <a:spAutoFit/>
          </a:bodyPr>
          <a:lstStyle/>
          <a:p>
            <a:r>
              <a:rPr lang="nl-NL" sz="2000" dirty="0">
                <a:solidFill>
                  <a:schemeClr val="bg2"/>
                </a:solidFill>
              </a:rPr>
              <a:t>Belinda Dolman &amp; Max </a:t>
            </a:r>
            <a:r>
              <a:rPr lang="nl-NL" sz="2000" dirty="0" err="1">
                <a:solidFill>
                  <a:schemeClr val="bg2"/>
                </a:solidFill>
              </a:rPr>
              <a:t>Roijé</a:t>
            </a:r>
            <a:r>
              <a:rPr lang="nl-NL" sz="2000" dirty="0">
                <a:solidFill>
                  <a:schemeClr val="bg2"/>
                </a:solidFill>
              </a:rPr>
              <a:t>, leerlijn professionaliteit</a:t>
            </a:r>
          </a:p>
        </p:txBody>
      </p:sp>
      <p:pic>
        <p:nvPicPr>
          <p:cNvPr id="1028" name="Picture 4" descr="Hoe herken je grensoverschrijding? - Stress en Trauma Therapie Gouda">
            <a:extLst>
              <a:ext uri="{FF2B5EF4-FFF2-40B4-BE49-F238E27FC236}">
                <a16:creationId xmlns:a16="http://schemas.microsoft.com/office/drawing/2014/main" id="{ADBA59D8-23D1-FDFF-2F25-E9BEC924BB7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7132" y="3429000"/>
            <a:ext cx="2681445" cy="2681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ksueel grensoverschrijdend gedrag zit verweven in onze cultuur'">
            <a:extLst>
              <a:ext uri="{FF2B5EF4-FFF2-40B4-BE49-F238E27FC236}">
                <a16:creationId xmlns:a16="http://schemas.microsoft.com/office/drawing/2014/main" id="{B6CFD20F-8DAE-46C5-8DE3-2CB312557B2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0816" y="3428999"/>
            <a:ext cx="2607979" cy="260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8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Seksueel grensoverschrijdend gedrag onder artsen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25655"/>
            <a:ext cx="10629548" cy="2849932"/>
          </a:xfrm>
        </p:spPr>
        <p:txBody>
          <a:bodyPr/>
          <a:lstStyle/>
          <a:p>
            <a:pPr marL="0" indent="0">
              <a:buNone/>
            </a:pPr>
            <a:r>
              <a:rPr lang="nl-NL" sz="2400" dirty="0"/>
              <a:t>Hoe lager in de hiërarchie, </a:t>
            </a:r>
          </a:p>
          <a:p>
            <a:pPr marL="0" indent="0">
              <a:buNone/>
            </a:pPr>
            <a:r>
              <a:rPr lang="nl-NL" sz="2400" dirty="0"/>
              <a:t>hoe groter het risico.</a:t>
            </a:r>
          </a:p>
          <a:p>
            <a:pPr marL="0" indent="0">
              <a:buNone/>
            </a:pPr>
            <a:endParaRPr lang="nl-NL" sz="2400" dirty="0"/>
          </a:p>
          <a:p>
            <a:pPr marL="0" indent="0">
              <a:buNone/>
            </a:pPr>
            <a:r>
              <a:rPr lang="nl-NL" sz="2400" dirty="0"/>
              <a:t>Vooral vrouwen.</a:t>
            </a:r>
          </a:p>
          <a:p>
            <a:pPr marL="0" indent="0">
              <a:buNone/>
            </a:pPr>
            <a:r>
              <a:rPr lang="nl-NL" sz="1200" dirty="0"/>
              <a:t>(</a:t>
            </a:r>
            <a:r>
              <a:rPr lang="nl-NL" sz="1200" dirty="0" err="1"/>
              <a:t>cave</a:t>
            </a:r>
            <a:r>
              <a:rPr lang="nl-NL" sz="1200" dirty="0"/>
              <a:t>: vrouwen waren ruim 2x vaker respondent in dit onderzoek)</a:t>
            </a: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1400" dirty="0">
              <a:hlinkClick r:id="rId3"/>
            </a:endParaRPr>
          </a:p>
          <a:p>
            <a:pPr marL="0" indent="0">
              <a:buNone/>
            </a:pPr>
            <a:endParaRPr lang="nl-NL" sz="1400" dirty="0">
              <a:hlinkClick r:id="rId3"/>
            </a:endParaRPr>
          </a:p>
          <a:p>
            <a:pPr marL="0" indent="0">
              <a:buNone/>
            </a:pPr>
            <a:endParaRPr lang="nl-NL" sz="2400"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5" name="Afbeelding 4">
            <a:extLst>
              <a:ext uri="{FF2B5EF4-FFF2-40B4-BE49-F238E27FC236}">
                <a16:creationId xmlns:a16="http://schemas.microsoft.com/office/drawing/2014/main" id="{05860D87-2368-35DF-4B0B-FE71520419FB}"/>
              </a:ext>
            </a:extLst>
          </p:cNvPr>
          <p:cNvPicPr>
            <a:picLocks noChangeAspect="1"/>
          </p:cNvPicPr>
          <p:nvPr/>
        </p:nvPicPr>
        <p:blipFill>
          <a:blip r:embed="rId4"/>
          <a:stretch>
            <a:fillRect/>
          </a:stretch>
        </p:blipFill>
        <p:spPr>
          <a:xfrm>
            <a:off x="5637125" y="2464387"/>
            <a:ext cx="4723636" cy="2678350"/>
          </a:xfrm>
          <a:prstGeom prst="rect">
            <a:avLst/>
          </a:prstGeom>
        </p:spPr>
      </p:pic>
      <p:sp>
        <p:nvSpPr>
          <p:cNvPr id="7" name="Tekstvak 6">
            <a:extLst>
              <a:ext uri="{FF2B5EF4-FFF2-40B4-BE49-F238E27FC236}">
                <a16:creationId xmlns:a16="http://schemas.microsoft.com/office/drawing/2014/main" id="{1A9D3893-9FB7-34AE-DC8B-A1BF2462C245}"/>
              </a:ext>
            </a:extLst>
          </p:cNvPr>
          <p:cNvSpPr txBox="1"/>
          <p:nvPr/>
        </p:nvSpPr>
        <p:spPr>
          <a:xfrm>
            <a:off x="3064745" y="5824244"/>
            <a:ext cx="10108643" cy="307777"/>
          </a:xfrm>
          <a:prstGeom prst="rect">
            <a:avLst/>
          </a:prstGeom>
          <a:noFill/>
        </p:spPr>
        <p:txBody>
          <a:bodyPr wrap="square" rtlCol="0">
            <a:spAutoFit/>
          </a:bodyPr>
          <a:lstStyle/>
          <a:p>
            <a:pPr marL="0" indent="0">
              <a:buNone/>
            </a:pPr>
            <a:r>
              <a:rPr lang="nl-NL" sz="1400" dirty="0">
                <a:hlinkClick r:id="rId3"/>
              </a:rPr>
              <a:t>https://www.medischcontact.nl/nieuws/laatste-nieuws/artikel/metoo artsen-gaan-niet-vrijuit.htm</a:t>
            </a:r>
            <a:r>
              <a:rPr lang="nl-NL" sz="1400" dirty="0"/>
              <a:t> (juni 2018)</a:t>
            </a:r>
          </a:p>
        </p:txBody>
      </p:sp>
    </p:spTree>
    <p:extLst>
      <p:ext uri="{BB962C8B-B14F-4D97-AF65-F5344CB8AC3E}">
        <p14:creationId xmlns:p14="http://schemas.microsoft.com/office/powerpoint/2010/main" val="128550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Seksueel grensoverschrijdend gedrag onder artsen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25655"/>
            <a:ext cx="10629548" cy="2849932"/>
          </a:xfrm>
        </p:spPr>
        <p:txBody>
          <a:bodyPr/>
          <a:lstStyle/>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1400" dirty="0">
              <a:hlinkClick r:id="rId3"/>
            </a:endParaRPr>
          </a:p>
          <a:p>
            <a:pPr marL="0" indent="0">
              <a:buNone/>
            </a:pPr>
            <a:endParaRPr lang="nl-NL" sz="1400" dirty="0">
              <a:hlinkClick r:id="rId3"/>
            </a:endParaRPr>
          </a:p>
          <a:p>
            <a:pPr marL="0" indent="0">
              <a:buNone/>
            </a:pPr>
            <a:endParaRPr lang="nl-NL" sz="2400"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6" name="Tijdelijke aanduiding voor inhoud 5">
            <a:extLst>
              <a:ext uri="{FF2B5EF4-FFF2-40B4-BE49-F238E27FC236}">
                <a16:creationId xmlns:a16="http://schemas.microsoft.com/office/drawing/2014/main" id="{0EFC56D3-8B4D-55C6-C976-611D90D5D21A}"/>
              </a:ext>
            </a:extLst>
          </p:cNvPr>
          <p:cNvPicPr>
            <a:picLocks noChangeAspect="1"/>
          </p:cNvPicPr>
          <p:nvPr/>
        </p:nvPicPr>
        <p:blipFill>
          <a:blip r:embed="rId4"/>
          <a:stretch>
            <a:fillRect/>
          </a:stretch>
        </p:blipFill>
        <p:spPr>
          <a:xfrm>
            <a:off x="580292" y="2016535"/>
            <a:ext cx="8608520" cy="4170888"/>
          </a:xfrm>
          <a:prstGeom prst="rect">
            <a:avLst/>
          </a:prstGeom>
        </p:spPr>
      </p:pic>
      <p:pic>
        <p:nvPicPr>
          <p:cNvPr id="12" name="Afbeelding 11">
            <a:extLst>
              <a:ext uri="{FF2B5EF4-FFF2-40B4-BE49-F238E27FC236}">
                <a16:creationId xmlns:a16="http://schemas.microsoft.com/office/drawing/2014/main" id="{F66245B5-9827-9FAB-402F-A5417A4ADB78}"/>
              </a:ext>
            </a:extLst>
          </p:cNvPr>
          <p:cNvPicPr>
            <a:picLocks noChangeAspect="1"/>
          </p:cNvPicPr>
          <p:nvPr/>
        </p:nvPicPr>
        <p:blipFill>
          <a:blip r:embed="rId5"/>
          <a:stretch>
            <a:fillRect/>
          </a:stretch>
        </p:blipFill>
        <p:spPr>
          <a:xfrm>
            <a:off x="5266798" y="5874976"/>
            <a:ext cx="6843353" cy="312447"/>
          </a:xfrm>
          <a:prstGeom prst="rect">
            <a:avLst/>
          </a:prstGeom>
        </p:spPr>
      </p:pic>
    </p:spTree>
    <p:extLst>
      <p:ext uri="{BB962C8B-B14F-4D97-AF65-F5344CB8AC3E}">
        <p14:creationId xmlns:p14="http://schemas.microsoft.com/office/powerpoint/2010/main" val="53645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Seksueel grensoverschrijdend gedrag onder artsen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25655"/>
            <a:ext cx="10629548" cy="2849932"/>
          </a:xfrm>
        </p:spPr>
        <p:txBody>
          <a:bodyPr/>
          <a:lstStyle/>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1400" dirty="0">
              <a:hlinkClick r:id="rId3"/>
            </a:endParaRPr>
          </a:p>
          <a:p>
            <a:pPr marL="0" indent="0">
              <a:buNone/>
            </a:pPr>
            <a:endParaRPr lang="nl-NL" sz="1400" dirty="0">
              <a:hlinkClick r:id="rId3"/>
            </a:endParaRPr>
          </a:p>
          <a:p>
            <a:pPr marL="0" indent="0">
              <a:buNone/>
            </a:pPr>
            <a:endParaRPr lang="nl-NL" sz="2400"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12" name="Afbeelding 11">
            <a:extLst>
              <a:ext uri="{FF2B5EF4-FFF2-40B4-BE49-F238E27FC236}">
                <a16:creationId xmlns:a16="http://schemas.microsoft.com/office/drawing/2014/main" id="{F66245B5-9827-9FAB-402F-A5417A4ADB78}"/>
              </a:ext>
            </a:extLst>
          </p:cNvPr>
          <p:cNvPicPr>
            <a:picLocks noChangeAspect="1"/>
          </p:cNvPicPr>
          <p:nvPr/>
        </p:nvPicPr>
        <p:blipFill>
          <a:blip r:embed="rId4"/>
          <a:stretch>
            <a:fillRect/>
          </a:stretch>
        </p:blipFill>
        <p:spPr>
          <a:xfrm>
            <a:off x="5266798" y="5874976"/>
            <a:ext cx="6843353" cy="312447"/>
          </a:xfrm>
          <a:prstGeom prst="rect">
            <a:avLst/>
          </a:prstGeom>
        </p:spPr>
      </p:pic>
      <p:pic>
        <p:nvPicPr>
          <p:cNvPr id="5" name="Afbeelding 4">
            <a:extLst>
              <a:ext uri="{FF2B5EF4-FFF2-40B4-BE49-F238E27FC236}">
                <a16:creationId xmlns:a16="http://schemas.microsoft.com/office/drawing/2014/main" id="{92F8F57B-C284-8DEC-F543-7083F2BD8106}"/>
              </a:ext>
            </a:extLst>
          </p:cNvPr>
          <p:cNvPicPr>
            <a:picLocks noChangeAspect="1"/>
          </p:cNvPicPr>
          <p:nvPr/>
        </p:nvPicPr>
        <p:blipFill>
          <a:blip r:embed="rId5"/>
          <a:stretch>
            <a:fillRect/>
          </a:stretch>
        </p:blipFill>
        <p:spPr>
          <a:xfrm>
            <a:off x="580292" y="1983060"/>
            <a:ext cx="6734776" cy="3891916"/>
          </a:xfrm>
          <a:prstGeom prst="rect">
            <a:avLst/>
          </a:prstGeom>
        </p:spPr>
      </p:pic>
      <p:pic>
        <p:nvPicPr>
          <p:cNvPr id="7" name="Afbeelding 6">
            <a:extLst>
              <a:ext uri="{FF2B5EF4-FFF2-40B4-BE49-F238E27FC236}">
                <a16:creationId xmlns:a16="http://schemas.microsoft.com/office/drawing/2014/main" id="{5578B76D-E339-D4B4-92FD-E63F415F9169}"/>
              </a:ext>
            </a:extLst>
          </p:cNvPr>
          <p:cNvPicPr>
            <a:picLocks noChangeAspect="1"/>
          </p:cNvPicPr>
          <p:nvPr/>
        </p:nvPicPr>
        <p:blipFill>
          <a:blip r:embed="rId6"/>
          <a:stretch>
            <a:fillRect/>
          </a:stretch>
        </p:blipFill>
        <p:spPr>
          <a:xfrm>
            <a:off x="8450596" y="2651523"/>
            <a:ext cx="2763300" cy="2624064"/>
          </a:xfrm>
          <a:prstGeom prst="rect">
            <a:avLst/>
          </a:prstGeom>
        </p:spPr>
      </p:pic>
    </p:spTree>
    <p:extLst>
      <p:ext uri="{BB962C8B-B14F-4D97-AF65-F5344CB8AC3E}">
        <p14:creationId xmlns:p14="http://schemas.microsoft.com/office/powerpoint/2010/main" val="350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Seksueel grensoverschrijdend gedrag onder artsen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25655"/>
            <a:ext cx="10629548" cy="2849932"/>
          </a:xfrm>
        </p:spPr>
        <p:txBody>
          <a:bodyPr/>
          <a:lstStyle/>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2400" dirty="0">
              <a:hlinkClick r:id="rId3"/>
            </a:endParaRPr>
          </a:p>
          <a:p>
            <a:pPr marL="0" indent="0">
              <a:buNone/>
            </a:pPr>
            <a:endParaRPr lang="nl-NL" sz="1400" dirty="0">
              <a:hlinkClick r:id="rId3"/>
            </a:endParaRPr>
          </a:p>
          <a:p>
            <a:pPr marL="0" indent="0">
              <a:buNone/>
            </a:pPr>
            <a:endParaRPr lang="nl-NL" sz="1400" dirty="0">
              <a:hlinkClick r:id="rId3"/>
            </a:endParaRPr>
          </a:p>
          <a:p>
            <a:pPr marL="0" indent="0">
              <a:buNone/>
            </a:pPr>
            <a:endParaRPr lang="nl-NL" sz="2400"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12" name="Afbeelding 11">
            <a:extLst>
              <a:ext uri="{FF2B5EF4-FFF2-40B4-BE49-F238E27FC236}">
                <a16:creationId xmlns:a16="http://schemas.microsoft.com/office/drawing/2014/main" id="{F66245B5-9827-9FAB-402F-A5417A4ADB78}"/>
              </a:ext>
            </a:extLst>
          </p:cNvPr>
          <p:cNvPicPr>
            <a:picLocks noChangeAspect="1"/>
          </p:cNvPicPr>
          <p:nvPr/>
        </p:nvPicPr>
        <p:blipFill>
          <a:blip r:embed="rId4"/>
          <a:stretch>
            <a:fillRect/>
          </a:stretch>
        </p:blipFill>
        <p:spPr>
          <a:xfrm>
            <a:off x="5266798" y="5874976"/>
            <a:ext cx="6843353" cy="312447"/>
          </a:xfrm>
          <a:prstGeom prst="rect">
            <a:avLst/>
          </a:prstGeom>
        </p:spPr>
      </p:pic>
      <p:pic>
        <p:nvPicPr>
          <p:cNvPr id="7" name="Afbeelding 6">
            <a:extLst>
              <a:ext uri="{FF2B5EF4-FFF2-40B4-BE49-F238E27FC236}">
                <a16:creationId xmlns:a16="http://schemas.microsoft.com/office/drawing/2014/main" id="{5578B76D-E339-D4B4-92FD-E63F415F9169}"/>
              </a:ext>
            </a:extLst>
          </p:cNvPr>
          <p:cNvPicPr>
            <a:picLocks noChangeAspect="1"/>
          </p:cNvPicPr>
          <p:nvPr/>
        </p:nvPicPr>
        <p:blipFill>
          <a:blip r:embed="rId5"/>
          <a:stretch>
            <a:fillRect/>
          </a:stretch>
        </p:blipFill>
        <p:spPr>
          <a:xfrm>
            <a:off x="8450596" y="2651523"/>
            <a:ext cx="2763300" cy="2624064"/>
          </a:xfrm>
          <a:prstGeom prst="rect">
            <a:avLst/>
          </a:prstGeom>
        </p:spPr>
      </p:pic>
      <p:pic>
        <p:nvPicPr>
          <p:cNvPr id="6" name="Tijdelijke aanduiding voor inhoud 5">
            <a:extLst>
              <a:ext uri="{FF2B5EF4-FFF2-40B4-BE49-F238E27FC236}">
                <a16:creationId xmlns:a16="http://schemas.microsoft.com/office/drawing/2014/main" id="{19F66C73-A880-EBD5-4F28-D3DB3A77BC58}"/>
              </a:ext>
            </a:extLst>
          </p:cNvPr>
          <p:cNvPicPr>
            <a:picLocks noChangeAspect="1"/>
          </p:cNvPicPr>
          <p:nvPr/>
        </p:nvPicPr>
        <p:blipFill>
          <a:blip r:embed="rId6"/>
          <a:stretch>
            <a:fillRect/>
          </a:stretch>
        </p:blipFill>
        <p:spPr>
          <a:xfrm>
            <a:off x="673101" y="2027940"/>
            <a:ext cx="6278362" cy="3930733"/>
          </a:xfrm>
          <a:prstGeom prst="rect">
            <a:avLst/>
          </a:prstGeom>
        </p:spPr>
      </p:pic>
    </p:spTree>
    <p:extLst>
      <p:ext uri="{BB962C8B-B14F-4D97-AF65-F5344CB8AC3E}">
        <p14:creationId xmlns:p14="http://schemas.microsoft.com/office/powerpoint/2010/main" val="284706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Racisme en discriminatie in de zorg</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25654"/>
            <a:ext cx="10629548" cy="3744033"/>
          </a:xfrm>
        </p:spPr>
        <p:txBody>
          <a:bodyPr/>
          <a:lstStyle/>
          <a:p>
            <a:r>
              <a:rPr lang="nl-NL" sz="2000" dirty="0"/>
              <a:t>Verhalen van racisme in het ziekenhuis. Drie zorgmedewerkers vertellen hun verhaal.</a:t>
            </a:r>
          </a:p>
          <a:p>
            <a:pPr lvl="2"/>
            <a:r>
              <a:rPr lang="nl-NL" sz="1400" dirty="0">
                <a:hlinkClick r:id="rId3"/>
              </a:rPr>
              <a:t>https://www.oneworld.nl/lezen/discriminatie/racisme/racisme-in-de-zorg-ik-wil-niet-door-u-geholpen-worden/</a:t>
            </a:r>
            <a:r>
              <a:rPr lang="nl-NL" sz="1400" dirty="0"/>
              <a:t>  </a:t>
            </a:r>
          </a:p>
          <a:p>
            <a:endParaRPr lang="nl-NL" sz="1400" dirty="0"/>
          </a:p>
          <a:p>
            <a:r>
              <a:rPr lang="nl-NL" sz="2000" dirty="0"/>
              <a:t>Medewerkers Rotterdamse ouderenzorg regelmatig gediscrimineerd vanwege migratieachtergrond, gender of seksuele oriëntatie.</a:t>
            </a:r>
          </a:p>
          <a:p>
            <a:pPr lvl="2"/>
            <a:r>
              <a:rPr lang="nl-NL" sz="1400" dirty="0">
                <a:hlinkClick r:id="rId4"/>
              </a:rPr>
              <a:t>https://radar.nl/discriminatie-ouderenzorg-rotterdam/</a:t>
            </a:r>
            <a:r>
              <a:rPr lang="nl-NL" sz="1400" dirty="0"/>
              <a:t> </a:t>
            </a:r>
          </a:p>
          <a:p>
            <a:endParaRPr lang="nl-NL" sz="1400" dirty="0"/>
          </a:p>
          <a:p>
            <a:endParaRPr lang="nl-NL" sz="1400" dirty="0"/>
          </a:p>
          <a:p>
            <a:r>
              <a:rPr lang="nl-NL" sz="2000" dirty="0">
                <a:solidFill>
                  <a:srgbClr val="1A1A1A"/>
                </a:solidFill>
                <a:sym typeface="Wingdings" panose="05000000000000000000" pitchFamily="2" charset="2"/>
              </a:rPr>
              <a:t>D</a:t>
            </a:r>
            <a:r>
              <a:rPr lang="nl-NL" sz="2000" b="0" i="0" dirty="0">
                <a:solidFill>
                  <a:srgbClr val="1A1A1A"/>
                </a:solidFill>
                <a:effectLst/>
              </a:rPr>
              <a:t>ilemma: 	Kan je zorg weigeren als zoiets gebeurt?</a:t>
            </a:r>
          </a:p>
          <a:p>
            <a:pPr marL="0" indent="0">
              <a:buNone/>
            </a:pPr>
            <a:r>
              <a:rPr lang="nl-NL" sz="2000" dirty="0">
                <a:solidFill>
                  <a:srgbClr val="1A1A1A"/>
                </a:solidFill>
              </a:rPr>
              <a:t>		</a:t>
            </a:r>
            <a:r>
              <a:rPr lang="nl-NL" sz="2000" b="0" i="0" dirty="0">
                <a:solidFill>
                  <a:srgbClr val="1A1A1A"/>
                </a:solidFill>
                <a:effectLst/>
              </a:rPr>
              <a:t>Zorg ik goed voor de cliënt of zorg ik goed voor mezelf?  </a:t>
            </a:r>
            <a:endParaRPr lang="nl-NL" sz="2000" dirty="0"/>
          </a:p>
          <a:p>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Tree>
    <p:extLst>
      <p:ext uri="{BB962C8B-B14F-4D97-AF65-F5344CB8AC3E}">
        <p14:creationId xmlns:p14="http://schemas.microsoft.com/office/powerpoint/2010/main" val="4428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Hoe merk je dat jouw grens is bereikt?</a:t>
            </a:r>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5" name="Afbeelding 4">
            <a:extLst>
              <a:ext uri="{FF2B5EF4-FFF2-40B4-BE49-F238E27FC236}">
                <a16:creationId xmlns:a16="http://schemas.microsoft.com/office/drawing/2014/main" id="{B856F611-64C0-E63E-46CE-1E1B2D4E376D}"/>
              </a:ext>
            </a:extLst>
          </p:cNvPr>
          <p:cNvPicPr>
            <a:picLocks noChangeAspect="1"/>
          </p:cNvPicPr>
          <p:nvPr/>
        </p:nvPicPr>
        <p:blipFill>
          <a:blip r:embed="rId3"/>
          <a:stretch>
            <a:fillRect/>
          </a:stretch>
        </p:blipFill>
        <p:spPr>
          <a:xfrm>
            <a:off x="2184320" y="2819581"/>
            <a:ext cx="3235621" cy="2407302"/>
          </a:xfrm>
          <a:prstGeom prst="rect">
            <a:avLst/>
          </a:prstGeom>
        </p:spPr>
      </p:pic>
      <p:pic>
        <p:nvPicPr>
          <p:cNvPr id="6" name="Afbeelding 5">
            <a:extLst>
              <a:ext uri="{FF2B5EF4-FFF2-40B4-BE49-F238E27FC236}">
                <a16:creationId xmlns:a16="http://schemas.microsoft.com/office/drawing/2014/main" id="{A0BD38C2-FDCE-67D2-EAFA-5E408991B047}"/>
              </a:ext>
            </a:extLst>
          </p:cNvPr>
          <p:cNvPicPr>
            <a:picLocks noChangeAspect="1"/>
          </p:cNvPicPr>
          <p:nvPr/>
        </p:nvPicPr>
        <p:blipFill>
          <a:blip r:embed="rId4"/>
          <a:stretch>
            <a:fillRect/>
          </a:stretch>
        </p:blipFill>
        <p:spPr>
          <a:xfrm>
            <a:off x="6772060" y="2819581"/>
            <a:ext cx="3617530" cy="2407302"/>
          </a:xfrm>
          <a:prstGeom prst="rect">
            <a:avLst/>
          </a:prstGeom>
        </p:spPr>
      </p:pic>
    </p:spTree>
    <p:extLst>
      <p:ext uri="{BB962C8B-B14F-4D97-AF65-F5344CB8AC3E}">
        <p14:creationId xmlns:p14="http://schemas.microsoft.com/office/powerpoint/2010/main" val="242778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Welke normen en waarden komen in de knel?</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15607"/>
            <a:ext cx="10579307" cy="3723936"/>
          </a:xfrm>
        </p:spPr>
        <p:txBody>
          <a:bodyPr/>
          <a:lstStyle/>
          <a:p>
            <a:pPr marL="0" indent="0">
              <a:buNone/>
            </a:pPr>
            <a:r>
              <a:rPr lang="nl-NL" sz="2000" dirty="0"/>
              <a:t>De grens wordt overgegaan als er een waarde in de knel komt. Deze waarden liggen bij iedereen anders en ook heeft iedereen hier andere normen bij.</a:t>
            </a:r>
          </a:p>
          <a:p>
            <a:pPr marL="0" indent="0">
              <a:buNone/>
            </a:pPr>
            <a:endParaRPr lang="nl-NL" sz="2000" dirty="0"/>
          </a:p>
          <a:p>
            <a:pPr marL="0" indent="0">
              <a:buNone/>
            </a:pPr>
            <a:r>
              <a:rPr lang="nl-NL" sz="2000" dirty="0"/>
              <a:t>Doe de test: </a:t>
            </a:r>
            <a:r>
              <a:rPr lang="nl-NL" sz="2000" dirty="0">
                <a:solidFill>
                  <a:srgbClr val="0563C1"/>
                </a:solidFill>
                <a:hlinkClick r:id="rId3">
                  <a:extLst>
                    <a:ext uri="{A12FA001-AC4F-418D-AE19-62706E023703}">
                      <ahyp:hlinkClr xmlns:ahyp="http://schemas.microsoft.com/office/drawing/2018/hyperlinkcolor" xmlns="" val="tx"/>
                    </a:ext>
                  </a:extLst>
                </a:hlinkClick>
              </a:rPr>
              <a:t>https://www.123test.nl/persoonlijke-waarden-test/</a:t>
            </a:r>
            <a:r>
              <a:rPr lang="nl-NL" sz="2000" dirty="0"/>
              <a:t>  </a:t>
            </a:r>
          </a:p>
          <a:p>
            <a:pPr marL="0" indent="0">
              <a:buNone/>
            </a:pPr>
            <a:endParaRPr lang="nl-NL" sz="2000" dirty="0"/>
          </a:p>
          <a:p>
            <a:pPr marL="0" indent="0">
              <a:buNone/>
            </a:pPr>
            <a:r>
              <a:rPr lang="nl-NL" sz="2000" dirty="0"/>
              <a:t>Welke normen horen hierbij?</a:t>
            </a:r>
          </a:p>
          <a:p>
            <a:pPr marL="0" indent="0">
              <a:buNone/>
            </a:pPr>
            <a:r>
              <a:rPr lang="nl-NL" sz="1600" dirty="0"/>
              <a:t>	Bijvoorbeeld waarde:	respect		norm: 	Ik wil dat een collega me serieus neemt.</a:t>
            </a:r>
          </a:p>
          <a:p>
            <a:pPr marL="0" indent="0">
              <a:buNone/>
            </a:pPr>
            <a:r>
              <a:rPr lang="nl-NL" sz="1600" dirty="0"/>
              <a:t>				familie			Ik wil 2 dagen thuis zijn voor de kinderen.</a:t>
            </a:r>
          </a:p>
          <a:p>
            <a:pPr marL="0" indent="0">
              <a:buNone/>
            </a:pPr>
            <a:r>
              <a:rPr lang="nl-NL" sz="1600" dirty="0"/>
              <a:t>				rechtvaardigheid		Ik wil de taken eerlijk verdelen. </a:t>
            </a:r>
          </a:p>
          <a:p>
            <a:pPr marL="0" indent="0">
              <a:buNone/>
            </a:pPr>
            <a:endParaRPr lang="nl-NL" sz="2000" dirty="0"/>
          </a:p>
          <a:p>
            <a:pPr marL="0" indent="0">
              <a:buNone/>
            </a:pPr>
            <a:r>
              <a:rPr lang="nl-NL" sz="2000" dirty="0"/>
              <a:t>			</a:t>
            </a:r>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Tree>
    <p:extLst>
      <p:ext uri="{BB962C8B-B14F-4D97-AF65-F5344CB8AC3E}">
        <p14:creationId xmlns:p14="http://schemas.microsoft.com/office/powerpoint/2010/main" val="29884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Discussie 1: Verschillen in normen en waarden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15607"/>
            <a:ext cx="10579307" cy="3332254"/>
          </a:xfrm>
        </p:spPr>
        <p:txBody>
          <a:bodyPr/>
          <a:lstStyle/>
          <a:p>
            <a:pPr marL="0" indent="0">
              <a:buNone/>
            </a:pPr>
            <a:r>
              <a:rPr lang="nl-NL" sz="2000" dirty="0">
                <a:sym typeface="Wingdings" panose="05000000000000000000" pitchFamily="2" charset="2"/>
              </a:rPr>
              <a:t>“</a:t>
            </a:r>
            <a:r>
              <a:rPr lang="nl-NL" sz="2000" dirty="0"/>
              <a:t>Huisarts zijn is een roeping.” versus “H</a:t>
            </a:r>
            <a:r>
              <a:rPr lang="nl-NL" sz="2000" dirty="0">
                <a:sym typeface="Wingdings" panose="05000000000000000000" pitchFamily="2" charset="2"/>
              </a:rPr>
              <a:t>uisarts zijn is een beroep.”</a:t>
            </a:r>
          </a:p>
          <a:p>
            <a:pPr marL="0" indent="0">
              <a:buNone/>
            </a:pPr>
            <a:r>
              <a:rPr lang="nl-NL" sz="2000" dirty="0"/>
              <a:t>Hoe zie jij dit?</a:t>
            </a:r>
          </a:p>
          <a:p>
            <a:pPr marL="0" indent="0">
              <a:buNone/>
            </a:pPr>
            <a:endParaRPr lang="nl-NL" sz="2000" dirty="0"/>
          </a:p>
          <a:p>
            <a:pPr marL="0" indent="0">
              <a:buNone/>
            </a:pPr>
            <a:r>
              <a:rPr lang="nl-NL" sz="2000" dirty="0"/>
              <a:t>Verschillen in normen en waarden kunnen leiden tot gedragingen die grensoverschrijdend zijn: wat te doen als de opleider verwacht dat de </a:t>
            </a:r>
            <a:r>
              <a:rPr lang="nl-NL" sz="2000" dirty="0" err="1"/>
              <a:t>aios</a:t>
            </a:r>
            <a:r>
              <a:rPr lang="nl-NL" sz="2000" dirty="0"/>
              <a:t> “huisarts zijn” als roeping ziet?</a:t>
            </a:r>
          </a:p>
          <a:p>
            <a:pPr marL="0" indent="0">
              <a:buNone/>
            </a:pPr>
            <a:endParaRPr lang="nl-NL" sz="2000" dirty="0"/>
          </a:p>
          <a:p>
            <a:r>
              <a:rPr lang="nl-NL" sz="2000" dirty="0">
                <a:sym typeface="Wingdings" panose="05000000000000000000" pitchFamily="2" charset="2"/>
              </a:rPr>
              <a:t>“Het is geen baan, het moet je roeping zijn”</a:t>
            </a:r>
          </a:p>
          <a:p>
            <a:r>
              <a:rPr lang="nl-NL" sz="2000" dirty="0">
                <a:sym typeface="Wingdings" panose="05000000000000000000" pitchFamily="2" charset="2"/>
              </a:rPr>
              <a:t>“Als je een van-9-tot-5-mentaliteit hebt bent je gewoon geen huisartsmateriaal”</a:t>
            </a:r>
          </a:p>
          <a:p>
            <a:pPr marL="0" indent="0">
              <a:buNone/>
            </a:pPr>
            <a:r>
              <a:rPr lang="nl-NL" sz="1400" dirty="0">
                <a:sym typeface="Wingdings" panose="05000000000000000000" pitchFamily="2" charset="2"/>
              </a:rPr>
              <a:t>				P. Barnhoorn (feb 2023) – docent huisartsgeneeskunde, huisarts en onderzoeker</a:t>
            </a:r>
            <a:endParaRPr lang="nl-NL" sz="1400" dirty="0"/>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8" name="Tekstvak 7">
            <a:extLst>
              <a:ext uri="{FF2B5EF4-FFF2-40B4-BE49-F238E27FC236}">
                <a16:creationId xmlns:a16="http://schemas.microsoft.com/office/drawing/2014/main" id="{D7F1846D-9EDE-BB19-7B4D-1CEFBB228946}"/>
              </a:ext>
            </a:extLst>
          </p:cNvPr>
          <p:cNvSpPr txBox="1"/>
          <p:nvPr/>
        </p:nvSpPr>
        <p:spPr>
          <a:xfrm>
            <a:off x="2013021" y="5894287"/>
            <a:ext cx="10178979" cy="307777"/>
          </a:xfrm>
          <a:prstGeom prst="rect">
            <a:avLst/>
          </a:prstGeom>
          <a:noFill/>
        </p:spPr>
        <p:txBody>
          <a:bodyPr wrap="square">
            <a:spAutoFit/>
          </a:bodyPr>
          <a:lstStyle/>
          <a:p>
            <a:pPr marL="0" indent="0">
              <a:buNone/>
            </a:pPr>
            <a:r>
              <a:rPr lang="nl-NL" sz="1400" dirty="0">
                <a:latin typeface="+mj-lt"/>
              </a:rPr>
              <a:t>www.mareonline.nl/wetenschap/de-vaste-huisartsenpraktijk-gaat-naar-de-gallemiezen-waarschuwt-promoverende-huisarts/</a:t>
            </a:r>
          </a:p>
        </p:txBody>
      </p:sp>
    </p:spTree>
    <p:extLst>
      <p:ext uri="{BB962C8B-B14F-4D97-AF65-F5344CB8AC3E}">
        <p14:creationId xmlns:p14="http://schemas.microsoft.com/office/powerpoint/2010/main" val="362888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Grensoverschrijdend gedrag</a:t>
            </a:r>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5" name="Afbeelding 4">
            <a:extLst>
              <a:ext uri="{FF2B5EF4-FFF2-40B4-BE49-F238E27FC236}">
                <a16:creationId xmlns:a16="http://schemas.microsoft.com/office/drawing/2014/main" id="{053E8653-8C9A-B589-0766-CDB57BAE84F2}"/>
              </a:ext>
            </a:extLst>
          </p:cNvPr>
          <p:cNvPicPr>
            <a:picLocks noChangeAspect="1"/>
          </p:cNvPicPr>
          <p:nvPr/>
        </p:nvPicPr>
        <p:blipFill>
          <a:blip r:embed="rId3"/>
          <a:stretch>
            <a:fillRect/>
          </a:stretch>
        </p:blipFill>
        <p:spPr>
          <a:xfrm>
            <a:off x="3305215" y="2169083"/>
            <a:ext cx="5762439" cy="3578778"/>
          </a:xfrm>
          <a:prstGeom prst="rect">
            <a:avLst/>
          </a:prstGeom>
        </p:spPr>
      </p:pic>
    </p:spTree>
    <p:extLst>
      <p:ext uri="{BB962C8B-B14F-4D97-AF65-F5344CB8AC3E}">
        <p14:creationId xmlns:p14="http://schemas.microsoft.com/office/powerpoint/2010/main" val="40115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Discussie 2: Casuïstiek</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15607"/>
            <a:ext cx="10579307" cy="3332254"/>
          </a:xfrm>
        </p:spPr>
        <p:txBody>
          <a:bodyPr/>
          <a:lstStyle/>
          <a:p>
            <a:r>
              <a:rPr lang="nl-NL" sz="2000" dirty="0"/>
              <a:t>Casuïstiek bespreken in groepjes, daarna plenair.</a:t>
            </a:r>
          </a:p>
          <a:p>
            <a:endParaRPr lang="nl-NL" sz="2000" dirty="0"/>
          </a:p>
          <a:p>
            <a:pPr lvl="1"/>
            <a:r>
              <a:rPr lang="nl-NL" sz="2000" dirty="0"/>
              <a:t>Wat speelt er in de casus?</a:t>
            </a:r>
          </a:p>
          <a:p>
            <a:pPr lvl="1"/>
            <a:r>
              <a:rPr lang="nl-NL" sz="2000" dirty="0"/>
              <a:t>Wordt bij jou een grens overschreden? </a:t>
            </a:r>
          </a:p>
          <a:p>
            <a:pPr lvl="1"/>
            <a:r>
              <a:rPr lang="nl-NL" sz="2000" dirty="0"/>
              <a:t>Welke normen en waarden zijn in het geding?</a:t>
            </a:r>
          </a:p>
          <a:p>
            <a:pPr lvl="1"/>
            <a:r>
              <a:rPr lang="nl-NL" sz="20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2050" name="Picture 2" descr="Nieuws - Amsterdam UMC maakt grensoverschrijdend gedrag bespreekbaar -  Amsterdam UMC">
            <a:extLst>
              <a:ext uri="{FF2B5EF4-FFF2-40B4-BE49-F238E27FC236}">
                <a16:creationId xmlns:a16="http://schemas.microsoft.com/office/drawing/2014/main" id="{601883BE-2F05-F039-5424-F6D6BE2872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2272" y="2532184"/>
            <a:ext cx="4938938" cy="28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4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D84EA-AAC1-4978-9C47-4CD968F6837C}"/>
              </a:ext>
            </a:extLst>
          </p:cNvPr>
          <p:cNvSpPr>
            <a:spLocks noGrp="1"/>
          </p:cNvSpPr>
          <p:nvPr>
            <p:ph type="title"/>
          </p:nvPr>
        </p:nvSpPr>
        <p:spPr/>
        <p:txBody>
          <a:bodyPr/>
          <a:lstStyle/>
          <a:p>
            <a:r>
              <a:rPr lang="nl-NL" sz="2800" dirty="0">
                <a:solidFill>
                  <a:srgbClr val="6AB650"/>
                </a:solidFill>
              </a:rPr>
              <a:t>Grensoverschrijdend gedrag</a:t>
            </a:r>
          </a:p>
        </p:txBody>
      </p:sp>
      <p:sp>
        <p:nvSpPr>
          <p:cNvPr id="5" name="Tijdelijke aanduiding voor inhoud 4">
            <a:extLst>
              <a:ext uri="{FF2B5EF4-FFF2-40B4-BE49-F238E27FC236}">
                <a16:creationId xmlns:a16="http://schemas.microsoft.com/office/drawing/2014/main" id="{40E72B8D-F38E-0848-E902-CF13AACEB2FD}"/>
              </a:ext>
            </a:extLst>
          </p:cNvPr>
          <p:cNvSpPr>
            <a:spLocks noGrp="1"/>
          </p:cNvSpPr>
          <p:nvPr>
            <p:ph sz="half" idx="2"/>
          </p:nvPr>
        </p:nvSpPr>
        <p:spPr>
          <a:xfrm>
            <a:off x="694944" y="2405559"/>
            <a:ext cx="10744200" cy="3751308"/>
          </a:xfrm>
        </p:spPr>
        <p:txBody>
          <a:bodyPr/>
          <a:lstStyle/>
          <a:p>
            <a:pPr>
              <a:lnSpc>
                <a:spcPct val="100000"/>
              </a:lnSpc>
            </a:pPr>
            <a:r>
              <a:rPr lang="nl-NL" sz="2000" dirty="0"/>
              <a:t>Inhoud</a:t>
            </a:r>
          </a:p>
          <a:p>
            <a:pPr lvl="1">
              <a:lnSpc>
                <a:spcPct val="100000"/>
              </a:lnSpc>
            </a:pPr>
            <a:r>
              <a:rPr lang="nl-NL" sz="2000" dirty="0"/>
              <a:t>Wat wordt verstaan onder grensoverschrijdend gedrag?</a:t>
            </a:r>
          </a:p>
          <a:p>
            <a:pPr lvl="1">
              <a:lnSpc>
                <a:spcPct val="100000"/>
              </a:lnSpc>
            </a:pPr>
            <a:r>
              <a:rPr lang="nl-NL" sz="2000" dirty="0"/>
              <a:t>Hoe vaak komt grensoverschrijdend gedrag voor (in de zorg)?</a:t>
            </a:r>
          </a:p>
          <a:p>
            <a:pPr lvl="1">
              <a:lnSpc>
                <a:spcPct val="100000"/>
              </a:lnSpc>
            </a:pPr>
            <a:r>
              <a:rPr lang="nl-NL" sz="2000" dirty="0"/>
              <a:t>Hoe herken je je eigen grenzen?</a:t>
            </a:r>
          </a:p>
          <a:p>
            <a:pPr lvl="1">
              <a:lnSpc>
                <a:spcPct val="100000"/>
              </a:lnSpc>
            </a:pPr>
            <a:r>
              <a:rPr lang="nl-NL" sz="2000" dirty="0"/>
              <a:t>Discussie aan de hand van casuïstiek</a:t>
            </a:r>
          </a:p>
          <a:p>
            <a:pPr>
              <a:lnSpc>
                <a:spcPct val="150000"/>
              </a:lnSpc>
            </a:pPr>
            <a:endParaRPr lang="nl-NL" sz="2000" dirty="0"/>
          </a:p>
          <a:p>
            <a:pPr>
              <a:lnSpc>
                <a:spcPct val="100000"/>
              </a:lnSpc>
            </a:pPr>
            <a:endParaRPr lang="nl-NL" sz="2000" dirty="0"/>
          </a:p>
          <a:p>
            <a:pPr>
              <a:lnSpc>
                <a:spcPct val="100000"/>
              </a:lnSpc>
            </a:pPr>
            <a:r>
              <a:rPr lang="nl-NL" sz="2000" dirty="0"/>
              <a:t>Leerdoel</a:t>
            </a:r>
          </a:p>
          <a:p>
            <a:pPr lvl="1">
              <a:lnSpc>
                <a:spcPct val="100000"/>
              </a:lnSpc>
            </a:pPr>
            <a:r>
              <a:rPr lang="nl-NL" sz="2000" dirty="0"/>
              <a:t>Het herkennen van grensoverschrijdend gedrag en handvaten hebben hoe 		      hiermee om te gaan.</a:t>
            </a:r>
          </a:p>
          <a:p>
            <a:endParaRPr lang="nl-NL" dirty="0"/>
          </a:p>
        </p:txBody>
      </p:sp>
      <p:sp>
        <p:nvSpPr>
          <p:cNvPr id="3" name="Tijdelijke aanduiding voor voettekst 3">
            <a:extLst>
              <a:ext uri="{FF2B5EF4-FFF2-40B4-BE49-F238E27FC236}">
                <a16:creationId xmlns:a16="http://schemas.microsoft.com/office/drawing/2014/main" id="{D6E83E91-ADFD-3B43-5528-6AEB0D0FDCF5}"/>
              </a:ext>
            </a:extLst>
          </p:cNvPr>
          <p:cNvSpPr>
            <a:spLocks noGrp="1"/>
          </p:cNvSpPr>
          <p:nvPr>
            <p:ph type="ftr" sz="quarter" idx="11"/>
          </p:nvPr>
        </p:nvSpPr>
        <p:spPr>
          <a:xfrm>
            <a:off x="711200" y="6381750"/>
            <a:ext cx="8261978" cy="365125"/>
          </a:xfrm>
        </p:spPr>
        <p:txBody>
          <a:bodyPr/>
          <a:lstStyle/>
          <a:p>
            <a:r>
              <a:rPr lang="nl-NL" dirty="0"/>
              <a:t>Grensoverschrijdend gedrag | Leerlijn professionaliteit </a:t>
            </a:r>
            <a:r>
              <a:rPr lang="nl-NL" dirty="0" err="1"/>
              <a:t>HOVUmc</a:t>
            </a:r>
            <a:r>
              <a:rPr lang="nl-NL" dirty="0"/>
              <a:t> | maart 2023</a:t>
            </a:r>
          </a:p>
        </p:txBody>
      </p:sp>
    </p:spTree>
    <p:extLst>
      <p:ext uri="{BB962C8B-B14F-4D97-AF65-F5344CB8AC3E}">
        <p14:creationId xmlns:p14="http://schemas.microsoft.com/office/powerpoint/2010/main" val="392590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Discussie 2: Casuïstiek nabespreken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4" y="2415607"/>
            <a:ext cx="10579307" cy="3332254"/>
          </a:xfrm>
        </p:spPr>
        <p:txBody>
          <a:bodyPr/>
          <a:lstStyle/>
          <a:p>
            <a:r>
              <a:rPr lang="nl-NL" sz="2000" dirty="0"/>
              <a:t>Welke punten kwamen in de casuïstiek naar voren?</a:t>
            </a:r>
          </a:p>
          <a:p>
            <a:endParaRPr lang="nl-NL" sz="2000" dirty="0"/>
          </a:p>
          <a:p>
            <a:pPr lvl="1"/>
            <a:r>
              <a:rPr lang="nl-NL" sz="2000" dirty="0"/>
              <a:t>Wat speelt er in de casus?</a:t>
            </a:r>
          </a:p>
          <a:p>
            <a:pPr lvl="1"/>
            <a:r>
              <a:rPr lang="nl-NL" sz="2000" dirty="0"/>
              <a:t>Wordt bij jou een grens overschreden? </a:t>
            </a:r>
          </a:p>
          <a:p>
            <a:pPr lvl="1"/>
            <a:r>
              <a:rPr lang="nl-NL" sz="2000" dirty="0"/>
              <a:t>Welke normen en waarden zijn in het geding?</a:t>
            </a:r>
          </a:p>
          <a:p>
            <a:pPr lvl="1"/>
            <a:r>
              <a:rPr lang="nl-NL" sz="20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2050" name="Picture 2" descr="Nieuws - Amsterdam UMC maakt grensoverschrijdend gedrag bespreekbaar -  Amsterdam UMC">
            <a:extLst>
              <a:ext uri="{FF2B5EF4-FFF2-40B4-BE49-F238E27FC236}">
                <a16:creationId xmlns:a16="http://schemas.microsoft.com/office/drawing/2014/main" id="{601883BE-2F05-F039-5424-F6D6BE2872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12272" y="2532184"/>
            <a:ext cx="4938938" cy="28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9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1								(</a:t>
            </a:r>
            <a:r>
              <a:rPr lang="nl-NL" sz="2400" dirty="0" err="1">
                <a:solidFill>
                  <a:srgbClr val="6AB650"/>
                </a:solidFill>
              </a:rPr>
              <a:t>aios</a:t>
            </a:r>
            <a:r>
              <a:rPr lang="nl-NL" sz="2400" dirty="0">
                <a:solidFill>
                  <a:srgbClr val="6AB650"/>
                </a:solidFill>
              </a:rPr>
              <a:t>/opleider)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000" dirty="0">
                <a:solidFill>
                  <a:srgbClr val="000000"/>
                </a:solidFill>
                <a:latin typeface="Calibri" panose="020F0502020204030204" pitchFamily="34" charset="0"/>
              </a:rPr>
              <a:t>Je bent op visite bij een oude dame, haar zoon is erg betrokken en altijd aanwezig bij de visites. Het is je al een paar keer opgevallen dat hij net íets te dicht in jouw persoonlijke ruimte komt. </a:t>
            </a:r>
            <a:endParaRPr lang="nl-NL" sz="2000" dirty="0">
              <a:solidFill>
                <a:srgbClr val="000000"/>
              </a:solidFill>
              <a:latin typeface="Segoe UI" panose="020B0502040204020203" pitchFamily="34" charset="0"/>
            </a:endParaRPr>
          </a:p>
          <a:p>
            <a:endParaRPr lang="nl-NL" sz="1400" dirty="0"/>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262226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2								(</a:t>
            </a:r>
            <a:r>
              <a:rPr lang="nl-NL" sz="2400" dirty="0" err="1">
                <a:solidFill>
                  <a:srgbClr val="6AB650"/>
                </a:solidFill>
              </a:rPr>
              <a:t>aios</a:t>
            </a:r>
            <a:r>
              <a:rPr lang="nl-NL" sz="2400" dirty="0">
                <a:solidFill>
                  <a:srgbClr val="6AB650"/>
                </a:solidFill>
              </a:rPr>
              <a:t>/opleider)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hebt een patiënt op het spreekuur gezien die het niet eens is met jouw beleid.  Als je na je werkdag in de schemering net in je auto bent gestapt bonst er opeens iemand hard op het raampje en kijk je tot je schrik in de ogen van die patiënt. Zijn gezicht staat op onweer en hij wil toch nog even met je praten.</a:t>
            </a:r>
            <a:endParaRPr lang="nl-NL" sz="2000" dirty="0">
              <a:solidFill>
                <a:srgbClr val="000000"/>
              </a:solidFill>
              <a:latin typeface="Segoe UI" panose="020B0502040204020203" pitchFamily="34" charset="0"/>
            </a:endParaRPr>
          </a:p>
          <a:p>
            <a:endParaRPr lang="nl-NL" sz="1400" dirty="0"/>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122102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3								(</a:t>
            </a:r>
            <a:r>
              <a:rPr lang="nl-NL" sz="2400" dirty="0" err="1">
                <a:solidFill>
                  <a:srgbClr val="6AB650"/>
                </a:solidFill>
              </a:rPr>
              <a:t>aios</a:t>
            </a:r>
            <a:r>
              <a:rPr lang="nl-NL" sz="2400" dirty="0">
                <a:solidFill>
                  <a:srgbClr val="6AB650"/>
                </a:solidFill>
              </a:rPr>
              <a:t>/opleider)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hebt een patiënt op je spreekuur die zegt: ‘’Gelukkig kon ik bij u terecht en niet zoals vorige keer bij die neger-dokter.’’   </a:t>
            </a:r>
            <a:endParaRPr lang="nl-NL" sz="20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217965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4								(</a:t>
            </a:r>
            <a:r>
              <a:rPr lang="nl-NL" sz="2400" dirty="0" err="1">
                <a:solidFill>
                  <a:srgbClr val="6AB650"/>
                </a:solidFill>
              </a:rPr>
              <a:t>aios</a:t>
            </a:r>
            <a:r>
              <a:rPr lang="nl-NL" sz="2400" dirty="0">
                <a:solidFill>
                  <a:srgbClr val="6AB650"/>
                </a:solidFill>
              </a:rPr>
              <a:t>/opleider)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bent alleen op de praktijk nog aan het werk om half 6. Opeens belt een patiënt aan, die aan de deur bij hoog en bij laag beweert om half 6 een afspraak te hebben. Ze zegt last van haar oor te hebben en ze laat zich niet wegsturen. </a:t>
            </a:r>
            <a:endParaRPr lang="nl-NL" sz="2000" dirty="0"/>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64829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5								(</a:t>
            </a:r>
            <a:r>
              <a:rPr lang="nl-NL" sz="2400" dirty="0" err="1">
                <a:solidFill>
                  <a:srgbClr val="6AB650"/>
                </a:solidFill>
              </a:rPr>
              <a:t>aios</a:t>
            </a:r>
            <a:r>
              <a:rPr lang="nl-NL" sz="2400" dirty="0">
                <a:solidFill>
                  <a:srgbClr val="6AB650"/>
                </a:solidFill>
              </a:rPr>
              <a:t>)</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dirty="0">
                <a:solidFill>
                  <a:srgbClr val="000000"/>
                </a:solidFill>
                <a:latin typeface="Calibri" panose="020F0502020204030204" pitchFamily="34" charset="0"/>
              </a:rPr>
              <a:t>Tijdens een leergesprek geeft je opleider aan dat die vaak al moet zuchten als hij iemand met een Turkse achternaam op het spreekuur krijgt met “buikpijn” als ingangsklacht. “Die hebben nooit wat,” geeft de opleider aan. </a:t>
            </a:r>
            <a:r>
              <a:rPr lang="nl-NL" sz="2000" b="0" i="0" dirty="0">
                <a:solidFill>
                  <a:srgbClr val="000000"/>
                </a:solidFill>
                <a:effectLst/>
                <a:latin typeface="Calibri" panose="020F0502020204030204" pitchFamily="34" charset="0"/>
              </a:rPr>
              <a:t> </a:t>
            </a:r>
            <a:endParaRPr lang="nl-NL" sz="2000" dirty="0"/>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18234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6								(</a:t>
            </a:r>
            <a:r>
              <a:rPr lang="nl-NL" sz="2400" dirty="0" err="1">
                <a:solidFill>
                  <a:srgbClr val="6AB650"/>
                </a:solidFill>
              </a:rPr>
              <a:t>aios</a:t>
            </a:r>
            <a:r>
              <a:rPr lang="nl-NL" sz="2400" dirty="0">
                <a:solidFill>
                  <a:srgbClr val="6AB650"/>
                </a:solidFill>
              </a:rPr>
              <a:t>)</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opleider heeft de nachtdienst van volgende week niet kunnen verkopen en zegt tegen jou:      “Ik denk dat het goed is voor jouw opleiding als jij die dienst zelfstandig gaat doen.” </a:t>
            </a:r>
            <a:endParaRPr lang="nl-NL" sz="2000" dirty="0"/>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18182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7								(opleider)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begeleidt een </a:t>
            </a:r>
            <a:r>
              <a:rPr lang="nl-NL" sz="2000" b="0" i="0" dirty="0" err="1">
                <a:solidFill>
                  <a:srgbClr val="000000"/>
                </a:solidFill>
                <a:effectLst/>
                <a:latin typeface="Calibri" panose="020F0502020204030204" pitchFamily="34" charset="0"/>
              </a:rPr>
              <a:t>aios</a:t>
            </a:r>
            <a:r>
              <a:rPr lang="nl-NL" sz="2000" dirty="0">
                <a:solidFill>
                  <a:srgbClr val="000000"/>
                </a:solidFill>
                <a:latin typeface="Calibri" panose="020F0502020204030204" pitchFamily="34" charset="0"/>
              </a:rPr>
              <a:t> die</a:t>
            </a:r>
            <a:r>
              <a:rPr lang="nl-NL" sz="2000" b="0" i="0" dirty="0">
                <a:solidFill>
                  <a:srgbClr val="000000"/>
                </a:solidFill>
                <a:effectLst/>
                <a:latin typeface="Calibri" panose="020F0502020204030204" pitchFamily="34" charset="0"/>
              </a:rPr>
              <a:t> twee jonge kinderen heeft. </a:t>
            </a:r>
            <a:r>
              <a:rPr lang="nl-NL" sz="2000" dirty="0">
                <a:solidFill>
                  <a:srgbClr val="000000"/>
                </a:solidFill>
                <a:latin typeface="Calibri" panose="020F0502020204030204" pitchFamily="34" charset="0"/>
              </a:rPr>
              <a:t>De </a:t>
            </a:r>
            <a:r>
              <a:rPr lang="nl-NL" sz="2000" dirty="0" err="1">
                <a:solidFill>
                  <a:srgbClr val="000000"/>
                </a:solidFill>
                <a:latin typeface="Calibri" panose="020F0502020204030204" pitchFamily="34" charset="0"/>
              </a:rPr>
              <a:t>aios</a:t>
            </a:r>
            <a:r>
              <a:rPr lang="nl-NL" sz="2000" dirty="0">
                <a:solidFill>
                  <a:srgbClr val="000000"/>
                </a:solidFill>
                <a:latin typeface="Calibri" panose="020F0502020204030204" pitchFamily="34" charset="0"/>
              </a:rPr>
              <a:t> vraagt voor de tweede keer die week of hij/zij later mag </a:t>
            </a:r>
            <a:r>
              <a:rPr lang="nl-NL" sz="2000" b="0" i="0" dirty="0">
                <a:solidFill>
                  <a:srgbClr val="000000"/>
                </a:solidFill>
                <a:effectLst/>
                <a:latin typeface="Calibri" panose="020F0502020204030204" pitchFamily="34" charset="0"/>
              </a:rPr>
              <a:t>beginnen, zodat de kinderen naar de opvang gebracht kunnen worden. Het is niet de eerste keer dat dat gebeurt.</a:t>
            </a:r>
            <a:endParaRPr lang="nl-NL" sz="2000" b="0" i="0" dirty="0">
              <a:solidFill>
                <a:srgbClr val="000000"/>
              </a:solidFill>
              <a:effectLst/>
              <a:latin typeface="Segoe UI" panose="020B0502040204020203" pitchFamily="34" charset="0"/>
            </a:endParaRPr>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386006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Casus 8								(opleider)</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7248832" y="4660273"/>
            <a:ext cx="6163935" cy="1927793"/>
          </a:xfrm>
        </p:spPr>
        <p:txBody>
          <a:bodyPr/>
          <a:lstStyle/>
          <a:p>
            <a:pPr lvl="1"/>
            <a:r>
              <a:rPr lang="nl-NL" sz="1400" dirty="0"/>
              <a:t>Welke punten kwamen in de casuïstiek naar voren?</a:t>
            </a:r>
          </a:p>
          <a:p>
            <a:endParaRPr lang="nl-NL" sz="1400" dirty="0"/>
          </a:p>
          <a:p>
            <a:pPr lvl="1"/>
            <a:r>
              <a:rPr lang="nl-NL" sz="1400" dirty="0"/>
              <a:t>Wat speelt er in de casus?</a:t>
            </a:r>
          </a:p>
          <a:p>
            <a:pPr lvl="1"/>
            <a:r>
              <a:rPr lang="nl-NL" sz="1400" dirty="0"/>
              <a:t>Wordt bij jou een grens overschreden? </a:t>
            </a:r>
          </a:p>
          <a:p>
            <a:pPr lvl="1"/>
            <a:r>
              <a:rPr lang="nl-NL" sz="1400" dirty="0"/>
              <a:t>Welke normen en waarden zijn in het geding?</a:t>
            </a:r>
          </a:p>
          <a:p>
            <a:pPr lvl="1"/>
            <a:r>
              <a:rPr lang="nl-NL" sz="1400" dirty="0"/>
              <a:t>Hoe zou je in deze situatie handelen?</a:t>
            </a:r>
          </a:p>
          <a:p>
            <a:pPr marL="0" indent="0">
              <a:buNone/>
            </a:pPr>
            <a:endParaRPr lang="nl-NL" sz="20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sp>
        <p:nvSpPr>
          <p:cNvPr id="6" name="Tijdelijke aanduiding voor inhoud 2">
            <a:extLst>
              <a:ext uri="{FF2B5EF4-FFF2-40B4-BE49-F238E27FC236}">
                <a16:creationId xmlns:a16="http://schemas.microsoft.com/office/drawing/2014/main" id="{4DC47BDB-3F6E-D7A6-BD1C-342CB79AC86E}"/>
              </a:ext>
            </a:extLst>
          </p:cNvPr>
          <p:cNvSpPr txBox="1">
            <a:spLocks/>
          </p:cNvSpPr>
          <p:nvPr/>
        </p:nvSpPr>
        <p:spPr>
          <a:xfrm>
            <a:off x="847344" y="2568007"/>
            <a:ext cx="10579307" cy="209226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nl-NL" sz="2000" b="0" i="0" dirty="0">
                <a:solidFill>
                  <a:srgbClr val="000000"/>
                </a:solidFill>
                <a:effectLst/>
                <a:latin typeface="Calibri" panose="020F0502020204030204" pitchFamily="34" charset="0"/>
              </a:rPr>
              <a:t>Je </a:t>
            </a:r>
            <a:r>
              <a:rPr lang="nl-NL" sz="2000" b="0" i="0" dirty="0" err="1">
                <a:solidFill>
                  <a:srgbClr val="000000"/>
                </a:solidFill>
                <a:effectLst/>
                <a:latin typeface="Calibri" panose="020F0502020204030204" pitchFamily="34" charset="0"/>
              </a:rPr>
              <a:t>aios</a:t>
            </a:r>
            <a:r>
              <a:rPr lang="nl-NL" sz="2000" b="0" i="0" dirty="0">
                <a:solidFill>
                  <a:srgbClr val="000000"/>
                </a:solidFill>
                <a:effectLst/>
                <a:latin typeface="Calibri" panose="020F0502020204030204" pitchFamily="34" charset="0"/>
              </a:rPr>
              <a:t> heeft een patiënt in de spreekkamer die nogal tekeergaat. Dit hoor je door de muur. De </a:t>
            </a:r>
            <a:r>
              <a:rPr lang="nl-NL" sz="2000" b="0" i="0" dirty="0" err="1">
                <a:solidFill>
                  <a:srgbClr val="000000"/>
                </a:solidFill>
                <a:effectLst/>
                <a:latin typeface="Calibri" panose="020F0502020204030204" pitchFamily="34" charset="0"/>
              </a:rPr>
              <a:t>aios</a:t>
            </a:r>
            <a:r>
              <a:rPr lang="nl-NL" sz="2000" b="0" i="0" dirty="0">
                <a:solidFill>
                  <a:srgbClr val="000000"/>
                </a:solidFill>
                <a:effectLst/>
                <a:latin typeface="Calibri" panose="020F0502020204030204" pitchFamily="34" charset="0"/>
              </a:rPr>
              <a:t> kapt het gesprek op een nette, resolute manier af en verzoekt patiënt te vertrekken. Als de patië</a:t>
            </a:r>
            <a:r>
              <a:rPr lang="nl-NL" sz="2000" dirty="0">
                <a:solidFill>
                  <a:srgbClr val="000000"/>
                </a:solidFill>
                <a:latin typeface="Calibri" panose="020F0502020204030204" pitchFamily="34" charset="0"/>
              </a:rPr>
              <a:t>nt weg gaat, roept deze “J</a:t>
            </a:r>
            <a:r>
              <a:rPr lang="nl-NL" sz="2000" b="0" i="0" dirty="0">
                <a:solidFill>
                  <a:srgbClr val="000000"/>
                </a:solidFill>
                <a:effectLst/>
                <a:latin typeface="Calibri" panose="020F0502020204030204" pitchFamily="34" charset="0"/>
              </a:rPr>
              <a:t>e bent een kut-arts</a:t>
            </a:r>
            <a:r>
              <a:rPr lang="nl-NL" sz="2000" dirty="0">
                <a:solidFill>
                  <a:srgbClr val="000000"/>
                </a:solidFill>
                <a:latin typeface="Calibri" panose="020F0502020204030204" pitchFamily="34" charset="0"/>
              </a:rPr>
              <a:t>”. </a:t>
            </a:r>
            <a:r>
              <a:rPr lang="nl-NL" sz="2000" b="0" i="0" dirty="0">
                <a:solidFill>
                  <a:srgbClr val="000000"/>
                </a:solidFill>
                <a:effectLst/>
                <a:latin typeface="Calibri" panose="020F0502020204030204" pitchFamily="34" charset="0"/>
              </a:rPr>
              <a:t>Iedereen, ook de volle wachtkamer, heeft dit kunnen horen.  </a:t>
            </a:r>
            <a:endParaRPr lang="nl-NL" sz="2000" b="0" i="0" dirty="0">
              <a:solidFill>
                <a:srgbClr val="000000"/>
              </a:solidFill>
              <a:effectLst/>
              <a:latin typeface="Segoe UI" panose="020B0502040204020203" pitchFamily="34" charset="0"/>
            </a:endParaRPr>
          </a:p>
          <a:p>
            <a:endParaRPr lang="nl-NL" sz="1400" dirty="0"/>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2758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Amsterdam UMC lanceert #zouikwatzeggen?</a:t>
            </a: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5" y="2415607"/>
            <a:ext cx="7323640" cy="3332254"/>
          </a:xfrm>
        </p:spPr>
        <p:txBody>
          <a:bodyPr/>
          <a:lstStyle/>
          <a:p>
            <a:pPr>
              <a:lnSpc>
                <a:spcPct val="100000"/>
              </a:lnSpc>
            </a:pPr>
            <a:r>
              <a:rPr lang="nl-NL" sz="1800" dirty="0">
                <a:latin typeface="+mj-lt"/>
              </a:rPr>
              <a:t>Het doel van de app is grensoverschrijdend gedrag kenbaar en bespreekbaar maken.</a:t>
            </a:r>
          </a:p>
          <a:p>
            <a:pPr>
              <a:lnSpc>
                <a:spcPct val="100000"/>
              </a:lnSpc>
            </a:pPr>
            <a:endParaRPr lang="nl-NL" sz="1800" dirty="0">
              <a:latin typeface="+mj-lt"/>
            </a:endParaRPr>
          </a:p>
          <a:p>
            <a:pPr>
              <a:lnSpc>
                <a:spcPct val="100000"/>
              </a:lnSpc>
            </a:pPr>
            <a:r>
              <a:rPr lang="nl-NL" sz="1800" b="0" i="0" dirty="0">
                <a:effectLst/>
                <a:latin typeface="+mj-lt"/>
              </a:rPr>
              <a:t>De app heeft een meldknop, waarmee de gebruiker laagdrempelig in contact komt met ambassadeurs van de campagne, studieadviseurs, de </a:t>
            </a:r>
            <a:r>
              <a:rPr lang="nl-NL" sz="1800" b="0" i="0" dirty="0" err="1">
                <a:effectLst/>
                <a:latin typeface="+mj-lt"/>
              </a:rPr>
              <a:t>vice</a:t>
            </a:r>
            <a:r>
              <a:rPr lang="nl-NL" sz="1800" b="0" i="0" dirty="0">
                <a:effectLst/>
                <a:latin typeface="+mj-lt"/>
              </a:rPr>
              <a:t>-decaan zelf en het team sociale veiligheid van de VU.</a:t>
            </a:r>
            <a:endParaRPr lang="nl-NL" sz="1800" dirty="0">
              <a:latin typeface="+mj-lt"/>
            </a:endParaRPr>
          </a:p>
          <a:p>
            <a:pPr>
              <a:lnSpc>
                <a:spcPct val="100000"/>
              </a:lnSpc>
            </a:pPr>
            <a:endParaRPr lang="nl-NL" sz="1800" dirty="0">
              <a:latin typeface="+mj-lt"/>
            </a:endParaRPr>
          </a:p>
          <a:p>
            <a:pPr>
              <a:lnSpc>
                <a:spcPct val="100000"/>
              </a:lnSpc>
            </a:pPr>
            <a:r>
              <a:rPr lang="nl-NL" sz="1800" dirty="0">
                <a:latin typeface="+mj-lt"/>
              </a:rPr>
              <a:t>Ontwikkeld door team van medisch psychologen.</a:t>
            </a:r>
          </a:p>
          <a:p>
            <a:pPr>
              <a:lnSpc>
                <a:spcPct val="100000"/>
              </a:lnSpc>
            </a:pPr>
            <a:endParaRPr lang="nl-NL" sz="1800" dirty="0">
              <a:latin typeface="+mj-lt"/>
            </a:endParaRPr>
          </a:p>
          <a:p>
            <a:pPr>
              <a:lnSpc>
                <a:spcPct val="100000"/>
              </a:lnSpc>
            </a:pPr>
            <a:r>
              <a:rPr lang="nl-NL" sz="1800" dirty="0">
                <a:latin typeface="+mj-lt"/>
              </a:rPr>
              <a:t>Gratis te downloaden in de appstores.</a:t>
            </a:r>
          </a:p>
          <a:p>
            <a:pPr marL="0" indent="0">
              <a:buNone/>
            </a:pPr>
            <a:endParaRPr lang="nl-NL" sz="18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4098" name="Picture 2">
            <a:extLst>
              <a:ext uri="{FF2B5EF4-FFF2-40B4-BE49-F238E27FC236}">
                <a16:creationId xmlns:a16="http://schemas.microsoft.com/office/drawing/2014/main" id="{33C4E713-FF73-DAE8-D68B-E3045BAFC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39165" y="1468733"/>
            <a:ext cx="3563816" cy="445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D84EA-AAC1-4978-9C47-4CD968F6837C}"/>
              </a:ext>
            </a:extLst>
          </p:cNvPr>
          <p:cNvSpPr>
            <a:spLocks noGrp="1"/>
          </p:cNvSpPr>
          <p:nvPr>
            <p:ph type="title"/>
          </p:nvPr>
        </p:nvSpPr>
        <p:spPr/>
        <p:txBody>
          <a:bodyPr/>
          <a:lstStyle/>
          <a:p>
            <a:r>
              <a:rPr lang="nl-NL" sz="2800" dirty="0">
                <a:solidFill>
                  <a:srgbClr val="6AB650"/>
                </a:solidFill>
              </a:rPr>
              <a:t>Grensoverschrijdend gedrag laat zich lastig definiëren</a:t>
            </a:r>
          </a:p>
        </p:txBody>
      </p:sp>
      <p:sp>
        <p:nvSpPr>
          <p:cNvPr id="5" name="Tijdelijke aanduiding voor inhoud 4">
            <a:extLst>
              <a:ext uri="{FF2B5EF4-FFF2-40B4-BE49-F238E27FC236}">
                <a16:creationId xmlns:a16="http://schemas.microsoft.com/office/drawing/2014/main" id="{40E72B8D-F38E-0848-E902-CF13AACEB2FD}"/>
              </a:ext>
            </a:extLst>
          </p:cNvPr>
          <p:cNvSpPr>
            <a:spLocks noGrp="1"/>
          </p:cNvSpPr>
          <p:nvPr>
            <p:ph sz="half" idx="2"/>
          </p:nvPr>
        </p:nvSpPr>
        <p:spPr>
          <a:xfrm>
            <a:off x="694944" y="2405559"/>
            <a:ext cx="10744200" cy="3751308"/>
          </a:xfrm>
        </p:spPr>
        <p:txBody>
          <a:bodyPr/>
          <a:lstStyle/>
          <a:p>
            <a:pPr marL="457200" lvl="1" indent="0">
              <a:lnSpc>
                <a:spcPct val="100000"/>
              </a:lnSpc>
              <a:buNone/>
            </a:pPr>
            <a:r>
              <a:rPr lang="nl-NL" sz="2400" b="1" dirty="0">
                <a:solidFill>
                  <a:srgbClr val="FF0000"/>
                </a:solidFill>
              </a:rPr>
              <a:t>Gedragingen waar één van de partijen niet (vrijwillig) mee instemt.</a:t>
            </a:r>
          </a:p>
          <a:p>
            <a:pPr>
              <a:lnSpc>
                <a:spcPct val="100000"/>
              </a:lnSpc>
            </a:pPr>
            <a:endParaRPr lang="nl-NL" sz="2000" dirty="0"/>
          </a:p>
          <a:p>
            <a:pPr>
              <a:lnSpc>
                <a:spcPct val="100000"/>
              </a:lnSpc>
            </a:pPr>
            <a:endParaRPr lang="nl-NL" sz="2000" dirty="0"/>
          </a:p>
          <a:p>
            <a:pPr>
              <a:lnSpc>
                <a:spcPct val="100000"/>
              </a:lnSpc>
            </a:pPr>
            <a:r>
              <a:rPr lang="nl-NL" sz="2000" dirty="0"/>
              <a:t>Omdat de grens voor iedereen anders kan liggen, kan het helpen de volgende criteria te gebruiken:</a:t>
            </a:r>
          </a:p>
          <a:p>
            <a:pPr lvl="4">
              <a:lnSpc>
                <a:spcPct val="100000"/>
              </a:lnSpc>
            </a:pPr>
            <a:r>
              <a:rPr lang="nl-NL" sz="1400" dirty="0"/>
              <a:t>Toestemming?		Is er toestemming van elke betrokken partij?</a:t>
            </a:r>
          </a:p>
          <a:p>
            <a:pPr lvl="4">
              <a:lnSpc>
                <a:spcPct val="100000"/>
              </a:lnSpc>
            </a:pPr>
            <a:r>
              <a:rPr lang="nl-NL" sz="1400" dirty="0"/>
              <a:t>Vrijwillig?		Is deze toestemming vrijwillig gegeven?</a:t>
            </a:r>
          </a:p>
          <a:p>
            <a:pPr lvl="4">
              <a:lnSpc>
                <a:spcPct val="100000"/>
              </a:lnSpc>
            </a:pPr>
            <a:r>
              <a:rPr lang="nl-NL" sz="1400" dirty="0"/>
              <a:t>Gelijkwaardig?		Zijn alle partijen gelijkwaardig?</a:t>
            </a:r>
          </a:p>
          <a:p>
            <a:pPr lvl="4">
              <a:lnSpc>
                <a:spcPct val="100000"/>
              </a:lnSpc>
            </a:pPr>
            <a:r>
              <a:rPr lang="nl-NL" sz="1400" dirty="0" err="1"/>
              <a:t>Contextadequaat</a:t>
            </a:r>
            <a:r>
              <a:rPr lang="nl-NL" sz="1400" dirty="0"/>
              <a:t>?		Klopt het gedrag in de setting?</a:t>
            </a:r>
          </a:p>
          <a:p>
            <a:pPr lvl="4">
              <a:lnSpc>
                <a:spcPct val="100000"/>
              </a:lnSpc>
            </a:pPr>
            <a:r>
              <a:rPr lang="nl-NL" sz="1400" dirty="0"/>
              <a:t>Leeftijdsadequaat?		Klopt het gedrag met de leeftijden van de betrokken partijen?</a:t>
            </a:r>
          </a:p>
          <a:p>
            <a:pPr lvl="4">
              <a:lnSpc>
                <a:spcPct val="100000"/>
              </a:lnSpc>
            </a:pPr>
            <a:r>
              <a:rPr lang="nl-NL" sz="1400" dirty="0"/>
              <a:t>Schadelijk?		Is de gedraging schadelijk voor één van de betrokken partijen?</a:t>
            </a:r>
            <a:endParaRPr lang="nl-NL" sz="2000" dirty="0"/>
          </a:p>
        </p:txBody>
      </p:sp>
      <p:sp>
        <p:nvSpPr>
          <p:cNvPr id="3" name="Tijdelijke aanduiding voor voettekst 3">
            <a:extLst>
              <a:ext uri="{FF2B5EF4-FFF2-40B4-BE49-F238E27FC236}">
                <a16:creationId xmlns:a16="http://schemas.microsoft.com/office/drawing/2014/main" id="{D6E83E91-ADFD-3B43-5528-6AEB0D0FDCF5}"/>
              </a:ext>
            </a:extLst>
          </p:cNvPr>
          <p:cNvSpPr>
            <a:spLocks noGrp="1"/>
          </p:cNvSpPr>
          <p:nvPr>
            <p:ph type="ftr" sz="quarter" idx="11"/>
          </p:nvPr>
        </p:nvSpPr>
        <p:spPr>
          <a:xfrm>
            <a:off x="711200" y="6381750"/>
            <a:ext cx="8261978" cy="365125"/>
          </a:xfrm>
        </p:spPr>
        <p:txBody>
          <a:bodyPr/>
          <a:lstStyle/>
          <a:p>
            <a:r>
              <a:rPr lang="nl-NL" dirty="0"/>
              <a:t>Grensoverschrijdend gedrag | Leerlijn professionaliteit </a:t>
            </a:r>
            <a:r>
              <a:rPr lang="nl-NL" dirty="0" err="1"/>
              <a:t>HOVUmc</a:t>
            </a:r>
            <a:r>
              <a:rPr lang="nl-NL" dirty="0"/>
              <a:t> | maart 2023</a:t>
            </a:r>
          </a:p>
        </p:txBody>
      </p:sp>
    </p:spTree>
    <p:extLst>
      <p:ext uri="{BB962C8B-B14F-4D97-AF65-F5344CB8AC3E}">
        <p14:creationId xmlns:p14="http://schemas.microsoft.com/office/powerpoint/2010/main" val="31922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E953-4669-C206-362A-CCFEB9698AAA}"/>
              </a:ext>
            </a:extLst>
          </p:cNvPr>
          <p:cNvSpPr>
            <a:spLocks noGrp="1"/>
          </p:cNvSpPr>
          <p:nvPr>
            <p:ph type="title"/>
          </p:nvPr>
        </p:nvSpPr>
        <p:spPr/>
        <p:txBody>
          <a:bodyPr/>
          <a:lstStyle/>
          <a:p>
            <a:r>
              <a:rPr lang="nl-NL" sz="2400" dirty="0">
                <a:solidFill>
                  <a:srgbClr val="6AB650"/>
                </a:solidFill>
              </a:rPr>
              <a:t>Formuleer je eigen take home </a:t>
            </a:r>
            <a:r>
              <a:rPr lang="nl-NL" sz="2400" dirty="0" err="1">
                <a:solidFill>
                  <a:srgbClr val="6AB650"/>
                </a:solidFill>
              </a:rPr>
              <a:t>message</a:t>
            </a:r>
            <a:endParaRPr lang="nl-NL" sz="2400" dirty="0">
              <a:solidFill>
                <a:srgbClr val="6AB650"/>
              </a:solidFill>
            </a:endParaRPr>
          </a:p>
        </p:txBody>
      </p:sp>
      <p:sp>
        <p:nvSpPr>
          <p:cNvPr id="3" name="Tijdelijke aanduiding voor inhoud 2">
            <a:extLst>
              <a:ext uri="{FF2B5EF4-FFF2-40B4-BE49-F238E27FC236}">
                <a16:creationId xmlns:a16="http://schemas.microsoft.com/office/drawing/2014/main" id="{3685E036-0D3B-EDAD-56CF-C1911C4BF280}"/>
              </a:ext>
            </a:extLst>
          </p:cNvPr>
          <p:cNvSpPr>
            <a:spLocks noGrp="1"/>
          </p:cNvSpPr>
          <p:nvPr>
            <p:ph sz="half" idx="2"/>
          </p:nvPr>
        </p:nvSpPr>
        <p:spPr>
          <a:xfrm>
            <a:off x="694945" y="2415607"/>
            <a:ext cx="7323640" cy="3332254"/>
          </a:xfrm>
        </p:spPr>
        <p:txBody>
          <a:bodyPr/>
          <a:lstStyle/>
          <a:p>
            <a:pPr>
              <a:lnSpc>
                <a:spcPct val="100000"/>
              </a:lnSpc>
            </a:pPr>
            <a:endParaRPr lang="nl-NL" sz="1800" dirty="0">
              <a:latin typeface="+mj-lt"/>
            </a:endParaRPr>
          </a:p>
          <a:p>
            <a:pPr>
              <a:lnSpc>
                <a:spcPct val="100000"/>
              </a:lnSpc>
            </a:pPr>
            <a:r>
              <a:rPr lang="nl-NL" sz="1800" dirty="0">
                <a:latin typeface="+mj-lt"/>
              </a:rPr>
              <a:t>Wat neem je hiervan mee naar huis?</a:t>
            </a:r>
          </a:p>
          <a:p>
            <a:pPr marL="0" indent="0">
              <a:buNone/>
            </a:pPr>
            <a:endParaRPr lang="nl-NL" sz="1800" dirty="0"/>
          </a:p>
        </p:txBody>
      </p:sp>
      <p:sp>
        <p:nvSpPr>
          <p:cNvPr id="4" name="Tijdelijke aanduiding voor voettekst 3">
            <a:extLst>
              <a:ext uri="{FF2B5EF4-FFF2-40B4-BE49-F238E27FC236}">
                <a16:creationId xmlns:a16="http://schemas.microsoft.com/office/drawing/2014/main" id="{B26DC7E3-721E-8BC5-3ADB-AD399D1C616C}"/>
              </a:ext>
            </a:extLst>
          </p:cNvPr>
          <p:cNvSpPr>
            <a:spLocks noGrp="1"/>
          </p:cNvSpPr>
          <p:nvPr>
            <p:ph type="ftr" sz="quarter" idx="11"/>
          </p:nvPr>
        </p:nvSpPr>
        <p:spPr>
          <a:xfrm>
            <a:off x="711199" y="6381750"/>
            <a:ext cx="6392985"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solidFill>
                <a:srgbClr val="6AB650"/>
              </a:solidFill>
            </a:endParaRPr>
          </a:p>
        </p:txBody>
      </p:sp>
      <p:pic>
        <p:nvPicPr>
          <p:cNvPr id="6" name="Afbeelding 5">
            <a:extLst>
              <a:ext uri="{FF2B5EF4-FFF2-40B4-BE49-F238E27FC236}">
                <a16:creationId xmlns:a16="http://schemas.microsoft.com/office/drawing/2014/main" id="{33D7614C-6A3D-A458-9583-B425EDBD24D7}"/>
              </a:ext>
            </a:extLst>
          </p:cNvPr>
          <p:cNvPicPr>
            <a:picLocks noChangeAspect="1"/>
          </p:cNvPicPr>
          <p:nvPr/>
        </p:nvPicPr>
        <p:blipFill>
          <a:blip r:embed="rId3"/>
          <a:stretch>
            <a:fillRect/>
          </a:stretch>
        </p:blipFill>
        <p:spPr>
          <a:xfrm>
            <a:off x="7104184" y="1641398"/>
            <a:ext cx="4217115" cy="3575203"/>
          </a:xfrm>
          <a:prstGeom prst="rect">
            <a:avLst/>
          </a:prstGeom>
        </p:spPr>
      </p:pic>
    </p:spTree>
    <p:extLst>
      <p:ext uri="{BB962C8B-B14F-4D97-AF65-F5344CB8AC3E}">
        <p14:creationId xmlns:p14="http://schemas.microsoft.com/office/powerpoint/2010/main" val="12944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B1C0D-DFAA-A717-448C-8E923B14A029}"/>
              </a:ext>
            </a:extLst>
          </p:cNvPr>
          <p:cNvSpPr>
            <a:spLocks noGrp="1"/>
          </p:cNvSpPr>
          <p:nvPr>
            <p:ph type="title"/>
          </p:nvPr>
        </p:nvSpPr>
        <p:spPr/>
        <p:txBody>
          <a:bodyPr/>
          <a:lstStyle/>
          <a:p>
            <a:r>
              <a:rPr lang="nl-NL" sz="2400" dirty="0"/>
              <a:t> </a:t>
            </a:r>
            <a:r>
              <a:rPr lang="nl-NL" sz="2400" dirty="0">
                <a:solidFill>
                  <a:srgbClr val="6AB650"/>
                </a:solidFill>
              </a:rPr>
              <a:t>Bronnen</a:t>
            </a:r>
          </a:p>
        </p:txBody>
      </p:sp>
      <p:sp>
        <p:nvSpPr>
          <p:cNvPr id="3" name="Tijdelijke aanduiding voor inhoud 2">
            <a:extLst>
              <a:ext uri="{FF2B5EF4-FFF2-40B4-BE49-F238E27FC236}">
                <a16:creationId xmlns:a16="http://schemas.microsoft.com/office/drawing/2014/main" id="{713E3FF9-684E-8879-00A1-4140CCCFD7BA}"/>
              </a:ext>
            </a:extLst>
          </p:cNvPr>
          <p:cNvSpPr>
            <a:spLocks noGrp="1"/>
          </p:cNvSpPr>
          <p:nvPr>
            <p:ph sz="half" idx="2"/>
          </p:nvPr>
        </p:nvSpPr>
        <p:spPr>
          <a:xfrm>
            <a:off x="694944" y="2143593"/>
            <a:ext cx="10744200" cy="4033370"/>
          </a:xfrm>
        </p:spPr>
        <p:txBody>
          <a:bodyPr/>
          <a:lstStyle/>
          <a:p>
            <a:pPr marL="0" indent="0">
              <a:lnSpc>
                <a:spcPct val="150000"/>
              </a:lnSpc>
              <a:buNone/>
            </a:pPr>
            <a:r>
              <a:rPr lang="nl-NL" sz="1400" dirty="0"/>
              <a:t>www.movisie.nl/grensoverschrijdend-gedrag</a:t>
            </a:r>
          </a:p>
          <a:p>
            <a:pPr marL="0" indent="0">
              <a:lnSpc>
                <a:spcPct val="150000"/>
              </a:lnSpc>
              <a:buNone/>
            </a:pPr>
            <a:r>
              <a:rPr lang="nl-NL" sz="1400" dirty="0"/>
              <a:t>www.bureauintegriteit.nl/onderzoek/ongewenste-omgangsvormen</a:t>
            </a:r>
          </a:p>
          <a:p>
            <a:pPr marL="0" indent="0">
              <a:lnSpc>
                <a:spcPct val="150000"/>
              </a:lnSpc>
              <a:buNone/>
            </a:pPr>
            <a:r>
              <a:rPr lang="nl-NL" sz="1400" dirty="0"/>
              <a:t>www.arboned.nl/nieuws/ongewenste-omgangsvormen-op-het-werk-waar-ligt-de-grens</a:t>
            </a:r>
          </a:p>
          <a:p>
            <a:pPr marL="0" indent="0">
              <a:lnSpc>
                <a:spcPct val="150000"/>
              </a:lnSpc>
              <a:buNone/>
            </a:pPr>
            <a:r>
              <a:rPr lang="nl-NL" sz="1400" dirty="0">
                <a:latin typeface="+mj-lt"/>
              </a:rPr>
              <a:t>www.venvn.nl/nieuws/grensoverschrijdend-gedrag-in-de-zorg/</a:t>
            </a:r>
          </a:p>
          <a:p>
            <a:pPr marL="0" indent="0">
              <a:lnSpc>
                <a:spcPct val="150000"/>
              </a:lnSpc>
              <a:buNone/>
            </a:pPr>
            <a:r>
              <a:rPr lang="nl-NL" sz="1400" b="0" i="1" dirty="0">
                <a:effectLst/>
                <a:latin typeface="+mj-lt"/>
              </a:rPr>
              <a:t>Agressie en ongewenst gedrag op de werkvloer</a:t>
            </a:r>
            <a:r>
              <a:rPr lang="nl-NL" sz="1400" b="0" i="0" dirty="0">
                <a:effectLst/>
                <a:latin typeface="+mj-lt"/>
              </a:rPr>
              <a:t>, rapport ministerie van VWS, 2020</a:t>
            </a:r>
          </a:p>
          <a:p>
            <a:pPr marL="0" indent="0">
              <a:lnSpc>
                <a:spcPct val="150000"/>
              </a:lnSpc>
              <a:buNone/>
            </a:pPr>
            <a:r>
              <a:rPr lang="en-US" sz="1400" i="1" dirty="0">
                <a:latin typeface="+mj-lt"/>
              </a:rPr>
              <a:t>Doing diversity: Unsettling the Self-Other binary. Cultural diversity in Dutch academic health care</a:t>
            </a:r>
            <a:r>
              <a:rPr lang="en-US" sz="1400" dirty="0">
                <a:latin typeface="+mj-lt"/>
              </a:rPr>
              <a:t>, Hannah </a:t>
            </a:r>
            <a:r>
              <a:rPr lang="en-US" sz="1400" dirty="0" err="1">
                <a:latin typeface="+mj-lt"/>
              </a:rPr>
              <a:t>Leyerzapf</a:t>
            </a:r>
            <a:r>
              <a:rPr lang="en-US" sz="1400" dirty="0">
                <a:latin typeface="+mj-lt"/>
              </a:rPr>
              <a:t> (25-9-2019)</a:t>
            </a:r>
          </a:p>
          <a:p>
            <a:pPr marL="0" indent="0">
              <a:lnSpc>
                <a:spcPct val="150000"/>
              </a:lnSpc>
              <a:buNone/>
            </a:pPr>
            <a:r>
              <a:rPr lang="nl-NL" sz="1400" dirty="0">
                <a:latin typeface="+mj-lt"/>
              </a:rPr>
              <a:t>www.mareonline.nl/wetenschap/de-vaste-huisartsenpraktijk-gaat-naar-de-gallemiezen-waarschuwt-promoverende-huisarts/</a:t>
            </a:r>
          </a:p>
          <a:p>
            <a:pPr marL="0" indent="0" algn="l">
              <a:lnSpc>
                <a:spcPct val="150000"/>
              </a:lnSpc>
              <a:buNone/>
            </a:pPr>
            <a:r>
              <a:rPr lang="nl-NL" sz="1400" i="1" dirty="0">
                <a:latin typeface="+mj-lt"/>
              </a:rPr>
              <a:t>Antwoorden op agressie en grensoverschrijdend gedrag. Praktijkboek voor onderwijs, zorg en welzijn</a:t>
            </a:r>
            <a:r>
              <a:rPr lang="nl-NL" sz="1400" dirty="0">
                <a:latin typeface="+mj-lt"/>
              </a:rPr>
              <a:t>. Vee</a:t>
            </a:r>
            <a:r>
              <a:rPr lang="nl-NL" sz="1400" b="0" i="0" dirty="0">
                <a:effectLst/>
                <a:latin typeface="+mj-lt"/>
              </a:rPr>
              <a:t>rle Dupont, </a:t>
            </a:r>
            <a:r>
              <a:rPr lang="nl-NL" sz="1400" b="0" i="0" strike="noStrike" dirty="0">
                <a:effectLst/>
                <a:latin typeface="+mj-lt"/>
              </a:rPr>
              <a:t>Geert </a:t>
            </a:r>
            <a:r>
              <a:rPr lang="nl-NL" sz="1400" b="0" i="0" strike="noStrike" dirty="0" err="1">
                <a:effectLst/>
                <a:latin typeface="+mj-lt"/>
              </a:rPr>
              <a:t>Taghon</a:t>
            </a:r>
            <a:r>
              <a:rPr lang="nl-NL" sz="1400" strike="noStrike" dirty="0">
                <a:latin typeface="+mj-lt"/>
              </a:rPr>
              <a:t> ISBN </a:t>
            </a:r>
            <a:r>
              <a:rPr lang="nl-NL" sz="1400" b="0" i="0" dirty="0">
                <a:effectLst/>
                <a:latin typeface="+mj-lt"/>
              </a:rPr>
              <a:t>9789463371667, 2019 </a:t>
            </a:r>
          </a:p>
          <a:p>
            <a:pPr marL="0" indent="0">
              <a:lnSpc>
                <a:spcPct val="150000"/>
              </a:lnSpc>
              <a:buNone/>
            </a:pPr>
            <a:r>
              <a:rPr lang="nl-NL" sz="1400" dirty="0">
                <a:latin typeface="+mj-lt"/>
              </a:rPr>
              <a:t>#zou ik wat zeggen – app (www.vumc.nl/nieuws/nieuwsdetail/app-zouikwatzeggen.htm)</a:t>
            </a:r>
          </a:p>
          <a:p>
            <a:pPr marL="0" indent="0">
              <a:buNone/>
            </a:pPr>
            <a:r>
              <a:rPr lang="nl-NL" dirty="0"/>
              <a:t>  </a:t>
            </a:r>
          </a:p>
        </p:txBody>
      </p:sp>
      <p:sp>
        <p:nvSpPr>
          <p:cNvPr id="4" name="Tijdelijke aanduiding voor voettekst 3">
            <a:extLst>
              <a:ext uri="{FF2B5EF4-FFF2-40B4-BE49-F238E27FC236}">
                <a16:creationId xmlns:a16="http://schemas.microsoft.com/office/drawing/2014/main" id="{CD05B3D6-AEE5-0D1E-B398-2A919683E5FA}"/>
              </a:ext>
            </a:extLst>
          </p:cNvPr>
          <p:cNvSpPr>
            <a:spLocks noGrp="1"/>
          </p:cNvSpPr>
          <p:nvPr>
            <p:ph type="ftr" sz="quarter" idx="11"/>
          </p:nvPr>
        </p:nvSpPr>
        <p:spPr>
          <a:xfrm>
            <a:off x="711200" y="6381750"/>
            <a:ext cx="5930760" cy="365125"/>
          </a:xfrm>
        </p:spPr>
        <p:txBody>
          <a:bodyPr/>
          <a:lstStyle/>
          <a:p>
            <a:r>
              <a:rPr lang="nl-NL" sz="1250" dirty="0"/>
              <a:t>Grensoverschrijdend gedrag | Leerlijn professionaliteit </a:t>
            </a:r>
            <a:r>
              <a:rPr lang="nl-NL" sz="1250" dirty="0" err="1"/>
              <a:t>HOVUmc</a:t>
            </a:r>
            <a:r>
              <a:rPr lang="nl-NL" sz="1250" dirty="0"/>
              <a:t> | maart 2023</a:t>
            </a:r>
          </a:p>
          <a:p>
            <a:endParaRPr lang="nl-NL" dirty="0"/>
          </a:p>
        </p:txBody>
      </p:sp>
      <p:pic>
        <p:nvPicPr>
          <p:cNvPr id="5" name="Afbeelding 4">
            <a:extLst>
              <a:ext uri="{FF2B5EF4-FFF2-40B4-BE49-F238E27FC236}">
                <a16:creationId xmlns:a16="http://schemas.microsoft.com/office/drawing/2014/main" id="{40A96690-BB1D-5F71-4537-1F342AED19D7}"/>
              </a:ext>
            </a:extLst>
          </p:cNvPr>
          <p:cNvPicPr>
            <a:picLocks noChangeAspect="1"/>
          </p:cNvPicPr>
          <p:nvPr/>
        </p:nvPicPr>
        <p:blipFill>
          <a:blip r:embed="rId2"/>
          <a:stretch>
            <a:fillRect/>
          </a:stretch>
        </p:blipFill>
        <p:spPr>
          <a:xfrm>
            <a:off x="8101192" y="4851401"/>
            <a:ext cx="1869382" cy="1325562"/>
          </a:xfrm>
          <a:prstGeom prst="rect">
            <a:avLst/>
          </a:prstGeom>
        </p:spPr>
      </p:pic>
    </p:spTree>
    <p:extLst>
      <p:ext uri="{BB962C8B-B14F-4D97-AF65-F5344CB8AC3E}">
        <p14:creationId xmlns:p14="http://schemas.microsoft.com/office/powerpoint/2010/main" val="37692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D315F-9FFD-211D-81E2-407BDA3B09AB}"/>
              </a:ext>
            </a:extLst>
          </p:cNvPr>
          <p:cNvSpPr>
            <a:spLocks noGrp="1"/>
          </p:cNvSpPr>
          <p:nvPr>
            <p:ph type="title"/>
          </p:nvPr>
        </p:nvSpPr>
        <p:spPr/>
        <p:txBody>
          <a:bodyPr/>
          <a:lstStyle/>
          <a:p>
            <a:pPr marL="0" indent="0" fontAlgn="base">
              <a:buNone/>
            </a:pPr>
            <a:r>
              <a:rPr lang="nl-NL" sz="2600" dirty="0">
                <a:solidFill>
                  <a:srgbClr val="6AB650"/>
                </a:solidFill>
                <a:effectLst/>
              </a:rPr>
              <a:t>Gedragingen waar één van de partijen niet (vrijwillig) mee instemt </a:t>
            </a:r>
          </a:p>
        </p:txBody>
      </p:sp>
      <p:sp>
        <p:nvSpPr>
          <p:cNvPr id="3" name="Tijdelijke aanduiding voor inhoud 2">
            <a:extLst>
              <a:ext uri="{FF2B5EF4-FFF2-40B4-BE49-F238E27FC236}">
                <a16:creationId xmlns:a16="http://schemas.microsoft.com/office/drawing/2014/main" id="{F0C1DE7E-A7EA-D65B-85ED-5E134AC4CF0E}"/>
              </a:ext>
            </a:extLst>
          </p:cNvPr>
          <p:cNvSpPr>
            <a:spLocks noGrp="1"/>
          </p:cNvSpPr>
          <p:nvPr>
            <p:ph sz="half" idx="2"/>
          </p:nvPr>
        </p:nvSpPr>
        <p:spPr>
          <a:xfrm>
            <a:off x="694944" y="2425655"/>
            <a:ext cx="10823956" cy="3261712"/>
          </a:xfrm>
        </p:spPr>
        <p:txBody>
          <a:bodyPr/>
          <a:lstStyle/>
          <a:p>
            <a:pPr lvl="1" fontAlgn="base"/>
            <a:r>
              <a:rPr lang="nl-NL" sz="2000" dirty="0">
                <a:effectLst/>
              </a:rPr>
              <a:t>op fysiek, emotioneel, seksueel of financieel vlak (</a:t>
            </a:r>
            <a:r>
              <a:rPr lang="nl-NL" sz="2000" dirty="0" err="1">
                <a:effectLst/>
              </a:rPr>
              <a:t>etcetera</a:t>
            </a:r>
            <a:r>
              <a:rPr lang="nl-NL" sz="2000" dirty="0">
                <a:effectLst/>
              </a:rPr>
              <a:t>)</a:t>
            </a:r>
          </a:p>
          <a:p>
            <a:pPr lvl="1" fontAlgn="base"/>
            <a:r>
              <a:rPr lang="nl-NL" sz="2000" dirty="0">
                <a:effectLst/>
              </a:rPr>
              <a:t>(mogelijk) met grote gevolgen voor het slachtoffer </a:t>
            </a:r>
          </a:p>
          <a:p>
            <a:pPr lvl="1" fontAlgn="base"/>
            <a:r>
              <a:rPr lang="nl-NL" sz="2000" dirty="0">
                <a:effectLst/>
              </a:rPr>
              <a:t>zowel offline als online </a:t>
            </a:r>
          </a:p>
          <a:p>
            <a:pPr lvl="1" fontAlgn="base"/>
            <a:r>
              <a:rPr lang="nl-NL" sz="2000" dirty="0">
                <a:effectLst/>
              </a:rPr>
              <a:t>treft alle lagen van de bevolking</a:t>
            </a:r>
          </a:p>
          <a:p>
            <a:pPr lvl="1" fontAlgn="base"/>
            <a:r>
              <a:rPr lang="nl-NL" sz="2000" dirty="0"/>
              <a:t>i</a:t>
            </a:r>
            <a:r>
              <a:rPr lang="nl-NL" sz="2000" dirty="0">
                <a:effectLst/>
              </a:rPr>
              <a:t>n veel gevallen (maar niet altijd) is er sprake van machtsmisbruik</a:t>
            </a:r>
          </a:p>
          <a:p>
            <a:pPr fontAlgn="base"/>
            <a:endParaRPr lang="nl-NL" sz="2000" dirty="0"/>
          </a:p>
          <a:p>
            <a:pPr lvl="1" fontAlgn="base"/>
            <a:r>
              <a:rPr lang="nl-NL" sz="2000" dirty="0"/>
              <a:t>J</a:t>
            </a:r>
            <a:r>
              <a:rPr lang="nl-NL" sz="2000" dirty="0">
                <a:effectLst/>
              </a:rPr>
              <a:t>onge mensen (tot 25 jaar) en mensen met een licht verstandelijke beperking zijn kwetsbaarder dan andere groepen.</a:t>
            </a:r>
          </a:p>
          <a:p>
            <a:endParaRPr lang="nl-NL" dirty="0"/>
          </a:p>
        </p:txBody>
      </p:sp>
      <p:sp>
        <p:nvSpPr>
          <p:cNvPr id="4" name="Tijdelijke aanduiding voor voettekst 3">
            <a:extLst>
              <a:ext uri="{FF2B5EF4-FFF2-40B4-BE49-F238E27FC236}">
                <a16:creationId xmlns:a16="http://schemas.microsoft.com/office/drawing/2014/main" id="{73F8BD0E-61E7-F162-CE33-C33B7E4DFFE3}"/>
              </a:ext>
            </a:extLst>
          </p:cNvPr>
          <p:cNvSpPr>
            <a:spLocks noGrp="1"/>
          </p:cNvSpPr>
          <p:nvPr>
            <p:ph type="ftr" sz="quarter" idx="11"/>
          </p:nvPr>
        </p:nvSpPr>
        <p:spPr>
          <a:xfrm>
            <a:off x="5577951" y="5757908"/>
            <a:ext cx="6614049" cy="365125"/>
          </a:xfrm>
        </p:spPr>
        <p:txBody>
          <a:bodyPr/>
          <a:lstStyle/>
          <a:p>
            <a:r>
              <a:rPr lang="nl-NL" sz="1400" dirty="0"/>
              <a:t>https://slachtofferwijzer.nl/nieuws/grensoverschrijdend-gedrag-voorbeelden/</a:t>
            </a:r>
          </a:p>
        </p:txBody>
      </p:sp>
      <p:sp>
        <p:nvSpPr>
          <p:cNvPr id="8" name="Tekstvak 7">
            <a:extLst>
              <a:ext uri="{FF2B5EF4-FFF2-40B4-BE49-F238E27FC236}">
                <a16:creationId xmlns:a16="http://schemas.microsoft.com/office/drawing/2014/main" id="{FA33DAD1-650D-4754-F2A5-2DE56354EE65}"/>
              </a:ext>
            </a:extLst>
          </p:cNvPr>
          <p:cNvSpPr txBox="1"/>
          <p:nvPr/>
        </p:nvSpPr>
        <p:spPr>
          <a:xfrm>
            <a:off x="673100" y="6374062"/>
            <a:ext cx="9003323"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spTree>
    <p:extLst>
      <p:ext uri="{BB962C8B-B14F-4D97-AF65-F5344CB8AC3E}">
        <p14:creationId xmlns:p14="http://schemas.microsoft.com/office/powerpoint/2010/main" val="10079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D315F-9FFD-211D-81E2-407BDA3B09AB}"/>
              </a:ext>
            </a:extLst>
          </p:cNvPr>
          <p:cNvSpPr>
            <a:spLocks noGrp="1"/>
          </p:cNvSpPr>
          <p:nvPr>
            <p:ph type="title"/>
          </p:nvPr>
        </p:nvSpPr>
        <p:spPr/>
        <p:txBody>
          <a:bodyPr/>
          <a:lstStyle/>
          <a:p>
            <a:pPr marL="0" indent="0" fontAlgn="base">
              <a:buNone/>
            </a:pPr>
            <a:r>
              <a:rPr lang="nl-NL" sz="2400" dirty="0">
                <a:solidFill>
                  <a:srgbClr val="6AB650"/>
                </a:solidFill>
              </a:rPr>
              <a:t>Voorbeelden van grensoverschrijdend gedrag</a:t>
            </a:r>
            <a:endParaRPr lang="nl-NL" sz="2600" dirty="0">
              <a:solidFill>
                <a:srgbClr val="6AB650"/>
              </a:solidFill>
              <a:effectLst/>
            </a:endParaRPr>
          </a:p>
        </p:txBody>
      </p:sp>
      <p:sp>
        <p:nvSpPr>
          <p:cNvPr id="3" name="Tijdelijke aanduiding voor inhoud 2">
            <a:extLst>
              <a:ext uri="{FF2B5EF4-FFF2-40B4-BE49-F238E27FC236}">
                <a16:creationId xmlns:a16="http://schemas.microsoft.com/office/drawing/2014/main" id="{F0C1DE7E-A7EA-D65B-85ED-5E134AC4CF0E}"/>
              </a:ext>
            </a:extLst>
          </p:cNvPr>
          <p:cNvSpPr>
            <a:spLocks noGrp="1"/>
          </p:cNvSpPr>
          <p:nvPr>
            <p:ph sz="half" idx="2"/>
          </p:nvPr>
        </p:nvSpPr>
        <p:spPr>
          <a:xfrm>
            <a:off x="694944" y="2425655"/>
            <a:ext cx="10823956" cy="3261712"/>
          </a:xfrm>
        </p:spPr>
        <p:txBody>
          <a:bodyPr/>
          <a:lstStyle/>
          <a:p>
            <a:pPr lvl="1" fontAlgn="base"/>
            <a:r>
              <a:rPr lang="nl-NL" sz="2000" b="0" i="0" dirty="0">
                <a:effectLst/>
              </a:rPr>
              <a:t>intimiderend gedrag (overmatige controle uitoefenen, onder druk zetten, bang maken)</a:t>
            </a:r>
          </a:p>
          <a:p>
            <a:pPr lvl="1" fontAlgn="base"/>
            <a:r>
              <a:rPr lang="nl-NL" sz="2000" b="0" i="0" dirty="0">
                <a:effectLst/>
              </a:rPr>
              <a:t>discriminatie</a:t>
            </a:r>
          </a:p>
          <a:p>
            <a:pPr lvl="1" fontAlgn="base"/>
            <a:r>
              <a:rPr lang="nl-NL" sz="2000" b="0" i="0" dirty="0">
                <a:effectLst/>
              </a:rPr>
              <a:t>racisme</a:t>
            </a:r>
          </a:p>
          <a:p>
            <a:pPr lvl="1" fontAlgn="base"/>
            <a:r>
              <a:rPr lang="nl-NL" sz="2000" b="0" i="0" dirty="0">
                <a:effectLst/>
              </a:rPr>
              <a:t>pesten</a:t>
            </a:r>
          </a:p>
          <a:p>
            <a:pPr lvl="1" fontAlgn="base"/>
            <a:r>
              <a:rPr lang="nl-NL" sz="2000" b="0" i="0" dirty="0">
                <a:effectLst/>
              </a:rPr>
              <a:t>uitsluiten</a:t>
            </a:r>
          </a:p>
          <a:p>
            <a:pPr lvl="1" fontAlgn="base"/>
            <a:r>
              <a:rPr lang="nl-NL" sz="2000" b="0" i="0" dirty="0">
                <a:effectLst/>
              </a:rPr>
              <a:t>fysiek geweld</a:t>
            </a:r>
          </a:p>
          <a:p>
            <a:pPr lvl="1" fontAlgn="base"/>
            <a:r>
              <a:rPr lang="nl-NL" sz="2000" b="0" i="0" dirty="0">
                <a:effectLst/>
              </a:rPr>
              <a:t>seksuele intimidatie</a:t>
            </a:r>
          </a:p>
          <a:p>
            <a:pPr lvl="1" fontAlgn="base"/>
            <a:r>
              <a:rPr lang="nl-NL" sz="2000" b="0" i="0" dirty="0">
                <a:effectLst/>
              </a:rPr>
              <a:t>seksueel misbruik</a:t>
            </a:r>
          </a:p>
          <a:p>
            <a:endParaRPr lang="nl-NL" dirty="0"/>
          </a:p>
        </p:txBody>
      </p:sp>
      <p:sp>
        <p:nvSpPr>
          <p:cNvPr id="4" name="Tijdelijke aanduiding voor voettekst 3">
            <a:extLst>
              <a:ext uri="{FF2B5EF4-FFF2-40B4-BE49-F238E27FC236}">
                <a16:creationId xmlns:a16="http://schemas.microsoft.com/office/drawing/2014/main" id="{73F8BD0E-61E7-F162-CE33-C33B7E4DFFE3}"/>
              </a:ext>
            </a:extLst>
          </p:cNvPr>
          <p:cNvSpPr>
            <a:spLocks noGrp="1"/>
          </p:cNvSpPr>
          <p:nvPr>
            <p:ph type="ftr" sz="quarter" idx="11"/>
          </p:nvPr>
        </p:nvSpPr>
        <p:spPr>
          <a:xfrm>
            <a:off x="5547806" y="5758111"/>
            <a:ext cx="6523614" cy="365125"/>
          </a:xfrm>
        </p:spPr>
        <p:txBody>
          <a:bodyPr/>
          <a:lstStyle/>
          <a:p>
            <a:r>
              <a:rPr lang="nl-NL" sz="1400" dirty="0"/>
              <a:t>https://slachtofferwijzer.nl/nieuws/grensoverschrijdend-gedrag-voorbeelden/</a:t>
            </a:r>
          </a:p>
        </p:txBody>
      </p:sp>
      <p:sp>
        <p:nvSpPr>
          <p:cNvPr id="8" name="Tekstvak 7">
            <a:extLst>
              <a:ext uri="{FF2B5EF4-FFF2-40B4-BE49-F238E27FC236}">
                <a16:creationId xmlns:a16="http://schemas.microsoft.com/office/drawing/2014/main" id="{FA33DAD1-650D-4754-F2A5-2DE56354EE65}"/>
              </a:ext>
            </a:extLst>
          </p:cNvPr>
          <p:cNvSpPr txBox="1"/>
          <p:nvPr/>
        </p:nvSpPr>
        <p:spPr>
          <a:xfrm>
            <a:off x="673100" y="6374062"/>
            <a:ext cx="9003323"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spTree>
    <p:extLst>
      <p:ext uri="{BB962C8B-B14F-4D97-AF65-F5344CB8AC3E}">
        <p14:creationId xmlns:p14="http://schemas.microsoft.com/office/powerpoint/2010/main" val="33951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1FCC3-2EE4-BB50-07D6-4044ED92296C}"/>
              </a:ext>
            </a:extLst>
          </p:cNvPr>
          <p:cNvSpPr>
            <a:spLocks noGrp="1"/>
          </p:cNvSpPr>
          <p:nvPr>
            <p:ph type="title"/>
          </p:nvPr>
        </p:nvSpPr>
        <p:spPr/>
        <p:txBody>
          <a:bodyPr/>
          <a:lstStyle/>
          <a:p>
            <a:r>
              <a:rPr lang="nl-NL" sz="2400" dirty="0">
                <a:solidFill>
                  <a:srgbClr val="6AB650"/>
                </a:solidFill>
              </a:rPr>
              <a:t>Psychosociale arbeidsbelasting</a:t>
            </a:r>
          </a:p>
        </p:txBody>
      </p:sp>
      <p:sp>
        <p:nvSpPr>
          <p:cNvPr id="3" name="Tijdelijke aanduiding voor inhoud 2">
            <a:extLst>
              <a:ext uri="{FF2B5EF4-FFF2-40B4-BE49-F238E27FC236}">
                <a16:creationId xmlns:a16="http://schemas.microsoft.com/office/drawing/2014/main" id="{8B4E1C71-C245-5C4F-2314-AF23680CA06A}"/>
              </a:ext>
            </a:extLst>
          </p:cNvPr>
          <p:cNvSpPr>
            <a:spLocks noGrp="1"/>
          </p:cNvSpPr>
          <p:nvPr>
            <p:ph sz="half" idx="2"/>
          </p:nvPr>
        </p:nvSpPr>
        <p:spPr/>
        <p:txBody>
          <a:bodyPr/>
          <a:lstStyle/>
          <a:p>
            <a:pPr marL="0" indent="0">
              <a:buNone/>
            </a:pPr>
            <a:r>
              <a:rPr lang="nl-NL" sz="2000" b="0" i="0" dirty="0">
                <a:solidFill>
                  <a:srgbClr val="040404"/>
                </a:solidFill>
                <a:effectLst/>
              </a:rPr>
              <a:t>Pesten, agressie, intimidatie, discriminatie en (seksuele) intimidatie op de werkvloer hebben een enorme impact op de slachtoffers en op het bedrijf. </a:t>
            </a:r>
          </a:p>
          <a:p>
            <a:pPr marL="0" indent="0">
              <a:buNone/>
            </a:pPr>
            <a:endParaRPr lang="nl-NL" sz="2000" dirty="0">
              <a:solidFill>
                <a:srgbClr val="040404"/>
              </a:solidFill>
            </a:endParaRPr>
          </a:p>
          <a:p>
            <a:pPr marL="0" indent="0">
              <a:buNone/>
            </a:pPr>
            <a:r>
              <a:rPr lang="nl-NL" sz="2000" b="0" i="0" dirty="0">
                <a:solidFill>
                  <a:srgbClr val="040404"/>
                </a:solidFill>
                <a:effectLst/>
              </a:rPr>
              <a:t>Dit ongewenste gedrag – door collega’s of externen – valt onder psychosociale arbeidsbelasting en kan leiden tot (langdurig) verzuim. </a:t>
            </a:r>
          </a:p>
          <a:p>
            <a:pPr marL="0" indent="0">
              <a:buNone/>
            </a:pPr>
            <a:endParaRPr lang="nl-NL" sz="2400" dirty="0">
              <a:solidFill>
                <a:srgbClr val="040404"/>
              </a:solidFill>
            </a:endParaRPr>
          </a:p>
          <a:p>
            <a:pPr marL="0" indent="0">
              <a:buNone/>
            </a:pPr>
            <a:endParaRPr lang="nl-NL" sz="2400" b="0" i="0" dirty="0">
              <a:solidFill>
                <a:srgbClr val="040404"/>
              </a:solidFill>
              <a:effectLst/>
            </a:endParaRPr>
          </a:p>
          <a:p>
            <a:pPr marL="0" indent="0">
              <a:buNone/>
            </a:pPr>
            <a:endParaRPr lang="nl-NL" sz="2400" dirty="0"/>
          </a:p>
        </p:txBody>
      </p:sp>
      <p:sp>
        <p:nvSpPr>
          <p:cNvPr id="4" name="Tijdelijke aanduiding voor voettekst 3">
            <a:extLst>
              <a:ext uri="{FF2B5EF4-FFF2-40B4-BE49-F238E27FC236}">
                <a16:creationId xmlns:a16="http://schemas.microsoft.com/office/drawing/2014/main" id="{967B875D-453A-7AF2-1D9D-C80A33148783}"/>
              </a:ext>
            </a:extLst>
          </p:cNvPr>
          <p:cNvSpPr>
            <a:spLocks noGrp="1"/>
          </p:cNvSpPr>
          <p:nvPr>
            <p:ph type="ftr" sz="quarter" idx="11"/>
          </p:nvPr>
        </p:nvSpPr>
        <p:spPr>
          <a:xfrm>
            <a:off x="4268315" y="5738014"/>
            <a:ext cx="7799755" cy="365125"/>
          </a:xfrm>
        </p:spPr>
        <p:txBody>
          <a:bodyPr/>
          <a:lstStyle/>
          <a:p>
            <a:r>
              <a:rPr lang="nl-NL" sz="1400" dirty="0"/>
              <a:t>https://www.arboned.nl/nieuws/ongewenste-omgangsvormen-op-het-werk-waar-ligt-de-grens</a:t>
            </a:r>
          </a:p>
        </p:txBody>
      </p:sp>
      <p:sp>
        <p:nvSpPr>
          <p:cNvPr id="5" name="Tekstvak 4">
            <a:extLst>
              <a:ext uri="{FF2B5EF4-FFF2-40B4-BE49-F238E27FC236}">
                <a16:creationId xmlns:a16="http://schemas.microsoft.com/office/drawing/2014/main" id="{5C51E956-BCD6-ADC1-655F-18F39922E173}"/>
              </a:ext>
            </a:extLst>
          </p:cNvPr>
          <p:cNvSpPr txBox="1"/>
          <p:nvPr/>
        </p:nvSpPr>
        <p:spPr>
          <a:xfrm>
            <a:off x="673100" y="6374062"/>
            <a:ext cx="9003323"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spTree>
    <p:extLst>
      <p:ext uri="{BB962C8B-B14F-4D97-AF65-F5344CB8AC3E}">
        <p14:creationId xmlns:p14="http://schemas.microsoft.com/office/powerpoint/2010/main" val="152657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1FCC3-2EE4-BB50-07D6-4044ED92296C}"/>
              </a:ext>
            </a:extLst>
          </p:cNvPr>
          <p:cNvSpPr>
            <a:spLocks noGrp="1"/>
          </p:cNvSpPr>
          <p:nvPr>
            <p:ph type="title"/>
          </p:nvPr>
        </p:nvSpPr>
        <p:spPr/>
        <p:txBody>
          <a:bodyPr/>
          <a:lstStyle/>
          <a:p>
            <a:r>
              <a:rPr lang="nl-NL" sz="2400" dirty="0">
                <a:solidFill>
                  <a:srgbClr val="6AB650"/>
                </a:solidFill>
              </a:rPr>
              <a:t>Grensoverschrijdend gedrag</a:t>
            </a:r>
          </a:p>
        </p:txBody>
      </p:sp>
      <p:sp>
        <p:nvSpPr>
          <p:cNvPr id="3" name="Tijdelijke aanduiding voor inhoud 2">
            <a:extLst>
              <a:ext uri="{FF2B5EF4-FFF2-40B4-BE49-F238E27FC236}">
                <a16:creationId xmlns:a16="http://schemas.microsoft.com/office/drawing/2014/main" id="{8B4E1C71-C245-5C4F-2314-AF23680CA06A}"/>
              </a:ext>
            </a:extLst>
          </p:cNvPr>
          <p:cNvSpPr>
            <a:spLocks noGrp="1"/>
          </p:cNvSpPr>
          <p:nvPr>
            <p:ph sz="half" idx="2"/>
          </p:nvPr>
        </p:nvSpPr>
        <p:spPr/>
        <p:txBody>
          <a:bodyPr/>
          <a:lstStyle/>
          <a:p>
            <a:r>
              <a:rPr lang="nl-NL" sz="2000" dirty="0"/>
              <a:t>Hoe zit het dan in de zorg?</a:t>
            </a:r>
          </a:p>
        </p:txBody>
      </p:sp>
      <p:sp>
        <p:nvSpPr>
          <p:cNvPr id="5" name="Tekstvak 4">
            <a:extLst>
              <a:ext uri="{FF2B5EF4-FFF2-40B4-BE49-F238E27FC236}">
                <a16:creationId xmlns:a16="http://schemas.microsoft.com/office/drawing/2014/main" id="{5C51E956-BCD6-ADC1-655F-18F39922E173}"/>
              </a:ext>
            </a:extLst>
          </p:cNvPr>
          <p:cNvSpPr txBox="1"/>
          <p:nvPr/>
        </p:nvSpPr>
        <p:spPr>
          <a:xfrm>
            <a:off x="673100" y="6374062"/>
            <a:ext cx="9003323"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pic>
        <p:nvPicPr>
          <p:cNvPr id="1026" name="Picture 2" descr="Seksueel grensoverschrijdend gedrag in de zorg – Door Suus' ogen">
            <a:extLst>
              <a:ext uri="{FF2B5EF4-FFF2-40B4-BE49-F238E27FC236}">
                <a16:creationId xmlns:a16="http://schemas.microsoft.com/office/drawing/2014/main" id="{29AE0913-370C-B0E0-A699-48E75273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828" y="2970862"/>
            <a:ext cx="4069967" cy="3049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en derde zorgpersoneel heeft last van ongewenst gedrag - Joop - BNNVARA">
            <a:extLst>
              <a:ext uri="{FF2B5EF4-FFF2-40B4-BE49-F238E27FC236}">
                <a16:creationId xmlns:a16="http://schemas.microsoft.com/office/drawing/2014/main" id="{5CFB0966-CDCB-104B-FDF7-1679EA386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679" y="2970862"/>
            <a:ext cx="4828725" cy="31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1FCC3-2EE4-BB50-07D6-4044ED92296C}"/>
              </a:ext>
            </a:extLst>
          </p:cNvPr>
          <p:cNvSpPr>
            <a:spLocks noGrp="1"/>
          </p:cNvSpPr>
          <p:nvPr>
            <p:ph type="title"/>
          </p:nvPr>
        </p:nvSpPr>
        <p:spPr/>
        <p:txBody>
          <a:bodyPr/>
          <a:lstStyle/>
          <a:p>
            <a:r>
              <a:rPr lang="nl-NL" sz="2400" dirty="0">
                <a:solidFill>
                  <a:srgbClr val="6AB650"/>
                </a:solidFill>
              </a:rPr>
              <a:t>Grensoverschrijdend gedrag</a:t>
            </a:r>
          </a:p>
        </p:txBody>
      </p:sp>
      <p:sp>
        <p:nvSpPr>
          <p:cNvPr id="3" name="Tijdelijke aanduiding voor inhoud 2">
            <a:extLst>
              <a:ext uri="{FF2B5EF4-FFF2-40B4-BE49-F238E27FC236}">
                <a16:creationId xmlns:a16="http://schemas.microsoft.com/office/drawing/2014/main" id="{8B4E1C71-C245-5C4F-2314-AF23680CA06A}"/>
              </a:ext>
            </a:extLst>
          </p:cNvPr>
          <p:cNvSpPr>
            <a:spLocks noGrp="1"/>
          </p:cNvSpPr>
          <p:nvPr>
            <p:ph sz="half" idx="2"/>
          </p:nvPr>
        </p:nvSpPr>
        <p:spPr>
          <a:xfrm>
            <a:off x="694944" y="2425655"/>
            <a:ext cx="10744200" cy="3332253"/>
          </a:xfrm>
        </p:spPr>
        <p:txBody>
          <a:bodyPr/>
          <a:lstStyle/>
          <a:p>
            <a:r>
              <a:rPr lang="nl-NL" sz="2000" b="0" i="0" dirty="0">
                <a:solidFill>
                  <a:srgbClr val="333333"/>
                </a:solidFill>
                <a:effectLst/>
                <a:latin typeface="HKGrotesk"/>
              </a:rPr>
              <a:t>Hoeveel procent van de zorgmedewerkers had te maken met grensoverschrijdend gedrag in 2020?</a:t>
            </a:r>
          </a:p>
          <a:p>
            <a:endParaRPr lang="nl-NL" sz="2000" b="0" i="0" dirty="0">
              <a:solidFill>
                <a:srgbClr val="333333"/>
              </a:solidFill>
              <a:effectLst/>
              <a:latin typeface="HKGrotesk"/>
            </a:endParaRPr>
          </a:p>
          <a:p>
            <a:r>
              <a:rPr lang="nl-NL" sz="2000" b="0" i="0" dirty="0">
                <a:solidFill>
                  <a:srgbClr val="333333"/>
                </a:solidFill>
                <a:effectLst/>
                <a:latin typeface="HKGrotesk"/>
              </a:rPr>
              <a:t>67% met verbale agressie</a:t>
            </a:r>
          </a:p>
          <a:p>
            <a:r>
              <a:rPr lang="nl-NL" sz="2000" b="0" i="0" dirty="0">
                <a:solidFill>
                  <a:srgbClr val="333333"/>
                </a:solidFill>
                <a:effectLst/>
                <a:latin typeface="HKGrotesk"/>
              </a:rPr>
              <a:t>38% met fysieke agressie</a:t>
            </a:r>
          </a:p>
          <a:p>
            <a:r>
              <a:rPr lang="nl-NL" sz="2000" b="0" i="0" dirty="0">
                <a:solidFill>
                  <a:srgbClr val="333333"/>
                </a:solidFill>
                <a:effectLst/>
                <a:latin typeface="HKGrotesk"/>
              </a:rPr>
              <a:t>22% met seksuele intimidatie</a:t>
            </a:r>
          </a:p>
          <a:p>
            <a:r>
              <a:rPr lang="nl-NL" sz="2000" b="0" i="0" dirty="0">
                <a:solidFill>
                  <a:srgbClr val="333333"/>
                </a:solidFill>
                <a:effectLst/>
                <a:latin typeface="HKGrotesk"/>
              </a:rPr>
              <a:t>20% met bedreiging</a:t>
            </a:r>
          </a:p>
          <a:p>
            <a:endParaRPr lang="nl-NL" sz="2000" dirty="0">
              <a:solidFill>
                <a:srgbClr val="333333"/>
              </a:solidFill>
              <a:latin typeface="HKGrotesk"/>
            </a:endParaRPr>
          </a:p>
          <a:p>
            <a:r>
              <a:rPr lang="nl-NL" sz="2000" dirty="0">
                <a:solidFill>
                  <a:srgbClr val="333333"/>
                </a:solidFill>
                <a:latin typeface="HKGrotesk"/>
              </a:rPr>
              <a:t>Herkenbaar?</a:t>
            </a:r>
            <a:endParaRPr lang="nl-NL" sz="2000" dirty="0"/>
          </a:p>
        </p:txBody>
      </p:sp>
      <p:sp>
        <p:nvSpPr>
          <p:cNvPr id="5" name="Tekstvak 4">
            <a:extLst>
              <a:ext uri="{FF2B5EF4-FFF2-40B4-BE49-F238E27FC236}">
                <a16:creationId xmlns:a16="http://schemas.microsoft.com/office/drawing/2014/main" id="{5C51E956-BCD6-ADC1-655F-18F39922E173}"/>
              </a:ext>
            </a:extLst>
          </p:cNvPr>
          <p:cNvSpPr txBox="1"/>
          <p:nvPr/>
        </p:nvSpPr>
        <p:spPr>
          <a:xfrm>
            <a:off x="673100" y="6374062"/>
            <a:ext cx="9003323"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sp>
        <p:nvSpPr>
          <p:cNvPr id="4" name="Tekstvak 3">
            <a:extLst>
              <a:ext uri="{FF2B5EF4-FFF2-40B4-BE49-F238E27FC236}">
                <a16:creationId xmlns:a16="http://schemas.microsoft.com/office/drawing/2014/main" id="{30D18B89-4B9A-FF7D-031F-26A9CC9C34DD}"/>
              </a:ext>
            </a:extLst>
          </p:cNvPr>
          <p:cNvSpPr txBox="1"/>
          <p:nvPr/>
        </p:nvSpPr>
        <p:spPr>
          <a:xfrm>
            <a:off x="3741336" y="5912096"/>
            <a:ext cx="8450664" cy="307777"/>
          </a:xfrm>
          <a:prstGeom prst="rect">
            <a:avLst/>
          </a:prstGeom>
          <a:noFill/>
        </p:spPr>
        <p:txBody>
          <a:bodyPr wrap="square" rtlCol="0">
            <a:spAutoFit/>
          </a:bodyPr>
          <a:lstStyle/>
          <a:p>
            <a:r>
              <a:rPr lang="nl-NL" sz="1400" b="0" i="0" dirty="0">
                <a:solidFill>
                  <a:srgbClr val="333333"/>
                </a:solidFill>
                <a:effectLst/>
                <a:latin typeface="HKGrotesk"/>
              </a:rPr>
              <a:t>rapport ‘Agressie en ongewenst gedrag op de werkvloer’ van het ministerie van Volks­gezondheid, Welzijn en Sport</a:t>
            </a:r>
            <a:endParaRPr lang="nl-NL" sz="1400" dirty="0"/>
          </a:p>
        </p:txBody>
      </p:sp>
    </p:spTree>
    <p:extLst>
      <p:ext uri="{BB962C8B-B14F-4D97-AF65-F5344CB8AC3E}">
        <p14:creationId xmlns:p14="http://schemas.microsoft.com/office/powerpoint/2010/main" val="20121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D0296-7D79-38D8-C909-11C5AA9F0CB6}"/>
              </a:ext>
            </a:extLst>
          </p:cNvPr>
          <p:cNvSpPr>
            <a:spLocks noGrp="1"/>
          </p:cNvSpPr>
          <p:nvPr>
            <p:ph type="title"/>
          </p:nvPr>
        </p:nvSpPr>
        <p:spPr/>
        <p:txBody>
          <a:bodyPr/>
          <a:lstStyle/>
          <a:p>
            <a:r>
              <a:rPr lang="nl-NL" sz="2400" dirty="0">
                <a:solidFill>
                  <a:srgbClr val="6AB650"/>
                </a:solidFill>
              </a:rPr>
              <a:t>Agressie</a:t>
            </a:r>
          </a:p>
        </p:txBody>
      </p:sp>
      <p:sp>
        <p:nvSpPr>
          <p:cNvPr id="3" name="Tijdelijke aanduiding voor inhoud 2">
            <a:extLst>
              <a:ext uri="{FF2B5EF4-FFF2-40B4-BE49-F238E27FC236}">
                <a16:creationId xmlns:a16="http://schemas.microsoft.com/office/drawing/2014/main" id="{4D3931A6-CE23-A012-27D8-A509BEACD3C1}"/>
              </a:ext>
            </a:extLst>
          </p:cNvPr>
          <p:cNvSpPr>
            <a:spLocks noGrp="1"/>
          </p:cNvSpPr>
          <p:nvPr>
            <p:ph sz="half" idx="2"/>
          </p:nvPr>
        </p:nvSpPr>
        <p:spPr/>
        <p:txBody>
          <a:bodyPr/>
          <a:lstStyle/>
          <a:p>
            <a:pPr marL="0" indent="0" algn="l">
              <a:buNone/>
            </a:pPr>
            <a:r>
              <a:rPr lang="nl-NL" sz="2000" b="0" i="0" dirty="0">
                <a:solidFill>
                  <a:srgbClr val="222222"/>
                </a:solidFill>
                <a:effectLst/>
              </a:rPr>
              <a:t>Onderzoek KNMG onder 562 artsen uit verschillende beroepsgroepen </a:t>
            </a:r>
          </a:p>
          <a:p>
            <a:pPr marL="0" indent="0" algn="l">
              <a:buNone/>
            </a:pPr>
            <a:endParaRPr lang="nl-NL" sz="2000" dirty="0">
              <a:solidFill>
                <a:srgbClr val="222222"/>
              </a:solidFill>
            </a:endParaRPr>
          </a:p>
          <a:p>
            <a:r>
              <a:rPr lang="nl-NL" sz="2000" b="0" i="0" dirty="0">
                <a:solidFill>
                  <a:srgbClr val="222222"/>
                </a:solidFill>
                <a:effectLst/>
              </a:rPr>
              <a:t>Meer dan 1 op de </a:t>
            </a:r>
            <a:r>
              <a:rPr lang="nl-NL" sz="2000" dirty="0">
                <a:solidFill>
                  <a:srgbClr val="222222"/>
                </a:solidFill>
              </a:rPr>
              <a:t>3</a:t>
            </a:r>
            <a:r>
              <a:rPr lang="nl-NL" sz="2000" b="0" i="0" dirty="0">
                <a:solidFill>
                  <a:srgbClr val="222222"/>
                </a:solidFill>
                <a:effectLst/>
              </a:rPr>
              <a:t> artsen wordt bedreigd of geïntimideerd.</a:t>
            </a:r>
          </a:p>
          <a:p>
            <a:r>
              <a:rPr lang="nl-NL" sz="2000" b="0" i="0" dirty="0">
                <a:solidFill>
                  <a:srgbClr val="222222"/>
                </a:solidFill>
                <a:effectLst/>
              </a:rPr>
              <a:t>De meeste bedreigingen waren verbaal.</a:t>
            </a:r>
          </a:p>
          <a:p>
            <a:r>
              <a:rPr lang="nl-NL" sz="2000" b="0" i="0" dirty="0">
                <a:solidFill>
                  <a:srgbClr val="222222"/>
                </a:solidFill>
                <a:effectLst/>
              </a:rPr>
              <a:t>27% van de artsen heeft ook te maken gehad met fysieke agressie.</a:t>
            </a:r>
          </a:p>
          <a:p>
            <a:r>
              <a:rPr lang="nl-NL" sz="2000" dirty="0">
                <a:solidFill>
                  <a:srgbClr val="222222"/>
                </a:solidFill>
              </a:rPr>
              <a:t>O</a:t>
            </a:r>
            <a:r>
              <a:rPr lang="nl-NL" sz="2000" b="0" i="0" dirty="0">
                <a:solidFill>
                  <a:srgbClr val="222222"/>
                </a:solidFill>
                <a:effectLst/>
              </a:rPr>
              <a:t>nline bedreigingen komen geregeld voor.</a:t>
            </a:r>
          </a:p>
          <a:p>
            <a:r>
              <a:rPr lang="nl-NL" sz="2000" b="0" i="0" dirty="0">
                <a:solidFill>
                  <a:srgbClr val="222222"/>
                </a:solidFill>
                <a:effectLst/>
              </a:rPr>
              <a:t>11% wel eens te maken gehad met doodsbedreigingen.</a:t>
            </a:r>
          </a:p>
          <a:p>
            <a:r>
              <a:rPr lang="nl-NL" sz="2000" dirty="0">
                <a:solidFill>
                  <a:srgbClr val="222222"/>
                </a:solidFill>
              </a:rPr>
              <a:t>V</a:t>
            </a:r>
            <a:r>
              <a:rPr lang="nl-NL" sz="2000" b="0" i="0" dirty="0">
                <a:solidFill>
                  <a:srgbClr val="222222"/>
                </a:solidFill>
                <a:effectLst/>
              </a:rPr>
              <a:t>ooral patiënten en hun naasten uiten de bedreigingen.</a:t>
            </a:r>
          </a:p>
          <a:p>
            <a:endParaRPr lang="nl-NL" dirty="0"/>
          </a:p>
        </p:txBody>
      </p:sp>
      <p:sp>
        <p:nvSpPr>
          <p:cNvPr id="4" name="Tijdelijke aanduiding voor voettekst 3">
            <a:extLst>
              <a:ext uri="{FF2B5EF4-FFF2-40B4-BE49-F238E27FC236}">
                <a16:creationId xmlns:a16="http://schemas.microsoft.com/office/drawing/2014/main" id="{9E4EFC30-623E-1750-20AE-A46B52C8BA60}"/>
              </a:ext>
            </a:extLst>
          </p:cNvPr>
          <p:cNvSpPr>
            <a:spLocks noGrp="1"/>
          </p:cNvSpPr>
          <p:nvPr>
            <p:ph type="ftr" sz="quarter" idx="11"/>
          </p:nvPr>
        </p:nvSpPr>
        <p:spPr>
          <a:xfrm>
            <a:off x="2982127" y="5788256"/>
            <a:ext cx="10936157" cy="365125"/>
          </a:xfrm>
        </p:spPr>
        <p:txBody>
          <a:bodyPr/>
          <a:lstStyle/>
          <a:p>
            <a:r>
              <a:rPr lang="nl-NL" sz="1400" dirty="0">
                <a:hlinkClick r:id="rId2"/>
              </a:rPr>
              <a:t>https://nos.nl/artikel/2452748-artsen-steeds-vaker-bedreigd-of-geintimideerd-het-stopt-niet-meer</a:t>
            </a:r>
            <a:r>
              <a:rPr lang="nl-NL" sz="1400" dirty="0"/>
              <a:t>, 17-11-2022 </a:t>
            </a:r>
          </a:p>
        </p:txBody>
      </p:sp>
      <p:sp>
        <p:nvSpPr>
          <p:cNvPr id="8" name="Tekstvak 7">
            <a:extLst>
              <a:ext uri="{FF2B5EF4-FFF2-40B4-BE49-F238E27FC236}">
                <a16:creationId xmlns:a16="http://schemas.microsoft.com/office/drawing/2014/main" id="{9505CCA0-1B02-0B7B-BD06-F1447F36F9D6}"/>
              </a:ext>
            </a:extLst>
          </p:cNvPr>
          <p:cNvSpPr txBox="1"/>
          <p:nvPr/>
        </p:nvSpPr>
        <p:spPr>
          <a:xfrm>
            <a:off x="694944" y="6350560"/>
            <a:ext cx="8076361" cy="284693"/>
          </a:xfrm>
          <a:prstGeom prst="rect">
            <a:avLst/>
          </a:prstGeom>
          <a:noFill/>
        </p:spPr>
        <p:txBody>
          <a:bodyPr wrap="square">
            <a:spAutoFit/>
          </a:bodyPr>
          <a:lstStyle/>
          <a:p>
            <a:r>
              <a:rPr lang="nl-NL" sz="1250" dirty="0"/>
              <a:t>Grensoverschrijdend gedrag | Leerlijn professionaliteit </a:t>
            </a:r>
            <a:r>
              <a:rPr lang="nl-NL" sz="1250" dirty="0" err="1"/>
              <a:t>HOVUmc</a:t>
            </a:r>
            <a:r>
              <a:rPr lang="nl-NL" sz="1250" dirty="0"/>
              <a:t> | maart 2023</a:t>
            </a:r>
          </a:p>
        </p:txBody>
      </p:sp>
    </p:spTree>
    <p:extLst>
      <p:ext uri="{BB962C8B-B14F-4D97-AF65-F5344CB8AC3E}">
        <p14:creationId xmlns:p14="http://schemas.microsoft.com/office/powerpoint/2010/main" val="222454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28955</TotalTime>
  <Words>2236</Words>
  <Application>Microsoft Office PowerPoint</Application>
  <PresentationFormat>Breedbeeld</PresentationFormat>
  <Paragraphs>323</Paragraphs>
  <Slides>31</Slides>
  <Notes>24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31</vt:i4>
      </vt:variant>
    </vt:vector>
  </HeadingPairs>
  <TitlesOfParts>
    <vt:vector size="40" baseType="lpstr">
      <vt:lpstr>Arial</vt:lpstr>
      <vt:lpstr>Calibri</vt:lpstr>
      <vt:lpstr>HKGrotesk</vt:lpstr>
      <vt:lpstr>Lato</vt:lpstr>
      <vt:lpstr>Segoe UI</vt:lpstr>
      <vt:lpstr>Times New Roman</vt:lpstr>
      <vt:lpstr>Trebuchet MS</vt:lpstr>
      <vt:lpstr>Wingdings</vt:lpstr>
      <vt:lpstr>Kantoorthema</vt:lpstr>
      <vt:lpstr>Grensoverschrijdend gedrag</vt:lpstr>
      <vt:lpstr>Grensoverschrijdend gedrag</vt:lpstr>
      <vt:lpstr>Grensoverschrijdend gedrag laat zich lastig definiëren</vt:lpstr>
      <vt:lpstr>Gedragingen waar één van de partijen niet (vrijwillig) mee instemt </vt:lpstr>
      <vt:lpstr>Voorbeelden van grensoverschrijdend gedrag</vt:lpstr>
      <vt:lpstr>Psychosociale arbeidsbelasting</vt:lpstr>
      <vt:lpstr>Grensoverschrijdend gedrag</vt:lpstr>
      <vt:lpstr>Grensoverschrijdend gedrag</vt:lpstr>
      <vt:lpstr>Agressie</vt:lpstr>
      <vt:lpstr>Seksueel grensoverschrijdend gedrag onder artsen</vt:lpstr>
      <vt:lpstr>Seksueel grensoverschrijdend gedrag onder artsen</vt:lpstr>
      <vt:lpstr>Seksueel grensoverschrijdend gedrag onder artsen</vt:lpstr>
      <vt:lpstr>Seksueel grensoverschrijdend gedrag onder artsen</vt:lpstr>
      <vt:lpstr>Racisme en discriminatie in de zorg</vt:lpstr>
      <vt:lpstr>Hoe merk je dat jouw grens is bereikt?</vt:lpstr>
      <vt:lpstr>Welke normen en waarden komen in de knel?</vt:lpstr>
      <vt:lpstr>Discussie 1: Verschillen in normen en waarden</vt:lpstr>
      <vt:lpstr>Grensoverschrijdend gedrag</vt:lpstr>
      <vt:lpstr>Discussie 2: Casuïstiek</vt:lpstr>
      <vt:lpstr>Discussie 2: Casuïstiek nabespreken</vt:lpstr>
      <vt:lpstr>Casus 1        (aios/opleider)</vt:lpstr>
      <vt:lpstr>Casus 2        (aios/opleider)</vt:lpstr>
      <vt:lpstr>Casus 3        (aios/opleider)</vt:lpstr>
      <vt:lpstr>Casus 4        (aios/opleider)</vt:lpstr>
      <vt:lpstr>Casus 5        (aios)</vt:lpstr>
      <vt:lpstr>Casus 6        (aios)</vt:lpstr>
      <vt:lpstr>Casus 7        (opleider)</vt:lpstr>
      <vt:lpstr>Casus 8        (opleider)</vt:lpstr>
      <vt:lpstr>Amsterdam UMC lanceert #zouikwatzeggen?</vt:lpstr>
      <vt:lpstr>Formuleer je eigen take home message</vt:lpstr>
      <vt:lpstr> 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Dolman, B.M. (Belinda)</cp:lastModifiedBy>
  <cp:revision>183</cp:revision>
  <cp:lastPrinted>2018-12-10T16:43:44Z</cp:lastPrinted>
  <dcterms:created xsi:type="dcterms:W3CDTF">2018-06-28T15:32:29Z</dcterms:created>
  <dcterms:modified xsi:type="dcterms:W3CDTF">2023-04-11T11:41:59Z</dcterms:modified>
</cp:coreProperties>
</file>