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4265269-FADC-DDEB-5018-552E33DB75A0}" name="joan boeke" initials="jb" userId="84dbd2f40993b80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7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CF909-DF78-41C0-BB4B-BAFE9D0334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Erectiele disfunctie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484ABCA-3367-4C34-81C3-C8EB4D848C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Bouwsteen erectiele dysfunctie leerlijn seksualiteit</a:t>
            </a:r>
          </a:p>
          <a:p>
            <a:r>
              <a:rPr lang="nl-NL" dirty="0"/>
              <a:t>Huisartsopleiding VU</a:t>
            </a:r>
          </a:p>
          <a:p>
            <a:r>
              <a:rPr lang="nl-NL" dirty="0"/>
              <a:t>J. Boeke &amp; L.S.L. </a:t>
            </a:r>
            <a:r>
              <a:rPr lang="nl-NL" dirty="0" err="1"/>
              <a:t>OEi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832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80A5E9-D68B-473A-A681-5CADD504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Erectiele disfunctie (ED)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57C815-96F0-4C69-99F9-7D409779E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800" dirty="0"/>
              <a:t>Erectiele disfunctie: voortdurend of terugkerend onvermogen een erectie te krijgen of voldoende te behouden voor seksuele activiteit.</a:t>
            </a:r>
          </a:p>
          <a:p>
            <a:endParaRPr lang="nl-NL" sz="1800" dirty="0"/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42A1F79-DB6F-4F6C-85C0-399DB27439D0}"/>
              </a:ext>
            </a:extLst>
          </p:cNvPr>
          <p:cNvSpPr txBox="1"/>
          <p:nvPr/>
        </p:nvSpPr>
        <p:spPr>
          <a:xfrm>
            <a:off x="838200" y="6094511"/>
            <a:ext cx="922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NHG standaard: Seksuele klachten november 2015</a:t>
            </a:r>
          </a:p>
        </p:txBody>
      </p:sp>
    </p:spTree>
    <p:extLst>
      <p:ext uri="{BB962C8B-B14F-4D97-AF65-F5344CB8AC3E}">
        <p14:creationId xmlns:p14="http://schemas.microsoft.com/office/powerpoint/2010/main" val="2298906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C76AC8-77C7-4BF8-9CCA-1016708E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ED &amp; cijfers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923ACA-A17E-401D-B7C4-165961F4F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8% van de mannen in Nederland geeft aan erectieproblemen te hebben</a:t>
            </a:r>
          </a:p>
          <a:p>
            <a:r>
              <a:rPr lang="nl-NL" sz="2400" dirty="0"/>
              <a:t>In de huisartsenpraktijk is de incidentie ED 1,7 per 1000 mannelijke patiënten per jaar</a:t>
            </a:r>
          </a:p>
        </p:txBody>
      </p:sp>
    </p:spTree>
    <p:extLst>
      <p:ext uri="{BB962C8B-B14F-4D97-AF65-F5344CB8AC3E}">
        <p14:creationId xmlns:p14="http://schemas.microsoft.com/office/powerpoint/2010/main" val="2108690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7D9DE-D045-4AF8-8EE3-68E090995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ED en oorzaken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E7CA02-9862-4248-B5FF-A97AC3DA2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2142067"/>
            <a:ext cx="10198101" cy="444923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nl-NL" sz="2000" dirty="0"/>
              <a:t>Niet lichamelijke factoren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NL" sz="1800" dirty="0"/>
              <a:t>Psychologische factoren (stress, depressie en relatieproblemen)	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NL" sz="1800" dirty="0"/>
              <a:t>Seksuologische factoren (faalangst, inadequate seksuele stimulatie)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sz="2000" dirty="0"/>
              <a:t>Lichamelijke factoren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NL" sz="1800" dirty="0"/>
              <a:t>DM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NL" sz="1800" dirty="0"/>
              <a:t>HVZ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NL" sz="1800" dirty="0"/>
              <a:t>Lokale afwijkingen aan de penis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NL" sz="1800" dirty="0"/>
              <a:t>Neurologische schade/ aandoeningen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NL" sz="1800" dirty="0"/>
              <a:t>Medicatie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nl-NL" sz="1800" dirty="0"/>
              <a:t>Iatrogene schade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1427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FB3F74-87FE-4779-8F84-781F534ED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Onderscheid </a:t>
            </a:r>
            <a:br>
              <a:rPr lang="nl-NL" dirty="0"/>
            </a:br>
            <a:r>
              <a:rPr lang="nl-NL"/>
              <a:t>Niet- somatisch </a:t>
            </a:r>
            <a:r>
              <a:rPr lang="nl-NL" dirty="0"/>
              <a:t>↔ somatisch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985DF71E-321A-4703-868A-55A4DA395C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6064" y="2141538"/>
            <a:ext cx="9847135" cy="4106862"/>
          </a:xfrm>
        </p:spPr>
      </p:pic>
    </p:spTree>
    <p:extLst>
      <p:ext uri="{BB962C8B-B14F-4D97-AF65-F5344CB8AC3E}">
        <p14:creationId xmlns:p14="http://schemas.microsoft.com/office/powerpoint/2010/main" val="279779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9A61E4-0520-4333-BB1B-907D5A3E6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ED en adviezen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E95594-56AD-4CE2-8F7F-383FA578D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/>
              <a:t>Maak seksualiteit tussen de partners bespreekbaar </a:t>
            </a:r>
          </a:p>
          <a:p>
            <a:r>
              <a:rPr lang="nl-NL" sz="2400" dirty="0"/>
              <a:t>Geef uitleg over vermijding </a:t>
            </a:r>
          </a:p>
          <a:p>
            <a:r>
              <a:rPr lang="nl-NL" sz="2400" dirty="0"/>
              <a:t>Adviseer  de aandacht te richten op opwindende prikkels i.p.v. doem denken</a:t>
            </a:r>
          </a:p>
          <a:p>
            <a:r>
              <a:rPr lang="nl-NL" sz="2400" dirty="0"/>
              <a:t>Stop met seksuele gewoontes die teleurstellend zijn</a:t>
            </a:r>
          </a:p>
          <a:p>
            <a:r>
              <a:rPr lang="nl-NL" sz="2400" dirty="0"/>
              <a:t>Moedig de patiënt en zijn partner aan om zich te richten op de dingen die wel goed gaan</a:t>
            </a:r>
          </a:p>
          <a:p>
            <a:r>
              <a:rPr lang="nl-NL" sz="2400" dirty="0"/>
              <a:t>Stimuleer niet-coïtale vormen van seks</a:t>
            </a:r>
          </a:p>
          <a:p>
            <a:r>
              <a:rPr lang="nl-NL" sz="2400" dirty="0"/>
              <a:t>Geef leefstijl adviezen</a:t>
            </a:r>
          </a:p>
        </p:txBody>
      </p:sp>
    </p:spTree>
    <p:extLst>
      <p:ext uri="{BB962C8B-B14F-4D97-AF65-F5344CB8AC3E}">
        <p14:creationId xmlns:p14="http://schemas.microsoft.com/office/powerpoint/2010/main" val="2895122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DED36-9835-4F95-8F20-7BC0F4571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Hulpmiddelen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0A7291-C427-42BE-9E86-9F6EE5259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PDE-5- remmers</a:t>
            </a:r>
          </a:p>
          <a:p>
            <a:r>
              <a:rPr lang="nl-NL" sz="2400" dirty="0"/>
              <a:t>Hulpmiddelen die de prikkeling intensiveren </a:t>
            </a:r>
          </a:p>
          <a:p>
            <a:pPr lvl="1"/>
            <a:r>
              <a:rPr lang="nl-NL" sz="2400" dirty="0"/>
              <a:t>Tactiel </a:t>
            </a:r>
            <a:r>
              <a:rPr lang="nl-NL" sz="2400" dirty="0" err="1"/>
              <a:t>bijv</a:t>
            </a:r>
            <a:r>
              <a:rPr lang="nl-NL" sz="2400" dirty="0"/>
              <a:t> glijmiddel, vibrator) </a:t>
            </a:r>
          </a:p>
          <a:p>
            <a:pPr lvl="1"/>
            <a:r>
              <a:rPr lang="nl-NL" sz="2400" dirty="0"/>
              <a:t>Visueel of auditief (erotische films)</a:t>
            </a:r>
          </a:p>
          <a:p>
            <a:r>
              <a:rPr lang="nl-NL" sz="2400" dirty="0"/>
              <a:t>Elastische penisring</a:t>
            </a:r>
          </a:p>
          <a:p>
            <a:r>
              <a:rPr lang="nl-NL" sz="2400" dirty="0"/>
              <a:t>Vacuümpomp met elastisch constrictiebandje</a:t>
            </a:r>
          </a:p>
        </p:txBody>
      </p:sp>
    </p:spTree>
    <p:extLst>
      <p:ext uri="{BB962C8B-B14F-4D97-AF65-F5344CB8AC3E}">
        <p14:creationId xmlns:p14="http://schemas.microsoft.com/office/powerpoint/2010/main" val="3181151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A04542-5464-40F8-91E6-2FC4CA03C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verwijzen?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7ADFA5-BF40-479D-BE60-B56328833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47825"/>
            <a:ext cx="10131425" cy="4143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nl-NL" sz="2800" b="1" dirty="0"/>
          </a:p>
          <a:p>
            <a:pPr marL="0" indent="0">
              <a:buNone/>
            </a:pPr>
            <a:r>
              <a:rPr lang="nl-NL" sz="2800" b="1" dirty="0"/>
              <a:t>Verwijs naar seksuoloog</a:t>
            </a:r>
          </a:p>
          <a:p>
            <a:r>
              <a:rPr lang="nl-NL" sz="2400" dirty="0"/>
              <a:t>Als adviezen en/of medicatie onvoldoende verbetering geven</a:t>
            </a:r>
          </a:p>
          <a:p>
            <a:pPr marL="0" indent="0">
              <a:buNone/>
            </a:pPr>
            <a:endParaRPr lang="nl-NL" sz="2800" b="1" dirty="0"/>
          </a:p>
          <a:p>
            <a:pPr marL="0" indent="0">
              <a:buNone/>
            </a:pPr>
            <a:r>
              <a:rPr lang="nl-NL" sz="2800" b="1" dirty="0"/>
              <a:t>Verwijs naar uroloog</a:t>
            </a:r>
          </a:p>
          <a:p>
            <a:r>
              <a:rPr lang="nl-NL" sz="2400" dirty="0"/>
              <a:t>Standsafwijking van de penis die penetratie lastig of onmogelijk maakt </a:t>
            </a:r>
          </a:p>
          <a:p>
            <a:r>
              <a:rPr lang="nl-NL" sz="2400" dirty="0"/>
              <a:t>Overweging vacuümpomp, </a:t>
            </a:r>
            <a:r>
              <a:rPr lang="nl-NL" sz="2400" dirty="0" err="1"/>
              <a:t>intracaverneuze</a:t>
            </a:r>
            <a:r>
              <a:rPr lang="nl-NL" sz="2400" dirty="0"/>
              <a:t> injecties</a:t>
            </a:r>
          </a:p>
          <a:p>
            <a:r>
              <a:rPr lang="nl-NL" sz="2400" dirty="0"/>
              <a:t>Een gemiddeld testosteron &lt; 11 </a:t>
            </a:r>
            <a:r>
              <a:rPr lang="nl-NL" sz="2400" dirty="0" err="1"/>
              <a:t>nmol</a:t>
            </a:r>
            <a:r>
              <a:rPr lang="nl-NL" sz="2400" dirty="0"/>
              <a:t>/l  </a:t>
            </a:r>
            <a:r>
              <a:rPr lang="nl-NL" sz="1500" dirty="0"/>
              <a:t>(alleen prikken op indicatie! Zie bouwsteen)</a:t>
            </a:r>
          </a:p>
        </p:txBody>
      </p:sp>
    </p:spTree>
    <p:extLst>
      <p:ext uri="{BB962C8B-B14F-4D97-AF65-F5344CB8AC3E}">
        <p14:creationId xmlns:p14="http://schemas.microsoft.com/office/powerpoint/2010/main" val="1936565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mels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{07653590-2F88-4876-985C-159817921DE2}tf03457452</Template>
  <TotalTime>110</TotalTime>
  <Words>266</Words>
  <Application>Microsoft Office PowerPoint</Application>
  <PresentationFormat>Breedbeeld</PresentationFormat>
  <Paragraphs>46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Hemels</vt:lpstr>
      <vt:lpstr>Erectiele disfunctie</vt:lpstr>
      <vt:lpstr>Erectiele disfunctie (ED)</vt:lpstr>
      <vt:lpstr>ED &amp; cijfers</vt:lpstr>
      <vt:lpstr>ED en oorzaken</vt:lpstr>
      <vt:lpstr>Onderscheid  Niet- somatisch ↔ somatisch</vt:lpstr>
      <vt:lpstr>ED en adviezen </vt:lpstr>
      <vt:lpstr>Hulpmiddelen</vt:lpstr>
      <vt:lpstr>Wanneer verwijzen?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Erectiele dysfunctie</dc:title>
  <dc:creator>Lishia Oei</dc:creator>
  <cp:lastModifiedBy>Lishia Oei</cp:lastModifiedBy>
  <cp:revision>11</cp:revision>
  <dcterms:created xsi:type="dcterms:W3CDTF">2022-02-03T15:29:48Z</dcterms:created>
  <dcterms:modified xsi:type="dcterms:W3CDTF">2022-03-03T12:16:13Z</dcterms:modified>
</cp:coreProperties>
</file>