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7" r:id="rId2"/>
    <p:sldId id="258" r:id="rId3"/>
    <p:sldId id="296" r:id="rId4"/>
    <p:sldId id="312" r:id="rId5"/>
    <p:sldId id="297" r:id="rId6"/>
    <p:sldId id="314" r:id="rId7"/>
    <p:sldId id="309" r:id="rId8"/>
    <p:sldId id="313" r:id="rId9"/>
    <p:sldId id="298" r:id="rId10"/>
    <p:sldId id="299" r:id="rId11"/>
    <p:sldId id="308" r:id="rId12"/>
    <p:sldId id="306" r:id="rId13"/>
    <p:sldId id="302" r:id="rId14"/>
    <p:sldId id="307" r:id="rId15"/>
    <p:sldId id="303" r:id="rId16"/>
    <p:sldId id="300" r:id="rId17"/>
    <p:sldId id="301" r:id="rId18"/>
    <p:sldId id="305" r:id="rId19"/>
    <p:sldId id="311"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41"/>
    <a:srgbClr val="6AB650"/>
    <a:srgbClr val="009CB4"/>
    <a:srgbClr val="F07814"/>
    <a:srgbClr val="E89E00"/>
    <a:srgbClr val="CED9E5"/>
    <a:srgbClr val="00373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B2A0BB-731F-421F-9F9B-07530EBFBC50}" v="1" dt="2020-12-07T09:21:25.5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8" d="100"/>
          <a:sy n="108" d="100"/>
        </p:scale>
        <p:origin x="654" y="108"/>
      </p:cViewPr>
      <p:guideLst/>
    </p:cSldViewPr>
  </p:slideViewPr>
  <p:notesTextViewPr>
    <p:cViewPr>
      <p:scale>
        <a:sx n="1" d="1"/>
        <a:sy n="1" d="1"/>
      </p:scale>
      <p:origin x="0" y="-18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5-2-2021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1-2 Bij gezonde ouderen blijft de speekselklierproductie intact.  Emotionele factoren als stress, angst opwinding en depressie verminderen de speekselklierproductie evenals maligniteiten en ziekte van </a:t>
            </a:r>
            <a:r>
              <a:rPr lang="nl-NL" dirty="0" err="1"/>
              <a:t>parkinson</a:t>
            </a:r>
            <a:r>
              <a:rPr lang="nl-NL" dirty="0"/>
              <a:t>, </a:t>
            </a:r>
            <a:r>
              <a:rPr lang="nl-NL" dirty="0" err="1"/>
              <a:t>intracraniele</a:t>
            </a:r>
            <a:r>
              <a:rPr lang="nl-NL" dirty="0"/>
              <a:t> tumoren, CVA en neurochirurgische ingrepen kunnen de autonome innervatie van speekselklieren verstoren en verminderde speekselproductie lijden.</a:t>
            </a:r>
          </a:p>
          <a:p>
            <a:r>
              <a:rPr lang="nl-NL" dirty="0"/>
              <a:t>3. De belangrijkste groepen zijn: anticholinergica, zoals antiparkinsonmiddelen en spasmolytica, antidepressiva en antipsychotica, antihypertensiva (clonidine, B blokkers en in mindere mate ACE remmers) antihistaminica (</a:t>
            </a:r>
            <a:r>
              <a:rPr lang="nl-NL" dirty="0" err="1"/>
              <a:t>promethazine</a:t>
            </a:r>
            <a:r>
              <a:rPr lang="nl-NL" dirty="0"/>
              <a:t>) diuretica en sedativa. </a:t>
            </a:r>
          </a:p>
          <a:p>
            <a:r>
              <a:rPr lang="nl-NL" dirty="0"/>
              <a:t>4. Syndroom van </a:t>
            </a:r>
            <a:r>
              <a:rPr lang="nl-NL" dirty="0" err="1"/>
              <a:t>Sjogren</a:t>
            </a:r>
            <a:r>
              <a:rPr lang="nl-NL" dirty="0"/>
              <a:t>,  DM, RA, systemische LE en systemische </a:t>
            </a:r>
            <a:r>
              <a:rPr lang="nl-NL" dirty="0" err="1"/>
              <a:t>amyloidose</a:t>
            </a:r>
            <a:r>
              <a:rPr lang="nl-NL" dirty="0"/>
              <a:t>, </a:t>
            </a:r>
            <a:r>
              <a:rPr lang="nl-NL" dirty="0" err="1"/>
              <a:t>chornische</a:t>
            </a:r>
            <a:r>
              <a:rPr lang="nl-NL" dirty="0"/>
              <a:t> </a:t>
            </a:r>
            <a:r>
              <a:rPr lang="nl-NL" dirty="0" err="1"/>
              <a:t>sialoadenitis</a:t>
            </a:r>
            <a:r>
              <a:rPr lang="nl-NL" dirty="0"/>
              <a:t> door speekselklierstenen of </a:t>
            </a:r>
            <a:r>
              <a:rPr lang="nl-NL" dirty="0" err="1"/>
              <a:t>umoren</a:t>
            </a:r>
            <a:r>
              <a:rPr lang="nl-NL" dirty="0"/>
              <a:t> die de afvoer gang blokkeren. </a:t>
            </a:r>
            <a:r>
              <a:rPr lang="nl-NL" dirty="0" err="1"/>
              <a:t>Bacteriele</a:t>
            </a:r>
            <a:r>
              <a:rPr lang="nl-NL" dirty="0"/>
              <a:t> infectie door retrograde migratie vanuit de mond. Radiotherapie</a:t>
            </a:r>
          </a:p>
          <a:p>
            <a:r>
              <a:rPr lang="nl-NL" dirty="0"/>
              <a:t>5. Dehydratie, braken, diarree, transpieren, slechte </a:t>
            </a:r>
            <a:r>
              <a:rPr lang="nl-NL" dirty="0" err="1"/>
              <a:t>algmene</a:t>
            </a:r>
            <a:r>
              <a:rPr lang="nl-NL" dirty="0"/>
              <a:t> conditie of een grote bloeding -&gt; acute </a:t>
            </a:r>
            <a:r>
              <a:rPr lang="nl-NL" dirty="0" err="1"/>
              <a:t>sialoadenitis</a:t>
            </a:r>
            <a:r>
              <a:rPr lang="nl-NL" dirty="0"/>
              <a:t>. </a:t>
            </a:r>
          </a:p>
          <a:p>
            <a:endParaRPr lang="nl-NL" dirty="0"/>
          </a:p>
          <a:p>
            <a:r>
              <a:rPr lang="nl-NL" dirty="0"/>
              <a:t>Verminderde speekselproductie geeft behalve problemen met eten ook verhoogde kans op infecties – gingivitis, stomatitis en schimmelinfecties (kunnen ook gevoel van droge mond geven!)  </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3</a:t>
            </a:fld>
            <a:endParaRPr lang="nl-NL"/>
          </a:p>
        </p:txBody>
      </p:sp>
    </p:spTree>
    <p:extLst>
      <p:ext uri="{BB962C8B-B14F-4D97-AF65-F5344CB8AC3E}">
        <p14:creationId xmlns:p14="http://schemas.microsoft.com/office/powerpoint/2010/main" val="289438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Plaveiselcelcarcinoom de meest voorkomende maligniteit in de mond (90%) – komt het meest voor op tong en mondbodem</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15</a:t>
            </a:fld>
            <a:endParaRPr lang="nl-NL"/>
          </a:p>
        </p:txBody>
      </p:sp>
    </p:spTree>
    <p:extLst>
      <p:ext uri="{BB962C8B-B14F-4D97-AF65-F5344CB8AC3E}">
        <p14:creationId xmlns:p14="http://schemas.microsoft.com/office/powerpoint/2010/main" val="3251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langdurig dragen van een kunstgebit leidt tot botresorptie door druk op het kaakbot. Kunstgebit gaat slechter passen en last krijgen van droge mond en </a:t>
            </a:r>
            <a:r>
              <a:rPr lang="nl-NL" dirty="0" err="1"/>
              <a:t>rhagade</a:t>
            </a:r>
            <a:r>
              <a:rPr lang="nl-NL" dirty="0"/>
              <a:t>.  De pasvorm van de gebitsprothese moet regelmatig worden aangepast op drukulcera of hyperplasie van het tandvlees te voorkomen. </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16</a:t>
            </a:fld>
            <a:endParaRPr lang="nl-NL"/>
          </a:p>
        </p:txBody>
      </p:sp>
    </p:spTree>
    <p:extLst>
      <p:ext uri="{BB962C8B-B14F-4D97-AF65-F5344CB8AC3E}">
        <p14:creationId xmlns:p14="http://schemas.microsoft.com/office/powerpoint/2010/main" val="3677403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dirty="0" err="1"/>
              <a:t>Leucoplakie</a:t>
            </a:r>
            <a:r>
              <a:rPr lang="nl-NL" dirty="0"/>
              <a:t> of </a:t>
            </a:r>
            <a:r>
              <a:rPr lang="nl-NL" dirty="0" err="1"/>
              <a:t>frictional</a:t>
            </a:r>
            <a:r>
              <a:rPr lang="nl-NL" dirty="0"/>
              <a:t> </a:t>
            </a:r>
            <a:r>
              <a:rPr lang="nl-NL" dirty="0" err="1"/>
              <a:t>laesion</a:t>
            </a:r>
            <a:r>
              <a:rPr lang="nl-NL" dirty="0"/>
              <a:t> door slecht passend gebitsprothese -&gt; </a:t>
            </a:r>
          </a:p>
          <a:p>
            <a:pPr marL="228600" indent="-228600">
              <a:buAutoNum type="arabicPeriod"/>
            </a:pPr>
            <a:r>
              <a:rPr lang="nl-NL" dirty="0"/>
              <a:t>Stomatitis </a:t>
            </a:r>
            <a:r>
              <a:rPr lang="nl-NL" dirty="0" err="1"/>
              <a:t>prothetica</a:t>
            </a:r>
            <a:r>
              <a:rPr lang="nl-NL" dirty="0"/>
              <a:t>; veroorzaakt door onvoldoende </a:t>
            </a:r>
            <a:r>
              <a:rPr lang="nl-NL" dirty="0" err="1"/>
              <a:t>hygiene</a:t>
            </a:r>
            <a:r>
              <a:rPr lang="nl-NL" dirty="0"/>
              <a:t> door  C. </a:t>
            </a:r>
            <a:r>
              <a:rPr lang="nl-NL" dirty="0" err="1"/>
              <a:t>albicans</a:t>
            </a: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17</a:t>
            </a:fld>
            <a:endParaRPr lang="nl-NL"/>
          </a:p>
        </p:txBody>
      </p:sp>
    </p:spTree>
    <p:extLst>
      <p:ext uri="{BB962C8B-B14F-4D97-AF65-F5344CB8AC3E}">
        <p14:creationId xmlns:p14="http://schemas.microsoft.com/office/powerpoint/2010/main" val="3127728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Normaal: 1,5 liter speeksel </a:t>
            </a:r>
            <a:r>
              <a:rPr lang="nl-NL" dirty="0" err="1"/>
              <a:t>perdag</a:t>
            </a:r>
            <a:r>
              <a:rPr lang="nl-NL" dirty="0"/>
              <a:t>, 90% door grote speekselklieren , draagt bij de </a:t>
            </a:r>
            <a:r>
              <a:rPr lang="nl-NL" dirty="0" err="1"/>
              <a:t>gezondheidmondholte</a:t>
            </a:r>
            <a:endParaRPr lang="nl-NL" dirty="0"/>
          </a:p>
          <a:p>
            <a:r>
              <a:rPr lang="nl-NL" dirty="0" err="1"/>
              <a:t>Sialorroe</a:t>
            </a:r>
            <a:r>
              <a:rPr lang="nl-NL" dirty="0"/>
              <a:t> vervelende </a:t>
            </a:r>
            <a:r>
              <a:rPr lang="nl-NL" dirty="0" err="1"/>
              <a:t>klachte</a:t>
            </a:r>
            <a:r>
              <a:rPr lang="nl-NL" dirty="0"/>
              <a:t>: ziet er vervelend uit, spraak wordt belemmer, </a:t>
            </a:r>
            <a:r>
              <a:rPr lang="nl-NL" dirty="0" err="1"/>
              <a:t>cheilitis</a:t>
            </a:r>
            <a:r>
              <a:rPr lang="nl-NL" dirty="0"/>
              <a:t> </a:t>
            </a:r>
            <a:r>
              <a:rPr lang="nl-NL" dirty="0" err="1"/>
              <a:t>angularis</a:t>
            </a:r>
            <a:r>
              <a:rPr lang="nl-NL" dirty="0"/>
              <a:t> en andere periorale infectie meestal C. </a:t>
            </a:r>
            <a:r>
              <a:rPr lang="nl-NL" dirty="0" err="1"/>
              <a:t>Albicans</a:t>
            </a:r>
            <a:r>
              <a:rPr lang="nl-NL" dirty="0"/>
              <a:t>. </a:t>
            </a:r>
          </a:p>
          <a:p>
            <a:r>
              <a:rPr lang="nl-NL" dirty="0"/>
              <a:t>Behandeling: medicatie (anticholinergica bv scopolamine pleister of </a:t>
            </a:r>
            <a:r>
              <a:rPr lang="nl-NL" dirty="0" err="1"/>
              <a:t>parasympathicolytica</a:t>
            </a:r>
            <a:r>
              <a:rPr lang="nl-NL" dirty="0"/>
              <a:t>) sliktherapie logopedie/fysiotherapie, Botuline injecties, speekselklier bestraling (bij beperkte levensduur) chirurgie </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4</a:t>
            </a:fld>
            <a:endParaRPr lang="nl-NL"/>
          </a:p>
        </p:txBody>
      </p:sp>
    </p:spTree>
    <p:extLst>
      <p:ext uri="{BB962C8B-B14F-4D97-AF65-F5344CB8AC3E}">
        <p14:creationId xmlns:p14="http://schemas.microsoft.com/office/powerpoint/2010/main" val="3954011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Oorzaak niet geheel duidelijk. </a:t>
            </a:r>
            <a:r>
              <a:rPr lang="nl-NL" dirty="0" err="1"/>
              <a:t>Wrsl</a:t>
            </a:r>
            <a:r>
              <a:rPr lang="nl-NL" dirty="0"/>
              <a:t> speelt </a:t>
            </a:r>
            <a:r>
              <a:rPr lang="nl-NL" dirty="0" err="1"/>
              <a:t>hygiene</a:t>
            </a:r>
            <a:r>
              <a:rPr lang="nl-NL" dirty="0"/>
              <a:t> een rol, droge lippen, andere huidaandoeningen zoals atopische eczeem en psoriasis. Zelden vit B of ijzer </a:t>
            </a:r>
            <a:r>
              <a:rPr lang="nl-NL" dirty="0" err="1"/>
              <a:t>deficienties</a:t>
            </a:r>
            <a:r>
              <a:rPr lang="nl-NL" dirty="0"/>
              <a:t>.  Infecties </a:t>
            </a:r>
            <a:r>
              <a:rPr lang="nl-NL" dirty="0" err="1"/>
              <a:t>mond,neus</a:t>
            </a:r>
            <a:r>
              <a:rPr lang="nl-NL" dirty="0"/>
              <a:t>, keel. Bij ouderen: plooivorming in mondhoeken tgv tandenloosheid, dragen gebitsprothese, verminderde elastische tijd van de huid, verhoogde speekselvloed, veroorzaakt door niet passend kunstgebit  </a:t>
            </a:r>
            <a:r>
              <a:rPr lang="nl-NL" dirty="0" err="1"/>
              <a:t>WRsl</a:t>
            </a:r>
            <a:r>
              <a:rPr lang="nl-NL" dirty="0"/>
              <a:t> vaak infectie candida </a:t>
            </a:r>
            <a:r>
              <a:rPr lang="nl-NL" dirty="0" err="1"/>
              <a:t>albicans</a:t>
            </a:r>
            <a:r>
              <a:rPr lang="nl-NL" dirty="0"/>
              <a:t> met daarnaast een sec. </a:t>
            </a:r>
            <a:r>
              <a:rPr lang="nl-NL" dirty="0" err="1"/>
              <a:t>bact</a:t>
            </a:r>
            <a:r>
              <a:rPr lang="nl-NL" dirty="0"/>
              <a:t> infectie met stafylokokken en </a:t>
            </a:r>
            <a:r>
              <a:rPr lang="nl-NL" dirty="0" err="1"/>
              <a:t>evt</a:t>
            </a:r>
            <a:r>
              <a:rPr lang="nl-NL" dirty="0"/>
              <a:t> streptokokken. Hardnekkig, </a:t>
            </a:r>
            <a:r>
              <a:rPr lang="nl-NL" dirty="0" err="1"/>
              <a:t>chron</a:t>
            </a:r>
            <a:r>
              <a:rPr lang="nl-NL" dirty="0"/>
              <a:t>. Recidiverend beloop.</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5</a:t>
            </a:fld>
            <a:endParaRPr lang="nl-NL"/>
          </a:p>
        </p:txBody>
      </p:sp>
    </p:spTree>
    <p:extLst>
      <p:ext uri="{BB962C8B-B14F-4D97-AF65-F5344CB8AC3E}">
        <p14:creationId xmlns:p14="http://schemas.microsoft.com/office/powerpoint/2010/main" val="1174665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Gip</a:t>
            </a:r>
            <a:r>
              <a:rPr lang="nl-NL" dirty="0"/>
              <a:t> databank 2017 ,</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7</a:t>
            </a:fld>
            <a:endParaRPr lang="nl-NL"/>
          </a:p>
        </p:txBody>
      </p:sp>
    </p:spTree>
    <p:extLst>
      <p:ext uri="{BB962C8B-B14F-4D97-AF65-F5344CB8AC3E}">
        <p14:creationId xmlns:p14="http://schemas.microsoft.com/office/powerpoint/2010/main" val="554722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 Plaveiselcelcarcinoom 2. Actinische </a:t>
            </a:r>
            <a:r>
              <a:rPr lang="nl-NL" dirty="0" err="1"/>
              <a:t>cheilose</a:t>
            </a:r>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8</a:t>
            </a:fld>
            <a:endParaRPr lang="nl-NL"/>
          </a:p>
        </p:txBody>
      </p:sp>
    </p:spTree>
    <p:extLst>
      <p:ext uri="{BB962C8B-B14F-4D97-AF65-F5344CB8AC3E}">
        <p14:creationId xmlns:p14="http://schemas.microsoft.com/office/powerpoint/2010/main" val="20959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gingivitis is alleen het tandvlees ontstoken, bij een parodontitis betreft de ontsteking de ophanging van de tand aan de kaak. Met het toenemen van de leeftijd stijgt ook de kans op gebitsaandoeningen.  Ook droge mond of speekselvloed kunnen van invloed zijn op de toestand van het gebit. </a:t>
            </a:r>
            <a:r>
              <a:rPr lang="nl-NL" dirty="0" err="1"/>
              <a:t>Tandplaue</a:t>
            </a:r>
            <a:r>
              <a:rPr lang="nl-NL" dirty="0"/>
              <a:t> bestaat uit speeksel, opgeloste voedingsstoffen en bacteriën en het bedekt de gehele mondholte  wanneer het niet regelmatig weggepoetst word ontstaat er tandsteen. Bacteriën in het tandsteen (</a:t>
            </a:r>
            <a:r>
              <a:rPr lang="nl-NL" dirty="0" err="1"/>
              <a:t>Strept</a:t>
            </a:r>
            <a:r>
              <a:rPr lang="nl-NL" dirty="0"/>
              <a:t>. </a:t>
            </a:r>
            <a:r>
              <a:rPr lang="nl-NL" dirty="0" err="1"/>
              <a:t>Mutans</a:t>
            </a:r>
            <a:r>
              <a:rPr lang="nl-NL" dirty="0"/>
              <a:t> en </a:t>
            </a:r>
            <a:r>
              <a:rPr lang="nl-NL" dirty="0" err="1"/>
              <a:t>Lactobacillus</a:t>
            </a:r>
            <a:r>
              <a:rPr lang="nl-NL" dirty="0"/>
              <a:t> </a:t>
            </a:r>
            <a:r>
              <a:rPr lang="nl-NL" dirty="0" err="1"/>
              <a:t>spp</a:t>
            </a:r>
            <a:r>
              <a:rPr lang="nl-NL" dirty="0"/>
              <a:t>) zetten suikers om in zuren: deze zuren demineraliseren het tandglazuur en het dentine -&gt; </a:t>
            </a:r>
            <a:r>
              <a:rPr lang="nl-NL" dirty="0" err="1"/>
              <a:t>caries</a:t>
            </a:r>
            <a:r>
              <a:rPr lang="nl-NL" dirty="0"/>
              <a:t>. Doordat bij het stijgen van de leeftijd het tandvlees terugtrekt en de tandhals vrijkomt te liggen hebben ouderen een grotere kans op </a:t>
            </a:r>
            <a:r>
              <a:rPr lang="nl-NL" dirty="0" err="1"/>
              <a:t>wortelcariers</a:t>
            </a:r>
            <a:r>
              <a:rPr lang="nl-NL" dirty="0"/>
              <a:t> en parodontitis -&gt;  tanden en kiezen gaan loszitten of verloren. </a:t>
            </a:r>
          </a:p>
          <a:p>
            <a:r>
              <a:rPr lang="nl-NL" dirty="0"/>
              <a:t>Een slechte mondgezondheid of slecht passende gebitsprothese kunnen van invloed zijn op de kwaliteit van leven Van alle ouderen vermijdt 18% bepaalde voedingsmiddelen vanwege mondklachten!</a:t>
            </a:r>
          </a:p>
          <a:p>
            <a:r>
              <a:rPr lang="nl-NL" dirty="0"/>
              <a:t> Infecties in de mond zijn ook gerelateerd aan infecties op afstand zoals pneumonie en endocarditis. </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9</a:t>
            </a:fld>
            <a:endParaRPr lang="nl-NL"/>
          </a:p>
        </p:txBody>
      </p:sp>
    </p:spTree>
    <p:extLst>
      <p:ext uri="{BB962C8B-B14F-4D97-AF65-F5344CB8AC3E}">
        <p14:creationId xmlns:p14="http://schemas.microsoft.com/office/powerpoint/2010/main" val="429474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 candida” overal in de mond (zelden/nooit </a:t>
            </a:r>
            <a:r>
              <a:rPr lang="nl-NL" dirty="0" err="1"/>
              <a:t>gingiva</a:t>
            </a:r>
            <a:r>
              <a:rPr lang="nl-NL" dirty="0"/>
              <a:t> of mondbodem)</a:t>
            </a:r>
          </a:p>
          <a:p>
            <a:r>
              <a:rPr lang="nl-NL" dirty="0"/>
              <a:t>− vrijwel altijd dubbelzijdig.</a:t>
            </a:r>
          </a:p>
          <a:p>
            <a:r>
              <a:rPr lang="nl-NL" dirty="0"/>
              <a:t>− Meestal samen met branderigheid en</a:t>
            </a:r>
          </a:p>
          <a:p>
            <a:r>
              <a:rPr lang="nl-NL" dirty="0"/>
              <a:t>onaangename smaak</a:t>
            </a:r>
          </a:p>
          <a:p>
            <a:r>
              <a:rPr lang="nl-NL" dirty="0" err="1"/>
              <a:t>Preudomebraneuze</a:t>
            </a:r>
            <a:r>
              <a:rPr lang="nl-NL" dirty="0"/>
              <a:t> vorm:</a:t>
            </a:r>
          </a:p>
          <a:p>
            <a:r>
              <a:rPr lang="nl-NL" dirty="0"/>
              <a:t>− witte, gemakkelijk afveegbare plaques</a:t>
            </a:r>
          </a:p>
          <a:p>
            <a:r>
              <a:rPr lang="nl-NL" dirty="0" err="1"/>
              <a:t>Erythemateuze</a:t>
            </a:r>
            <a:r>
              <a:rPr lang="nl-NL" dirty="0"/>
              <a:t> vorm:</a:t>
            </a:r>
          </a:p>
          <a:p>
            <a:r>
              <a:rPr lang="nl-NL" dirty="0"/>
              <a:t>− vlakke rode slijmvlies veranderingen</a:t>
            </a:r>
          </a:p>
          <a:p>
            <a:r>
              <a:rPr lang="nl-NL" dirty="0"/>
              <a:t>− stomatitis </a:t>
            </a:r>
            <a:r>
              <a:rPr lang="nl-NL" dirty="0" err="1"/>
              <a:t>prothetica</a:t>
            </a:r>
            <a:r>
              <a:rPr lang="nl-NL" dirty="0"/>
              <a:t>; alleen onder prothese</a:t>
            </a:r>
          </a:p>
          <a:p>
            <a:r>
              <a:rPr lang="nl-NL" dirty="0" err="1"/>
              <a:t>Hyperplastische</a:t>
            </a:r>
            <a:r>
              <a:rPr lang="nl-NL" dirty="0"/>
              <a:t> vorm:</a:t>
            </a:r>
          </a:p>
          <a:p>
            <a:r>
              <a:rPr lang="nl-NL" dirty="0"/>
              <a:t>− vaak hobbelig aspect</a:t>
            </a:r>
          </a:p>
          <a:p>
            <a:r>
              <a:rPr lang="nl-NL" dirty="0"/>
              <a:t> 2. contactlaesie (alleen na verwijderen almagaan vulling te stellen) 3. leukoplakie of </a:t>
            </a:r>
            <a:r>
              <a:rPr lang="nl-NL" dirty="0" err="1"/>
              <a:t>frictional</a:t>
            </a:r>
            <a:r>
              <a:rPr lang="nl-NL" dirty="0"/>
              <a:t> laesie door tandenpoetsen</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10</a:t>
            </a:fld>
            <a:endParaRPr lang="nl-NL"/>
          </a:p>
        </p:txBody>
      </p:sp>
    </p:spTree>
    <p:extLst>
      <p:ext uri="{BB962C8B-B14F-4D97-AF65-F5344CB8AC3E}">
        <p14:creationId xmlns:p14="http://schemas.microsoft.com/office/powerpoint/2010/main" val="1456994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dirty="0"/>
              <a:t>Linea alba: goed aardige witte lijn op lijn van occlusie ; onschuldig behoeft geen behandeling, 5 % van volwassen bevolking</a:t>
            </a:r>
          </a:p>
          <a:p>
            <a:pPr marL="228600" indent="-228600">
              <a:buAutoNum type="arabicPeriod"/>
            </a:pPr>
            <a:r>
              <a:rPr lang="nl-NL" dirty="0"/>
              <a:t>2. </a:t>
            </a:r>
            <a:r>
              <a:rPr lang="nl-NL" dirty="0" err="1"/>
              <a:t>morsicatio</a:t>
            </a:r>
            <a:r>
              <a:rPr lang="nl-NL" dirty="0"/>
              <a:t>: goedaardige, witte slijmvliesverandering die berust op uit gewoonte bijten of zuigen op de wangen, tongranden of </a:t>
            </a:r>
            <a:r>
              <a:rPr lang="nl-NL" dirty="0" err="1"/>
              <a:t>lippen.patient</a:t>
            </a:r>
            <a:r>
              <a:rPr lang="nl-NL" dirty="0"/>
              <a:t> is zich niet bewust van zijn gewoonte, meestal dubbelzijdig, min of meer symmetrisch patroon, witgrijs, soms een gelig of schilferachtig aspect van het slijmvlies</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11</a:t>
            </a:fld>
            <a:endParaRPr lang="nl-NL"/>
          </a:p>
        </p:txBody>
      </p:sp>
    </p:spTree>
    <p:extLst>
      <p:ext uri="{BB962C8B-B14F-4D97-AF65-F5344CB8AC3E}">
        <p14:creationId xmlns:p14="http://schemas.microsoft.com/office/powerpoint/2010/main" val="1512685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Leukoplakie: premaligne afwijking, homogeen: vlak, egaal wit, geheel rood</a:t>
            </a:r>
          </a:p>
          <a:p>
            <a:r>
              <a:rPr lang="nl-NL" dirty="0"/>
              <a:t>(</a:t>
            </a:r>
            <a:r>
              <a:rPr lang="nl-NL" dirty="0" err="1"/>
              <a:t>erythroplakie</a:t>
            </a:r>
            <a:r>
              <a:rPr lang="nl-NL" dirty="0"/>
              <a:t>)</a:t>
            </a:r>
          </a:p>
          <a:p>
            <a:r>
              <a:rPr lang="nl-NL" dirty="0"/>
              <a:t>− niet-homogeen: verruceus, nodulair of gespikkeld, afwisselend rood en wit, klachten</a:t>
            </a:r>
          </a:p>
          <a:p>
            <a:r>
              <a:rPr lang="nl-NL" dirty="0"/>
              <a:t>van lokale irritatie en branderigheid</a:t>
            </a:r>
          </a:p>
          <a:p>
            <a:r>
              <a:rPr lang="nl-NL" dirty="0"/>
              <a:t>− niet </a:t>
            </a:r>
            <a:r>
              <a:rPr lang="nl-NL" dirty="0" err="1"/>
              <a:t>afschraapbaar</a:t>
            </a:r>
            <a:endParaRPr lang="nl-NL" dirty="0"/>
          </a:p>
          <a:p>
            <a:r>
              <a:rPr lang="nl-NL" dirty="0"/>
              <a:t>− kan overal in de mond voorkomen, solitair</a:t>
            </a:r>
          </a:p>
          <a:p>
            <a:r>
              <a:rPr lang="nl-NL" dirty="0"/>
              <a:t>of multipel</a:t>
            </a:r>
          </a:p>
          <a:p>
            <a:r>
              <a:rPr lang="nl-NL" dirty="0" err="1"/>
              <a:t>Lichen</a:t>
            </a:r>
            <a:r>
              <a:rPr lang="nl-NL" dirty="0"/>
              <a:t> </a:t>
            </a:r>
            <a:r>
              <a:rPr lang="nl-NL" dirty="0" err="1"/>
              <a:t>planus</a:t>
            </a:r>
            <a:r>
              <a:rPr lang="nl-NL" dirty="0"/>
              <a:t>: meestal symmetrisch voorkomend</a:t>
            </a:r>
          </a:p>
          <a:p>
            <a:r>
              <a:rPr lang="nl-NL" dirty="0"/>
              <a:t>− voorkeurslocatie: wangslijmvlies, tong en</a:t>
            </a:r>
          </a:p>
          <a:p>
            <a:r>
              <a:rPr lang="nl-NL" dirty="0"/>
              <a:t>tandvlees</a:t>
            </a:r>
          </a:p>
          <a:p>
            <a:r>
              <a:rPr lang="nl-NL" dirty="0"/>
              <a:t>− symptomen komen en gaan weer</a:t>
            </a:r>
          </a:p>
          <a:p>
            <a:r>
              <a:rPr lang="nl-NL" dirty="0"/>
              <a:t>− verschillende vormen:</a:t>
            </a:r>
          </a:p>
          <a:p>
            <a:r>
              <a:rPr lang="nl-NL" dirty="0"/>
              <a:t>reticulair: witte lijnen kriskras door elkaar</a:t>
            </a:r>
          </a:p>
          <a:p>
            <a:r>
              <a:rPr lang="nl-NL" dirty="0"/>
              <a:t>erosief: branderig gevoel aan de oppervlakte van het slijmvlies bulleus: blaren die kunnen open barsten,</a:t>
            </a:r>
          </a:p>
          <a:p>
            <a:r>
              <a:rPr lang="nl-NL" dirty="0"/>
              <a:t>erg pijnlijk en branderig</a:t>
            </a:r>
          </a:p>
          <a:p>
            <a:r>
              <a:rPr lang="nl-NL" dirty="0"/>
              <a:t>plaque-type: witte plakkaten; lijkt op leukoplakie</a:t>
            </a:r>
          </a:p>
          <a:p>
            <a:r>
              <a:rPr lang="nl-NL" dirty="0"/>
              <a:t>− regelmatig ook lokalisatie op huid (polsen,</a:t>
            </a:r>
          </a:p>
          <a:p>
            <a:r>
              <a:rPr lang="nl-NL" dirty="0"/>
              <a:t>onderbenen/enkels) en andere slijmvliezen </a:t>
            </a:r>
            <a:r>
              <a:rPr lang="nl-NL" dirty="0" err="1"/>
              <a:t>genitalien</a:t>
            </a:r>
            <a:r>
              <a:rPr lang="nl-NL" dirty="0"/>
              <a:t>)</a:t>
            </a:r>
          </a:p>
          <a:p>
            <a:r>
              <a:rPr lang="nl-NL" dirty="0" err="1"/>
              <a:t>Erythroplakie</a:t>
            </a:r>
            <a:r>
              <a:rPr lang="nl-NL" dirty="0"/>
              <a:t>: premaligne afwijking. − rode, scherp begrensde, vlakke afwijking</a:t>
            </a:r>
          </a:p>
          <a:p>
            <a:r>
              <a:rPr lang="nl-NL" dirty="0"/>
              <a:t>− voorkeurslocatie; overal in de mond maar</a:t>
            </a:r>
          </a:p>
          <a:p>
            <a:r>
              <a:rPr lang="nl-NL" dirty="0"/>
              <a:t>vooral mondbodem, tongrand en palatum</a:t>
            </a:r>
          </a:p>
          <a:p>
            <a:r>
              <a:rPr lang="nl-NL" dirty="0" err="1"/>
              <a:t>molle</a:t>
            </a:r>
            <a:endParaRPr lang="nl-NL" dirty="0"/>
          </a:p>
          <a:p>
            <a:r>
              <a:rPr lang="nl-NL" dirty="0"/>
              <a:t>− solitaire laesie</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13</a:t>
            </a:fld>
            <a:endParaRPr lang="nl-NL"/>
          </a:p>
        </p:txBody>
      </p:sp>
    </p:spTree>
    <p:extLst>
      <p:ext uri="{BB962C8B-B14F-4D97-AF65-F5344CB8AC3E}">
        <p14:creationId xmlns:p14="http://schemas.microsoft.com/office/powerpoint/2010/main" val="17238934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Veel voorkomende mond en kaakziekten bij ouderen</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r>
              <a:rPr lang="nl-NL"/>
              <a:t>Klik op het pictogram als u een afbeelding wilt toevoegen</a:t>
            </a:r>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Veel voorkomende mond en kaakziekten bij ouderen</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Veel voorkomende mond en kaakziekten bij ouderen</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Veel voorkomende mond en kaakziekten bij ouderen</a:t>
            </a:r>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Veel voorkomende mond en kaakziekten bij ouderen</a:t>
            </a:r>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Veel voorkomende mond en kaakziekten bij ouderen</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r>
              <a:rPr lang="nl-NL"/>
              <a:t>Klik op het pictogram als u een afbeelding wilt toevoegen</a:t>
            </a:r>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Veel voorkomende mond en kaakziekten bij ouderen</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Veel voorkomende mond en kaakziekten bij ouderen</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Veel voorkomende mond en kaakziekten bij ouderen</a:t>
            </a:r>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Veel voorkomende mond en kaakziekten bij ouderen</a:t>
            </a:r>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Veel voorkomende mond en kaakziekten bij ouderen</a:t>
            </a:r>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Veel voorkomende mond en kaakziekten bij ouderen</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r>
              <a:rPr lang="nl-NL"/>
              <a:t>Klik op het pictogram als u een afbeelding wilt toevoegen</a:t>
            </a:r>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Veel voorkomende mond en kaakziekten bij ouderen</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Veel voorkomende mond en kaakziekten bij ouderen</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r>
              <a:rPr lang="nl-NL"/>
              <a:t>Klik op het pictogram als u een afbeelding wilt toevoegen</a:t>
            </a:r>
            <a:endParaRPr lang="nl-NL" dirty="0"/>
          </a:p>
        </p:txBody>
      </p:sp>
      <p:pic>
        <p:nvPicPr>
          <p:cNvPr id="8" name="Afbeelding 7">
            <a:extLst>
              <a:ext uri="{FF2B5EF4-FFF2-40B4-BE49-F238E27FC236}">
                <a16:creationId xmlns:a16="http://schemas.microsoft.com/office/drawing/2014/main"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Veel voorkomende mond en kaakziekten bij ouderen</a:t>
            </a:r>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Veel voorkomende mond en kaakziekten bij ouderen</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r>
              <a:rPr lang="nl-NL"/>
              <a:t>Klik op het pictogram als u een afbeelding wilt toevoegen</a:t>
            </a:r>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Veel voorkomende mond en kaakziekten bij ouderen</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Veel voorkomende mond en kaakziekten bij ouderen</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Veel voorkomende mond en kaakziekten bij ouderen</a:t>
            </a:r>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Veel voorkomende mond en kaakziekten bij ouderen</a:t>
            </a:r>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a:t>Veel voorkomende mond en kaakziekten bij ouderen</a:t>
            </a:r>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27"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2.emf"/><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image" Target="../media/image3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knmt.nl/sites/default/files/knmt_vroegsignalering_slijmvliesafwijkingen.pdf" TargetMode="External"/><Relationship Id="rId2" Type="http://schemas.openxmlformats.org/officeDocument/2006/relationships/hyperlink" Target="https://www.ntvt.nl/tijdschrift/editie/artikel/t/serie-medicamenten-en-mondzorg-6-orale-bijwerkingen-van-door-ouderen-veelgebruikte-medicamente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829CBB0D-5C54-4D58-8000-D86D3E690B77}"/>
              </a:ext>
            </a:extLst>
          </p:cNvPr>
          <p:cNvSpPr>
            <a:spLocks noGrp="1"/>
          </p:cNvSpPr>
          <p:nvPr>
            <p:ph type="subTitle" idx="1"/>
          </p:nvPr>
        </p:nvSpPr>
        <p:spPr>
          <a:xfrm>
            <a:off x="674915" y="1507068"/>
            <a:ext cx="10776857" cy="1134532"/>
          </a:xfrm>
        </p:spPr>
        <p:txBody>
          <a:bodyPr>
            <a:normAutofit/>
          </a:bodyPr>
          <a:lstStyle/>
          <a:p>
            <a:pPr algn="ctr"/>
            <a:r>
              <a:rPr lang="nl-NL" dirty="0"/>
              <a:t>Veel voorkomende mond en kaakziekten bij ouderen</a:t>
            </a:r>
          </a:p>
        </p:txBody>
      </p:sp>
      <p:sp>
        <p:nvSpPr>
          <p:cNvPr id="4" name="Tekstvak 3">
            <a:extLst>
              <a:ext uri="{FF2B5EF4-FFF2-40B4-BE49-F238E27FC236}">
                <a16:creationId xmlns:a16="http://schemas.microsoft.com/office/drawing/2014/main" id="{6E37F229-AE2E-4A67-B2A1-AA721D0AB83F}"/>
              </a:ext>
            </a:extLst>
          </p:cNvPr>
          <p:cNvSpPr txBox="1"/>
          <p:nvPr/>
        </p:nvSpPr>
        <p:spPr>
          <a:xfrm>
            <a:off x="5858933" y="4470400"/>
            <a:ext cx="4458656" cy="369332"/>
          </a:xfrm>
          <a:prstGeom prst="rect">
            <a:avLst/>
          </a:prstGeom>
          <a:noFill/>
        </p:spPr>
        <p:txBody>
          <a:bodyPr wrap="none" rtlCol="0">
            <a:spAutoFit/>
          </a:bodyPr>
          <a:lstStyle/>
          <a:p>
            <a:r>
              <a:rPr lang="nl-NL" dirty="0"/>
              <a:t>M.Petra, huisartsdocent, november 2020</a:t>
            </a:r>
          </a:p>
        </p:txBody>
      </p:sp>
      <p:pic>
        <p:nvPicPr>
          <p:cNvPr id="5" name="Afbeelding 4">
            <a:extLst>
              <a:ext uri="{FF2B5EF4-FFF2-40B4-BE49-F238E27FC236}">
                <a16:creationId xmlns:a16="http://schemas.microsoft.com/office/drawing/2014/main" id="{39DBBA26-B054-4950-B54A-1A8CEC5DF4BB}"/>
              </a:ext>
            </a:extLst>
          </p:cNvPr>
          <p:cNvPicPr>
            <a:picLocks noChangeAspect="1"/>
          </p:cNvPicPr>
          <p:nvPr/>
        </p:nvPicPr>
        <p:blipFill>
          <a:blip r:embed="rId2"/>
          <a:stretch>
            <a:fillRect/>
          </a:stretch>
        </p:blipFill>
        <p:spPr>
          <a:xfrm>
            <a:off x="152400" y="3429000"/>
            <a:ext cx="3564467" cy="3352798"/>
          </a:xfrm>
          <a:prstGeom prst="rect">
            <a:avLst/>
          </a:prstGeom>
        </p:spPr>
      </p:pic>
    </p:spTree>
    <p:extLst>
      <p:ext uri="{BB962C8B-B14F-4D97-AF65-F5344CB8AC3E}">
        <p14:creationId xmlns:p14="http://schemas.microsoft.com/office/powerpoint/2010/main" val="375486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6D3D10-81AA-439C-936E-C29B001DB8A3}"/>
              </a:ext>
            </a:extLst>
          </p:cNvPr>
          <p:cNvSpPr>
            <a:spLocks noGrp="1"/>
          </p:cNvSpPr>
          <p:nvPr>
            <p:ph type="title"/>
          </p:nvPr>
        </p:nvSpPr>
        <p:spPr/>
        <p:txBody>
          <a:bodyPr/>
          <a:lstStyle/>
          <a:p>
            <a:r>
              <a:rPr lang="nl-NL" dirty="0"/>
              <a:t>Witte en rode afwijkingen in de mond</a:t>
            </a:r>
          </a:p>
        </p:txBody>
      </p:sp>
      <p:pic>
        <p:nvPicPr>
          <p:cNvPr id="7" name="Tijdelijke aanduiding voor inhoud 6">
            <a:extLst>
              <a:ext uri="{FF2B5EF4-FFF2-40B4-BE49-F238E27FC236}">
                <a16:creationId xmlns:a16="http://schemas.microsoft.com/office/drawing/2014/main" id="{59DBD742-9E5D-4B32-803C-F28D086E28AC}"/>
              </a:ext>
            </a:extLst>
          </p:cNvPr>
          <p:cNvPicPr>
            <a:picLocks noGrp="1" noChangeAspect="1"/>
          </p:cNvPicPr>
          <p:nvPr>
            <p:ph sz="half" idx="2"/>
          </p:nvPr>
        </p:nvPicPr>
        <p:blipFill>
          <a:blip r:embed="rId3"/>
          <a:stretch>
            <a:fillRect/>
          </a:stretch>
        </p:blipFill>
        <p:spPr>
          <a:xfrm>
            <a:off x="4335463" y="3056467"/>
            <a:ext cx="3530070" cy="3047208"/>
          </a:xfrm>
          <a:prstGeom prst="rect">
            <a:avLst/>
          </a:prstGeom>
        </p:spPr>
      </p:pic>
      <p:sp>
        <p:nvSpPr>
          <p:cNvPr id="5" name="Tijdelijke aanduiding voor voettekst 4">
            <a:extLst>
              <a:ext uri="{FF2B5EF4-FFF2-40B4-BE49-F238E27FC236}">
                <a16:creationId xmlns:a16="http://schemas.microsoft.com/office/drawing/2014/main" id="{E7DC32FF-98F6-496D-BDF7-16612F4A9632}"/>
              </a:ext>
            </a:extLst>
          </p:cNvPr>
          <p:cNvSpPr>
            <a:spLocks noGrp="1"/>
          </p:cNvSpPr>
          <p:nvPr>
            <p:ph type="ftr" sz="quarter" idx="11"/>
          </p:nvPr>
        </p:nvSpPr>
        <p:spPr/>
        <p:txBody>
          <a:bodyPr/>
          <a:lstStyle/>
          <a:p>
            <a:r>
              <a:rPr lang="nl-NL"/>
              <a:t>Veel voorkomende mond en kaakziekten bij ouderen</a:t>
            </a:r>
          </a:p>
        </p:txBody>
      </p:sp>
      <p:pic>
        <p:nvPicPr>
          <p:cNvPr id="8" name="Afbeelding 7">
            <a:extLst>
              <a:ext uri="{FF2B5EF4-FFF2-40B4-BE49-F238E27FC236}">
                <a16:creationId xmlns:a16="http://schemas.microsoft.com/office/drawing/2014/main" id="{B7CB4ACE-1C38-4EE3-BA77-59F0DE0D380D}"/>
              </a:ext>
            </a:extLst>
          </p:cNvPr>
          <p:cNvPicPr>
            <a:picLocks noChangeAspect="1"/>
          </p:cNvPicPr>
          <p:nvPr/>
        </p:nvPicPr>
        <p:blipFill>
          <a:blip r:embed="rId4"/>
          <a:stretch>
            <a:fillRect/>
          </a:stretch>
        </p:blipFill>
        <p:spPr>
          <a:xfrm>
            <a:off x="8144935" y="3056464"/>
            <a:ext cx="3373965" cy="3047209"/>
          </a:xfrm>
          <a:prstGeom prst="rect">
            <a:avLst/>
          </a:prstGeom>
        </p:spPr>
      </p:pic>
      <p:pic>
        <p:nvPicPr>
          <p:cNvPr id="12" name="Tijdelijke aanduiding voor inhoud 11">
            <a:extLst>
              <a:ext uri="{FF2B5EF4-FFF2-40B4-BE49-F238E27FC236}">
                <a16:creationId xmlns:a16="http://schemas.microsoft.com/office/drawing/2014/main" id="{2BDEA5D1-836E-4F16-9E96-6D4567D2BEBE}"/>
              </a:ext>
            </a:extLst>
          </p:cNvPr>
          <p:cNvPicPr>
            <a:picLocks noGrp="1" noChangeAspect="1"/>
          </p:cNvPicPr>
          <p:nvPr>
            <p:ph sz="half" idx="1"/>
          </p:nvPr>
        </p:nvPicPr>
        <p:blipFill>
          <a:blip r:embed="rId5"/>
          <a:stretch>
            <a:fillRect/>
          </a:stretch>
        </p:blipFill>
        <p:spPr>
          <a:xfrm>
            <a:off x="423333" y="3056466"/>
            <a:ext cx="3912130" cy="3047207"/>
          </a:xfrm>
        </p:spPr>
      </p:pic>
    </p:spTree>
    <p:extLst>
      <p:ext uri="{BB962C8B-B14F-4D97-AF65-F5344CB8AC3E}">
        <p14:creationId xmlns:p14="http://schemas.microsoft.com/office/powerpoint/2010/main" val="3940047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838A3B-9148-477B-B996-811805CDD9B5}"/>
              </a:ext>
            </a:extLst>
          </p:cNvPr>
          <p:cNvSpPr>
            <a:spLocks noGrp="1"/>
          </p:cNvSpPr>
          <p:nvPr>
            <p:ph type="title"/>
          </p:nvPr>
        </p:nvSpPr>
        <p:spPr/>
        <p:txBody>
          <a:bodyPr/>
          <a:lstStyle/>
          <a:p>
            <a:r>
              <a:rPr lang="nl-NL" dirty="0"/>
              <a:t>DD witte en rode afwijkingen in de mond</a:t>
            </a:r>
          </a:p>
        </p:txBody>
      </p:sp>
      <p:pic>
        <p:nvPicPr>
          <p:cNvPr id="6" name="Tijdelijke aanduiding voor inhoud 5">
            <a:extLst>
              <a:ext uri="{FF2B5EF4-FFF2-40B4-BE49-F238E27FC236}">
                <a16:creationId xmlns:a16="http://schemas.microsoft.com/office/drawing/2014/main" id="{E9A47B47-17A5-48BC-B9C2-D82F7EA66178}"/>
              </a:ext>
            </a:extLst>
          </p:cNvPr>
          <p:cNvPicPr>
            <a:picLocks noGrp="1" noChangeAspect="1"/>
          </p:cNvPicPr>
          <p:nvPr>
            <p:ph sz="half" idx="1"/>
          </p:nvPr>
        </p:nvPicPr>
        <p:blipFill>
          <a:blip r:embed="rId3"/>
          <a:stretch>
            <a:fillRect/>
          </a:stretch>
        </p:blipFill>
        <p:spPr>
          <a:xfrm>
            <a:off x="673100" y="2498988"/>
            <a:ext cx="5346700" cy="3604686"/>
          </a:xfrm>
          <a:prstGeom prst="rect">
            <a:avLst/>
          </a:prstGeom>
        </p:spPr>
      </p:pic>
      <p:pic>
        <p:nvPicPr>
          <p:cNvPr id="8" name="Tijdelijke aanduiding voor inhoud 7">
            <a:extLst>
              <a:ext uri="{FF2B5EF4-FFF2-40B4-BE49-F238E27FC236}">
                <a16:creationId xmlns:a16="http://schemas.microsoft.com/office/drawing/2014/main" id="{D8831BF8-BC1C-4E56-8F3A-7ECC11E048B4}"/>
              </a:ext>
            </a:extLst>
          </p:cNvPr>
          <p:cNvPicPr>
            <a:picLocks noGrp="1" noChangeAspect="1"/>
          </p:cNvPicPr>
          <p:nvPr>
            <p:ph sz="half" idx="2"/>
          </p:nvPr>
        </p:nvPicPr>
        <p:blipFill>
          <a:blip r:embed="rId4"/>
          <a:stretch>
            <a:fillRect/>
          </a:stretch>
        </p:blipFill>
        <p:spPr>
          <a:xfrm>
            <a:off x="6291263" y="2565881"/>
            <a:ext cx="5148262" cy="3470901"/>
          </a:xfrm>
          <a:prstGeom prst="rect">
            <a:avLst/>
          </a:prstGeom>
        </p:spPr>
      </p:pic>
      <p:sp>
        <p:nvSpPr>
          <p:cNvPr id="5" name="Tijdelijke aanduiding voor voettekst 4">
            <a:extLst>
              <a:ext uri="{FF2B5EF4-FFF2-40B4-BE49-F238E27FC236}">
                <a16:creationId xmlns:a16="http://schemas.microsoft.com/office/drawing/2014/main" id="{265BB792-2189-472E-9548-0145D2FE9FFC}"/>
              </a:ext>
            </a:extLst>
          </p:cNvPr>
          <p:cNvSpPr>
            <a:spLocks noGrp="1"/>
          </p:cNvSpPr>
          <p:nvPr>
            <p:ph type="ftr" sz="quarter" idx="11"/>
          </p:nvPr>
        </p:nvSpPr>
        <p:spPr/>
        <p:txBody>
          <a:bodyPr/>
          <a:lstStyle/>
          <a:p>
            <a:r>
              <a:rPr lang="nl-NL"/>
              <a:t>Veel voorkomende mond en kaakziekten bij ouderen</a:t>
            </a:r>
          </a:p>
        </p:txBody>
      </p:sp>
    </p:spTree>
    <p:extLst>
      <p:ext uri="{BB962C8B-B14F-4D97-AF65-F5344CB8AC3E}">
        <p14:creationId xmlns:p14="http://schemas.microsoft.com/office/powerpoint/2010/main" val="2638176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5E34EF-6629-427E-B10B-FDA846284DB3}"/>
              </a:ext>
            </a:extLst>
          </p:cNvPr>
          <p:cNvSpPr>
            <a:spLocks noGrp="1"/>
          </p:cNvSpPr>
          <p:nvPr>
            <p:ph type="title"/>
          </p:nvPr>
        </p:nvSpPr>
        <p:spPr/>
        <p:txBody>
          <a:bodyPr/>
          <a:lstStyle/>
          <a:p>
            <a:r>
              <a:rPr lang="nl-NL" dirty="0"/>
              <a:t>Therapie of verwijzen?</a:t>
            </a:r>
          </a:p>
        </p:txBody>
      </p:sp>
      <p:sp>
        <p:nvSpPr>
          <p:cNvPr id="3" name="Tijdelijke aanduiding voor inhoud 2">
            <a:extLst>
              <a:ext uri="{FF2B5EF4-FFF2-40B4-BE49-F238E27FC236}">
                <a16:creationId xmlns:a16="http://schemas.microsoft.com/office/drawing/2014/main" id="{68D792F8-CEE2-4719-A04D-90792EC0667B}"/>
              </a:ext>
            </a:extLst>
          </p:cNvPr>
          <p:cNvSpPr>
            <a:spLocks noGrp="1"/>
          </p:cNvSpPr>
          <p:nvPr>
            <p:ph sz="half" idx="1"/>
          </p:nvPr>
        </p:nvSpPr>
        <p:spPr/>
        <p:txBody>
          <a:bodyPr>
            <a:normAutofit fontScale="85000" lnSpcReduction="20000"/>
          </a:bodyPr>
          <a:lstStyle/>
          <a:p>
            <a:r>
              <a:rPr lang="nl-NL" u="sng" dirty="0"/>
              <a:t>Candida</a:t>
            </a:r>
            <a:r>
              <a:rPr lang="nl-NL" dirty="0"/>
              <a:t>: als mogelijk aanpakken oorzakelijke</a:t>
            </a:r>
          </a:p>
          <a:p>
            <a:r>
              <a:rPr lang="nl-NL" dirty="0"/>
              <a:t>factoren</a:t>
            </a:r>
          </a:p>
          <a:p>
            <a:r>
              <a:rPr lang="nl-NL" dirty="0"/>
              <a:t>Lokaal: o.a. roken, droge mond, slechte</a:t>
            </a:r>
          </a:p>
          <a:p>
            <a:r>
              <a:rPr lang="nl-NL" dirty="0"/>
              <a:t>mondhygiëne, bestraling, </a:t>
            </a:r>
            <a:r>
              <a:rPr lang="nl-NL" dirty="0" err="1"/>
              <a:t>corticoïdspray</a:t>
            </a:r>
            <a:endParaRPr lang="nl-NL" dirty="0"/>
          </a:p>
          <a:p>
            <a:r>
              <a:rPr lang="nl-NL" dirty="0"/>
              <a:t>Systemisch: </a:t>
            </a:r>
            <a:r>
              <a:rPr lang="nl-NL" dirty="0" err="1"/>
              <a:t>anaemie</a:t>
            </a:r>
            <a:r>
              <a:rPr lang="nl-NL" dirty="0"/>
              <a:t>, ontregelde diabetes</a:t>
            </a:r>
          </a:p>
          <a:p>
            <a:r>
              <a:rPr lang="nl-NL" dirty="0"/>
              <a:t>mellitus, langdurig gebruik antibiotica,</a:t>
            </a:r>
          </a:p>
          <a:p>
            <a:r>
              <a:rPr lang="nl-NL" dirty="0"/>
              <a:t>immunodeficiëntie, ondervoeding</a:t>
            </a:r>
          </a:p>
          <a:p>
            <a:r>
              <a:rPr lang="nl-NL" dirty="0"/>
              <a:t>− bij aanhouden lokaal antischimmelmiddelen</a:t>
            </a:r>
          </a:p>
          <a:p>
            <a:r>
              <a:rPr lang="nl-NL" dirty="0"/>
              <a:t>− verwijzen MKA-arts niet nodig</a:t>
            </a:r>
          </a:p>
          <a:p>
            <a:endParaRPr lang="nl-NL" dirty="0"/>
          </a:p>
        </p:txBody>
      </p:sp>
      <p:sp>
        <p:nvSpPr>
          <p:cNvPr id="4" name="Tijdelijke aanduiding voor inhoud 3">
            <a:extLst>
              <a:ext uri="{FF2B5EF4-FFF2-40B4-BE49-F238E27FC236}">
                <a16:creationId xmlns:a16="http://schemas.microsoft.com/office/drawing/2014/main" id="{9C5FA246-AEEB-438C-9D4A-0F98859DE62F}"/>
              </a:ext>
            </a:extLst>
          </p:cNvPr>
          <p:cNvSpPr>
            <a:spLocks noGrp="1"/>
          </p:cNvSpPr>
          <p:nvPr>
            <p:ph sz="half" idx="2"/>
          </p:nvPr>
        </p:nvSpPr>
        <p:spPr/>
        <p:txBody>
          <a:bodyPr/>
          <a:lstStyle/>
          <a:p>
            <a:r>
              <a:rPr lang="nl-NL" dirty="0"/>
              <a:t>Contact laesie: tandarts, vulling vervangen</a:t>
            </a:r>
          </a:p>
          <a:p>
            <a:r>
              <a:rPr lang="nl-NL" dirty="0" err="1"/>
              <a:t>Frictional</a:t>
            </a:r>
            <a:r>
              <a:rPr lang="nl-NL" dirty="0"/>
              <a:t> laesie: zachte tandenborstel goede mondverzorging</a:t>
            </a:r>
          </a:p>
          <a:p>
            <a:endParaRPr lang="nl-NL" dirty="0"/>
          </a:p>
        </p:txBody>
      </p:sp>
      <p:sp>
        <p:nvSpPr>
          <p:cNvPr id="5" name="Tijdelijke aanduiding voor voettekst 4">
            <a:extLst>
              <a:ext uri="{FF2B5EF4-FFF2-40B4-BE49-F238E27FC236}">
                <a16:creationId xmlns:a16="http://schemas.microsoft.com/office/drawing/2014/main" id="{5D8601A7-5776-4233-A4D6-5199186EB609}"/>
              </a:ext>
            </a:extLst>
          </p:cNvPr>
          <p:cNvSpPr>
            <a:spLocks noGrp="1"/>
          </p:cNvSpPr>
          <p:nvPr>
            <p:ph type="ftr" sz="quarter" idx="11"/>
          </p:nvPr>
        </p:nvSpPr>
        <p:spPr/>
        <p:txBody>
          <a:bodyPr/>
          <a:lstStyle/>
          <a:p>
            <a:r>
              <a:rPr lang="nl-NL"/>
              <a:t>Veel voorkomende mond en kaakziekten bij ouderen</a:t>
            </a:r>
          </a:p>
        </p:txBody>
      </p:sp>
    </p:spTree>
    <p:extLst>
      <p:ext uri="{BB962C8B-B14F-4D97-AF65-F5344CB8AC3E}">
        <p14:creationId xmlns:p14="http://schemas.microsoft.com/office/powerpoint/2010/main" val="221598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9635FE-22A7-46A1-B1E4-A8840F1178A7}"/>
              </a:ext>
            </a:extLst>
          </p:cNvPr>
          <p:cNvSpPr>
            <a:spLocks noGrp="1"/>
          </p:cNvSpPr>
          <p:nvPr>
            <p:ph type="title"/>
          </p:nvPr>
        </p:nvSpPr>
        <p:spPr/>
        <p:txBody>
          <a:bodyPr/>
          <a:lstStyle/>
          <a:p>
            <a:r>
              <a:rPr lang="nl-NL" dirty="0"/>
              <a:t>DD witte en rode afwijkingen in de mond</a:t>
            </a:r>
          </a:p>
        </p:txBody>
      </p:sp>
      <p:pic>
        <p:nvPicPr>
          <p:cNvPr id="7" name="Tijdelijke aanduiding voor inhoud 6">
            <a:extLst>
              <a:ext uri="{FF2B5EF4-FFF2-40B4-BE49-F238E27FC236}">
                <a16:creationId xmlns:a16="http://schemas.microsoft.com/office/drawing/2014/main" id="{7E47D9CB-9BB4-45F8-A3D1-BF42D2ED87F0}"/>
              </a:ext>
            </a:extLst>
          </p:cNvPr>
          <p:cNvPicPr>
            <a:picLocks noGrp="1" noChangeAspect="1"/>
          </p:cNvPicPr>
          <p:nvPr>
            <p:ph sz="half" idx="1"/>
          </p:nvPr>
        </p:nvPicPr>
        <p:blipFill>
          <a:blip r:embed="rId3"/>
          <a:stretch>
            <a:fillRect/>
          </a:stretch>
        </p:blipFill>
        <p:spPr>
          <a:xfrm>
            <a:off x="752855" y="2794000"/>
            <a:ext cx="3277277" cy="2382101"/>
          </a:xfrm>
        </p:spPr>
      </p:pic>
      <p:pic>
        <p:nvPicPr>
          <p:cNvPr id="9" name="Tijdelijke aanduiding voor inhoud 8">
            <a:extLst>
              <a:ext uri="{FF2B5EF4-FFF2-40B4-BE49-F238E27FC236}">
                <a16:creationId xmlns:a16="http://schemas.microsoft.com/office/drawing/2014/main" id="{287077B6-9741-4E84-8380-68116E0C2027}"/>
              </a:ext>
            </a:extLst>
          </p:cNvPr>
          <p:cNvPicPr>
            <a:picLocks noGrp="1" noChangeAspect="1"/>
          </p:cNvPicPr>
          <p:nvPr>
            <p:ph sz="half" idx="2"/>
          </p:nvPr>
        </p:nvPicPr>
        <p:blipFill>
          <a:blip r:embed="rId4"/>
          <a:stretch>
            <a:fillRect/>
          </a:stretch>
        </p:blipFill>
        <p:spPr>
          <a:xfrm>
            <a:off x="4360334" y="2794001"/>
            <a:ext cx="2844800" cy="2363520"/>
          </a:xfrm>
        </p:spPr>
      </p:pic>
      <p:sp>
        <p:nvSpPr>
          <p:cNvPr id="5" name="Tijdelijke aanduiding voor voettekst 4">
            <a:extLst>
              <a:ext uri="{FF2B5EF4-FFF2-40B4-BE49-F238E27FC236}">
                <a16:creationId xmlns:a16="http://schemas.microsoft.com/office/drawing/2014/main" id="{70944925-6EA9-4428-94BF-E2CAED2A8D63}"/>
              </a:ext>
            </a:extLst>
          </p:cNvPr>
          <p:cNvSpPr>
            <a:spLocks noGrp="1"/>
          </p:cNvSpPr>
          <p:nvPr>
            <p:ph type="ftr" sz="quarter" idx="11"/>
          </p:nvPr>
        </p:nvSpPr>
        <p:spPr/>
        <p:txBody>
          <a:bodyPr/>
          <a:lstStyle/>
          <a:p>
            <a:r>
              <a:rPr lang="nl-NL"/>
              <a:t>Veel voorkomende mond en kaakziekten bij ouderen</a:t>
            </a:r>
          </a:p>
        </p:txBody>
      </p:sp>
      <p:pic>
        <p:nvPicPr>
          <p:cNvPr id="11" name="Afbeelding 10">
            <a:extLst>
              <a:ext uri="{FF2B5EF4-FFF2-40B4-BE49-F238E27FC236}">
                <a16:creationId xmlns:a16="http://schemas.microsoft.com/office/drawing/2014/main" id="{ABCEA28B-5566-4813-AFC1-DF9AE7168C74}"/>
              </a:ext>
            </a:extLst>
          </p:cNvPr>
          <p:cNvPicPr>
            <a:picLocks noChangeAspect="1"/>
          </p:cNvPicPr>
          <p:nvPr/>
        </p:nvPicPr>
        <p:blipFill>
          <a:blip r:embed="rId5"/>
          <a:stretch>
            <a:fillRect/>
          </a:stretch>
        </p:blipFill>
        <p:spPr>
          <a:xfrm>
            <a:off x="7867680" y="2904068"/>
            <a:ext cx="2681787" cy="2194760"/>
          </a:xfrm>
          <a:prstGeom prst="rect">
            <a:avLst/>
          </a:prstGeom>
        </p:spPr>
      </p:pic>
    </p:spTree>
    <p:extLst>
      <p:ext uri="{BB962C8B-B14F-4D97-AF65-F5344CB8AC3E}">
        <p14:creationId xmlns:p14="http://schemas.microsoft.com/office/powerpoint/2010/main" val="384022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D0C1BC-3C81-464F-92B8-66D471818115}"/>
              </a:ext>
            </a:extLst>
          </p:cNvPr>
          <p:cNvSpPr>
            <a:spLocks noGrp="1"/>
          </p:cNvSpPr>
          <p:nvPr>
            <p:ph type="title"/>
          </p:nvPr>
        </p:nvSpPr>
        <p:spPr/>
        <p:txBody>
          <a:bodyPr/>
          <a:lstStyle/>
          <a:p>
            <a:r>
              <a:rPr lang="nl-NL" dirty="0"/>
              <a:t>Therapie of verwijzen</a:t>
            </a:r>
          </a:p>
        </p:txBody>
      </p:sp>
      <p:sp>
        <p:nvSpPr>
          <p:cNvPr id="3" name="Tijdelijke aanduiding voor inhoud 2">
            <a:extLst>
              <a:ext uri="{FF2B5EF4-FFF2-40B4-BE49-F238E27FC236}">
                <a16:creationId xmlns:a16="http://schemas.microsoft.com/office/drawing/2014/main" id="{D103AEAB-572A-4689-A76C-6B21927A9B98}"/>
              </a:ext>
            </a:extLst>
          </p:cNvPr>
          <p:cNvSpPr>
            <a:spLocks noGrp="1"/>
          </p:cNvSpPr>
          <p:nvPr>
            <p:ph sz="half" idx="1"/>
          </p:nvPr>
        </p:nvSpPr>
        <p:spPr/>
        <p:txBody>
          <a:bodyPr/>
          <a:lstStyle/>
          <a:p>
            <a:pPr marL="342900" indent="-342900">
              <a:buFontTx/>
              <a:buChar char="-"/>
            </a:pPr>
            <a:r>
              <a:rPr lang="nl-NL" dirty="0" err="1"/>
              <a:t>Lichen</a:t>
            </a:r>
            <a:r>
              <a:rPr lang="nl-NL" dirty="0"/>
              <a:t> </a:t>
            </a:r>
            <a:r>
              <a:rPr lang="nl-NL" dirty="0" err="1"/>
              <a:t>planus</a:t>
            </a:r>
            <a:r>
              <a:rPr lang="nl-NL" dirty="0"/>
              <a:t>: kans op maligne ontaarding laag. Behandelplan met tandarts ; </a:t>
            </a:r>
            <a:r>
              <a:rPr lang="nl-NL" dirty="0" err="1"/>
              <a:t>almalgaanvulling</a:t>
            </a:r>
            <a:r>
              <a:rPr lang="nl-NL" dirty="0"/>
              <a:t> verwijderen, </a:t>
            </a:r>
            <a:r>
              <a:rPr lang="nl-NL" dirty="0" err="1"/>
              <a:t>corticosteroiden</a:t>
            </a:r>
            <a:r>
              <a:rPr lang="nl-NL" dirty="0"/>
              <a:t>) (alleen bij klachten) afspreken wie controle 1 keer per jaar doet</a:t>
            </a:r>
          </a:p>
          <a:p>
            <a:pPr marL="342900" indent="-342900">
              <a:buFontTx/>
              <a:buChar char="-"/>
            </a:pPr>
            <a:endParaRPr lang="nl-NL" dirty="0"/>
          </a:p>
        </p:txBody>
      </p:sp>
      <p:sp>
        <p:nvSpPr>
          <p:cNvPr id="4" name="Tijdelijke aanduiding voor inhoud 3">
            <a:extLst>
              <a:ext uri="{FF2B5EF4-FFF2-40B4-BE49-F238E27FC236}">
                <a16:creationId xmlns:a16="http://schemas.microsoft.com/office/drawing/2014/main" id="{DAD42C83-114D-47AC-882B-BEAFC6328F4E}"/>
              </a:ext>
            </a:extLst>
          </p:cNvPr>
          <p:cNvSpPr>
            <a:spLocks noGrp="1"/>
          </p:cNvSpPr>
          <p:nvPr>
            <p:ph sz="half" idx="2"/>
          </p:nvPr>
        </p:nvSpPr>
        <p:spPr/>
        <p:txBody>
          <a:bodyPr/>
          <a:lstStyle/>
          <a:p>
            <a:r>
              <a:rPr lang="nl-NL" dirty="0"/>
              <a:t>Leukoplakie en </a:t>
            </a:r>
            <a:r>
              <a:rPr lang="nl-NL" dirty="0" err="1"/>
              <a:t>erythroplakie</a:t>
            </a:r>
            <a:r>
              <a:rPr lang="nl-NL" dirty="0"/>
              <a:t> premaligne afwijkingen: roken en </a:t>
            </a:r>
            <a:r>
              <a:rPr lang="nl-NL" dirty="0" err="1"/>
              <a:t>alc</a:t>
            </a:r>
            <a:r>
              <a:rPr lang="nl-NL" dirty="0"/>
              <a:t>. Staken, verwijzing </a:t>
            </a:r>
            <a:r>
              <a:rPr lang="nl-NL" dirty="0" err="1"/>
              <a:t>MKc</a:t>
            </a:r>
            <a:endParaRPr lang="nl-NL" dirty="0"/>
          </a:p>
        </p:txBody>
      </p:sp>
      <p:sp>
        <p:nvSpPr>
          <p:cNvPr id="5" name="Tijdelijke aanduiding voor voettekst 4">
            <a:extLst>
              <a:ext uri="{FF2B5EF4-FFF2-40B4-BE49-F238E27FC236}">
                <a16:creationId xmlns:a16="http://schemas.microsoft.com/office/drawing/2014/main" id="{669B1D73-E6DD-4E88-85B9-3F30A0C88D57}"/>
              </a:ext>
            </a:extLst>
          </p:cNvPr>
          <p:cNvSpPr>
            <a:spLocks noGrp="1"/>
          </p:cNvSpPr>
          <p:nvPr>
            <p:ph type="ftr" sz="quarter" idx="11"/>
          </p:nvPr>
        </p:nvSpPr>
        <p:spPr/>
        <p:txBody>
          <a:bodyPr/>
          <a:lstStyle/>
          <a:p>
            <a:r>
              <a:rPr lang="nl-NL"/>
              <a:t>Veel voorkomende mond en kaakziekten bij ouderen</a:t>
            </a:r>
          </a:p>
        </p:txBody>
      </p:sp>
    </p:spTree>
    <p:extLst>
      <p:ext uri="{BB962C8B-B14F-4D97-AF65-F5344CB8AC3E}">
        <p14:creationId xmlns:p14="http://schemas.microsoft.com/office/powerpoint/2010/main" val="248935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1389A5-03D1-4EC6-8B87-AF42B0BE55FB}"/>
              </a:ext>
            </a:extLst>
          </p:cNvPr>
          <p:cNvSpPr>
            <a:spLocks noGrp="1"/>
          </p:cNvSpPr>
          <p:nvPr>
            <p:ph type="title"/>
          </p:nvPr>
        </p:nvSpPr>
        <p:spPr/>
        <p:txBody>
          <a:bodyPr/>
          <a:lstStyle/>
          <a:p>
            <a:r>
              <a:rPr lang="nl-NL" dirty="0"/>
              <a:t>DD witte en rode afwijkingen in de mond</a:t>
            </a:r>
          </a:p>
        </p:txBody>
      </p:sp>
      <p:pic>
        <p:nvPicPr>
          <p:cNvPr id="7" name="Tijdelijke aanduiding voor inhoud 6">
            <a:extLst>
              <a:ext uri="{FF2B5EF4-FFF2-40B4-BE49-F238E27FC236}">
                <a16:creationId xmlns:a16="http://schemas.microsoft.com/office/drawing/2014/main" id="{28DCD10A-F018-4CE5-ACFF-6DE387687386}"/>
              </a:ext>
            </a:extLst>
          </p:cNvPr>
          <p:cNvPicPr>
            <a:picLocks noGrp="1" noChangeAspect="1"/>
          </p:cNvPicPr>
          <p:nvPr>
            <p:ph sz="half" idx="1"/>
          </p:nvPr>
        </p:nvPicPr>
        <p:blipFill>
          <a:blip r:embed="rId3"/>
          <a:stretch>
            <a:fillRect/>
          </a:stretch>
        </p:blipFill>
        <p:spPr>
          <a:xfrm>
            <a:off x="1676001" y="2749765"/>
            <a:ext cx="3340898" cy="3103133"/>
          </a:xfrm>
        </p:spPr>
      </p:pic>
      <p:sp>
        <p:nvSpPr>
          <p:cNvPr id="5" name="Tijdelijke aanduiding voor voettekst 4">
            <a:extLst>
              <a:ext uri="{FF2B5EF4-FFF2-40B4-BE49-F238E27FC236}">
                <a16:creationId xmlns:a16="http://schemas.microsoft.com/office/drawing/2014/main" id="{A835B007-7BC2-4FD9-ABAD-A0619EEEB136}"/>
              </a:ext>
            </a:extLst>
          </p:cNvPr>
          <p:cNvSpPr>
            <a:spLocks noGrp="1"/>
          </p:cNvSpPr>
          <p:nvPr>
            <p:ph type="ftr" sz="quarter" idx="11"/>
          </p:nvPr>
        </p:nvSpPr>
        <p:spPr/>
        <p:txBody>
          <a:bodyPr/>
          <a:lstStyle/>
          <a:p>
            <a:r>
              <a:rPr lang="nl-NL"/>
              <a:t>Veel voorkomende mond en kaakziekten bij ouderen</a:t>
            </a:r>
          </a:p>
        </p:txBody>
      </p:sp>
    </p:spTree>
    <p:extLst>
      <p:ext uri="{BB962C8B-B14F-4D97-AF65-F5344CB8AC3E}">
        <p14:creationId xmlns:p14="http://schemas.microsoft.com/office/powerpoint/2010/main" val="317558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342DE0-0D4C-40F6-BC6C-A4A7213780CD}"/>
              </a:ext>
            </a:extLst>
          </p:cNvPr>
          <p:cNvSpPr>
            <a:spLocks noGrp="1"/>
          </p:cNvSpPr>
          <p:nvPr>
            <p:ph type="title"/>
          </p:nvPr>
        </p:nvSpPr>
        <p:spPr/>
        <p:txBody>
          <a:bodyPr/>
          <a:lstStyle/>
          <a:p>
            <a:r>
              <a:rPr lang="nl-NL" dirty="0"/>
              <a:t>De tandeloze kaak</a:t>
            </a:r>
          </a:p>
        </p:txBody>
      </p:sp>
      <p:pic>
        <p:nvPicPr>
          <p:cNvPr id="6" name="Tijdelijke aanduiding voor inhoud 5">
            <a:extLst>
              <a:ext uri="{FF2B5EF4-FFF2-40B4-BE49-F238E27FC236}">
                <a16:creationId xmlns:a16="http://schemas.microsoft.com/office/drawing/2014/main" id="{449B3D22-BB73-4870-B83A-42186A0E63ED}"/>
              </a:ext>
            </a:extLst>
          </p:cNvPr>
          <p:cNvPicPr>
            <a:picLocks noGrp="1" noChangeAspect="1"/>
          </p:cNvPicPr>
          <p:nvPr>
            <p:ph sz="half" idx="1"/>
          </p:nvPr>
        </p:nvPicPr>
        <p:blipFill>
          <a:blip r:embed="rId3"/>
          <a:stretch>
            <a:fillRect/>
          </a:stretch>
        </p:blipFill>
        <p:spPr>
          <a:xfrm>
            <a:off x="749676" y="2425700"/>
            <a:ext cx="5193547" cy="3751263"/>
          </a:xfrm>
          <a:prstGeom prst="rect">
            <a:avLst/>
          </a:prstGeom>
        </p:spPr>
      </p:pic>
      <p:sp>
        <p:nvSpPr>
          <p:cNvPr id="4" name="Tijdelijke aanduiding voor inhoud 3">
            <a:extLst>
              <a:ext uri="{FF2B5EF4-FFF2-40B4-BE49-F238E27FC236}">
                <a16:creationId xmlns:a16="http://schemas.microsoft.com/office/drawing/2014/main" id="{6113C072-1D69-4E21-822A-1F42E0FC0F0C}"/>
              </a:ext>
            </a:extLst>
          </p:cNvPr>
          <p:cNvSpPr>
            <a:spLocks noGrp="1"/>
          </p:cNvSpPr>
          <p:nvPr>
            <p:ph sz="half" idx="2"/>
          </p:nvPr>
        </p:nvSpPr>
        <p:spPr/>
        <p:txBody>
          <a:bodyPr/>
          <a:lstStyle/>
          <a:p>
            <a:pPr marL="0" indent="0">
              <a:buNone/>
            </a:pPr>
            <a:r>
              <a:rPr lang="nl-NL" dirty="0"/>
              <a:t>Problemen die kunnen ontstaan:</a:t>
            </a:r>
          </a:p>
          <a:p>
            <a:r>
              <a:rPr lang="nl-NL" dirty="0"/>
              <a:t>Moeite kauwen en praten</a:t>
            </a:r>
          </a:p>
          <a:p>
            <a:r>
              <a:rPr lang="nl-NL" dirty="0"/>
              <a:t>Pijnlijke plekken in de mond (ulcus)</a:t>
            </a:r>
          </a:p>
          <a:p>
            <a:r>
              <a:rPr lang="nl-NL" dirty="0" err="1"/>
              <a:t>geirriteerde</a:t>
            </a:r>
            <a:r>
              <a:rPr lang="nl-NL" dirty="0"/>
              <a:t> mondhoeken</a:t>
            </a:r>
          </a:p>
          <a:p>
            <a:r>
              <a:rPr lang="nl-NL" dirty="0"/>
              <a:t>Misselijk</a:t>
            </a:r>
          </a:p>
          <a:p>
            <a:r>
              <a:rPr lang="nl-NL" dirty="0"/>
              <a:t>Slechte adem</a:t>
            </a:r>
          </a:p>
          <a:p>
            <a:pPr marL="0" indent="0">
              <a:buNone/>
            </a:pPr>
            <a:endParaRPr lang="nl-NL" dirty="0"/>
          </a:p>
          <a:p>
            <a:pPr marL="0" indent="0">
              <a:buNone/>
            </a:pPr>
            <a:r>
              <a:rPr lang="nl-NL" dirty="0"/>
              <a:t>Denk aan </a:t>
            </a:r>
            <a:r>
              <a:rPr lang="nl-NL" dirty="0" err="1"/>
              <a:t>mondhygiene</a:t>
            </a:r>
            <a:r>
              <a:rPr lang="nl-NL" dirty="0"/>
              <a:t> en controle (min. 1x per 2 jaar)</a:t>
            </a:r>
          </a:p>
          <a:p>
            <a:endParaRPr lang="nl-NL" dirty="0"/>
          </a:p>
        </p:txBody>
      </p:sp>
      <p:sp>
        <p:nvSpPr>
          <p:cNvPr id="5" name="Tijdelijke aanduiding voor voettekst 4">
            <a:extLst>
              <a:ext uri="{FF2B5EF4-FFF2-40B4-BE49-F238E27FC236}">
                <a16:creationId xmlns:a16="http://schemas.microsoft.com/office/drawing/2014/main" id="{C8C14B53-25BE-4A78-8BE7-B0DD0A2B655C}"/>
              </a:ext>
            </a:extLst>
          </p:cNvPr>
          <p:cNvSpPr>
            <a:spLocks noGrp="1"/>
          </p:cNvSpPr>
          <p:nvPr>
            <p:ph type="ftr" sz="quarter" idx="11"/>
          </p:nvPr>
        </p:nvSpPr>
        <p:spPr/>
        <p:txBody>
          <a:bodyPr/>
          <a:lstStyle/>
          <a:p>
            <a:r>
              <a:rPr lang="nl-NL"/>
              <a:t>Veel voorkomende mond en kaakziekten bij ouderen</a:t>
            </a:r>
          </a:p>
        </p:txBody>
      </p:sp>
    </p:spTree>
    <p:extLst>
      <p:ext uri="{BB962C8B-B14F-4D97-AF65-F5344CB8AC3E}">
        <p14:creationId xmlns:p14="http://schemas.microsoft.com/office/powerpoint/2010/main" val="2821030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a:extLst>
              <a:ext uri="{FF2B5EF4-FFF2-40B4-BE49-F238E27FC236}">
                <a16:creationId xmlns:a16="http://schemas.microsoft.com/office/drawing/2014/main" id="{BD95486B-1BCC-4482-94B8-531023AD8732}"/>
              </a:ext>
            </a:extLst>
          </p:cNvPr>
          <p:cNvPicPr>
            <a:picLocks noGrp="1" noChangeAspect="1"/>
          </p:cNvPicPr>
          <p:nvPr>
            <p:ph sz="half" idx="1"/>
          </p:nvPr>
        </p:nvPicPr>
        <p:blipFill>
          <a:blip r:embed="rId3"/>
          <a:stretch>
            <a:fillRect/>
          </a:stretch>
        </p:blipFill>
        <p:spPr>
          <a:xfrm>
            <a:off x="673100" y="2498988"/>
            <a:ext cx="4271433" cy="3604686"/>
          </a:xfrm>
          <a:prstGeom prst="rect">
            <a:avLst/>
          </a:prstGeom>
        </p:spPr>
      </p:pic>
      <p:pic>
        <p:nvPicPr>
          <p:cNvPr id="7" name="Tijdelijke aanduiding voor inhoud 6">
            <a:extLst>
              <a:ext uri="{FF2B5EF4-FFF2-40B4-BE49-F238E27FC236}">
                <a16:creationId xmlns:a16="http://schemas.microsoft.com/office/drawing/2014/main" id="{EFD2D8EE-9DAC-468C-A10B-664D566EA441}"/>
              </a:ext>
            </a:extLst>
          </p:cNvPr>
          <p:cNvPicPr>
            <a:picLocks noGrp="1" noChangeAspect="1"/>
          </p:cNvPicPr>
          <p:nvPr>
            <p:ph sz="half" idx="2"/>
          </p:nvPr>
        </p:nvPicPr>
        <p:blipFill>
          <a:blip r:embed="rId4"/>
          <a:stretch>
            <a:fillRect/>
          </a:stretch>
        </p:blipFill>
        <p:spPr>
          <a:xfrm>
            <a:off x="5647267" y="2498988"/>
            <a:ext cx="4837377" cy="3604685"/>
          </a:xfrm>
          <a:prstGeom prst="rect">
            <a:avLst/>
          </a:prstGeom>
        </p:spPr>
      </p:pic>
      <p:sp>
        <p:nvSpPr>
          <p:cNvPr id="5" name="Tijdelijke aanduiding voor voettekst 4">
            <a:extLst>
              <a:ext uri="{FF2B5EF4-FFF2-40B4-BE49-F238E27FC236}">
                <a16:creationId xmlns:a16="http://schemas.microsoft.com/office/drawing/2014/main" id="{4FA07227-FFDD-4134-AB38-895C9C9FEA52}"/>
              </a:ext>
            </a:extLst>
          </p:cNvPr>
          <p:cNvSpPr>
            <a:spLocks noGrp="1"/>
          </p:cNvSpPr>
          <p:nvPr>
            <p:ph type="ftr" sz="quarter" idx="11"/>
          </p:nvPr>
        </p:nvSpPr>
        <p:spPr/>
        <p:txBody>
          <a:bodyPr/>
          <a:lstStyle/>
          <a:p>
            <a:r>
              <a:rPr lang="nl-NL"/>
              <a:t>Veel voorkomende mond en kaakziekten bij ouderen</a:t>
            </a:r>
          </a:p>
        </p:txBody>
      </p:sp>
    </p:spTree>
    <p:extLst>
      <p:ext uri="{BB962C8B-B14F-4D97-AF65-F5344CB8AC3E}">
        <p14:creationId xmlns:p14="http://schemas.microsoft.com/office/powerpoint/2010/main" val="2766840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0558C4-680D-4EBF-B80A-5F2717227645}"/>
              </a:ext>
            </a:extLst>
          </p:cNvPr>
          <p:cNvSpPr>
            <a:spLocks noGrp="1"/>
          </p:cNvSpPr>
          <p:nvPr>
            <p:ph type="title"/>
          </p:nvPr>
        </p:nvSpPr>
        <p:spPr/>
        <p:txBody>
          <a:bodyPr/>
          <a:lstStyle/>
          <a:p>
            <a:r>
              <a:rPr lang="nl-NL" dirty="0"/>
              <a:t>Ken jij de tandarts-geriater?</a:t>
            </a:r>
          </a:p>
        </p:txBody>
      </p:sp>
      <p:sp>
        <p:nvSpPr>
          <p:cNvPr id="3" name="Tijdelijke aanduiding voor inhoud 2">
            <a:extLst>
              <a:ext uri="{FF2B5EF4-FFF2-40B4-BE49-F238E27FC236}">
                <a16:creationId xmlns:a16="http://schemas.microsoft.com/office/drawing/2014/main" id="{6AC687DF-3174-475C-AAD6-3DAE9E141E34}"/>
              </a:ext>
            </a:extLst>
          </p:cNvPr>
          <p:cNvSpPr>
            <a:spLocks noGrp="1"/>
          </p:cNvSpPr>
          <p:nvPr>
            <p:ph sz="half" idx="1"/>
          </p:nvPr>
        </p:nvSpPr>
        <p:spPr>
          <a:xfrm>
            <a:off x="673099" y="2425655"/>
            <a:ext cx="9038167" cy="3751308"/>
          </a:xfrm>
        </p:spPr>
        <p:txBody>
          <a:bodyPr>
            <a:normAutofit fontScale="70000" lnSpcReduction="20000"/>
          </a:bodyPr>
          <a:lstStyle/>
          <a:p>
            <a:r>
              <a:rPr lang="nl-NL" dirty="0"/>
              <a:t>zowel preventieve als (herstellende) behandelingen </a:t>
            </a:r>
          </a:p>
          <a:p>
            <a:r>
              <a:rPr lang="nl-NL" dirty="0"/>
              <a:t>aantal extra zaken: </a:t>
            </a:r>
          </a:p>
          <a:p>
            <a:endParaRPr lang="nl-NL" dirty="0"/>
          </a:p>
          <a:p>
            <a:r>
              <a:rPr lang="nl-NL" dirty="0"/>
              <a:t>kennis van mondzorgproblemen die kenmerkend zijn voor ouderen</a:t>
            </a:r>
          </a:p>
          <a:p>
            <a:r>
              <a:rPr lang="nl-NL" dirty="0"/>
              <a:t>kennis van de meest voorkomende ziektes bij ouderen en hun relatie met de mondzorg</a:t>
            </a:r>
          </a:p>
          <a:p>
            <a:r>
              <a:rPr lang="nl-NL" dirty="0"/>
              <a:t>affiniteit en ervaring met ouderen en de tijd om de oudere patiënt te behandelen</a:t>
            </a:r>
          </a:p>
          <a:p>
            <a:r>
              <a:rPr lang="nl-NL" dirty="0"/>
              <a:t>een praktijk die toegankelijk is met een rolstoel of rollator</a:t>
            </a:r>
          </a:p>
          <a:p>
            <a:r>
              <a:rPr lang="nl-NL" dirty="0"/>
              <a:t>stelt voor elke geriatrische-patiënt een mondzorgplan op; hierin staat zowel de dagelijkse als de professionele mondzorg</a:t>
            </a:r>
          </a:p>
          <a:p>
            <a:r>
              <a:rPr lang="nl-NL" dirty="0"/>
              <a:t>verdiept zich in de ziektebeelden en het medicatiegebruik van de geriatrische patiënt en let hierbij op de mogelijke medisch-tandheelkundige interactie</a:t>
            </a:r>
          </a:p>
          <a:p>
            <a:r>
              <a:rPr lang="nl-NL" dirty="0"/>
              <a:t>overlegt indien nodig met de huisarts en/of medisch specialist.</a:t>
            </a:r>
          </a:p>
          <a:p>
            <a:endParaRPr lang="nl-NL" dirty="0"/>
          </a:p>
        </p:txBody>
      </p:sp>
      <p:sp>
        <p:nvSpPr>
          <p:cNvPr id="5" name="Tijdelijke aanduiding voor voettekst 4">
            <a:extLst>
              <a:ext uri="{FF2B5EF4-FFF2-40B4-BE49-F238E27FC236}">
                <a16:creationId xmlns:a16="http://schemas.microsoft.com/office/drawing/2014/main" id="{2F526605-1A7F-4D0A-9003-3A28C79E5DE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50" b="0" i="0" u="none" strike="noStrike" kern="1200" cap="none" spc="0" normalizeH="0" baseline="0" noProof="0">
                <a:ln>
                  <a:noFill/>
                </a:ln>
                <a:solidFill>
                  <a:srgbClr val="00373E"/>
                </a:solidFill>
                <a:effectLst/>
                <a:uLnTx/>
                <a:uFillTx/>
                <a:latin typeface="Trebuchet MS"/>
                <a:ea typeface="+mn-ea"/>
                <a:cs typeface="+mn-cs"/>
              </a:rPr>
              <a:t>Veel voorkomende mond en kaakziekten bij ouderen</a:t>
            </a:r>
          </a:p>
        </p:txBody>
      </p:sp>
    </p:spTree>
    <p:extLst>
      <p:ext uri="{BB962C8B-B14F-4D97-AF65-F5344CB8AC3E}">
        <p14:creationId xmlns:p14="http://schemas.microsoft.com/office/powerpoint/2010/main" val="421973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4310BF-31C7-4DD7-9CD3-7DFFF448F43E}"/>
              </a:ext>
            </a:extLst>
          </p:cNvPr>
          <p:cNvSpPr>
            <a:spLocks noGrp="1"/>
          </p:cNvSpPr>
          <p:nvPr>
            <p:ph type="title"/>
          </p:nvPr>
        </p:nvSpPr>
        <p:spPr/>
        <p:txBody>
          <a:bodyPr/>
          <a:lstStyle/>
          <a:p>
            <a:r>
              <a:rPr lang="nl-NL" dirty="0"/>
              <a:t>Literatuur</a:t>
            </a:r>
          </a:p>
        </p:txBody>
      </p:sp>
      <p:sp>
        <p:nvSpPr>
          <p:cNvPr id="3" name="Tijdelijke aanduiding voor inhoud 2">
            <a:extLst>
              <a:ext uri="{FF2B5EF4-FFF2-40B4-BE49-F238E27FC236}">
                <a16:creationId xmlns:a16="http://schemas.microsoft.com/office/drawing/2014/main" id="{63F20F26-43C5-40C1-8BFF-DCEAE9688379}"/>
              </a:ext>
            </a:extLst>
          </p:cNvPr>
          <p:cNvSpPr>
            <a:spLocks noGrp="1"/>
          </p:cNvSpPr>
          <p:nvPr>
            <p:ph sz="half" idx="1"/>
          </p:nvPr>
        </p:nvSpPr>
        <p:spPr>
          <a:xfrm>
            <a:off x="673099" y="2425655"/>
            <a:ext cx="8538633" cy="3751308"/>
          </a:xfrm>
        </p:spPr>
        <p:txBody>
          <a:bodyPr>
            <a:normAutofit/>
          </a:bodyPr>
          <a:lstStyle/>
          <a:p>
            <a:r>
              <a:rPr lang="nl-NL" dirty="0">
                <a:hlinkClick r:id="rId2"/>
              </a:rPr>
              <a:t>- https://www.ntvt.nl/tijdschrift/editie/artikel/t/serie-medicamenten-en-mondzorg-6-orale-bijwerkingen-van-door-ouderen-veelgebruikte-medicamenten</a:t>
            </a:r>
            <a:endParaRPr lang="nl-NL" dirty="0"/>
          </a:p>
          <a:p>
            <a:r>
              <a:rPr lang="nl-NL" dirty="0"/>
              <a:t>- Zakboek mondziekten, kaak- en aangezichtschirurgie</a:t>
            </a:r>
          </a:p>
          <a:p>
            <a:pPr marL="342900" indent="-342900">
              <a:buFontTx/>
              <a:buChar char="-"/>
            </a:pPr>
            <a:r>
              <a:rPr lang="nl-NL" dirty="0"/>
              <a:t>Mond- en kaakziekten; een atlas voor de dagelijkse praktijk Kleine kwalen en alledaagse klachten bij ouderen.- </a:t>
            </a:r>
            <a:r>
              <a:rPr lang="nl-NL" dirty="0">
                <a:hlinkClick r:id="rId3"/>
              </a:rPr>
              <a:t>https://www.knmt.nl/sites/default/files/knmt_vroegsignalering_slijmvliesafwijkingen.pdf</a:t>
            </a:r>
            <a:r>
              <a:rPr lang="nl-NL" dirty="0"/>
              <a:t> </a:t>
            </a:r>
          </a:p>
          <a:p>
            <a:pPr marL="342900" indent="-342900">
              <a:buFontTx/>
              <a:buChar char="-"/>
            </a:pPr>
            <a:endParaRPr lang="nl-NL" dirty="0"/>
          </a:p>
        </p:txBody>
      </p:sp>
      <p:sp>
        <p:nvSpPr>
          <p:cNvPr id="5" name="Tijdelijke aanduiding voor voettekst 4">
            <a:extLst>
              <a:ext uri="{FF2B5EF4-FFF2-40B4-BE49-F238E27FC236}">
                <a16:creationId xmlns:a16="http://schemas.microsoft.com/office/drawing/2014/main" id="{89BF5AC2-AC69-45C9-BF2A-144C6E50F090}"/>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50" b="0" i="0" u="none" strike="noStrike" kern="1200" cap="none" spc="0" normalizeH="0" baseline="0" noProof="0">
                <a:ln>
                  <a:noFill/>
                </a:ln>
                <a:solidFill>
                  <a:srgbClr val="00373E"/>
                </a:solidFill>
                <a:effectLst/>
                <a:uLnTx/>
                <a:uFillTx/>
                <a:latin typeface="Trebuchet MS"/>
                <a:ea typeface="+mn-ea"/>
                <a:cs typeface="+mn-cs"/>
              </a:rPr>
              <a:t>Veel voorkomende mond en kaakziekten bij ouderen</a:t>
            </a:r>
            <a:endParaRPr kumimoji="0" lang="nl-NL" sz="1250" b="0" i="0" u="none" strike="noStrike" kern="1200" cap="none" spc="0" normalizeH="0" baseline="0" noProof="0" dirty="0">
              <a:ln>
                <a:noFill/>
              </a:ln>
              <a:solidFill>
                <a:srgbClr val="00373E"/>
              </a:solidFill>
              <a:effectLst/>
              <a:uLnTx/>
              <a:uFillTx/>
              <a:latin typeface="Trebuchet MS"/>
              <a:ea typeface="+mn-ea"/>
              <a:cs typeface="+mn-cs"/>
            </a:endParaRPr>
          </a:p>
        </p:txBody>
      </p:sp>
    </p:spTree>
    <p:extLst>
      <p:ext uri="{BB962C8B-B14F-4D97-AF65-F5344CB8AC3E}">
        <p14:creationId xmlns:p14="http://schemas.microsoft.com/office/powerpoint/2010/main" val="2407090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56E3C8-BED5-4D1C-92AE-3320B9322B8A}"/>
              </a:ext>
            </a:extLst>
          </p:cNvPr>
          <p:cNvSpPr>
            <a:spLocks noGrp="1"/>
          </p:cNvSpPr>
          <p:nvPr>
            <p:ph type="title"/>
          </p:nvPr>
        </p:nvSpPr>
        <p:spPr/>
        <p:txBody>
          <a:bodyPr/>
          <a:lstStyle/>
          <a:p>
            <a:r>
              <a:rPr lang="nl-NL" dirty="0"/>
              <a:t>Leerdoel: </a:t>
            </a:r>
          </a:p>
        </p:txBody>
      </p:sp>
      <p:sp>
        <p:nvSpPr>
          <p:cNvPr id="3" name="Tijdelijke aanduiding voor inhoud 2">
            <a:extLst>
              <a:ext uri="{FF2B5EF4-FFF2-40B4-BE49-F238E27FC236}">
                <a16:creationId xmlns:a16="http://schemas.microsoft.com/office/drawing/2014/main" id="{9F333DAC-B97D-43C4-B5D7-9717C5341880}"/>
              </a:ext>
            </a:extLst>
          </p:cNvPr>
          <p:cNvSpPr>
            <a:spLocks noGrp="1"/>
          </p:cNvSpPr>
          <p:nvPr>
            <p:ph sz="half" idx="1"/>
          </p:nvPr>
        </p:nvSpPr>
        <p:spPr>
          <a:xfrm>
            <a:off x="673099" y="2425655"/>
            <a:ext cx="8391387" cy="3751308"/>
          </a:xfrm>
        </p:spPr>
        <p:txBody>
          <a:bodyPr/>
          <a:lstStyle/>
          <a:p>
            <a:pPr marL="342900" indent="-342900">
              <a:buFontTx/>
              <a:buChar char="-"/>
            </a:pPr>
            <a:r>
              <a:rPr lang="nl-NL" dirty="0"/>
              <a:t>De </a:t>
            </a:r>
            <a:r>
              <a:rPr lang="nl-NL" dirty="0" err="1"/>
              <a:t>aios</a:t>
            </a:r>
            <a:r>
              <a:rPr lang="nl-NL" dirty="0"/>
              <a:t> kan de meest voorkomende mondziekten bij ouderen benoemen</a:t>
            </a:r>
          </a:p>
          <a:p>
            <a:pPr marL="342900" indent="-342900">
              <a:buFontTx/>
              <a:buChar char="-"/>
            </a:pPr>
            <a:r>
              <a:rPr lang="nl-NL" dirty="0"/>
              <a:t>De </a:t>
            </a:r>
            <a:r>
              <a:rPr lang="nl-NL" dirty="0" err="1"/>
              <a:t>aios</a:t>
            </a:r>
            <a:r>
              <a:rPr lang="nl-NL" dirty="0"/>
              <a:t> is bewust van orale bijwerkingen medicijnen</a:t>
            </a:r>
          </a:p>
          <a:p>
            <a:pPr marL="342900" indent="-342900">
              <a:buFontTx/>
              <a:buChar char="-"/>
            </a:pPr>
            <a:r>
              <a:rPr lang="nl-NL" dirty="0"/>
              <a:t>De </a:t>
            </a:r>
            <a:r>
              <a:rPr lang="nl-NL" dirty="0" err="1"/>
              <a:t>aios</a:t>
            </a:r>
            <a:r>
              <a:rPr lang="nl-NL" dirty="0"/>
              <a:t> kan een behandelplan maken van veel voorkomende mondziekten bij ouderen of</a:t>
            </a:r>
          </a:p>
          <a:p>
            <a:pPr marL="342900" indent="-342900">
              <a:buFontTx/>
              <a:buChar char="-"/>
            </a:pPr>
            <a:r>
              <a:rPr lang="nl-NL" dirty="0"/>
              <a:t>Adequaat door  verwijzen</a:t>
            </a:r>
          </a:p>
          <a:p>
            <a:pPr marL="342900" indent="-342900">
              <a:buFontTx/>
              <a:buChar char="-"/>
            </a:pPr>
            <a:endParaRPr lang="nl-NL" dirty="0"/>
          </a:p>
        </p:txBody>
      </p:sp>
      <p:sp>
        <p:nvSpPr>
          <p:cNvPr id="4" name="Tijdelijke aanduiding voor inhoud 3">
            <a:extLst>
              <a:ext uri="{FF2B5EF4-FFF2-40B4-BE49-F238E27FC236}">
                <a16:creationId xmlns:a16="http://schemas.microsoft.com/office/drawing/2014/main" id="{9A08948E-C970-48E9-931C-C48671D0BC65}"/>
              </a:ext>
            </a:extLst>
          </p:cNvPr>
          <p:cNvSpPr>
            <a:spLocks noGrp="1"/>
          </p:cNvSpPr>
          <p:nvPr>
            <p:ph sz="half" idx="2"/>
          </p:nvPr>
        </p:nvSpPr>
        <p:spPr/>
        <p:txBody>
          <a:bodyPr/>
          <a:lstStyle/>
          <a:p>
            <a:pPr marL="0" indent="0">
              <a:buNone/>
            </a:pPr>
            <a:endParaRPr lang="nl-NL" dirty="0"/>
          </a:p>
          <a:p>
            <a:pPr marL="0" indent="0">
              <a:buNone/>
            </a:pPr>
            <a:endParaRPr lang="nl-NL" dirty="0"/>
          </a:p>
        </p:txBody>
      </p:sp>
      <p:sp>
        <p:nvSpPr>
          <p:cNvPr id="5" name="Tijdelijke aanduiding voor voettekst 4">
            <a:extLst>
              <a:ext uri="{FF2B5EF4-FFF2-40B4-BE49-F238E27FC236}">
                <a16:creationId xmlns:a16="http://schemas.microsoft.com/office/drawing/2014/main" id="{13D2AEB1-2917-4DC2-BD13-4B45E70ABA4E}"/>
              </a:ext>
            </a:extLst>
          </p:cNvPr>
          <p:cNvSpPr>
            <a:spLocks noGrp="1"/>
          </p:cNvSpPr>
          <p:nvPr>
            <p:ph type="ftr" sz="quarter" idx="11"/>
          </p:nvPr>
        </p:nvSpPr>
        <p:spPr/>
        <p:txBody>
          <a:bodyPr/>
          <a:lstStyle/>
          <a:p>
            <a:r>
              <a:rPr lang="nl-NL"/>
              <a:t>Veel voorkomende mond en kaakziekten bij ouderen</a:t>
            </a:r>
            <a:endParaRPr lang="nl-NL" dirty="0"/>
          </a:p>
        </p:txBody>
      </p:sp>
    </p:spTree>
    <p:extLst>
      <p:ext uri="{BB962C8B-B14F-4D97-AF65-F5344CB8AC3E}">
        <p14:creationId xmlns:p14="http://schemas.microsoft.com/office/powerpoint/2010/main" val="285300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56E3C8-BED5-4D1C-92AE-3320B9322B8A}"/>
              </a:ext>
            </a:extLst>
          </p:cNvPr>
          <p:cNvSpPr>
            <a:spLocks noGrp="1"/>
          </p:cNvSpPr>
          <p:nvPr>
            <p:ph type="title"/>
          </p:nvPr>
        </p:nvSpPr>
        <p:spPr/>
        <p:txBody>
          <a:bodyPr/>
          <a:lstStyle/>
          <a:p>
            <a:r>
              <a:rPr lang="nl-NL" dirty="0"/>
              <a:t>Xerostomie (droge mond)</a:t>
            </a:r>
            <a:br>
              <a:rPr lang="nl-NL" dirty="0"/>
            </a:br>
            <a:endParaRPr lang="nl-NL" dirty="0"/>
          </a:p>
        </p:txBody>
      </p:sp>
      <p:sp>
        <p:nvSpPr>
          <p:cNvPr id="3" name="Tijdelijke aanduiding voor inhoud 2">
            <a:extLst>
              <a:ext uri="{FF2B5EF4-FFF2-40B4-BE49-F238E27FC236}">
                <a16:creationId xmlns:a16="http://schemas.microsoft.com/office/drawing/2014/main" id="{9F333DAC-B97D-43C4-B5D7-9717C5341880}"/>
              </a:ext>
            </a:extLst>
          </p:cNvPr>
          <p:cNvSpPr>
            <a:spLocks noGrp="1"/>
          </p:cNvSpPr>
          <p:nvPr>
            <p:ph sz="half" idx="1"/>
          </p:nvPr>
        </p:nvSpPr>
        <p:spPr>
          <a:xfrm>
            <a:off x="673100" y="2425655"/>
            <a:ext cx="8216458" cy="3751308"/>
          </a:xfrm>
        </p:spPr>
        <p:txBody>
          <a:bodyPr/>
          <a:lstStyle/>
          <a:p>
            <a:pPr marL="457200" indent="-457200">
              <a:buAutoNum type="arabicPeriod"/>
            </a:pPr>
            <a:r>
              <a:rPr lang="nl-NL" dirty="0"/>
              <a:t>Is geen normaal ouderdomsverschijnsel</a:t>
            </a:r>
          </a:p>
          <a:p>
            <a:pPr marL="457200" indent="-457200">
              <a:buAutoNum type="arabicPeriod"/>
            </a:pPr>
            <a:r>
              <a:rPr lang="nl-NL" dirty="0"/>
              <a:t>Kan worden  veroorzaakt door aandoeningen centrale CZS</a:t>
            </a:r>
          </a:p>
          <a:p>
            <a:pPr marL="457200" indent="-457200">
              <a:buAutoNum type="arabicPeriod"/>
            </a:pPr>
            <a:r>
              <a:rPr lang="nl-NL" dirty="0"/>
              <a:t>Meer dan 500 geneesmiddelen kunnen droge mond veroorzaken</a:t>
            </a:r>
          </a:p>
          <a:p>
            <a:pPr marL="457200" indent="-457200">
              <a:buAutoNum type="arabicPeriod"/>
            </a:pPr>
            <a:r>
              <a:rPr lang="nl-NL" dirty="0"/>
              <a:t>Kan worden veroorzaakt door aandoening van de speeksel klier zelf of een systemische aandoening </a:t>
            </a:r>
          </a:p>
          <a:p>
            <a:pPr marL="457200" indent="-457200">
              <a:buAutoNum type="arabicPeriod"/>
            </a:pPr>
            <a:r>
              <a:rPr lang="nl-NL" dirty="0"/>
              <a:t>Dehydratie</a:t>
            </a:r>
          </a:p>
        </p:txBody>
      </p:sp>
      <p:sp>
        <p:nvSpPr>
          <p:cNvPr id="5" name="Tijdelijke aanduiding voor voettekst 4">
            <a:extLst>
              <a:ext uri="{FF2B5EF4-FFF2-40B4-BE49-F238E27FC236}">
                <a16:creationId xmlns:a16="http://schemas.microsoft.com/office/drawing/2014/main" id="{27F5D37E-6723-4460-90DE-A4A0F33D5BB9}"/>
              </a:ext>
            </a:extLst>
          </p:cNvPr>
          <p:cNvSpPr>
            <a:spLocks noGrp="1"/>
          </p:cNvSpPr>
          <p:nvPr>
            <p:ph type="ftr" sz="quarter" idx="11"/>
          </p:nvPr>
        </p:nvSpPr>
        <p:spPr/>
        <p:txBody>
          <a:bodyPr/>
          <a:lstStyle/>
          <a:p>
            <a:r>
              <a:rPr lang="nl-NL"/>
              <a:t>Veel voorkomende mond en kaakziekten bij ouderen</a:t>
            </a:r>
          </a:p>
        </p:txBody>
      </p:sp>
    </p:spTree>
    <p:extLst>
      <p:ext uri="{BB962C8B-B14F-4D97-AF65-F5344CB8AC3E}">
        <p14:creationId xmlns:p14="http://schemas.microsoft.com/office/powerpoint/2010/main" val="308521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637EAE-C0CF-4B84-A87B-A629E0EB123F}"/>
              </a:ext>
            </a:extLst>
          </p:cNvPr>
          <p:cNvSpPr>
            <a:spLocks noGrp="1"/>
          </p:cNvSpPr>
          <p:nvPr>
            <p:ph type="title"/>
          </p:nvPr>
        </p:nvSpPr>
        <p:spPr/>
        <p:txBody>
          <a:bodyPr/>
          <a:lstStyle/>
          <a:p>
            <a:r>
              <a:rPr lang="nl-NL" dirty="0" err="1"/>
              <a:t>Sialorroe</a:t>
            </a:r>
            <a:r>
              <a:rPr lang="nl-NL" dirty="0"/>
              <a:t> overmatige speekselvloed</a:t>
            </a:r>
            <a:br>
              <a:rPr lang="nl-NL" dirty="0"/>
            </a:br>
            <a:br>
              <a:rPr lang="nl-NL" dirty="0"/>
            </a:br>
            <a:endParaRPr lang="nl-NL" dirty="0"/>
          </a:p>
        </p:txBody>
      </p:sp>
      <p:sp>
        <p:nvSpPr>
          <p:cNvPr id="3" name="Tijdelijke aanduiding voor inhoud 2">
            <a:extLst>
              <a:ext uri="{FF2B5EF4-FFF2-40B4-BE49-F238E27FC236}">
                <a16:creationId xmlns:a16="http://schemas.microsoft.com/office/drawing/2014/main" id="{E8DCA479-125B-4217-8481-116AC086785B}"/>
              </a:ext>
            </a:extLst>
          </p:cNvPr>
          <p:cNvSpPr>
            <a:spLocks noGrp="1"/>
          </p:cNvSpPr>
          <p:nvPr>
            <p:ph sz="half" idx="1"/>
          </p:nvPr>
        </p:nvSpPr>
        <p:spPr>
          <a:xfrm>
            <a:off x="673100" y="2425655"/>
            <a:ext cx="5346700" cy="3751308"/>
          </a:xfrm>
        </p:spPr>
        <p:txBody>
          <a:bodyPr>
            <a:normAutofit lnSpcReduction="10000"/>
          </a:bodyPr>
          <a:lstStyle/>
          <a:p>
            <a:r>
              <a:rPr lang="nl-NL" dirty="0"/>
              <a:t>Verminderde afvoer: </a:t>
            </a:r>
          </a:p>
          <a:p>
            <a:pPr marL="342900" indent="-342900">
              <a:buFontTx/>
              <a:buChar char="-"/>
            </a:pPr>
            <a:r>
              <a:rPr lang="nl-NL" dirty="0"/>
              <a:t>op niveau </a:t>
            </a:r>
            <a:r>
              <a:rPr lang="nl-NL" dirty="0" err="1"/>
              <a:t>oropharynx</a:t>
            </a:r>
            <a:r>
              <a:rPr lang="nl-NL" dirty="0"/>
              <a:t>:  disfunctie slikmusculatuur M </a:t>
            </a:r>
            <a:r>
              <a:rPr lang="nl-NL" dirty="0" err="1"/>
              <a:t>parkinson,ALS</a:t>
            </a:r>
            <a:r>
              <a:rPr lang="nl-NL" dirty="0"/>
              <a:t>, CVA, tumor in </a:t>
            </a:r>
            <a:r>
              <a:rPr lang="nl-NL" dirty="0" err="1"/>
              <a:t>oropharynx</a:t>
            </a:r>
            <a:endParaRPr lang="nl-NL" dirty="0"/>
          </a:p>
          <a:p>
            <a:pPr marL="342900" indent="-342900">
              <a:buFontTx/>
              <a:buChar char="-"/>
            </a:pPr>
            <a:r>
              <a:rPr lang="nl-NL" dirty="0"/>
              <a:t>Op niveau slokdarm motiliteitsstoornis of mechanische obstructie</a:t>
            </a:r>
          </a:p>
          <a:p>
            <a:pPr marL="342900" indent="-342900">
              <a:buFontTx/>
              <a:buChar char="-"/>
            </a:pPr>
            <a:r>
              <a:rPr lang="nl-NL" dirty="0"/>
              <a:t>Medicamenten: </a:t>
            </a:r>
            <a:r>
              <a:rPr lang="nl-NL" dirty="0" err="1"/>
              <a:t>nitrazepam</a:t>
            </a:r>
            <a:r>
              <a:rPr lang="nl-NL" dirty="0"/>
              <a:t> en antipsychotica</a:t>
            </a:r>
          </a:p>
          <a:p>
            <a:pPr marL="342900" indent="-342900">
              <a:buFontTx/>
              <a:buChar char="-"/>
            </a:pPr>
            <a:endParaRPr lang="nl-NL" dirty="0"/>
          </a:p>
          <a:p>
            <a:pPr marL="342900" indent="-342900">
              <a:buFontTx/>
              <a:buChar char="-"/>
            </a:pPr>
            <a:endParaRPr lang="nl-NL" dirty="0"/>
          </a:p>
        </p:txBody>
      </p:sp>
      <p:sp>
        <p:nvSpPr>
          <p:cNvPr id="4" name="Tijdelijke aanduiding voor inhoud 3">
            <a:extLst>
              <a:ext uri="{FF2B5EF4-FFF2-40B4-BE49-F238E27FC236}">
                <a16:creationId xmlns:a16="http://schemas.microsoft.com/office/drawing/2014/main" id="{3B1C93ED-5AF2-40F5-A68F-95F92293CD6E}"/>
              </a:ext>
            </a:extLst>
          </p:cNvPr>
          <p:cNvSpPr>
            <a:spLocks noGrp="1"/>
          </p:cNvSpPr>
          <p:nvPr>
            <p:ph sz="half" idx="2"/>
          </p:nvPr>
        </p:nvSpPr>
        <p:spPr/>
        <p:txBody>
          <a:bodyPr/>
          <a:lstStyle/>
          <a:p>
            <a:pPr marL="0" indent="0">
              <a:buNone/>
            </a:pPr>
            <a:r>
              <a:rPr lang="nl-NL" dirty="0"/>
              <a:t>hypersalivatie (toename speekselsecretie)</a:t>
            </a:r>
          </a:p>
          <a:p>
            <a:r>
              <a:rPr lang="nl-NL" dirty="0"/>
              <a:t>Door ontsteking in de mond/keel</a:t>
            </a:r>
          </a:p>
          <a:p>
            <a:r>
              <a:rPr lang="nl-NL" dirty="0"/>
              <a:t>GI reflux</a:t>
            </a:r>
          </a:p>
          <a:p>
            <a:r>
              <a:rPr lang="nl-NL" dirty="0"/>
              <a:t>Nieuwe/niet goed passende gebitsprothese</a:t>
            </a:r>
          </a:p>
          <a:p>
            <a:r>
              <a:rPr lang="nl-NL" dirty="0"/>
              <a:t>Medicatie: </a:t>
            </a:r>
            <a:r>
              <a:rPr lang="nl-NL" dirty="0" err="1"/>
              <a:t>clozapine</a:t>
            </a:r>
            <a:r>
              <a:rPr lang="nl-NL" dirty="0"/>
              <a:t>, haloperidol en </a:t>
            </a:r>
            <a:r>
              <a:rPr lang="nl-NL" dirty="0" err="1"/>
              <a:t>rivastigmine</a:t>
            </a:r>
            <a:r>
              <a:rPr lang="nl-NL" dirty="0"/>
              <a:t> </a:t>
            </a:r>
          </a:p>
        </p:txBody>
      </p:sp>
      <p:sp>
        <p:nvSpPr>
          <p:cNvPr id="5" name="Tijdelijke aanduiding voor voettekst 4">
            <a:extLst>
              <a:ext uri="{FF2B5EF4-FFF2-40B4-BE49-F238E27FC236}">
                <a16:creationId xmlns:a16="http://schemas.microsoft.com/office/drawing/2014/main" id="{9CB78B2E-4D08-4FAA-8322-542D24A9F700}"/>
              </a:ext>
            </a:extLst>
          </p:cNvPr>
          <p:cNvSpPr>
            <a:spLocks noGrp="1"/>
          </p:cNvSpPr>
          <p:nvPr>
            <p:ph type="ftr" sz="quarter" idx="11"/>
          </p:nvPr>
        </p:nvSpPr>
        <p:spPr/>
        <p:txBody>
          <a:bodyPr/>
          <a:lstStyle/>
          <a:p>
            <a:r>
              <a:rPr lang="nl-NL"/>
              <a:t>Veel voorkomende mond en kaakziekten bij ouderen</a:t>
            </a:r>
          </a:p>
        </p:txBody>
      </p:sp>
    </p:spTree>
    <p:extLst>
      <p:ext uri="{BB962C8B-B14F-4D97-AF65-F5344CB8AC3E}">
        <p14:creationId xmlns:p14="http://schemas.microsoft.com/office/powerpoint/2010/main" val="2144035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658DE4-7581-4006-B49A-7601AAD92EFA}"/>
              </a:ext>
            </a:extLst>
          </p:cNvPr>
          <p:cNvSpPr>
            <a:spLocks noGrp="1"/>
          </p:cNvSpPr>
          <p:nvPr>
            <p:ph type="title"/>
          </p:nvPr>
        </p:nvSpPr>
        <p:spPr/>
        <p:txBody>
          <a:bodyPr/>
          <a:lstStyle/>
          <a:p>
            <a:r>
              <a:rPr lang="nl-NL" dirty="0" err="1"/>
              <a:t>Mondhoekragaden</a:t>
            </a:r>
            <a:r>
              <a:rPr lang="nl-NL" dirty="0"/>
              <a:t>, </a:t>
            </a:r>
            <a:r>
              <a:rPr lang="nl-NL" dirty="0" err="1"/>
              <a:t>cheilitis</a:t>
            </a:r>
            <a:r>
              <a:rPr lang="nl-NL" dirty="0"/>
              <a:t> </a:t>
            </a:r>
            <a:r>
              <a:rPr lang="nl-NL" dirty="0" err="1"/>
              <a:t>angularis</a:t>
            </a:r>
            <a:r>
              <a:rPr lang="nl-NL" dirty="0"/>
              <a:t>/</a:t>
            </a:r>
            <a:r>
              <a:rPr lang="nl-NL" dirty="0" err="1"/>
              <a:t>perleche</a:t>
            </a:r>
            <a:r>
              <a:rPr lang="nl-NL" dirty="0"/>
              <a:t> </a:t>
            </a:r>
          </a:p>
        </p:txBody>
      </p:sp>
      <p:pic>
        <p:nvPicPr>
          <p:cNvPr id="7" name="Tijdelijke aanduiding voor inhoud 6">
            <a:extLst>
              <a:ext uri="{FF2B5EF4-FFF2-40B4-BE49-F238E27FC236}">
                <a16:creationId xmlns:a16="http://schemas.microsoft.com/office/drawing/2014/main" id="{A8E54CF7-DD3D-4EE0-A120-C080B69AFF88}"/>
              </a:ext>
            </a:extLst>
          </p:cNvPr>
          <p:cNvPicPr>
            <a:picLocks noGrp="1" noChangeAspect="1"/>
          </p:cNvPicPr>
          <p:nvPr>
            <p:ph sz="half" idx="1"/>
          </p:nvPr>
        </p:nvPicPr>
        <p:blipFill>
          <a:blip r:embed="rId3"/>
          <a:stretch>
            <a:fillRect/>
          </a:stretch>
        </p:blipFill>
        <p:spPr>
          <a:xfrm>
            <a:off x="1151467" y="2937933"/>
            <a:ext cx="3695371" cy="2380829"/>
          </a:xfrm>
        </p:spPr>
      </p:pic>
      <p:sp>
        <p:nvSpPr>
          <p:cNvPr id="4" name="Tijdelijke aanduiding voor inhoud 3">
            <a:extLst>
              <a:ext uri="{FF2B5EF4-FFF2-40B4-BE49-F238E27FC236}">
                <a16:creationId xmlns:a16="http://schemas.microsoft.com/office/drawing/2014/main" id="{7C64CE4F-D842-4472-B6E7-C774B204CAD0}"/>
              </a:ext>
            </a:extLst>
          </p:cNvPr>
          <p:cNvSpPr>
            <a:spLocks noGrp="1"/>
          </p:cNvSpPr>
          <p:nvPr>
            <p:ph sz="half" idx="2"/>
          </p:nvPr>
        </p:nvSpPr>
        <p:spPr/>
        <p:txBody>
          <a:bodyPr/>
          <a:lstStyle/>
          <a:p>
            <a:r>
              <a:rPr lang="nl-NL" dirty="0"/>
              <a:t>Maceratie en </a:t>
            </a:r>
            <a:r>
              <a:rPr lang="nl-NL" dirty="0" err="1"/>
              <a:t>fisuurvorming</a:t>
            </a:r>
            <a:r>
              <a:rPr lang="nl-NL" dirty="0"/>
              <a:t> in de mondhoeken</a:t>
            </a:r>
          </a:p>
          <a:p>
            <a:r>
              <a:rPr lang="nl-NL"/>
              <a:t>Soms korstvorming </a:t>
            </a:r>
            <a:endParaRPr lang="nl-NL" dirty="0"/>
          </a:p>
          <a:p>
            <a:r>
              <a:rPr lang="nl-NL" dirty="0"/>
              <a:t>Soms uitbreiding naar aangrenzende huid</a:t>
            </a:r>
          </a:p>
          <a:p>
            <a:endParaRPr lang="nl-NL" dirty="0"/>
          </a:p>
        </p:txBody>
      </p:sp>
      <p:sp>
        <p:nvSpPr>
          <p:cNvPr id="5" name="Tijdelijke aanduiding voor voettekst 4">
            <a:extLst>
              <a:ext uri="{FF2B5EF4-FFF2-40B4-BE49-F238E27FC236}">
                <a16:creationId xmlns:a16="http://schemas.microsoft.com/office/drawing/2014/main" id="{CFFB0B9C-63E5-4A4D-9E98-F9107853A6D5}"/>
              </a:ext>
            </a:extLst>
          </p:cNvPr>
          <p:cNvSpPr>
            <a:spLocks noGrp="1"/>
          </p:cNvSpPr>
          <p:nvPr>
            <p:ph type="ftr" sz="quarter" idx="11"/>
          </p:nvPr>
        </p:nvSpPr>
        <p:spPr/>
        <p:txBody>
          <a:bodyPr/>
          <a:lstStyle/>
          <a:p>
            <a:r>
              <a:rPr lang="nl-NL"/>
              <a:t>Veel voorkomende mond en kaakziekten bij ouderen</a:t>
            </a:r>
          </a:p>
        </p:txBody>
      </p:sp>
    </p:spTree>
    <p:extLst>
      <p:ext uri="{BB962C8B-B14F-4D97-AF65-F5344CB8AC3E}">
        <p14:creationId xmlns:p14="http://schemas.microsoft.com/office/powerpoint/2010/main" val="202565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35EA35-846A-4E08-92B4-875EBC6A1F45}"/>
              </a:ext>
            </a:extLst>
          </p:cNvPr>
          <p:cNvSpPr>
            <a:spLocks noGrp="1"/>
          </p:cNvSpPr>
          <p:nvPr>
            <p:ph type="title"/>
          </p:nvPr>
        </p:nvSpPr>
        <p:spPr/>
        <p:txBody>
          <a:bodyPr/>
          <a:lstStyle/>
          <a:p>
            <a:r>
              <a:rPr lang="nl-NL" dirty="0"/>
              <a:t>Orale bijwerkingen van medicatie</a:t>
            </a:r>
          </a:p>
        </p:txBody>
      </p:sp>
      <p:sp>
        <p:nvSpPr>
          <p:cNvPr id="3" name="Tijdelijke aanduiding voor inhoud 2">
            <a:extLst>
              <a:ext uri="{FF2B5EF4-FFF2-40B4-BE49-F238E27FC236}">
                <a16:creationId xmlns:a16="http://schemas.microsoft.com/office/drawing/2014/main" id="{1D8E698A-FB4F-4B70-AF6B-940C77220285}"/>
              </a:ext>
            </a:extLst>
          </p:cNvPr>
          <p:cNvSpPr>
            <a:spLocks noGrp="1"/>
          </p:cNvSpPr>
          <p:nvPr>
            <p:ph sz="half" idx="1"/>
          </p:nvPr>
        </p:nvSpPr>
        <p:spPr>
          <a:xfrm>
            <a:off x="673099" y="2425655"/>
            <a:ext cx="8386233" cy="3751308"/>
          </a:xfrm>
        </p:spPr>
        <p:txBody>
          <a:bodyPr/>
          <a:lstStyle/>
          <a:p>
            <a:r>
              <a:rPr lang="nl-NL" dirty="0"/>
              <a:t>Maak in een groepje van 4 een lijst van alle medicatie die jullie WETEN die orale bijwerkingen hebben – dus niet opzoeken!</a:t>
            </a:r>
          </a:p>
          <a:p>
            <a:endParaRPr lang="nl-NL" dirty="0"/>
          </a:p>
        </p:txBody>
      </p:sp>
      <p:sp>
        <p:nvSpPr>
          <p:cNvPr id="5" name="Tijdelijke aanduiding voor voettekst 4">
            <a:extLst>
              <a:ext uri="{FF2B5EF4-FFF2-40B4-BE49-F238E27FC236}">
                <a16:creationId xmlns:a16="http://schemas.microsoft.com/office/drawing/2014/main" id="{3920A750-7E53-40C8-B059-22441E8E8E90}"/>
              </a:ext>
            </a:extLst>
          </p:cNvPr>
          <p:cNvSpPr>
            <a:spLocks noGrp="1"/>
          </p:cNvSpPr>
          <p:nvPr>
            <p:ph type="ftr" sz="quarter" idx="11"/>
          </p:nvPr>
        </p:nvSpPr>
        <p:spPr/>
        <p:txBody>
          <a:bodyPr/>
          <a:lstStyle/>
          <a:p>
            <a:r>
              <a:rPr lang="nl-NL"/>
              <a:t>Veel voorkomende mond en kaakziekten bij ouderen</a:t>
            </a:r>
          </a:p>
        </p:txBody>
      </p:sp>
    </p:spTree>
    <p:extLst>
      <p:ext uri="{BB962C8B-B14F-4D97-AF65-F5344CB8AC3E}">
        <p14:creationId xmlns:p14="http://schemas.microsoft.com/office/powerpoint/2010/main" val="231290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7C4F17-6868-4952-9526-531641DA0E53}"/>
              </a:ext>
            </a:extLst>
          </p:cNvPr>
          <p:cNvSpPr>
            <a:spLocks noGrp="1"/>
          </p:cNvSpPr>
          <p:nvPr>
            <p:ph type="title"/>
          </p:nvPr>
        </p:nvSpPr>
        <p:spPr/>
        <p:txBody>
          <a:bodyPr/>
          <a:lstStyle/>
          <a:p>
            <a:r>
              <a:rPr lang="nl-NL" dirty="0"/>
              <a:t>Medicijnen en orale bijwerkingen</a:t>
            </a:r>
          </a:p>
        </p:txBody>
      </p:sp>
      <p:pic>
        <p:nvPicPr>
          <p:cNvPr id="6" name="Tijdelijke aanduiding voor inhoud 5">
            <a:extLst>
              <a:ext uri="{FF2B5EF4-FFF2-40B4-BE49-F238E27FC236}">
                <a16:creationId xmlns:a16="http://schemas.microsoft.com/office/drawing/2014/main" id="{8F16C14C-9333-4C3D-9240-0231B3A11D18}"/>
              </a:ext>
            </a:extLst>
          </p:cNvPr>
          <p:cNvPicPr>
            <a:picLocks noGrp="1" noChangeAspect="1"/>
          </p:cNvPicPr>
          <p:nvPr>
            <p:ph sz="half" idx="1"/>
          </p:nvPr>
        </p:nvPicPr>
        <p:blipFill>
          <a:blip r:embed="rId3"/>
          <a:stretch>
            <a:fillRect/>
          </a:stretch>
        </p:blipFill>
        <p:spPr>
          <a:xfrm>
            <a:off x="701578" y="2065866"/>
            <a:ext cx="9339889" cy="4111097"/>
          </a:xfrm>
          <a:prstGeom prst="rect">
            <a:avLst/>
          </a:prstGeom>
        </p:spPr>
      </p:pic>
      <p:sp>
        <p:nvSpPr>
          <p:cNvPr id="5" name="Tijdelijke aanduiding voor voettekst 4">
            <a:extLst>
              <a:ext uri="{FF2B5EF4-FFF2-40B4-BE49-F238E27FC236}">
                <a16:creationId xmlns:a16="http://schemas.microsoft.com/office/drawing/2014/main" id="{9910E7EC-418E-4028-8F08-1FE73AC33B65}"/>
              </a:ext>
            </a:extLst>
          </p:cNvPr>
          <p:cNvSpPr>
            <a:spLocks noGrp="1"/>
          </p:cNvSpPr>
          <p:nvPr>
            <p:ph type="ftr" sz="quarter" idx="11"/>
          </p:nvPr>
        </p:nvSpPr>
        <p:spPr/>
        <p:txBody>
          <a:bodyPr/>
          <a:lstStyle/>
          <a:p>
            <a:r>
              <a:rPr lang="nl-NL"/>
              <a:t>Veel voorkomende mond en kaakziekten bij ouderen</a:t>
            </a:r>
          </a:p>
        </p:txBody>
      </p:sp>
    </p:spTree>
    <p:extLst>
      <p:ext uri="{BB962C8B-B14F-4D97-AF65-F5344CB8AC3E}">
        <p14:creationId xmlns:p14="http://schemas.microsoft.com/office/powerpoint/2010/main" val="120238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508925-4E58-4416-A918-1A2A1BEB6DFE}"/>
              </a:ext>
            </a:extLst>
          </p:cNvPr>
          <p:cNvSpPr>
            <a:spLocks noGrp="1"/>
          </p:cNvSpPr>
          <p:nvPr>
            <p:ph type="title"/>
          </p:nvPr>
        </p:nvSpPr>
        <p:spPr/>
        <p:txBody>
          <a:bodyPr/>
          <a:lstStyle/>
          <a:p>
            <a:r>
              <a:rPr lang="nl-NL" dirty="0"/>
              <a:t>Lippen</a:t>
            </a:r>
          </a:p>
        </p:txBody>
      </p:sp>
      <p:pic>
        <p:nvPicPr>
          <p:cNvPr id="6" name="Tijdelijke aanduiding voor inhoud 5">
            <a:extLst>
              <a:ext uri="{FF2B5EF4-FFF2-40B4-BE49-F238E27FC236}">
                <a16:creationId xmlns:a16="http://schemas.microsoft.com/office/drawing/2014/main" id="{21175890-08C6-4E74-A7C9-F25A2190F055}"/>
              </a:ext>
            </a:extLst>
          </p:cNvPr>
          <p:cNvPicPr>
            <a:picLocks noGrp="1" noChangeAspect="1"/>
          </p:cNvPicPr>
          <p:nvPr>
            <p:ph sz="half" idx="1"/>
          </p:nvPr>
        </p:nvPicPr>
        <p:blipFill>
          <a:blip r:embed="rId3"/>
          <a:stretch>
            <a:fillRect/>
          </a:stretch>
        </p:blipFill>
        <p:spPr>
          <a:xfrm>
            <a:off x="843491" y="3234266"/>
            <a:ext cx="3850217" cy="2780639"/>
          </a:xfrm>
          <a:prstGeom prst="rect">
            <a:avLst/>
          </a:prstGeom>
        </p:spPr>
      </p:pic>
      <p:pic>
        <p:nvPicPr>
          <p:cNvPr id="7" name="Tijdelijke aanduiding voor inhoud 6">
            <a:extLst>
              <a:ext uri="{FF2B5EF4-FFF2-40B4-BE49-F238E27FC236}">
                <a16:creationId xmlns:a16="http://schemas.microsoft.com/office/drawing/2014/main" id="{792AD0C1-DF35-4D78-8263-934EC0B4B000}"/>
              </a:ext>
            </a:extLst>
          </p:cNvPr>
          <p:cNvPicPr>
            <a:picLocks noGrp="1" noChangeAspect="1"/>
          </p:cNvPicPr>
          <p:nvPr>
            <p:ph sz="half" idx="2"/>
          </p:nvPr>
        </p:nvPicPr>
        <p:blipFill>
          <a:blip r:embed="rId4"/>
          <a:stretch>
            <a:fillRect/>
          </a:stretch>
        </p:blipFill>
        <p:spPr>
          <a:xfrm>
            <a:off x="5842001" y="2972594"/>
            <a:ext cx="4914106" cy="2999978"/>
          </a:xfrm>
          <a:prstGeom prst="rect">
            <a:avLst/>
          </a:prstGeom>
        </p:spPr>
      </p:pic>
      <p:sp>
        <p:nvSpPr>
          <p:cNvPr id="5" name="Tijdelijke aanduiding voor voettekst 4">
            <a:extLst>
              <a:ext uri="{FF2B5EF4-FFF2-40B4-BE49-F238E27FC236}">
                <a16:creationId xmlns:a16="http://schemas.microsoft.com/office/drawing/2014/main" id="{38F90EC0-C78B-49CD-93AA-FD817CE7157C}"/>
              </a:ext>
            </a:extLst>
          </p:cNvPr>
          <p:cNvSpPr>
            <a:spLocks noGrp="1"/>
          </p:cNvSpPr>
          <p:nvPr>
            <p:ph type="ftr" sz="quarter" idx="11"/>
          </p:nvPr>
        </p:nvSpPr>
        <p:spPr/>
        <p:txBody>
          <a:bodyPr/>
          <a:lstStyle/>
          <a:p>
            <a:r>
              <a:rPr lang="nl-NL"/>
              <a:t>Veel voorkomende mond en kaakziekten bij ouderen</a:t>
            </a:r>
          </a:p>
        </p:txBody>
      </p:sp>
    </p:spTree>
    <p:extLst>
      <p:ext uri="{BB962C8B-B14F-4D97-AF65-F5344CB8AC3E}">
        <p14:creationId xmlns:p14="http://schemas.microsoft.com/office/powerpoint/2010/main" val="317261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C4F261-F554-455A-A816-A8FE59D330E2}"/>
              </a:ext>
            </a:extLst>
          </p:cNvPr>
          <p:cNvSpPr>
            <a:spLocks noGrp="1"/>
          </p:cNvSpPr>
          <p:nvPr>
            <p:ph type="title"/>
          </p:nvPr>
        </p:nvSpPr>
        <p:spPr/>
        <p:txBody>
          <a:bodyPr/>
          <a:lstStyle/>
          <a:p>
            <a:r>
              <a:rPr lang="nl-NL" dirty="0"/>
              <a:t>Gebitsproblemen – eigen gebit</a:t>
            </a:r>
          </a:p>
        </p:txBody>
      </p:sp>
      <p:pic>
        <p:nvPicPr>
          <p:cNvPr id="8" name="Tijdelijke aanduiding voor inhoud 7">
            <a:extLst>
              <a:ext uri="{FF2B5EF4-FFF2-40B4-BE49-F238E27FC236}">
                <a16:creationId xmlns:a16="http://schemas.microsoft.com/office/drawing/2014/main" id="{BFD72AF9-1085-413C-9ECF-3CE07A51F232}"/>
              </a:ext>
            </a:extLst>
          </p:cNvPr>
          <p:cNvPicPr>
            <a:picLocks noGrp="1" noChangeAspect="1"/>
          </p:cNvPicPr>
          <p:nvPr>
            <p:ph sz="half" idx="2"/>
          </p:nvPr>
        </p:nvPicPr>
        <p:blipFill>
          <a:blip r:embed="rId3"/>
          <a:stretch>
            <a:fillRect/>
          </a:stretch>
        </p:blipFill>
        <p:spPr>
          <a:xfrm>
            <a:off x="6460332" y="3287120"/>
            <a:ext cx="3301736" cy="2028423"/>
          </a:xfrm>
          <a:prstGeom prst="rect">
            <a:avLst/>
          </a:prstGeom>
        </p:spPr>
      </p:pic>
      <p:sp>
        <p:nvSpPr>
          <p:cNvPr id="5" name="Tijdelijke aanduiding voor voettekst 4">
            <a:extLst>
              <a:ext uri="{FF2B5EF4-FFF2-40B4-BE49-F238E27FC236}">
                <a16:creationId xmlns:a16="http://schemas.microsoft.com/office/drawing/2014/main" id="{3B3F034B-08D7-460E-980B-925246A67122}"/>
              </a:ext>
            </a:extLst>
          </p:cNvPr>
          <p:cNvSpPr>
            <a:spLocks noGrp="1"/>
          </p:cNvSpPr>
          <p:nvPr>
            <p:ph type="ftr" sz="quarter" idx="11"/>
          </p:nvPr>
        </p:nvSpPr>
        <p:spPr/>
        <p:txBody>
          <a:bodyPr/>
          <a:lstStyle/>
          <a:p>
            <a:r>
              <a:rPr lang="nl-NL"/>
              <a:t>Veel voorkomende mond en kaakziekten bij ouderen</a:t>
            </a:r>
          </a:p>
        </p:txBody>
      </p:sp>
      <p:pic>
        <p:nvPicPr>
          <p:cNvPr id="11" name="Tijdelijke aanduiding voor inhoud 10">
            <a:extLst>
              <a:ext uri="{FF2B5EF4-FFF2-40B4-BE49-F238E27FC236}">
                <a16:creationId xmlns:a16="http://schemas.microsoft.com/office/drawing/2014/main" id="{52976E27-4A97-4E85-80C6-F6684AF95406}"/>
              </a:ext>
            </a:extLst>
          </p:cNvPr>
          <p:cNvPicPr>
            <a:picLocks noGrp="1" noChangeAspect="1"/>
          </p:cNvPicPr>
          <p:nvPr>
            <p:ph sz="half" idx="1"/>
          </p:nvPr>
        </p:nvPicPr>
        <p:blipFill>
          <a:blip r:embed="rId4"/>
          <a:stretch>
            <a:fillRect/>
          </a:stretch>
        </p:blipFill>
        <p:spPr>
          <a:xfrm>
            <a:off x="942296" y="3274466"/>
            <a:ext cx="3301737" cy="2028423"/>
          </a:xfrm>
          <a:prstGeom prst="rect">
            <a:avLst/>
          </a:prstGeom>
        </p:spPr>
      </p:pic>
    </p:spTree>
    <p:extLst>
      <p:ext uri="{BB962C8B-B14F-4D97-AF65-F5344CB8AC3E}">
        <p14:creationId xmlns:p14="http://schemas.microsoft.com/office/powerpoint/2010/main" val="138211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avoorbeeldumc" id="{388E65EF-7E1E-4AA1-BFE3-D86A323CC9FE}" vid="{B7514FBC-71BD-41F3-A205-27DCBBFA89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diavoorbeeldumc</Template>
  <TotalTime>265</TotalTime>
  <Words>1634</Words>
  <Application>Microsoft Office PowerPoint</Application>
  <PresentationFormat>Breedbeeld</PresentationFormat>
  <Paragraphs>161</Paragraphs>
  <Slides>19</Slides>
  <Notes>12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19</vt:i4>
      </vt:variant>
    </vt:vector>
  </HeadingPairs>
  <TitlesOfParts>
    <vt:vector size="23" baseType="lpstr">
      <vt:lpstr>Arial</vt:lpstr>
      <vt:lpstr>Calibri</vt:lpstr>
      <vt:lpstr>Trebuchet MS</vt:lpstr>
      <vt:lpstr>Kantoorthema</vt:lpstr>
      <vt:lpstr>PowerPoint-presentatie</vt:lpstr>
      <vt:lpstr>Leerdoel: </vt:lpstr>
      <vt:lpstr>Xerostomie (droge mond) </vt:lpstr>
      <vt:lpstr>Sialorroe overmatige speekselvloed  </vt:lpstr>
      <vt:lpstr>Mondhoekragaden, cheilitis angularis/perleche </vt:lpstr>
      <vt:lpstr>Orale bijwerkingen van medicatie</vt:lpstr>
      <vt:lpstr>Medicijnen en orale bijwerkingen</vt:lpstr>
      <vt:lpstr>Lippen</vt:lpstr>
      <vt:lpstr>Gebitsproblemen – eigen gebit</vt:lpstr>
      <vt:lpstr>Witte en rode afwijkingen in de mond</vt:lpstr>
      <vt:lpstr>DD witte en rode afwijkingen in de mond</vt:lpstr>
      <vt:lpstr>Therapie of verwijzen?</vt:lpstr>
      <vt:lpstr>DD witte en rode afwijkingen in de mond</vt:lpstr>
      <vt:lpstr>Therapie of verwijzen</vt:lpstr>
      <vt:lpstr>DD witte en rode afwijkingen in de mond</vt:lpstr>
      <vt:lpstr>De tandeloze kaak</vt:lpstr>
      <vt:lpstr>PowerPoint-presentatie</vt:lpstr>
      <vt:lpstr>Ken jij de tandarts-geriater?</vt:lpstr>
      <vt:lpstr>Literatuur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Mondziekten</dc:title>
  <dc:creator>Monique P</dc:creator>
  <cp:lastModifiedBy>asperen</cp:lastModifiedBy>
  <cp:revision>24</cp:revision>
  <dcterms:created xsi:type="dcterms:W3CDTF">2020-10-27T12:40:56Z</dcterms:created>
  <dcterms:modified xsi:type="dcterms:W3CDTF">2021-02-05T11:17:57Z</dcterms:modified>
</cp:coreProperties>
</file>