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4" d="100"/>
          <a:sy n="104"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B59108-C38E-4296-8D96-5DE5878D29A2}" type="datetimeFigureOut">
              <a:rPr lang="nl-NL" smtClean="0"/>
              <a:t>21-10-2019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D9179-AF21-4A06-93F2-9EE65DFA5EEE}" type="slidenum">
              <a:rPr lang="nl-NL" smtClean="0"/>
              <a:t>‹nr.›</a:t>
            </a:fld>
            <a:endParaRPr lang="nl-NL"/>
          </a:p>
        </p:txBody>
      </p:sp>
    </p:spTree>
    <p:extLst>
      <p:ext uri="{BB962C8B-B14F-4D97-AF65-F5344CB8AC3E}">
        <p14:creationId xmlns:p14="http://schemas.microsoft.com/office/powerpoint/2010/main" val="66861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2"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l-NL" altLang="nl-NL" smtClean="0"/>
              <a:t>Presentatie oktober 2014 voor SCEN-artsen n.a.v. moeilijke benaderdbaarheid psychiaters bij vragen rond het Levenseinde bij psychiatrische patiënten.</a:t>
            </a:r>
          </a:p>
          <a:p>
            <a:pPr eaLnBrk="1" hangingPunct="1">
              <a:spcBef>
                <a:spcPct val="0"/>
              </a:spcBef>
            </a:pPr>
            <a:r>
              <a:rPr lang="nl-NL" altLang="nl-NL" smtClean="0"/>
              <a:t>Symposium “dokter ik wil dood. februari 2015</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16E0F264-1279-4C82-916E-F583E7355492}" type="slidenum">
              <a:rPr lang="nl-NL" altLang="nl-NL" sz="1200">
                <a:cs typeface="Arial" panose="020B0604020202020204" pitchFamily="34" charset="0"/>
              </a:rPr>
              <a:pPr/>
              <a:t>1</a:t>
            </a:fld>
            <a:endParaRPr lang="nl-NL" altLang="nl-NL" sz="1200">
              <a:cs typeface="Arial" panose="020B0604020202020204" pitchFamily="34" charset="0"/>
            </a:endParaRPr>
          </a:p>
        </p:txBody>
      </p:sp>
    </p:spTree>
    <p:extLst>
      <p:ext uri="{BB962C8B-B14F-4D97-AF65-F5344CB8AC3E}">
        <p14:creationId xmlns:p14="http://schemas.microsoft.com/office/powerpoint/2010/main" val="57801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nl-NL" altLang="nl-NL" smtClean="0"/>
              <a:t>In de richtlijn van de NVvP  wordt “uitzichtloosheid van het lijden” nader vertaald naar “het ontbreken van een redelijk behandelperspectief”.</a:t>
            </a:r>
          </a:p>
          <a:p>
            <a:pPr eaLnBrk="1" hangingPunct="1"/>
            <a:endParaRPr lang="nl-NL" altLang="nl-NL" smtClean="0"/>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7CF59DD-5C96-4D03-BED6-36E936D5C46F}" type="slidenum">
              <a:rPr lang="nl-NL" altLang="nl-NL" sz="1200">
                <a:cs typeface="Arial" panose="020B0604020202020204" pitchFamily="34" charset="0"/>
              </a:rPr>
              <a:pPr/>
              <a:t>4</a:t>
            </a:fld>
            <a:endParaRPr lang="nl-NL" altLang="nl-NL" sz="1200">
              <a:cs typeface="Arial" panose="020B0604020202020204" pitchFamily="34" charset="0"/>
            </a:endParaRPr>
          </a:p>
        </p:txBody>
      </p:sp>
    </p:spTree>
    <p:extLst>
      <p:ext uri="{BB962C8B-B14F-4D97-AF65-F5344CB8AC3E}">
        <p14:creationId xmlns:p14="http://schemas.microsoft.com/office/powerpoint/2010/main" val="74914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6"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nl-NL" altLang="nl-NL" smtClean="0"/>
              <a:t>De beoordeling is complexer (wilsbekwaamheid, onderscheid suïcidaliteit/serieuze doodswens, uitzichtloosheid)</a:t>
            </a:r>
          </a:p>
          <a:p>
            <a:pPr eaLnBrk="1" hangingPunct="1"/>
            <a:r>
              <a:rPr lang="nl-NL" altLang="nl-NL" smtClean="0"/>
              <a:t>Indien in volle vrijheid een reëel alternatief afgewezen wordt: geen euthanasie (er is dan mogelijk sprake van ontbrekende uitzichtloosheid)</a:t>
            </a:r>
          </a:p>
          <a:p>
            <a:pPr eaLnBrk="1" hangingPunct="1"/>
            <a:r>
              <a:rPr lang="nl-NL" altLang="nl-NL" smtClean="0"/>
              <a:t>De consultvragend arts dient twee consulenten te raadplegen (een psychiater en een SCEN-arts), en bij verschil van mening evt. een derde (dit wijkt af van de richtlijn van de NVvP)</a:t>
            </a:r>
          </a:p>
          <a:p>
            <a:pPr eaLnBrk="1" hangingPunct="1"/>
            <a:r>
              <a:rPr lang="nl-NL" altLang="nl-NL" smtClean="0"/>
              <a:t>Afwijzen van een reëel alternatief wordt vertaald tot ontbrekende uitzichtloosheid, dit is heeft dus een andere consequentie dan bij het afwijzen van een somatische behandeling!!</a:t>
            </a:r>
          </a:p>
          <a:p>
            <a:pPr eaLnBrk="1" hangingPunct="1"/>
            <a:endParaRPr lang="nl-NL" altLang="nl-NL" smtClean="0"/>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6DB0A77F-ACDC-4D54-92EE-AAF8D7976DCC}" type="slidenum">
              <a:rPr lang="nl-NL" altLang="nl-NL" sz="1200">
                <a:cs typeface="Arial" panose="020B0604020202020204" pitchFamily="34" charset="0"/>
              </a:rPr>
              <a:pPr/>
              <a:t>5</a:t>
            </a:fld>
            <a:endParaRPr lang="nl-NL" altLang="nl-NL" sz="1200">
              <a:cs typeface="Arial" panose="020B0604020202020204" pitchFamily="34" charset="0"/>
            </a:endParaRPr>
          </a:p>
        </p:txBody>
      </p:sp>
    </p:spTree>
    <p:extLst>
      <p:ext uri="{BB962C8B-B14F-4D97-AF65-F5344CB8AC3E}">
        <p14:creationId xmlns:p14="http://schemas.microsoft.com/office/powerpoint/2010/main" val="533890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jdelijke aanduiding voor dia-afbeelding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Vice versa (b.v. Hulp bij gebruik van middelen) </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C443E4B7-CE8F-435E-B6AF-C6C96F3AF22B}" type="slidenum">
              <a:rPr lang="nl-NL" altLang="nl-NL" sz="1200"/>
              <a:pPr/>
              <a:t>6</a:t>
            </a:fld>
            <a:endParaRPr lang="nl-NL" altLang="nl-NL" sz="1200"/>
          </a:p>
        </p:txBody>
      </p:sp>
    </p:spTree>
    <p:extLst>
      <p:ext uri="{BB962C8B-B14F-4D97-AF65-F5344CB8AC3E}">
        <p14:creationId xmlns:p14="http://schemas.microsoft.com/office/powerpoint/2010/main" val="140919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nl-NL" altLang="nl-NL" smtClean="0"/>
              <a:t>Bij de vraag om een second opinion van een onafhankelijk psychiater voor een psychiatrisch patiënt moet de huisarts specifiek vragen naar beoordeling van de wilsbekwaamheid van de patiënt en indien de psychiatrische ziekte leidend is naar de uitzichtloosheid van het psychiatrisch ziektebeeld. </a:t>
            </a:r>
            <a:br>
              <a:rPr lang="nl-NL" altLang="nl-NL" smtClean="0"/>
            </a:br>
            <a:r>
              <a:rPr lang="nl-NL" altLang="nl-NL" smtClean="0"/>
              <a:t>De vraagstelling van de consult-vragend arts is belangrijk, deze moet helder zijn om een werkbaar antwoord te krijgen. Voor consultatie door een onafhankelijk consulent moet een psychiater in de regio gevraagd worden zoeken, de steungroep psychiaters is onvoldoende bemenst om consultaties in alle regio’s te verrichten en zal dit advies ook aan artsen in de eigen regio gaan geven </a:t>
            </a:r>
            <a:br>
              <a:rPr lang="nl-NL" altLang="nl-NL" smtClean="0"/>
            </a:br>
            <a:r>
              <a:rPr lang="nl-NL" altLang="nl-NL" smtClean="0"/>
              <a:t>Advies: contact opnemen met/ terugverwijzen naar de laatste behandelaar. In tweede instantie dus een onafhankelijk psychiater in de regio inschakelen.</a:t>
            </a:r>
          </a:p>
          <a:p>
            <a:pPr eaLnBrk="1" hangingPunct="1"/>
            <a:endParaRPr lang="nl-NL" altLang="nl-NL" smtClean="0"/>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3A3EDBCB-6974-4495-94C3-0AD69F08C422}" type="slidenum">
              <a:rPr lang="nl-NL" altLang="nl-NL" sz="1200">
                <a:cs typeface="Arial" panose="020B0604020202020204" pitchFamily="34" charset="0"/>
              </a:rPr>
              <a:pPr/>
              <a:t>10</a:t>
            </a:fld>
            <a:endParaRPr lang="nl-NL" altLang="nl-NL" sz="1200">
              <a:cs typeface="Arial" panose="020B0604020202020204" pitchFamily="34" charset="0"/>
            </a:endParaRPr>
          </a:p>
        </p:txBody>
      </p:sp>
    </p:spTree>
    <p:extLst>
      <p:ext uri="{BB962C8B-B14F-4D97-AF65-F5344CB8AC3E}">
        <p14:creationId xmlns:p14="http://schemas.microsoft.com/office/powerpoint/2010/main" val="996237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“groen licht” kan bij </a:t>
            </a:r>
            <a:r>
              <a:rPr lang="nl-NL" altLang="nl-NL" smtClean="0">
                <a:cs typeface="Times New Roman" panose="02020603050405020304" pitchFamily="18" charset="0"/>
              </a:rPr>
              <a:t>expliciete verklaring van uitbehandeld zijn door de eigen psychiater</a:t>
            </a:r>
            <a:endParaRPr lang="nl-NL" altLang="nl-NL" smtClean="0"/>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9E7380DF-C691-41F6-86AD-3B6C296B89B3}" type="slidenum">
              <a:rPr lang="nl-NL" altLang="nl-NL" sz="1200">
                <a:cs typeface="Arial" panose="020B0604020202020204" pitchFamily="34" charset="0"/>
              </a:rPr>
              <a:pPr/>
              <a:t>11</a:t>
            </a:fld>
            <a:endParaRPr lang="nl-NL" altLang="nl-NL" sz="1200">
              <a:cs typeface="Arial" panose="020B0604020202020204" pitchFamily="34" charset="0"/>
            </a:endParaRPr>
          </a:p>
        </p:txBody>
      </p:sp>
    </p:spTree>
    <p:extLst>
      <p:ext uri="{BB962C8B-B14F-4D97-AF65-F5344CB8AC3E}">
        <p14:creationId xmlns:p14="http://schemas.microsoft.com/office/powerpoint/2010/main" val="1089099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nl-NL" altLang="nl-NL" smtClean="0"/>
              <a:t>Levenseindekliniek</a:t>
            </a:r>
          </a:p>
          <a:p>
            <a:pPr eaLnBrk="1" hangingPunct="1"/>
            <a:r>
              <a:rPr lang="nl-NL" altLang="nl-NL" smtClean="0"/>
              <a:t>Stichting de Einder</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65480BEE-0909-4CA2-98DD-5823A579E694}" type="slidenum">
              <a:rPr lang="nl-NL" altLang="nl-NL" sz="1200">
                <a:cs typeface="Arial" panose="020B0604020202020204" pitchFamily="34" charset="0"/>
              </a:rPr>
              <a:pPr/>
              <a:t>12</a:t>
            </a:fld>
            <a:endParaRPr lang="nl-NL" altLang="nl-NL" sz="1200">
              <a:cs typeface="Arial" panose="020B0604020202020204" pitchFamily="34" charset="0"/>
            </a:endParaRPr>
          </a:p>
        </p:txBody>
      </p:sp>
    </p:spTree>
    <p:extLst>
      <p:ext uri="{BB962C8B-B14F-4D97-AF65-F5344CB8AC3E}">
        <p14:creationId xmlns:p14="http://schemas.microsoft.com/office/powerpoint/2010/main" val="3677202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jdelijke aanduiding voor dia-afbeelding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Uit Code of Practice</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F483FAD0-849B-4B17-BAA3-CBC51CA783C6}" type="slidenum">
              <a:rPr lang="nl-NL" altLang="nl-NL" sz="1200"/>
              <a:pPr/>
              <a:t>13</a:t>
            </a:fld>
            <a:endParaRPr lang="nl-NL" altLang="nl-NL" sz="1200"/>
          </a:p>
        </p:txBody>
      </p:sp>
    </p:spTree>
    <p:extLst>
      <p:ext uri="{BB962C8B-B14F-4D97-AF65-F5344CB8AC3E}">
        <p14:creationId xmlns:p14="http://schemas.microsoft.com/office/powerpoint/2010/main" val="1905001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jdelijke aanduiding voor dia-afbeelding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6"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smtClean="0"/>
              <a:t>Uit Code of Practice</a:t>
            </a:r>
          </a:p>
        </p:txBody>
      </p:sp>
      <p:sp>
        <p:nvSpPr>
          <p:cNvPr id="4" name="Tijdelijke aanduiding voor dianummer 3"/>
          <p:cNvSpPr>
            <a:spLocks noGrp="1"/>
          </p:cNvSpPr>
          <p:nvPr>
            <p:ph type="sldNum" sz="quarter" idx="5"/>
          </p:nvPr>
        </p:nvSpPr>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CA3D95F8-C78F-4047-AFDA-B4D15F9B691C}" type="slidenum">
              <a:rPr lang="nl-NL" altLang="nl-NL" sz="1200"/>
              <a:pPr/>
              <a:t>14</a:t>
            </a:fld>
            <a:endParaRPr lang="nl-NL" altLang="nl-NL" sz="1200"/>
          </a:p>
        </p:txBody>
      </p:sp>
    </p:spTree>
    <p:extLst>
      <p:ext uri="{BB962C8B-B14F-4D97-AF65-F5344CB8AC3E}">
        <p14:creationId xmlns:p14="http://schemas.microsoft.com/office/powerpoint/2010/main" val="3878108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51088" y="3113519"/>
            <a:ext cx="8732548" cy="1800225"/>
          </a:xfrm>
        </p:spPr>
        <p:txBody>
          <a:bodyPr/>
          <a:lstStyle/>
          <a:p>
            <a:pPr eaLnBrk="1" hangingPunct="1">
              <a:defRPr/>
            </a:pPr>
            <a:r>
              <a:rPr lang="nl-NL" sz="4400" dirty="0">
                <a:solidFill>
                  <a:srgbClr val="C00000"/>
                </a:solidFill>
                <a:latin typeface="+mn-lt"/>
                <a:ea typeface="ＭＳ Ｐゴシック" charset="0"/>
              </a:rPr>
              <a:t>Euthanasie/hulp bij zelfdoding in de psychiatrie</a:t>
            </a:r>
            <a:endParaRPr lang="en-US" sz="4400" dirty="0">
              <a:solidFill>
                <a:srgbClr val="C00000"/>
              </a:solidFill>
              <a:latin typeface="+mn-lt"/>
              <a:ea typeface="ＭＳ Ｐゴシック" charset="0"/>
            </a:endParaRPr>
          </a:p>
        </p:txBody>
      </p:sp>
      <p:sp>
        <p:nvSpPr>
          <p:cNvPr id="2051" name="Rectangle 3"/>
          <p:cNvSpPr>
            <a:spLocks noGrp="1" noChangeArrowheads="1"/>
          </p:cNvSpPr>
          <p:nvPr>
            <p:ph type="subTitle" idx="1"/>
          </p:nvPr>
        </p:nvSpPr>
        <p:spPr>
          <a:xfrm>
            <a:off x="2378367" y="4846786"/>
            <a:ext cx="6400800" cy="787400"/>
          </a:xfrm>
        </p:spPr>
        <p:txBody>
          <a:bodyPr>
            <a:normAutofit fontScale="92500"/>
          </a:bodyPr>
          <a:lstStyle/>
          <a:p>
            <a:pPr eaLnBrk="1" hangingPunct="1">
              <a:buFont typeface="Wingdings" panose="05000000000000000000" pitchFamily="2" charset="2"/>
              <a:buNone/>
            </a:pPr>
            <a:r>
              <a:rPr lang="nl-NL" altLang="nl-NL" dirty="0" err="1" smtClean="0"/>
              <a:t>Paulan</a:t>
            </a:r>
            <a:r>
              <a:rPr lang="nl-NL" altLang="nl-NL" dirty="0" smtClean="0"/>
              <a:t> </a:t>
            </a:r>
            <a:r>
              <a:rPr lang="nl-NL" altLang="nl-NL" dirty="0" err="1" smtClean="0"/>
              <a:t>Stärcke</a:t>
            </a:r>
            <a:r>
              <a:rPr lang="nl-NL" altLang="nl-NL" dirty="0" smtClean="0"/>
              <a:t>, Psychiater, (waarnemend geneesheer-directeur) GGZ </a:t>
            </a:r>
            <a:r>
              <a:rPr lang="nl-NL" altLang="nl-NL" dirty="0" err="1" smtClean="0"/>
              <a:t>inGeest</a:t>
            </a:r>
            <a:r>
              <a:rPr lang="nl-NL" altLang="nl-NL" dirty="0" smtClean="0"/>
              <a:t>, lid van de steungroep psychiaters</a:t>
            </a:r>
            <a:endParaRPr lang="en-US" altLang="nl-NL" dirty="0" smtClean="0"/>
          </a:p>
        </p:txBody>
      </p:sp>
      <p:sp>
        <p:nvSpPr>
          <p:cNvPr id="75779"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7B897A9-EEAF-49BE-980A-65F2C56DADB1}"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5780" name="Tijdelijke aanduiding voor voettekst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5781"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464269C1-E018-4126-8529-CE5ED667E006}" type="slidenum">
              <a:rPr lang="en-US" altLang="nl-NL" sz="1200">
                <a:solidFill>
                  <a:schemeClr val="tx1"/>
                </a:solidFill>
                <a:latin typeface="Tahoma" panose="020B0604030504040204" pitchFamily="34" charset="0"/>
              </a:rPr>
              <a:pPr/>
              <a:t>1</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285497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628791"/>
            <a:ext cx="8229600" cy="847725"/>
          </a:xfrm>
        </p:spPr>
        <p:txBody>
          <a:bodyPr/>
          <a:lstStyle/>
          <a:p>
            <a:pPr eaLnBrk="1" hangingPunct="1"/>
            <a:r>
              <a:rPr lang="nl-NL" altLang="nl-NL" dirty="0" smtClean="0">
                <a:latin typeface="Tahoma" panose="020B0604030504040204" pitchFamily="34" charset="0"/>
              </a:rPr>
              <a:t>Suggesties voor verbetering</a:t>
            </a:r>
          </a:p>
        </p:txBody>
      </p:sp>
      <p:sp>
        <p:nvSpPr>
          <p:cNvPr id="24579" name="Rectangle 3"/>
          <p:cNvSpPr>
            <a:spLocks noGrp="1" noChangeArrowheads="1"/>
          </p:cNvSpPr>
          <p:nvPr>
            <p:ph type="body" idx="1"/>
          </p:nvPr>
        </p:nvSpPr>
        <p:spPr>
          <a:xfrm>
            <a:off x="1524000" y="1902687"/>
            <a:ext cx="9144000" cy="4911725"/>
          </a:xfrm>
        </p:spPr>
        <p:txBody>
          <a:bodyPr>
            <a:normAutofit/>
          </a:bodyPr>
          <a:lstStyle/>
          <a:p>
            <a:pPr eaLnBrk="1" hangingPunct="1"/>
            <a:r>
              <a:rPr lang="nl-NL" altLang="nl-NL" sz="2000" dirty="0">
                <a:cs typeface="Times New Roman" panose="02020603050405020304" pitchFamily="18" charset="0"/>
              </a:rPr>
              <a:t>Bij verzoek second opinion concrete vraagstelling: wilsbekwaamheid, diagnostiek, behandelopties</a:t>
            </a:r>
          </a:p>
          <a:p>
            <a:pPr eaLnBrk="1" hangingPunct="1"/>
            <a:r>
              <a:rPr lang="nl-NL" altLang="nl-NL" sz="2000" dirty="0">
                <a:cs typeface="Times New Roman" panose="02020603050405020304" pitchFamily="18" charset="0"/>
              </a:rPr>
              <a:t>Huisarts kan in euthanasie-traject samenwerking zoeken met psychiater (expertise v.w.b. ziektebeeld bij psychiater, expertise v.w.b. uitvoering euthanasie bij huisarts)</a:t>
            </a:r>
          </a:p>
          <a:p>
            <a:pPr eaLnBrk="1" hangingPunct="1"/>
            <a:r>
              <a:rPr lang="nl-NL" altLang="nl-NL" sz="2000" dirty="0">
                <a:cs typeface="Times New Roman" panose="02020603050405020304" pitchFamily="18" charset="0"/>
              </a:rPr>
              <a:t>Reguliere GGZ zou “gewoon” second opinion moeten doen op verzoek van niet-psychiater, als antwoord op een zo concreet mogelijke vraagstelling</a:t>
            </a:r>
          </a:p>
          <a:p>
            <a:pPr eaLnBrk="1" hangingPunct="1"/>
            <a:r>
              <a:rPr lang="nl-NL" altLang="nl-NL" sz="2000" dirty="0">
                <a:cs typeface="Times New Roman" panose="02020603050405020304" pitchFamily="18" charset="0"/>
              </a:rPr>
              <a:t>Psychiaters zouden open moeten staan voor het bespreken van een potentieel serieuze doodswens zonder meteen in een “IBS-kramp” te schieten</a:t>
            </a:r>
          </a:p>
        </p:txBody>
      </p:sp>
      <p:sp>
        <p:nvSpPr>
          <p:cNvPr id="89091"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B57F2D7F-0C76-459B-A51E-7E41D4A61915}"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89092"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89093"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5010A01E-09F4-4366-B2CF-501D60D5B40D}" type="slidenum">
              <a:rPr lang="en-US" altLang="nl-NL" sz="1200">
                <a:solidFill>
                  <a:schemeClr val="tx1"/>
                </a:solidFill>
                <a:latin typeface="Tahoma" panose="020B0604030504040204" pitchFamily="34" charset="0"/>
              </a:rPr>
              <a:pPr/>
              <a:t>10</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438447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527191"/>
            <a:ext cx="8229600" cy="774700"/>
          </a:xfrm>
        </p:spPr>
        <p:txBody>
          <a:bodyPr/>
          <a:lstStyle/>
          <a:p>
            <a:pPr eaLnBrk="1" hangingPunct="1"/>
            <a:r>
              <a:rPr lang="nl-NL" altLang="nl-NL" sz="4000" dirty="0">
                <a:latin typeface="Tahoma" panose="020B0604030504040204" pitchFamily="34" charset="0"/>
              </a:rPr>
              <a:t>Enkele knelpunten bij psychiaters</a:t>
            </a:r>
          </a:p>
        </p:txBody>
      </p:sp>
      <p:sp>
        <p:nvSpPr>
          <p:cNvPr id="24579" name="Rectangle 3"/>
          <p:cNvSpPr>
            <a:spLocks noGrp="1" noChangeArrowheads="1"/>
          </p:cNvSpPr>
          <p:nvPr>
            <p:ph type="body" idx="1"/>
          </p:nvPr>
        </p:nvSpPr>
        <p:spPr>
          <a:xfrm>
            <a:off x="1524000" y="1671778"/>
            <a:ext cx="9144000" cy="4911725"/>
          </a:xfrm>
        </p:spPr>
        <p:txBody>
          <a:bodyPr>
            <a:normAutofit/>
          </a:bodyPr>
          <a:lstStyle/>
          <a:p>
            <a:pPr eaLnBrk="1" hangingPunct="1"/>
            <a:r>
              <a:rPr lang="nl-NL" altLang="nl-NL" sz="2400" dirty="0">
                <a:cs typeface="Times New Roman" panose="02020603050405020304" pitchFamily="18" charset="0"/>
              </a:rPr>
              <a:t>Misverstanden over of onbekendheid met wettelijke uitgangspunten (b.v. “</a:t>
            </a:r>
            <a:r>
              <a:rPr lang="nl-NL" altLang="ja-JP" sz="2400" dirty="0">
                <a:cs typeface="Times New Roman" panose="02020603050405020304" pitchFamily="18" charset="0"/>
              </a:rPr>
              <a:t>groen licht</a:t>
            </a:r>
            <a:r>
              <a:rPr lang="nl-NL" altLang="nl-NL" sz="2400" dirty="0">
                <a:cs typeface="Times New Roman" panose="02020603050405020304" pitchFamily="18" charset="0"/>
              </a:rPr>
              <a:t>”</a:t>
            </a:r>
            <a:r>
              <a:rPr lang="nl-NL" altLang="ja-JP" sz="2400" dirty="0">
                <a:cs typeface="Times New Roman" panose="02020603050405020304" pitchFamily="18" charset="0"/>
              </a:rPr>
              <a:t>)</a:t>
            </a:r>
          </a:p>
          <a:p>
            <a:pPr eaLnBrk="1" hangingPunct="1"/>
            <a:r>
              <a:rPr lang="nl-NL" altLang="nl-NL" sz="2400" dirty="0">
                <a:cs typeface="Times New Roman" panose="02020603050405020304" pitchFamily="18" charset="0"/>
              </a:rPr>
              <a:t>Onbekendheid en onzekerheid over bekwaamheid t.a.v. uitvoering</a:t>
            </a:r>
          </a:p>
          <a:p>
            <a:pPr eaLnBrk="1" hangingPunct="1"/>
            <a:r>
              <a:rPr lang="nl-NL" altLang="nl-NL" sz="2400" dirty="0">
                <a:cs typeface="Times New Roman" panose="02020603050405020304" pitchFamily="18" charset="0"/>
              </a:rPr>
              <a:t>Taboesfeer en onvoldoende zicht op eigen onbewuste motieven/weerstanden</a:t>
            </a:r>
          </a:p>
          <a:p>
            <a:pPr eaLnBrk="1" hangingPunct="1"/>
            <a:r>
              <a:rPr lang="nl-NL" altLang="nl-NL" sz="2400" dirty="0">
                <a:cs typeface="Times New Roman" panose="02020603050405020304" pitchFamily="18" charset="0"/>
              </a:rPr>
              <a:t>Onderscheid tussen suïcidaliteit en serieuze doodswens blijft lastig</a:t>
            </a:r>
          </a:p>
          <a:p>
            <a:pPr eaLnBrk="1" hangingPunct="1"/>
            <a:r>
              <a:rPr lang="nl-NL" altLang="nl-NL" sz="2400" dirty="0">
                <a:cs typeface="Times New Roman" panose="02020603050405020304" pitchFamily="18" charset="0"/>
              </a:rPr>
              <a:t>Wanneer is iemand “uitbehandeld”, wat is ”een  redelijk behandelperspectief”?</a:t>
            </a:r>
          </a:p>
        </p:txBody>
      </p:sp>
      <p:sp>
        <p:nvSpPr>
          <p:cNvPr id="91139"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1D014821-E7EA-4E21-B044-62E877F2E4D8}"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91140"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91141"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57B11C25-6D54-4BF0-88BD-FA687E972BDE}" type="slidenum">
              <a:rPr lang="en-US" altLang="nl-NL" sz="1200">
                <a:solidFill>
                  <a:schemeClr val="tx1"/>
                </a:solidFill>
                <a:latin typeface="Tahoma" panose="020B0604030504040204" pitchFamily="34" charset="0"/>
              </a:rPr>
              <a:pPr/>
              <a:t>11</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502426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536429"/>
            <a:ext cx="8229600" cy="1006042"/>
          </a:xfrm>
        </p:spPr>
        <p:txBody>
          <a:bodyPr/>
          <a:lstStyle/>
          <a:p>
            <a:pPr eaLnBrk="1" hangingPunct="1"/>
            <a:r>
              <a:rPr lang="nl-NL" altLang="nl-NL" dirty="0" smtClean="0">
                <a:latin typeface="Tahoma" panose="020B0604030504040204" pitchFamily="34" charset="0"/>
              </a:rPr>
              <a:t>Steungroep psychiaters</a:t>
            </a:r>
          </a:p>
        </p:txBody>
      </p:sp>
      <p:sp>
        <p:nvSpPr>
          <p:cNvPr id="24579" name="Rectangle 3"/>
          <p:cNvSpPr>
            <a:spLocks noGrp="1" noChangeArrowheads="1"/>
          </p:cNvSpPr>
          <p:nvPr>
            <p:ph type="body" idx="1"/>
          </p:nvPr>
        </p:nvSpPr>
        <p:spPr/>
        <p:txBody>
          <a:bodyPr/>
          <a:lstStyle/>
          <a:p>
            <a:pPr eaLnBrk="1" hangingPunct="1">
              <a:buFont typeface="Wingdings" charset="0"/>
              <a:buChar char="n"/>
              <a:defRPr/>
            </a:pPr>
            <a:r>
              <a:rPr lang="nl-NL" sz="2400" dirty="0">
                <a:ea typeface="ＭＳ Ｐゴシック" charset="0"/>
                <a:cs typeface="Times New Roman" charset="0"/>
              </a:rPr>
              <a:t>Opgericht op initiatief van en ondersteund door de NVVE, maar inhoudelijk onafhankelijk</a:t>
            </a:r>
          </a:p>
          <a:p>
            <a:pPr marL="0" indent="0">
              <a:buNone/>
              <a:defRPr/>
            </a:pPr>
            <a:endParaRPr lang="nl-NL" sz="2400" dirty="0">
              <a:ea typeface="ＭＳ Ｐゴシック" charset="0"/>
              <a:cs typeface="Times New Roman" charset="0"/>
            </a:endParaRPr>
          </a:p>
          <a:p>
            <a:pPr eaLnBrk="1" hangingPunct="1">
              <a:buFont typeface="Wingdings" charset="0"/>
              <a:buChar char="n"/>
              <a:defRPr/>
            </a:pPr>
            <a:r>
              <a:rPr lang="nl-NL" sz="2400" dirty="0">
                <a:ea typeface="ＭＳ Ｐゴシック" charset="0"/>
                <a:cs typeface="Times New Roman" charset="0"/>
              </a:rPr>
              <a:t>Aanvragen via meldpunt NVVE</a:t>
            </a:r>
          </a:p>
          <a:p>
            <a:pPr marL="0" indent="0">
              <a:buNone/>
              <a:defRPr/>
            </a:pPr>
            <a:endParaRPr lang="nl-NL" dirty="0">
              <a:ea typeface="ＭＳ Ｐゴシック" charset="0"/>
              <a:cs typeface="Times New Roman" charset="0"/>
            </a:endParaRPr>
          </a:p>
        </p:txBody>
      </p:sp>
      <p:sp>
        <p:nvSpPr>
          <p:cNvPr id="93187"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C4ED4BE6-CACC-4179-BD3A-F5B1454D8309}" type="datetime1">
              <a:rPr lang="nl-NL" altLang="nl-NL" sz="1200">
                <a:solidFill>
                  <a:schemeClr val="tx1"/>
                </a:solidFill>
                <a:latin typeface="Arial" panose="020B0604020202020204" pitchFamily="34" charset="0"/>
              </a:rPr>
              <a:pPr/>
              <a:t>21-10-2019</a:t>
            </a:fld>
            <a:endParaRPr lang="en-US" altLang="nl-NL" sz="1200">
              <a:solidFill>
                <a:schemeClr val="tx1"/>
              </a:solidFill>
              <a:latin typeface="Arial" panose="020B0604020202020204" pitchFamily="34" charset="0"/>
            </a:endParaRPr>
          </a:p>
        </p:txBody>
      </p:sp>
      <p:sp>
        <p:nvSpPr>
          <p:cNvPr id="93188"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Arial" panose="020B0604020202020204" pitchFamily="34" charset="0"/>
              </a:rPr>
              <a:t>Hulp bij zelfdoding en euthanasie, wf , ggv presentaties Paulan Stärcke, Alexander de Graeff, Eric van Wijlick en Coby van der Heijden; tevens van de Code of Practice</a:t>
            </a:r>
          </a:p>
        </p:txBody>
      </p:sp>
      <p:sp>
        <p:nvSpPr>
          <p:cNvPr id="93189"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D6EC1130-1C3E-47D2-9CC6-5978BFC2B0EE}" type="slidenum">
              <a:rPr lang="en-US" altLang="nl-NL" sz="1200">
                <a:solidFill>
                  <a:schemeClr val="tx1"/>
                </a:solidFill>
                <a:latin typeface="Arial" panose="020B0604020202020204" pitchFamily="34" charset="0"/>
              </a:rPr>
              <a:pPr/>
              <a:t>12</a:t>
            </a:fld>
            <a:endParaRPr lang="en-US" altLang="nl-NL" sz="1200">
              <a:solidFill>
                <a:schemeClr val="tx1"/>
              </a:solidFill>
              <a:latin typeface="Arial" panose="020B0604020202020204" pitchFamily="34" charset="0"/>
            </a:endParaRPr>
          </a:p>
        </p:txBody>
      </p:sp>
    </p:spTree>
    <p:extLst>
      <p:ext uri="{BB962C8B-B14F-4D97-AF65-F5344CB8AC3E}">
        <p14:creationId xmlns:p14="http://schemas.microsoft.com/office/powerpoint/2010/main" val="4082874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b="1" smtClean="0">
                <a:latin typeface="Tahoma" panose="020B0604030504040204" pitchFamily="34" charset="0"/>
              </a:rPr>
              <a:t>Voorlichting</a:t>
            </a:r>
            <a:r>
              <a:rPr lang="nl-NL" altLang="nl-NL" b="1" smtClean="0"/>
              <a:t> aan patiënt</a:t>
            </a:r>
          </a:p>
        </p:txBody>
      </p:sp>
      <p:sp>
        <p:nvSpPr>
          <p:cNvPr id="3" name="Tijdelijke aanduiding voor inhoud 2"/>
          <p:cNvSpPr>
            <a:spLocks noGrp="1"/>
          </p:cNvSpPr>
          <p:nvPr>
            <p:ph idx="1"/>
          </p:nvPr>
        </p:nvSpPr>
        <p:spPr/>
        <p:txBody>
          <a:bodyPr/>
          <a:lstStyle/>
          <a:p>
            <a:r>
              <a:rPr lang="nl-NL" altLang="nl-NL" sz="2400" dirty="0" smtClean="0">
                <a:effectLst/>
              </a:rPr>
              <a:t>Patiënt is voorgelicht over zijn gezondheidssituatie en de vooruitzichten</a:t>
            </a:r>
          </a:p>
          <a:p>
            <a:pPr>
              <a:buFont typeface="Wingdings" panose="05000000000000000000" pitchFamily="2" charset="2"/>
              <a:buNone/>
            </a:pPr>
            <a:endParaRPr lang="nl-NL" altLang="nl-NL" sz="2400" dirty="0" smtClean="0">
              <a:effectLst/>
            </a:endParaRPr>
          </a:p>
          <a:p>
            <a:r>
              <a:rPr lang="nl-NL" altLang="nl-NL" sz="2400" dirty="0" smtClean="0">
                <a:effectLst/>
              </a:rPr>
              <a:t>De arts stelt vast dat de patiënt de uitleg begrepen heeft</a:t>
            </a:r>
          </a:p>
          <a:p>
            <a:endParaRPr lang="nl-NL" altLang="nl-NL" dirty="0" smtClean="0"/>
          </a:p>
        </p:txBody>
      </p:sp>
      <p:sp>
        <p:nvSpPr>
          <p:cNvPr id="95235"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0E12D475-BBDB-449E-8A6A-EFEE6B63345B}"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95236"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95237"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056BF254-FD8D-4A43-AE4E-11F3298E6DB8}" type="slidenum">
              <a:rPr lang="en-US" altLang="nl-NL" sz="1200">
                <a:solidFill>
                  <a:schemeClr val="tx1"/>
                </a:solidFill>
                <a:latin typeface="Tahoma" panose="020B0604030504040204" pitchFamily="34" charset="0"/>
              </a:rPr>
              <a:pPr/>
              <a:t>13</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2736516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7813"/>
            <a:ext cx="8229600" cy="774700"/>
          </a:xfrm>
        </p:spPr>
        <p:txBody>
          <a:bodyPr/>
          <a:lstStyle/>
          <a:p>
            <a:r>
              <a:rPr lang="nl-NL" altLang="nl-NL" b="1" smtClean="0"/>
              <a:t>Onafhankelijke consulent</a:t>
            </a:r>
          </a:p>
        </p:txBody>
      </p:sp>
      <p:sp>
        <p:nvSpPr>
          <p:cNvPr id="3" name="Tijdelijke aanduiding voor inhoud 2"/>
          <p:cNvSpPr>
            <a:spLocks noGrp="1"/>
          </p:cNvSpPr>
          <p:nvPr>
            <p:ph idx="1"/>
          </p:nvPr>
        </p:nvSpPr>
        <p:spPr>
          <a:xfrm>
            <a:off x="1981200" y="1087439"/>
            <a:ext cx="8229600" cy="5005387"/>
          </a:xfrm>
        </p:spPr>
        <p:txBody>
          <a:bodyPr>
            <a:normAutofit fontScale="92500"/>
          </a:bodyPr>
          <a:lstStyle/>
          <a:p>
            <a:r>
              <a:rPr lang="nl-NL" altLang="nl-NL" sz="2400"/>
              <a:t>Raadplegen collega over deelaspect is geen formele consultatie als bedoeld in de wet</a:t>
            </a:r>
          </a:p>
          <a:p>
            <a:r>
              <a:rPr lang="nl-NL" altLang="nl-NL" sz="2400"/>
              <a:t>Formele consultatie: consulent moet onafhankelijk zijn, ook de schijn van niet-onafhankelijkheid vermijden</a:t>
            </a:r>
          </a:p>
          <a:p>
            <a:r>
              <a:rPr lang="nl-NL" altLang="nl-NL" sz="2400"/>
              <a:t>Uitgangspunt is dat de consulent de patiënt ziet en spreekt; als communicatie onmogelijk is kan alleen “zien” voldoende zijn</a:t>
            </a:r>
          </a:p>
          <a:p>
            <a:r>
              <a:rPr lang="nl-NL" altLang="nl-NL" sz="2400"/>
              <a:t>Onder omstandigheden, met name vanwege tijdsverloop, kan het nodig zijn om opnieuw een consulent te raadplegen (of, indien deze niet beschikbaar is, een andere consulent)</a:t>
            </a:r>
          </a:p>
          <a:p>
            <a:r>
              <a:rPr lang="nl-NL" altLang="nl-NL" sz="2400"/>
              <a:t>Arts neemt kennis van het verslag van de consulent en laat diens oordeel zwaar wegen</a:t>
            </a:r>
          </a:p>
          <a:p>
            <a:endParaRPr lang="nl-NL" altLang="nl-NL" sz="2400"/>
          </a:p>
        </p:txBody>
      </p:sp>
      <p:sp>
        <p:nvSpPr>
          <p:cNvPr id="97283"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5AF25C10-440C-42AF-92C3-9FA77AE0E3A8}"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97284"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97285"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E9A17C5-CEB2-4DDD-9995-3EBA751242B5}" type="slidenum">
              <a:rPr lang="en-US" altLang="nl-NL" sz="1200">
                <a:solidFill>
                  <a:schemeClr val="tx1"/>
                </a:solidFill>
                <a:latin typeface="Tahoma" panose="020B0604030504040204" pitchFamily="34" charset="0"/>
              </a:rPr>
              <a:pPr/>
              <a:t>14</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310442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smtClean="0">
                <a:latin typeface="Tahoma" panose="020B0604030504040204" pitchFamily="34" charset="0"/>
              </a:rPr>
              <a:t>Code of Practice</a:t>
            </a:r>
          </a:p>
        </p:txBody>
      </p:sp>
      <p:sp>
        <p:nvSpPr>
          <p:cNvPr id="3" name="Tijdelijke aanduiding voor inhoud 2"/>
          <p:cNvSpPr>
            <a:spLocks noGrp="1"/>
          </p:cNvSpPr>
          <p:nvPr>
            <p:ph idx="1"/>
          </p:nvPr>
        </p:nvSpPr>
        <p:spPr/>
        <p:txBody>
          <a:bodyPr/>
          <a:lstStyle/>
          <a:p>
            <a:r>
              <a:rPr lang="nl-NL" altLang="nl-NL" i="1" smtClean="0">
                <a:effectLst/>
              </a:rPr>
              <a:t>Moet de doodswens van de patiënt gezien worden als een vrijwillig en weloverwogen verzoek, of als een uiting van ziekte?</a:t>
            </a:r>
            <a:endParaRPr lang="nl-NL" altLang="nl-NL" smtClean="0">
              <a:effectLst/>
            </a:endParaRPr>
          </a:p>
          <a:p>
            <a:r>
              <a:rPr lang="nl-NL" altLang="nl-NL" i="1" smtClean="0">
                <a:effectLst/>
              </a:rPr>
              <a:t>Is vastgesteld dat een redelijk alternatief ontbreekt?</a:t>
            </a:r>
            <a:endParaRPr lang="nl-NL" altLang="nl-NL" smtClean="0">
              <a:effectLst/>
            </a:endParaRPr>
          </a:p>
          <a:p>
            <a:r>
              <a:rPr lang="nl-NL" altLang="nl-NL" i="1" smtClean="0">
                <a:effectLst/>
              </a:rPr>
              <a:t>Is naast de consulent een onafhankelijk psychiater geraadpleegd of is de consulent zelf psychiater?</a:t>
            </a:r>
            <a:r>
              <a:rPr lang="nl-NL" altLang="nl-NL" smtClean="0">
                <a:effectLst/>
              </a:rPr>
              <a:t> </a:t>
            </a:r>
            <a:endParaRPr lang="nl-NL" altLang="nl-NL" smtClean="0"/>
          </a:p>
        </p:txBody>
      </p:sp>
      <p:sp>
        <p:nvSpPr>
          <p:cNvPr id="77827"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025F69A-4CD7-462B-89A8-E49855D7D82E}"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7828"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7829"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6321A6A9-DCF6-42C5-B692-B8999BEB2FEA}" type="slidenum">
              <a:rPr lang="en-US" altLang="nl-NL" sz="1200">
                <a:solidFill>
                  <a:schemeClr val="tx1"/>
                </a:solidFill>
                <a:latin typeface="Tahoma" panose="020B0604030504040204" pitchFamily="34" charset="0"/>
              </a:rPr>
              <a:pPr/>
              <a:t>2</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351269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582611"/>
            <a:ext cx="8229600" cy="630237"/>
          </a:xfrm>
        </p:spPr>
        <p:txBody>
          <a:bodyPr>
            <a:normAutofit fontScale="90000"/>
          </a:bodyPr>
          <a:lstStyle/>
          <a:p>
            <a:pPr eaLnBrk="1" hangingPunct="1"/>
            <a:r>
              <a:rPr lang="nl-NL" altLang="nl-NL" dirty="0" smtClean="0">
                <a:latin typeface="Tahoma" panose="020B0604030504040204" pitchFamily="34" charset="0"/>
              </a:rPr>
              <a:t>Richtlijn </a:t>
            </a:r>
            <a:r>
              <a:rPr lang="nl-NL" altLang="nl-NL" dirty="0" err="1" smtClean="0">
                <a:latin typeface="Tahoma" panose="020B0604030504040204" pitchFamily="34" charset="0"/>
              </a:rPr>
              <a:t>NVvP</a:t>
            </a:r>
            <a:r>
              <a:rPr lang="nl-NL" altLang="nl-NL" dirty="0" smtClean="0">
                <a:latin typeface="Tahoma" panose="020B0604030504040204" pitchFamily="34" charset="0"/>
              </a:rPr>
              <a:t> (2009)</a:t>
            </a:r>
          </a:p>
        </p:txBody>
      </p:sp>
      <p:sp>
        <p:nvSpPr>
          <p:cNvPr id="24579" name="Rectangle 3"/>
          <p:cNvSpPr>
            <a:spLocks noGrp="1" noChangeArrowheads="1"/>
          </p:cNvSpPr>
          <p:nvPr>
            <p:ph type="body" idx="1"/>
          </p:nvPr>
        </p:nvSpPr>
        <p:spPr>
          <a:xfrm>
            <a:off x="1524000" y="1878010"/>
            <a:ext cx="9144000" cy="4862512"/>
          </a:xfrm>
        </p:spPr>
        <p:txBody>
          <a:bodyPr/>
          <a:lstStyle/>
          <a:p>
            <a:pPr eaLnBrk="1" hangingPunct="1">
              <a:buFont typeface="Arial" panose="020B0604020202020204" pitchFamily="34" charset="0"/>
              <a:buChar char="•"/>
            </a:pPr>
            <a:r>
              <a:rPr lang="nl-NL" altLang="nl-NL" sz="2400" dirty="0">
                <a:cs typeface="Times New Roman" panose="02020603050405020304" pitchFamily="18" charset="0"/>
              </a:rPr>
              <a:t>Uitgangspunt is: nee tenzij</a:t>
            </a:r>
          </a:p>
          <a:p>
            <a:pPr eaLnBrk="1" hangingPunct="1">
              <a:buFont typeface="Arial" panose="020B0604020202020204" pitchFamily="34" charset="0"/>
              <a:buChar char="•"/>
            </a:pPr>
            <a:r>
              <a:rPr lang="nl-NL" altLang="nl-NL" sz="2400" dirty="0">
                <a:cs typeface="Times New Roman" panose="02020603050405020304" pitchFamily="18" charset="0"/>
              </a:rPr>
              <a:t>Uiterste behoedzaamheid, m.n. bij persoonlijkheidsstoornissen extra zorgvuldigheid</a:t>
            </a:r>
          </a:p>
          <a:p>
            <a:pPr eaLnBrk="1" hangingPunct="1">
              <a:buFont typeface="Arial" panose="020B0604020202020204" pitchFamily="34" charset="0"/>
              <a:buChar char="•"/>
            </a:pPr>
            <a:r>
              <a:rPr lang="nl-NL" altLang="nl-NL" sz="2400" dirty="0">
                <a:cs typeface="Times New Roman" panose="02020603050405020304" pitchFamily="18" charset="0"/>
              </a:rPr>
              <a:t>Doodsverlangen moet duurzaam zijn</a:t>
            </a:r>
          </a:p>
          <a:p>
            <a:pPr eaLnBrk="1" hangingPunct="1">
              <a:buFont typeface="Arial" panose="020B0604020202020204" pitchFamily="34" charset="0"/>
              <a:buChar char="•"/>
            </a:pPr>
            <a:r>
              <a:rPr lang="nl-NL" altLang="nl-NL" sz="2400" dirty="0">
                <a:cs typeface="Times New Roman" panose="02020603050405020304" pitchFamily="18" charset="0"/>
              </a:rPr>
              <a:t>Psychiater als behandelaar: ten minste één extra consultatie door een onafhankelijk psychiater</a:t>
            </a:r>
          </a:p>
          <a:p>
            <a:pPr eaLnBrk="1" hangingPunct="1">
              <a:buFont typeface="Arial" panose="020B0604020202020204" pitchFamily="34" charset="0"/>
              <a:buChar char="•"/>
            </a:pPr>
            <a:r>
              <a:rPr lang="nl-NL" altLang="nl-NL" sz="2400" dirty="0">
                <a:cs typeface="Times New Roman" panose="02020603050405020304" pitchFamily="18" charset="0"/>
              </a:rPr>
              <a:t>Niet-psychiater als behandelaar: ten minste twee extra consultaties door onafhankelijke psychiaters</a:t>
            </a:r>
          </a:p>
          <a:p>
            <a:pPr eaLnBrk="1" hangingPunct="1">
              <a:buFont typeface="Arial" panose="020B0604020202020204" pitchFamily="34" charset="0"/>
              <a:buChar char="•"/>
            </a:pPr>
            <a:r>
              <a:rPr lang="nl-NL" altLang="nl-NL" sz="2400" dirty="0">
                <a:cs typeface="Times New Roman" panose="02020603050405020304" pitchFamily="18" charset="0"/>
              </a:rPr>
              <a:t>Daarnaast (daarna) ook nog SCEN-arts</a:t>
            </a:r>
          </a:p>
          <a:p>
            <a:pPr eaLnBrk="1" hangingPunct="1"/>
            <a:endParaRPr lang="nl-NL" altLang="nl-NL" sz="2700" dirty="0">
              <a:cs typeface="Times New Roman" panose="02020603050405020304" pitchFamily="18" charset="0"/>
            </a:endParaRPr>
          </a:p>
        </p:txBody>
      </p:sp>
      <p:sp>
        <p:nvSpPr>
          <p:cNvPr id="78851"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A9F3053-A4C2-4BDB-BC6A-7802C43F75AD}"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8852"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8853"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C8D950F8-3EFB-4ADC-81B7-930DD3EA0C0B}" type="slidenum">
              <a:rPr lang="en-US" altLang="nl-NL" sz="1200">
                <a:solidFill>
                  <a:schemeClr val="tx1"/>
                </a:solidFill>
                <a:latin typeface="Tahoma" panose="020B0604030504040204" pitchFamily="34" charset="0"/>
              </a:rPr>
              <a:pPr/>
              <a:t>3</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404218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554901"/>
            <a:ext cx="8229600" cy="919162"/>
          </a:xfrm>
        </p:spPr>
        <p:txBody>
          <a:bodyPr/>
          <a:lstStyle/>
          <a:p>
            <a:pPr eaLnBrk="1" hangingPunct="1"/>
            <a:r>
              <a:rPr lang="nl-NL" altLang="nl-NL" dirty="0" smtClean="0">
                <a:latin typeface="Tahoma" panose="020B0604030504040204" pitchFamily="34" charset="0"/>
              </a:rPr>
              <a:t>Richtlijn NVVP (2009)</a:t>
            </a:r>
          </a:p>
        </p:txBody>
      </p:sp>
      <p:sp>
        <p:nvSpPr>
          <p:cNvPr id="24579" name="Rectangle 3"/>
          <p:cNvSpPr>
            <a:spLocks noGrp="1" noChangeArrowheads="1"/>
          </p:cNvSpPr>
          <p:nvPr>
            <p:ph type="body" idx="1"/>
          </p:nvPr>
        </p:nvSpPr>
        <p:spPr>
          <a:xfrm>
            <a:off x="1631950" y="2090456"/>
            <a:ext cx="9036050" cy="4862512"/>
          </a:xfrm>
        </p:spPr>
        <p:txBody>
          <a:bodyPr>
            <a:normAutofit/>
          </a:bodyPr>
          <a:lstStyle/>
          <a:p>
            <a:pPr eaLnBrk="1" hangingPunct="1">
              <a:buFont typeface="Wingdings" panose="05000000000000000000" pitchFamily="2" charset="2"/>
              <a:buNone/>
            </a:pPr>
            <a:r>
              <a:rPr lang="nl-NL" altLang="nl-NL" sz="2400" u="sng" dirty="0">
                <a:cs typeface="Times New Roman" panose="02020603050405020304" pitchFamily="18" charset="0"/>
              </a:rPr>
              <a:t>Uitzichtloosheid:</a:t>
            </a:r>
            <a:r>
              <a:rPr lang="nl-NL" altLang="nl-NL" sz="2400" dirty="0">
                <a:cs typeface="Times New Roman" panose="02020603050405020304" pitchFamily="18" charset="0"/>
              </a:rPr>
              <a:t> wordt nader vertaald naar het ontbreken van een </a:t>
            </a:r>
            <a:r>
              <a:rPr lang="nl-NL" altLang="nl-NL" sz="2400" u="sng" dirty="0">
                <a:cs typeface="Times New Roman" panose="02020603050405020304" pitchFamily="18" charset="0"/>
              </a:rPr>
              <a:t>redelijk behandelperspectief</a:t>
            </a:r>
            <a:r>
              <a:rPr lang="nl-NL" altLang="nl-NL" sz="2400" dirty="0">
                <a:cs typeface="Times New Roman" panose="02020603050405020304" pitchFamily="18" charset="0"/>
              </a:rPr>
              <a:t>.</a:t>
            </a:r>
          </a:p>
          <a:p>
            <a:pPr marL="0" indent="0">
              <a:buNone/>
            </a:pPr>
            <a:r>
              <a:rPr lang="nl-NL" altLang="nl-NL" sz="2400" dirty="0"/>
              <a:t>Aan een </a:t>
            </a:r>
            <a:r>
              <a:rPr lang="nl-NL" altLang="nl-NL" sz="2400" u="sng" dirty="0"/>
              <a:t>redelijk behandelperspectief </a:t>
            </a:r>
            <a:r>
              <a:rPr lang="nl-NL" altLang="nl-NL" sz="2400" dirty="0"/>
              <a:t>stelt de richtlijn drie eisen, naar huidig medisch inzicht is er</a:t>
            </a:r>
            <a:r>
              <a:rPr lang="nl-NL" altLang="nl-NL" sz="2400" dirty="0" smtClean="0"/>
              <a:t>:</a:t>
            </a:r>
            <a:r>
              <a:rPr lang="nl-NL" altLang="nl-NL" sz="2400" dirty="0"/>
              <a:t/>
            </a:r>
            <a:br>
              <a:rPr lang="nl-NL" altLang="nl-NL" sz="2400" dirty="0"/>
            </a:br>
            <a:r>
              <a:rPr lang="nl-NL" altLang="nl-NL" sz="2400" dirty="0"/>
              <a:t>* zicht op verbetering bij adequate behandeling;</a:t>
            </a:r>
            <a:br>
              <a:rPr lang="nl-NL" altLang="nl-NL" sz="2400" dirty="0"/>
            </a:br>
            <a:r>
              <a:rPr lang="nl-NL" altLang="nl-NL" sz="2400" dirty="0"/>
              <a:t>* binnen een overzienbare termijn; </a:t>
            </a:r>
            <a:br>
              <a:rPr lang="nl-NL" altLang="nl-NL" sz="2400" dirty="0"/>
            </a:br>
            <a:r>
              <a:rPr lang="nl-NL" altLang="nl-NL" sz="2400" dirty="0"/>
              <a:t>* en met een redelijke verhouding tussen de te verwachten resultaten en de belasting van de behandeling voor de </a:t>
            </a:r>
            <a:r>
              <a:rPr lang="nl-NL" altLang="nl-NL" sz="2400" dirty="0" smtClean="0"/>
              <a:t>patiënt. </a:t>
            </a:r>
            <a:endParaRPr lang="nl-NL" altLang="nl-NL" sz="2400" dirty="0"/>
          </a:p>
        </p:txBody>
      </p:sp>
      <p:sp>
        <p:nvSpPr>
          <p:cNvPr id="79875"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6D3D7063-6D29-4414-B049-F3146D0C9A8A}"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79876"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79877"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73CE0E6-3819-449B-92E9-CD375DB5AC9D}" type="slidenum">
              <a:rPr lang="en-US" altLang="nl-NL" sz="1200">
                <a:solidFill>
                  <a:schemeClr val="tx1"/>
                </a:solidFill>
                <a:latin typeface="Tahoma" panose="020B0604030504040204" pitchFamily="34" charset="0"/>
              </a:rPr>
              <a:pPr/>
              <a:t>4</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547812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663289"/>
            <a:ext cx="8229600" cy="776288"/>
          </a:xfrm>
        </p:spPr>
        <p:txBody>
          <a:bodyPr/>
          <a:lstStyle/>
          <a:p>
            <a:pPr eaLnBrk="1" hangingPunct="1"/>
            <a:r>
              <a:rPr lang="nl-NL" altLang="nl-NL" sz="4000">
                <a:latin typeface="Tahoma" panose="020B0604030504040204" pitchFamily="34" charset="0"/>
              </a:rPr>
              <a:t>Factsheet KNMG (februari 2014)</a:t>
            </a:r>
          </a:p>
        </p:txBody>
      </p:sp>
      <p:sp>
        <p:nvSpPr>
          <p:cNvPr id="24579" name="Rectangle 3"/>
          <p:cNvSpPr>
            <a:spLocks noGrp="1" noChangeArrowheads="1"/>
          </p:cNvSpPr>
          <p:nvPr>
            <p:ph type="body" idx="1"/>
          </p:nvPr>
        </p:nvSpPr>
        <p:spPr>
          <a:xfrm>
            <a:off x="1524000" y="2111365"/>
            <a:ext cx="9144000" cy="4933950"/>
          </a:xfrm>
        </p:spPr>
        <p:txBody>
          <a:bodyPr/>
          <a:lstStyle/>
          <a:p>
            <a:pPr eaLnBrk="1" hangingPunct="1"/>
            <a:r>
              <a:rPr lang="nl-NL" altLang="nl-NL" sz="2400" dirty="0">
                <a:cs typeface="Times New Roman" panose="02020603050405020304" pitchFamily="18" charset="0"/>
              </a:rPr>
              <a:t>Bij psychiatrische patiënten “grote terughoudendheid” betrachten</a:t>
            </a:r>
          </a:p>
          <a:p>
            <a:pPr eaLnBrk="1" hangingPunct="1"/>
            <a:r>
              <a:rPr lang="nl-NL" altLang="nl-NL" sz="2400" dirty="0">
                <a:cs typeface="Times New Roman" panose="02020603050405020304" pitchFamily="18" charset="0"/>
              </a:rPr>
              <a:t>Beoordeling is complexer (wilsbekwaamheid, onderscheid suïcidaliteit/ serieuze doodswens, uitzichtloosheid)</a:t>
            </a:r>
          </a:p>
          <a:p>
            <a:pPr eaLnBrk="1" hangingPunct="1"/>
            <a:r>
              <a:rPr lang="nl-NL" altLang="nl-NL" sz="2400" dirty="0">
                <a:cs typeface="Times New Roman" panose="02020603050405020304" pitchFamily="18" charset="0"/>
              </a:rPr>
              <a:t>In volle vrijheid een reëel alternatief afwijzen: dan geen euthanasie (ontbrekende uitzichtloosheid)!! </a:t>
            </a:r>
          </a:p>
          <a:p>
            <a:pPr eaLnBrk="1" hangingPunct="1"/>
            <a:r>
              <a:rPr lang="nl-NL" altLang="nl-NL" sz="2400" dirty="0">
                <a:cs typeface="Times New Roman" panose="02020603050405020304" pitchFamily="18" charset="0"/>
              </a:rPr>
              <a:t>Raadpleeg  twee consulenten (een psychiater en een SCEN-arts), bij verschil van mening evt. een derde</a:t>
            </a:r>
          </a:p>
          <a:p>
            <a:pPr eaLnBrk="1" hangingPunct="1"/>
            <a:endParaRPr lang="nl-NL" altLang="nl-NL" b="1" dirty="0" smtClean="0">
              <a:cs typeface="Times New Roman" panose="02020603050405020304" pitchFamily="18" charset="0"/>
            </a:endParaRPr>
          </a:p>
        </p:txBody>
      </p:sp>
      <p:sp>
        <p:nvSpPr>
          <p:cNvPr id="81923"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10F97B4-CE89-4D9B-A759-1A98882199B1}"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81924"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81925"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799D5F15-3705-4BB5-BA84-793CA632C055}" type="slidenum">
              <a:rPr lang="en-US" altLang="nl-NL" sz="1200">
                <a:solidFill>
                  <a:schemeClr val="tx1"/>
                </a:solidFill>
                <a:latin typeface="Tahoma" panose="020B0604030504040204" pitchFamily="34" charset="0"/>
              </a:rPr>
              <a:pPr/>
              <a:t>5</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396934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604541"/>
            <a:ext cx="8229600" cy="863600"/>
          </a:xfrm>
        </p:spPr>
        <p:txBody>
          <a:bodyPr/>
          <a:lstStyle/>
          <a:p>
            <a:pPr eaLnBrk="1" hangingPunct="1"/>
            <a:r>
              <a:rPr lang="nl-NL" altLang="nl-NL" dirty="0" smtClean="0">
                <a:latin typeface="Tahoma" panose="020B0604030504040204" pitchFamily="34" charset="0"/>
              </a:rPr>
              <a:t>Uitgangspunten</a:t>
            </a:r>
          </a:p>
        </p:txBody>
      </p:sp>
      <p:sp>
        <p:nvSpPr>
          <p:cNvPr id="24579" name="Rectangle 3"/>
          <p:cNvSpPr>
            <a:spLocks noGrp="1" noChangeArrowheads="1"/>
          </p:cNvSpPr>
          <p:nvPr>
            <p:ph type="body" idx="1"/>
          </p:nvPr>
        </p:nvSpPr>
        <p:spPr>
          <a:xfrm>
            <a:off x="1524000" y="1929963"/>
            <a:ext cx="9144000" cy="5078412"/>
          </a:xfrm>
        </p:spPr>
        <p:txBody>
          <a:bodyPr>
            <a:normAutofit/>
          </a:bodyPr>
          <a:lstStyle/>
          <a:p>
            <a:pPr eaLnBrk="1" hangingPunct="1"/>
            <a:r>
              <a:rPr lang="nl-NL" altLang="nl-NL" sz="2400" dirty="0">
                <a:cs typeface="Times New Roman" panose="02020603050405020304" pitchFamily="18" charset="0"/>
              </a:rPr>
              <a:t>Euthanasie op grond van psychiatrisch lijden door de huisarts kan bij expliciete verklaring van uitbehandeld zijn door de eigen psychiater</a:t>
            </a:r>
          </a:p>
          <a:p>
            <a:pPr eaLnBrk="1" hangingPunct="1"/>
            <a:r>
              <a:rPr lang="nl-NL" altLang="nl-NL" sz="2400" dirty="0">
                <a:cs typeface="Times New Roman" panose="02020603050405020304" pitchFamily="18" charset="0"/>
              </a:rPr>
              <a:t>Bij verschil van mening tussen behandelend psychiater en onafhankelijk psychiater (die m.n. de uitzichtloosheid betreft) heeft een specialist wel en een huisarts niet voldoende expertise om een beslissing te nemen tot verlenen van euthanasie</a:t>
            </a:r>
          </a:p>
          <a:p>
            <a:pPr eaLnBrk="1" hangingPunct="1"/>
            <a:r>
              <a:rPr lang="nl-NL" altLang="nl-NL" sz="2400" dirty="0">
                <a:cs typeface="Times New Roman" panose="02020603050405020304" pitchFamily="18" charset="0"/>
              </a:rPr>
              <a:t>Wellicht is samenwerking (huisarts buddy voor psychiater, of </a:t>
            </a:r>
            <a:r>
              <a:rPr lang="nl-NL" altLang="nl-NL" sz="2400" dirty="0" err="1">
                <a:cs typeface="Times New Roman" panose="02020603050405020304" pitchFamily="18" charset="0"/>
              </a:rPr>
              <a:t>vice</a:t>
            </a:r>
            <a:r>
              <a:rPr lang="nl-NL" altLang="nl-NL" sz="2400" dirty="0">
                <a:cs typeface="Times New Roman" panose="02020603050405020304" pitchFamily="18" charset="0"/>
              </a:rPr>
              <a:t> versa) denkbaar (mits reëel vergoed)</a:t>
            </a:r>
          </a:p>
          <a:p>
            <a:pPr eaLnBrk="1" hangingPunct="1"/>
            <a:endParaRPr lang="nl-NL" altLang="nl-NL" sz="2800" b="1" dirty="0">
              <a:cs typeface="Times New Roman" panose="02020603050405020304" pitchFamily="18" charset="0"/>
            </a:endParaRPr>
          </a:p>
        </p:txBody>
      </p:sp>
      <p:sp>
        <p:nvSpPr>
          <p:cNvPr id="83971" name="Tijdelijke aanduiding voor datum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C3026324-AF15-46D8-9128-569A9A273D80}"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83972" name="Tijdelijke aanduiding voor voettekst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83973" name="Tijdelijke aanduiding voor dianumm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6E72611A-E34A-4A71-A267-A6C79A3850A5}" type="slidenum">
              <a:rPr lang="en-US" altLang="nl-NL" sz="1200">
                <a:solidFill>
                  <a:schemeClr val="tx1"/>
                </a:solidFill>
                <a:latin typeface="Tahoma" panose="020B0604030504040204" pitchFamily="34" charset="0"/>
              </a:rPr>
              <a:pPr/>
              <a:t>6</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1626374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545662"/>
            <a:ext cx="8229600" cy="919162"/>
          </a:xfrm>
        </p:spPr>
        <p:txBody>
          <a:bodyPr/>
          <a:lstStyle/>
          <a:p>
            <a:r>
              <a:rPr lang="nl-NL" altLang="nl-NL" dirty="0" smtClean="0">
                <a:latin typeface="Tahoma" panose="020B0604030504040204" pitchFamily="34" charset="0"/>
              </a:rPr>
              <a:t>Vraagstelling consulterend arts</a:t>
            </a:r>
          </a:p>
        </p:txBody>
      </p:sp>
      <p:sp>
        <p:nvSpPr>
          <p:cNvPr id="3" name="Tijdelijke aanduiding voor inhoud 2"/>
          <p:cNvSpPr>
            <a:spLocks noGrp="1"/>
          </p:cNvSpPr>
          <p:nvPr>
            <p:ph idx="1"/>
          </p:nvPr>
        </p:nvSpPr>
        <p:spPr>
          <a:xfrm>
            <a:off x="1992314" y="1988851"/>
            <a:ext cx="8218487" cy="4862512"/>
          </a:xfrm>
        </p:spPr>
        <p:txBody>
          <a:bodyPr>
            <a:normAutofit/>
          </a:bodyPr>
          <a:lstStyle/>
          <a:p>
            <a:r>
              <a:rPr lang="nl-NL" altLang="nl-NL" sz="2400" dirty="0"/>
              <a:t>De vraagstelling moet helder zijn om een werkbaar antwoord te krijgen.</a:t>
            </a:r>
          </a:p>
          <a:p>
            <a:pPr>
              <a:buFont typeface="Wingdings" panose="05000000000000000000" pitchFamily="2" charset="2"/>
              <a:buNone/>
            </a:pPr>
            <a:r>
              <a:rPr lang="nl-NL" altLang="nl-NL" sz="2400" dirty="0"/>
              <a:t> </a:t>
            </a:r>
          </a:p>
          <a:p>
            <a:r>
              <a:rPr lang="nl-NL" altLang="nl-NL" sz="2400" dirty="0"/>
              <a:t>Voor consultatie door een onafhankelijk consulent moet een psychiater in de regio gevraagd worden zoeken, de steungroep psychiaters is onvoldoende bemenst om consultaties in alle regio’s te verrichten en zal dit advies ook aan artsen in de eigen regio gaan geven</a:t>
            </a:r>
            <a:r>
              <a:rPr lang="nl-NL" altLang="nl-NL" sz="2800" b="1" dirty="0"/>
              <a:t> </a:t>
            </a:r>
            <a:br>
              <a:rPr lang="nl-NL" altLang="nl-NL" sz="2800" b="1" dirty="0"/>
            </a:br>
            <a:endParaRPr lang="nl-NL" altLang="nl-NL" sz="2800" b="1" dirty="0"/>
          </a:p>
        </p:txBody>
      </p:sp>
      <p:sp>
        <p:nvSpPr>
          <p:cNvPr id="86019"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E00871E9-157A-44EA-BBA8-315EABC337A2}"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86020"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86021"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2E48F7CA-AECA-488F-B77A-7960F23B2BB4}" type="slidenum">
              <a:rPr lang="en-US" altLang="nl-NL" sz="1200">
                <a:solidFill>
                  <a:schemeClr val="tx1"/>
                </a:solidFill>
                <a:latin typeface="Tahoma" panose="020B0604030504040204" pitchFamily="34" charset="0"/>
              </a:rPr>
              <a:pPr/>
              <a:t>7</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3752831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sz="4000">
                <a:latin typeface="Tahoma" panose="020B0604030504040204" pitchFamily="34" charset="0"/>
              </a:rPr>
              <a:t>Consultatie vraag consulterend arts</a:t>
            </a:r>
          </a:p>
        </p:txBody>
      </p:sp>
      <p:sp>
        <p:nvSpPr>
          <p:cNvPr id="3" name="Tijdelijke aanduiding voor inhoud 2"/>
          <p:cNvSpPr>
            <a:spLocks noGrp="1"/>
          </p:cNvSpPr>
          <p:nvPr>
            <p:ph idx="1"/>
          </p:nvPr>
        </p:nvSpPr>
        <p:spPr>
          <a:xfrm>
            <a:off x="1992314" y="1807577"/>
            <a:ext cx="8218487" cy="4646612"/>
          </a:xfrm>
        </p:spPr>
        <p:txBody>
          <a:bodyPr>
            <a:normAutofit/>
          </a:bodyPr>
          <a:lstStyle/>
          <a:p>
            <a:pPr>
              <a:buFont typeface="Wingdings" charset="0"/>
              <a:buChar char="n"/>
              <a:defRPr/>
            </a:pPr>
            <a:r>
              <a:rPr lang="nl-NL" sz="2400" dirty="0">
                <a:ea typeface="ＭＳ Ｐゴシック" charset="0"/>
              </a:rPr>
              <a:t>Advies: contact opnemen met/ terugverwijzen naar de laatste behandelaar. </a:t>
            </a:r>
          </a:p>
          <a:p>
            <a:pPr>
              <a:buFont typeface="Wingdings" charset="0"/>
              <a:buChar char="n"/>
              <a:defRPr/>
            </a:pPr>
            <a:endParaRPr lang="nl-NL" sz="2400" dirty="0">
              <a:ea typeface="ＭＳ Ｐゴシック" charset="0"/>
            </a:endParaRPr>
          </a:p>
          <a:p>
            <a:pPr>
              <a:buFont typeface="Wingdings" charset="0"/>
              <a:buChar char="n"/>
              <a:defRPr/>
            </a:pPr>
            <a:r>
              <a:rPr lang="nl-NL" sz="2400" dirty="0">
                <a:ea typeface="ＭＳ Ｐゴシック" charset="0"/>
              </a:rPr>
              <a:t>In tweede instantie dus een onafhankelijk psychiater in de regio inschakelen.</a:t>
            </a:r>
          </a:p>
          <a:p>
            <a:pPr marL="0" indent="0">
              <a:buNone/>
              <a:defRPr/>
            </a:pPr>
            <a:endParaRPr lang="nl-NL" sz="2400" dirty="0">
              <a:ea typeface="ＭＳ Ｐゴシック" charset="0"/>
            </a:endParaRPr>
          </a:p>
          <a:p>
            <a:pPr>
              <a:buFont typeface="Wingdings" charset="0"/>
              <a:buChar char="n"/>
              <a:defRPr/>
            </a:pPr>
            <a:r>
              <a:rPr lang="nl-NL" sz="2400" dirty="0">
                <a:ea typeface="ＭＳ Ｐゴシック" charset="0"/>
              </a:rPr>
              <a:t>Bij twijfel of onenigheid kan de steungroep psychiaters ingeschakeld worden (Via NVVE)</a:t>
            </a:r>
          </a:p>
        </p:txBody>
      </p:sp>
      <p:sp>
        <p:nvSpPr>
          <p:cNvPr id="87043"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3851E2AA-0D3C-491D-ABD0-A19A6868C167}" type="datetime1">
              <a:rPr lang="nl-NL" altLang="nl-NL" sz="1200">
                <a:solidFill>
                  <a:schemeClr val="tx1"/>
                </a:solidFill>
                <a:latin typeface="Arial" panose="020B0604020202020204" pitchFamily="34" charset="0"/>
              </a:rPr>
              <a:pPr/>
              <a:t>21-10-2019</a:t>
            </a:fld>
            <a:endParaRPr lang="en-US" altLang="nl-NL" sz="1200">
              <a:solidFill>
                <a:schemeClr val="tx1"/>
              </a:solidFill>
              <a:latin typeface="Arial" panose="020B0604020202020204" pitchFamily="34" charset="0"/>
            </a:endParaRPr>
          </a:p>
        </p:txBody>
      </p:sp>
      <p:sp>
        <p:nvSpPr>
          <p:cNvPr id="87044"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Arial" panose="020B0604020202020204" pitchFamily="34" charset="0"/>
              </a:rPr>
              <a:t>Hulp bij zelfdoding en euthanasie, wf , ggv presentaties Paulan Stärcke, Alexander de Graeff, Eric van Wijlick en Coby van der Heijden; tevens van de Code of Practice</a:t>
            </a:r>
          </a:p>
        </p:txBody>
      </p:sp>
      <p:sp>
        <p:nvSpPr>
          <p:cNvPr id="87045"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C2AE7151-77CB-4F40-9E8E-1113D44DDCBF}" type="slidenum">
              <a:rPr lang="en-US" altLang="nl-NL" sz="1200">
                <a:solidFill>
                  <a:schemeClr val="tx1"/>
                </a:solidFill>
                <a:latin typeface="Arial" panose="020B0604020202020204" pitchFamily="34" charset="0"/>
              </a:rPr>
              <a:pPr/>
              <a:t>8</a:t>
            </a:fld>
            <a:endParaRPr lang="en-US" altLang="nl-NL" sz="1200">
              <a:solidFill>
                <a:schemeClr val="tx1"/>
              </a:solidFill>
              <a:latin typeface="Arial" panose="020B0604020202020204" pitchFamily="34" charset="0"/>
            </a:endParaRPr>
          </a:p>
        </p:txBody>
      </p:sp>
    </p:spTree>
    <p:extLst>
      <p:ext uri="{BB962C8B-B14F-4D97-AF65-F5344CB8AC3E}">
        <p14:creationId xmlns:p14="http://schemas.microsoft.com/office/powerpoint/2010/main" val="1527582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ltLang="nl-NL" smtClean="0">
                <a:latin typeface="Tahoma" panose="020B0604030504040204" pitchFamily="34" charset="0"/>
              </a:rPr>
              <a:t>Vraagstelling consulterend arts</a:t>
            </a:r>
          </a:p>
        </p:txBody>
      </p:sp>
      <p:sp>
        <p:nvSpPr>
          <p:cNvPr id="3" name="Tijdelijke aanduiding voor inhoud 2"/>
          <p:cNvSpPr>
            <a:spLocks noGrp="1"/>
          </p:cNvSpPr>
          <p:nvPr>
            <p:ph idx="1"/>
          </p:nvPr>
        </p:nvSpPr>
        <p:spPr/>
        <p:txBody>
          <a:bodyPr/>
          <a:lstStyle/>
          <a:p>
            <a:pPr marL="0" indent="0">
              <a:buNone/>
            </a:pPr>
            <a:r>
              <a:rPr lang="nl-NL" altLang="nl-NL" sz="2400" dirty="0"/>
              <a:t>Bij de vraag om een second opinion van een onafhankelijk psychiater voor een psychiatrische patiënt moet de huisarts specifiek vragen naar:</a:t>
            </a:r>
          </a:p>
          <a:p>
            <a:pPr lvl="1"/>
            <a:r>
              <a:rPr lang="nl-NL" altLang="nl-NL" sz="2400" dirty="0" smtClean="0">
                <a:effectLst/>
              </a:rPr>
              <a:t>beoordeling van de </a:t>
            </a:r>
            <a:r>
              <a:rPr lang="nl-NL" altLang="nl-NL" sz="2400" u="sng" dirty="0" smtClean="0">
                <a:effectLst/>
              </a:rPr>
              <a:t>wilsbekwaamheid</a:t>
            </a:r>
            <a:r>
              <a:rPr lang="nl-NL" altLang="nl-NL" sz="2400" dirty="0" smtClean="0">
                <a:effectLst/>
              </a:rPr>
              <a:t> van de patiënt en </a:t>
            </a:r>
          </a:p>
          <a:p>
            <a:pPr lvl="1"/>
            <a:r>
              <a:rPr lang="nl-NL" altLang="nl-NL" sz="2400" dirty="0" smtClean="0">
                <a:effectLst/>
              </a:rPr>
              <a:t>indien de psychiatrische ziekte leidend is:</a:t>
            </a:r>
          </a:p>
          <a:p>
            <a:pPr lvl="1"/>
            <a:r>
              <a:rPr lang="nl-NL" altLang="nl-NL" sz="2400" dirty="0" smtClean="0">
                <a:effectLst/>
              </a:rPr>
              <a:t>naar de </a:t>
            </a:r>
            <a:r>
              <a:rPr lang="nl-NL" altLang="nl-NL" sz="2400" u="sng" dirty="0" smtClean="0">
                <a:effectLst/>
              </a:rPr>
              <a:t>uitzichtloosheid</a:t>
            </a:r>
            <a:r>
              <a:rPr lang="nl-NL" altLang="nl-NL" sz="2400" dirty="0" smtClean="0">
                <a:effectLst/>
              </a:rPr>
              <a:t> van het </a:t>
            </a:r>
            <a:r>
              <a:rPr lang="nl-NL" altLang="nl-NL" sz="2400" u="sng" dirty="0" smtClean="0">
                <a:effectLst/>
              </a:rPr>
              <a:t>psychiatrisch</a:t>
            </a:r>
            <a:r>
              <a:rPr lang="nl-NL" altLang="nl-NL" sz="2400" dirty="0" smtClean="0">
                <a:effectLst/>
              </a:rPr>
              <a:t> </a:t>
            </a:r>
            <a:r>
              <a:rPr lang="nl-NL" altLang="nl-NL" sz="2400" u="sng" dirty="0" smtClean="0">
                <a:effectLst/>
              </a:rPr>
              <a:t>ziektebeeld</a:t>
            </a:r>
            <a:r>
              <a:rPr lang="nl-NL" altLang="nl-NL" sz="2400" dirty="0" smtClean="0">
                <a:effectLst/>
              </a:rPr>
              <a:t>. </a:t>
            </a:r>
            <a:r>
              <a:rPr lang="nl-NL" altLang="nl-NL" b="1" dirty="0" smtClean="0">
                <a:effectLst/>
              </a:rPr>
              <a:t/>
            </a:r>
            <a:br>
              <a:rPr lang="nl-NL" altLang="nl-NL" b="1" dirty="0" smtClean="0">
                <a:effectLst/>
              </a:rPr>
            </a:br>
            <a:endParaRPr lang="nl-NL" altLang="nl-NL" b="1" dirty="0" smtClean="0">
              <a:effectLst/>
            </a:endParaRPr>
          </a:p>
          <a:p>
            <a:endParaRPr lang="nl-NL" altLang="nl-NL" sz="2800" b="1" dirty="0"/>
          </a:p>
        </p:txBody>
      </p:sp>
      <p:sp>
        <p:nvSpPr>
          <p:cNvPr id="88067" name="Tijdelijke aanduiding voor datum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60255844-9AEB-4203-8FCE-D53BB2A1E835}" type="datetime1">
              <a:rPr lang="nl-NL" altLang="nl-NL" sz="1200">
                <a:solidFill>
                  <a:schemeClr val="tx1"/>
                </a:solidFill>
                <a:latin typeface="Tahoma" panose="020B0604030504040204" pitchFamily="34" charset="0"/>
              </a:rPr>
              <a:pPr/>
              <a:t>21-10-2019</a:t>
            </a:fld>
            <a:endParaRPr lang="en-US" altLang="nl-NL" sz="1200">
              <a:solidFill>
                <a:schemeClr val="tx1"/>
              </a:solidFill>
              <a:latin typeface="Tahoma" panose="020B0604030504040204" pitchFamily="34" charset="0"/>
            </a:endParaRPr>
          </a:p>
        </p:txBody>
      </p:sp>
      <p:sp>
        <p:nvSpPr>
          <p:cNvPr id="88068" name="Tijdelijke aanduiding voor voettekst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r>
              <a:rPr lang="en-US" altLang="nl-NL" sz="1200">
                <a:solidFill>
                  <a:schemeClr val="tx1"/>
                </a:solidFill>
                <a:latin typeface="Tahoma" panose="020B0604030504040204" pitchFamily="34" charset="0"/>
              </a:rPr>
              <a:t>Hulp bij zelfdoding en euthanasie, wf , ggv presentaties Paulan Stärcke, Alexander de Graeff, Eric van Wijlick en Coby van der Heijden; tevens van de Code of Practice</a:t>
            </a:r>
          </a:p>
        </p:txBody>
      </p:sp>
      <p:sp>
        <p:nvSpPr>
          <p:cNvPr id="88069" name="Tijdelijke aanduiding voor dianumm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ea typeface="MS PGothic" panose="020B0600070205080204" pitchFamily="34" charset="-128"/>
              </a:defRPr>
            </a:lvl1pPr>
            <a:lvl2pPr marL="742950" indent="-285750">
              <a:defRPr sz="4400">
                <a:solidFill>
                  <a:schemeClr val="tx2"/>
                </a:solidFill>
                <a:latin typeface="Times New Roman" panose="02020603050405020304" pitchFamily="18" charset="0"/>
                <a:ea typeface="MS PGothic" panose="020B0600070205080204" pitchFamily="34" charset="-128"/>
              </a:defRPr>
            </a:lvl2pPr>
            <a:lvl3pPr marL="1143000" indent="-228600">
              <a:defRPr sz="4400">
                <a:solidFill>
                  <a:schemeClr val="tx2"/>
                </a:solidFill>
                <a:latin typeface="Times New Roman" panose="02020603050405020304" pitchFamily="18" charset="0"/>
                <a:ea typeface="MS PGothic" panose="020B0600070205080204" pitchFamily="34" charset="-128"/>
              </a:defRPr>
            </a:lvl3pPr>
            <a:lvl4pPr marL="1600200" indent="-228600">
              <a:defRPr sz="4400">
                <a:solidFill>
                  <a:schemeClr val="tx2"/>
                </a:solidFill>
                <a:latin typeface="Times New Roman" panose="02020603050405020304" pitchFamily="18" charset="0"/>
                <a:ea typeface="MS PGothic" panose="020B0600070205080204" pitchFamily="34" charset="-128"/>
              </a:defRPr>
            </a:lvl4pPr>
            <a:lvl5pPr marL="2057400" indent="-228600">
              <a:defRPr sz="4400">
                <a:solidFill>
                  <a:schemeClr val="tx2"/>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ea typeface="MS PGothic" panose="020B0600070205080204" pitchFamily="34" charset="-128"/>
              </a:defRPr>
            </a:lvl9pPr>
          </a:lstStyle>
          <a:p>
            <a:fld id="{3166ACA3-06B3-46B9-81BF-68DB49A8AD82}" type="slidenum">
              <a:rPr lang="en-US" altLang="nl-NL" sz="1200">
                <a:solidFill>
                  <a:schemeClr val="tx1"/>
                </a:solidFill>
                <a:latin typeface="Tahoma" panose="020B0604030504040204" pitchFamily="34" charset="0"/>
              </a:rPr>
              <a:pPr/>
              <a:t>9</a:t>
            </a:fld>
            <a:endParaRPr lang="en-US" altLang="nl-NL" sz="1200">
              <a:solidFill>
                <a:schemeClr val="tx1"/>
              </a:solidFill>
              <a:latin typeface="Tahoma" panose="020B0604030504040204" pitchFamily="34" charset="0"/>
            </a:endParaRPr>
          </a:p>
        </p:txBody>
      </p:sp>
    </p:spTree>
    <p:extLst>
      <p:ext uri="{BB962C8B-B14F-4D97-AF65-F5344CB8AC3E}">
        <p14:creationId xmlns:p14="http://schemas.microsoft.com/office/powerpoint/2010/main" val="2788689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TotalTime>
  <Words>1440</Words>
  <Application>Microsoft Office PowerPoint</Application>
  <PresentationFormat>Breedbeeld</PresentationFormat>
  <Paragraphs>130</Paragraphs>
  <Slides>14</Slides>
  <Notes>9</Notes>
  <HiddenSlides>0</HiddenSlides>
  <MMClips>0</MMClips>
  <ScaleCrop>false</ScaleCrop>
  <HeadingPairs>
    <vt:vector size="6" baseType="variant">
      <vt:variant>
        <vt:lpstr>Gebruikte lettertypen</vt:lpstr>
      </vt:variant>
      <vt:variant>
        <vt:i4>10</vt:i4>
      </vt:variant>
      <vt:variant>
        <vt:lpstr>Thema</vt:lpstr>
      </vt:variant>
      <vt:variant>
        <vt:i4>1</vt:i4>
      </vt:variant>
      <vt:variant>
        <vt:lpstr>Diatitels</vt:lpstr>
      </vt:variant>
      <vt:variant>
        <vt:i4>14</vt:i4>
      </vt:variant>
    </vt:vector>
  </HeadingPairs>
  <TitlesOfParts>
    <vt:vector size="25" baseType="lpstr">
      <vt:lpstr>Meiryo</vt:lpstr>
      <vt:lpstr>MS PGothic</vt:lpstr>
      <vt:lpstr>MS PGothic</vt:lpstr>
      <vt:lpstr>Arial</vt:lpstr>
      <vt:lpstr>Calibri</vt:lpstr>
      <vt:lpstr>Century Gothic</vt:lpstr>
      <vt:lpstr>Tahoma</vt:lpstr>
      <vt:lpstr>Times New Roman</vt:lpstr>
      <vt:lpstr>Wingdings</vt:lpstr>
      <vt:lpstr>Wingdings 3</vt:lpstr>
      <vt:lpstr>Sliert</vt:lpstr>
      <vt:lpstr>Euthanasie/hulp bij zelfdoding in de psychiatrie</vt:lpstr>
      <vt:lpstr>Code of Practice</vt:lpstr>
      <vt:lpstr>Richtlijn NVvP (2009)</vt:lpstr>
      <vt:lpstr>Richtlijn NVVP (2009)</vt:lpstr>
      <vt:lpstr>Factsheet KNMG (februari 2014)</vt:lpstr>
      <vt:lpstr>Uitgangspunten</vt:lpstr>
      <vt:lpstr>Vraagstelling consulterend arts</vt:lpstr>
      <vt:lpstr>Consultatie vraag consulterend arts</vt:lpstr>
      <vt:lpstr>Vraagstelling consulterend arts</vt:lpstr>
      <vt:lpstr>Suggesties voor verbetering</vt:lpstr>
      <vt:lpstr>Enkele knelpunten bij psychiaters</vt:lpstr>
      <vt:lpstr>Steungroep psychiaters</vt:lpstr>
      <vt:lpstr>Voorlichting aan patiënt</vt:lpstr>
      <vt:lpstr>Onafhankelijke consulent</vt:lpstr>
    </vt:vector>
  </TitlesOfParts>
  <Company>VUmc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Beest, R.M. van</dc:creator>
  <cp:lastModifiedBy>Beest, R.M. van</cp:lastModifiedBy>
  <cp:revision>2</cp:revision>
  <dcterms:created xsi:type="dcterms:W3CDTF">2019-10-21T11:47:21Z</dcterms:created>
  <dcterms:modified xsi:type="dcterms:W3CDTF">2019-10-21T12:15:44Z</dcterms:modified>
</cp:coreProperties>
</file>