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0" r:id="rId1"/>
  </p:sldMasterIdLst>
  <p:notesMasterIdLst>
    <p:notesMasterId r:id="rId7"/>
  </p:notesMasterIdLst>
  <p:sldIdLst>
    <p:sldId id="256" r:id="rId2"/>
    <p:sldId id="272" r:id="rId3"/>
    <p:sldId id="274" r:id="rId4"/>
    <p:sldId id="275" r:id="rId5"/>
    <p:sldId id="25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560"/>
  </p:normalViewPr>
  <p:slideViewPr>
    <p:cSldViewPr snapToGrid="0" snapToObjects="1">
      <p:cViewPr varScale="1">
        <p:scale>
          <a:sx n="79" d="100"/>
          <a:sy n="79" d="100"/>
        </p:scale>
        <p:origin x="18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4831D-B9E2-F94F-8EBF-04B1C47876AF}" type="datetimeFigureOut">
              <a:rPr lang="nl-NL" smtClean="0"/>
              <a:t>26-10-2020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E9F8D-686C-1343-B65B-852D65403270}" type="slidenum">
              <a:rPr lang="nl-NL" smtClean="0"/>
              <a:t>‹nr.›</a:t>
            </a:fld>
            <a:endParaRPr lang="nl-NL"/>
          </a:p>
        </p:txBody>
      </p:sp>
    </p:spTree>
    <p:extLst>
      <p:ext uri="{BB962C8B-B14F-4D97-AF65-F5344CB8AC3E}">
        <p14:creationId xmlns:p14="http://schemas.microsoft.com/office/powerpoint/2010/main" val="273685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kort verhaal om het onderwerp in te leiden.</a:t>
            </a:r>
          </a:p>
          <a:p>
            <a:endParaRPr lang="nl-NL" dirty="0"/>
          </a:p>
          <a:p>
            <a:r>
              <a:rPr lang="nl-NL" dirty="0"/>
              <a:t>Het ochtendspreekuur is klaar, Rob (de </a:t>
            </a:r>
            <a:r>
              <a:rPr lang="nl-NL" dirty="0" err="1"/>
              <a:t>aios</a:t>
            </a:r>
            <a:r>
              <a:rPr lang="nl-NL" dirty="0"/>
              <a:t>) komt verhit binnen in de koffiekamer waar opleider Marieke al aan de koffie zit.</a:t>
            </a:r>
          </a:p>
          <a:p>
            <a:r>
              <a:rPr lang="nl-NL" dirty="0"/>
              <a:t>Rob barst los: ‘Mijn God, die mevrouw J, wat een ongelofelijke spraakwaterval, ik kreeg er geen speld tussen, gek word ik ervan…’</a:t>
            </a:r>
          </a:p>
          <a:p>
            <a:r>
              <a:rPr lang="nl-NL" dirty="0"/>
              <a:t>Marieke reageert: ‘ja, die is niet op haar mondje gevallen, maar je bent toch mooi op tijd klaar’</a:t>
            </a:r>
          </a:p>
          <a:p>
            <a:r>
              <a:rPr lang="nl-NL" dirty="0"/>
              <a:t>Rob weer: ja, ik had daarna een mooi inloopconsultje…. Nou die mevr. J. zie ik hopelijk niet snel weer terug.</a:t>
            </a:r>
          </a:p>
          <a:p>
            <a:endParaRPr lang="nl-NL" dirty="0"/>
          </a:p>
          <a:p>
            <a:r>
              <a:rPr lang="nl-NL" dirty="0"/>
              <a:t>Na de koffie volgt het leergesprek, heel interessant uur. Over het consult met mevr. J wordt niet meer gesproken.</a:t>
            </a:r>
          </a:p>
          <a:p>
            <a:endParaRPr lang="nl-NL" dirty="0"/>
          </a:p>
          <a:p>
            <a:r>
              <a:rPr lang="nl-NL" dirty="0"/>
              <a:t>Dit onderwijsprogramma gaat over het ondersteunen van je </a:t>
            </a:r>
            <a:r>
              <a:rPr lang="nl-NL" dirty="0" err="1"/>
              <a:t>aios</a:t>
            </a:r>
            <a:r>
              <a:rPr lang="nl-NL" dirty="0"/>
              <a:t> bij het ontwikkelen van communicatie vaardigheden.</a:t>
            </a:r>
          </a:p>
          <a:p>
            <a:r>
              <a:rPr lang="nl-NL" dirty="0"/>
              <a:t>Als je over een kwartier of zo klaar bent met luisteren en terugkijkt op dit verhaaltje zal je mogelijk opvallen</a:t>
            </a:r>
          </a:p>
          <a:p>
            <a:r>
              <a:rPr lang="nl-NL" dirty="0"/>
              <a:t>dat de opleider hier iets mist…</a:t>
            </a:r>
          </a:p>
          <a:p>
            <a:r>
              <a:rPr lang="nl-NL" dirty="0"/>
              <a:t>Namelijk een mooie kans om een belangrijk leerproces in gang te zetten, een leerproces dat voor deze </a:t>
            </a:r>
            <a:r>
              <a:rPr lang="nl-NL" dirty="0" err="1"/>
              <a:t>aios</a:t>
            </a:r>
            <a:r>
              <a:rPr lang="nl-NL" dirty="0"/>
              <a:t> kan leiden tot effectiever- en met meer plezier werken.</a:t>
            </a:r>
          </a:p>
          <a:p>
            <a:r>
              <a:rPr lang="nl-NL" dirty="0"/>
              <a:t>Maar daarover later meer….</a:t>
            </a:r>
          </a:p>
        </p:txBody>
      </p:sp>
      <p:sp>
        <p:nvSpPr>
          <p:cNvPr id="4" name="Tijdelijke aanduiding voor dianummer 3"/>
          <p:cNvSpPr>
            <a:spLocks noGrp="1"/>
          </p:cNvSpPr>
          <p:nvPr>
            <p:ph type="sldNum" sz="quarter" idx="5"/>
          </p:nvPr>
        </p:nvSpPr>
        <p:spPr/>
        <p:txBody>
          <a:bodyPr/>
          <a:lstStyle/>
          <a:p>
            <a:fld id="{D0AE9F8D-686C-1343-B65B-852D65403270}" type="slidenum">
              <a:rPr lang="nl-NL" smtClean="0"/>
              <a:t>1</a:t>
            </a:fld>
            <a:endParaRPr lang="nl-NL"/>
          </a:p>
        </p:txBody>
      </p:sp>
    </p:spTree>
    <p:extLst>
      <p:ext uri="{BB962C8B-B14F-4D97-AF65-F5344CB8AC3E}">
        <p14:creationId xmlns:p14="http://schemas.microsoft.com/office/powerpoint/2010/main" val="8185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onderwijsprogramma gaat over het ontwikkelen van prima communicatievaardigheden door </a:t>
            </a:r>
            <a:r>
              <a:rPr lang="nl-NL" dirty="0" err="1"/>
              <a:t>aios</a:t>
            </a:r>
            <a:r>
              <a:rPr lang="nl-NL" dirty="0"/>
              <a:t>,</a:t>
            </a:r>
          </a:p>
          <a:p>
            <a:r>
              <a:rPr lang="nl-NL" dirty="0"/>
              <a:t>En over jouw rol als opleider als ondersteuner daarbij.</a:t>
            </a:r>
          </a:p>
          <a:p>
            <a:r>
              <a:rPr lang="nl-NL" dirty="0"/>
              <a:t>Hoe zorg je ervoor dat je </a:t>
            </a:r>
            <a:r>
              <a:rPr lang="nl-NL" dirty="0" err="1"/>
              <a:t>aios</a:t>
            </a:r>
            <a:r>
              <a:rPr lang="nl-NL" dirty="0"/>
              <a:t> optimaal de kans krijgt om te leren in jouw praktijk?</a:t>
            </a:r>
          </a:p>
          <a:p>
            <a:r>
              <a:rPr lang="nl-NL" dirty="0"/>
              <a:t>Daarbij zijn dit de vragen die opkomen.</a:t>
            </a:r>
          </a:p>
          <a:p>
            <a:endParaRPr lang="nl-NL" dirty="0"/>
          </a:p>
          <a:p>
            <a:r>
              <a:rPr lang="nl-NL" dirty="0"/>
              <a:t>Je kunt ervoor kiezen om hierover eerst als groep in gesprek te gaan,</a:t>
            </a:r>
          </a:p>
          <a:p>
            <a:r>
              <a:rPr lang="nl-NL" dirty="0"/>
              <a:t>Bijvoorbeeld doordat 4 </a:t>
            </a:r>
            <a:r>
              <a:rPr lang="nl-NL" dirty="0" err="1"/>
              <a:t>subgroepjes</a:t>
            </a:r>
            <a:r>
              <a:rPr lang="nl-NL" dirty="0"/>
              <a:t> elk kort uitwisselen over 1 van deze vragen</a:t>
            </a:r>
          </a:p>
          <a:p>
            <a:r>
              <a:rPr lang="nl-NL" dirty="0"/>
              <a:t>en iets delen over de uitkomst, met name als daar praktische tips uitkomen.</a:t>
            </a:r>
          </a:p>
          <a:p>
            <a:r>
              <a:rPr lang="nl-NL" dirty="0"/>
              <a:t>Als je dit programma individueel gebruikt, laat dan even je gedachten gaan over deze aspecten</a:t>
            </a:r>
          </a:p>
          <a:p>
            <a:r>
              <a:rPr lang="nl-NL" dirty="0"/>
              <a:t>En jouw huidige opleidingssituatie in je praktijk.</a:t>
            </a:r>
          </a:p>
          <a:p>
            <a:endParaRPr lang="nl-NL" dirty="0"/>
          </a:p>
          <a:p>
            <a:r>
              <a:rPr lang="nl-NL" dirty="0"/>
              <a:t>De  uitwerking van deze vragen wordt hierna besproken op basis van recent promotie onderzoek over het onderwerp</a:t>
            </a:r>
          </a:p>
          <a:p>
            <a:r>
              <a:rPr lang="nl-NL" dirty="0"/>
              <a:t>‘hoe leren </a:t>
            </a:r>
            <a:r>
              <a:rPr lang="nl-NL" dirty="0" err="1"/>
              <a:t>aios</a:t>
            </a:r>
            <a:r>
              <a:rPr lang="nl-NL" dirty="0"/>
              <a:t> communicatievaardigheden in de opleidingspraktijk?’</a:t>
            </a:r>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2</a:t>
            </a:fld>
            <a:endParaRPr lang="nl-NL"/>
          </a:p>
        </p:txBody>
      </p:sp>
    </p:spTree>
    <p:extLst>
      <p:ext uri="{BB962C8B-B14F-4D97-AF65-F5344CB8AC3E}">
        <p14:creationId xmlns:p14="http://schemas.microsoft.com/office/powerpoint/2010/main" val="415269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1" kern="1200" dirty="0" err="1">
                <a:solidFill>
                  <a:schemeClr val="tx1"/>
                </a:solidFill>
                <a:effectLst/>
                <a:latin typeface="+mn-lt"/>
                <a:ea typeface="+mn-ea"/>
                <a:cs typeface="+mn-cs"/>
              </a:rPr>
              <a:t>Unravelling</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postgraduate</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communication</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learning</a:t>
            </a:r>
            <a:r>
              <a:rPr lang="nl-NL" sz="1200" b="1" kern="1200" dirty="0">
                <a:solidFill>
                  <a:schemeClr val="tx1"/>
                </a:solidFill>
                <a:effectLst/>
                <a:latin typeface="+mn-lt"/>
                <a:ea typeface="+mn-ea"/>
                <a:cs typeface="+mn-cs"/>
              </a:rPr>
              <a:t>:</a:t>
            </a:r>
            <a:br>
              <a:rPr lang="nl-NL" sz="1200" b="1" kern="1200" dirty="0">
                <a:solidFill>
                  <a:schemeClr val="tx1"/>
                </a:solidFill>
                <a:effectLst/>
                <a:latin typeface="+mn-lt"/>
                <a:ea typeface="+mn-ea"/>
                <a:cs typeface="+mn-cs"/>
              </a:rPr>
            </a:br>
            <a:r>
              <a:rPr lang="nl-NL" sz="1200" kern="1200" dirty="0" err="1">
                <a:solidFill>
                  <a:schemeClr val="tx1"/>
                </a:solidFill>
                <a:effectLst/>
                <a:latin typeface="+mn-lt"/>
                <a:ea typeface="+mn-ea"/>
                <a:cs typeface="+mn-cs"/>
              </a:rPr>
              <a:t>From</a:t>
            </a:r>
            <a:r>
              <a:rPr lang="nl-NL" sz="1200" kern="1200" dirty="0">
                <a:solidFill>
                  <a:schemeClr val="tx1"/>
                </a:solidFill>
                <a:effectLst/>
                <a:latin typeface="+mn-lt"/>
                <a:ea typeface="+mn-ea"/>
                <a:cs typeface="+mn-cs"/>
              </a:rPr>
              <a:t> transfer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transformative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De </a:t>
            </a:r>
            <a:r>
              <a:rPr lang="nl-NL" sz="1200" b="1" kern="1200" dirty="0" err="1">
                <a:solidFill>
                  <a:schemeClr val="tx1"/>
                </a:solidFill>
                <a:effectLst/>
                <a:latin typeface="+mn-lt"/>
                <a:ea typeface="+mn-ea"/>
                <a:cs typeface="+mn-cs"/>
              </a:rPr>
              <a:t>eersteValerie</a:t>
            </a:r>
            <a:r>
              <a:rPr lang="nl-NL" sz="1200" b="1" kern="1200" dirty="0">
                <a:solidFill>
                  <a:schemeClr val="tx1"/>
                </a:solidFill>
                <a:effectLst/>
                <a:latin typeface="+mn-lt"/>
                <a:ea typeface="+mn-ea"/>
                <a:cs typeface="+mn-cs"/>
              </a:rPr>
              <a:t> van den </a:t>
            </a:r>
            <a:r>
              <a:rPr lang="nl-NL" sz="1200" b="1" kern="1200" dirty="0" err="1">
                <a:solidFill>
                  <a:schemeClr val="tx1"/>
                </a:solidFill>
                <a:effectLst/>
                <a:latin typeface="+mn-lt"/>
                <a:ea typeface="+mn-ea"/>
                <a:cs typeface="+mn-cs"/>
              </a:rPr>
              <a:t>Eertwegh</a:t>
            </a:r>
            <a:r>
              <a:rPr lang="nl-NL" sz="1200" b="1" kern="1200" dirty="0">
                <a:solidFill>
                  <a:schemeClr val="tx1"/>
                </a:solidFill>
                <a:effectLst/>
                <a:latin typeface="+mn-lt"/>
                <a:ea typeface="+mn-ea"/>
                <a:cs typeface="+mn-cs"/>
              </a:rPr>
              <a:t> (2015)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Zij deed onderzoek naar het leren op de werkplek van communicatie vaardigheden door dokters in opleiding. De achterliggende theorie was dat ‘leren’ getriggerd wordt als er iets ‘ongemakkelijks’ gebeurt, iets dat schuurt. Binnen deze theorie, waaraan de naam van </a:t>
            </a:r>
            <a:r>
              <a:rPr lang="nl-NL" sz="1200" b="0" kern="1200" dirty="0" err="1">
                <a:solidFill>
                  <a:schemeClr val="tx1"/>
                </a:solidFill>
                <a:effectLst/>
                <a:latin typeface="+mn-lt"/>
                <a:ea typeface="+mn-ea"/>
                <a:cs typeface="+mn-cs"/>
              </a:rPr>
              <a:t>Mezirow</a:t>
            </a:r>
            <a:r>
              <a:rPr lang="nl-NL" sz="1200" b="0" kern="1200" dirty="0">
                <a:solidFill>
                  <a:schemeClr val="tx1"/>
                </a:solidFill>
                <a:effectLst/>
                <a:latin typeface="+mn-lt"/>
                <a:ea typeface="+mn-ea"/>
                <a:cs typeface="+mn-cs"/>
              </a:rPr>
              <a:t> verbonden is, heet dit een ‘</a:t>
            </a:r>
            <a:r>
              <a:rPr lang="nl-NL" sz="1200" b="0" kern="1200" dirty="0" err="1">
                <a:solidFill>
                  <a:schemeClr val="tx1"/>
                </a:solidFill>
                <a:effectLst/>
                <a:latin typeface="+mn-lt"/>
                <a:ea typeface="+mn-ea"/>
                <a:cs typeface="+mn-cs"/>
              </a:rPr>
              <a:t>desorienterend</a:t>
            </a:r>
            <a:r>
              <a:rPr lang="nl-NL" sz="1200" b="0" kern="1200" dirty="0">
                <a:solidFill>
                  <a:schemeClr val="tx1"/>
                </a:solidFill>
                <a:effectLst/>
                <a:latin typeface="+mn-lt"/>
                <a:ea typeface="+mn-ea"/>
                <a:cs typeface="+mn-cs"/>
              </a:rPr>
              <a:t> dilemma’</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Denk bijvoorbeeld: de </a:t>
            </a:r>
            <a:r>
              <a:rPr lang="nl-NL" sz="1200" b="0" kern="1200" dirty="0" err="1">
                <a:solidFill>
                  <a:schemeClr val="tx1"/>
                </a:solidFill>
                <a:effectLst/>
                <a:latin typeface="+mn-lt"/>
                <a:ea typeface="+mn-ea"/>
                <a:cs typeface="+mn-cs"/>
              </a:rPr>
              <a:t>aios</a:t>
            </a:r>
            <a:r>
              <a:rPr lang="nl-NL" sz="1200" b="0" kern="1200" dirty="0">
                <a:solidFill>
                  <a:schemeClr val="tx1"/>
                </a:solidFill>
                <a:effectLst/>
                <a:latin typeface="+mn-lt"/>
                <a:ea typeface="+mn-ea"/>
                <a:cs typeface="+mn-cs"/>
              </a:rPr>
              <a:t> die het niet lukt een </a:t>
            </a:r>
            <a:r>
              <a:rPr lang="nl-NL" sz="1200" b="0" kern="1200" dirty="0" err="1">
                <a:solidFill>
                  <a:schemeClr val="tx1"/>
                </a:solidFill>
                <a:effectLst/>
                <a:latin typeface="+mn-lt"/>
                <a:ea typeface="+mn-ea"/>
                <a:cs typeface="+mn-cs"/>
              </a:rPr>
              <a:t>patient</a:t>
            </a:r>
            <a:r>
              <a:rPr lang="nl-NL" sz="1200" b="0" kern="1200" dirty="0">
                <a:solidFill>
                  <a:schemeClr val="tx1"/>
                </a:solidFill>
                <a:effectLst/>
                <a:latin typeface="+mn-lt"/>
                <a:ea typeface="+mn-ea"/>
                <a:cs typeface="+mn-cs"/>
              </a:rPr>
              <a:t> gerust te stellen, de </a:t>
            </a:r>
            <a:r>
              <a:rPr lang="nl-NL" sz="1200" b="0" kern="1200" dirty="0" err="1">
                <a:solidFill>
                  <a:schemeClr val="tx1"/>
                </a:solidFill>
                <a:effectLst/>
                <a:latin typeface="+mn-lt"/>
                <a:ea typeface="+mn-ea"/>
                <a:cs typeface="+mn-cs"/>
              </a:rPr>
              <a:t>patient</a:t>
            </a:r>
            <a:r>
              <a:rPr lang="nl-NL" sz="1200" b="0" kern="1200" dirty="0">
                <a:solidFill>
                  <a:schemeClr val="tx1"/>
                </a:solidFill>
                <a:effectLst/>
                <a:latin typeface="+mn-lt"/>
                <a:ea typeface="+mn-ea"/>
                <a:cs typeface="+mn-cs"/>
              </a:rPr>
              <a:t> wil een second opinion van de opleider. Denk bijvoorbeeld: de </a:t>
            </a:r>
            <a:r>
              <a:rPr lang="nl-NL" sz="1200" b="0" kern="1200" dirty="0" err="1">
                <a:solidFill>
                  <a:schemeClr val="tx1"/>
                </a:solidFill>
                <a:effectLst/>
                <a:latin typeface="+mn-lt"/>
                <a:ea typeface="+mn-ea"/>
                <a:cs typeface="+mn-cs"/>
              </a:rPr>
              <a:t>aios</a:t>
            </a:r>
            <a:r>
              <a:rPr lang="nl-NL" sz="1200" b="0" kern="1200" dirty="0">
                <a:solidFill>
                  <a:schemeClr val="tx1"/>
                </a:solidFill>
                <a:effectLst/>
                <a:latin typeface="+mn-lt"/>
                <a:ea typeface="+mn-ea"/>
                <a:cs typeface="+mn-cs"/>
              </a:rPr>
              <a:t> die uitloopt door een breedsprakige </a:t>
            </a:r>
            <a:r>
              <a:rPr lang="nl-NL" sz="1200" b="0" kern="1200" dirty="0" err="1">
                <a:solidFill>
                  <a:schemeClr val="tx1"/>
                </a:solidFill>
                <a:effectLst/>
                <a:latin typeface="+mn-lt"/>
                <a:ea typeface="+mn-ea"/>
                <a:cs typeface="+mn-cs"/>
              </a:rPr>
              <a:t>patient</a:t>
            </a:r>
            <a:r>
              <a:rPr lang="nl-NL" sz="1200" b="0" kern="1200" dirty="0">
                <a:solidFill>
                  <a:schemeClr val="tx1"/>
                </a:solidFill>
                <a:effectLst/>
                <a:latin typeface="+mn-lt"/>
                <a:ea typeface="+mn-ea"/>
                <a:cs typeface="+mn-cs"/>
              </a:rPr>
              <a:t>, of de </a:t>
            </a:r>
            <a:r>
              <a:rPr lang="nl-NL" sz="1200" b="0" kern="1200" dirty="0" err="1">
                <a:solidFill>
                  <a:schemeClr val="tx1"/>
                </a:solidFill>
                <a:effectLst/>
                <a:latin typeface="+mn-lt"/>
                <a:ea typeface="+mn-ea"/>
                <a:cs typeface="+mn-cs"/>
              </a:rPr>
              <a:t>aios</a:t>
            </a:r>
            <a:r>
              <a:rPr lang="nl-NL" sz="1200" b="0" kern="1200" dirty="0">
                <a:solidFill>
                  <a:schemeClr val="tx1"/>
                </a:solidFill>
                <a:effectLst/>
                <a:latin typeface="+mn-lt"/>
                <a:ea typeface="+mn-ea"/>
                <a:cs typeface="+mn-cs"/>
              </a:rPr>
              <a:t> die geconfronteerd wordt met onvrede bij de patiënt na het consult.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En zo verder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Dat is in deze tabel fase 1: een wat ongemakkelijke confrontatie met het eigen gedrag: uitstekend! Prima leermateriaal. Opleider, attentie: hier liggen de kansen!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De </a:t>
            </a:r>
            <a:r>
              <a:rPr lang="nl-NL" sz="1200" b="0" kern="1200" dirty="0" err="1">
                <a:solidFill>
                  <a:schemeClr val="tx1"/>
                </a:solidFill>
                <a:effectLst/>
                <a:latin typeface="+mn-lt"/>
                <a:ea typeface="+mn-ea"/>
                <a:cs typeface="+mn-cs"/>
              </a:rPr>
              <a:t>hieropvolgende</a:t>
            </a:r>
            <a:r>
              <a:rPr lang="nl-NL" sz="1200" b="0" kern="1200" dirty="0">
                <a:solidFill>
                  <a:schemeClr val="tx1"/>
                </a:solidFill>
                <a:effectLst/>
                <a:latin typeface="+mn-lt"/>
                <a:ea typeface="+mn-ea"/>
                <a:cs typeface="+mn-cs"/>
              </a:rPr>
              <a:t> fasen laten dat leerproces zien: je </a:t>
            </a:r>
            <a:r>
              <a:rPr lang="nl-NL" sz="1200" b="0" kern="1200" dirty="0" err="1">
                <a:solidFill>
                  <a:schemeClr val="tx1"/>
                </a:solidFill>
                <a:effectLst/>
                <a:latin typeface="+mn-lt"/>
                <a:ea typeface="+mn-ea"/>
                <a:cs typeface="+mn-cs"/>
              </a:rPr>
              <a:t>aios</a:t>
            </a:r>
            <a:r>
              <a:rPr lang="nl-NL" sz="1200" b="0" kern="1200" dirty="0">
                <a:solidFill>
                  <a:schemeClr val="tx1"/>
                </a:solidFill>
                <a:effectLst/>
                <a:latin typeface="+mn-lt"/>
                <a:ea typeface="+mn-ea"/>
                <a:cs typeface="+mn-cs"/>
              </a:rPr>
              <a:t> wordt zich bewust van wat zij doet, zeker ook door aandacht en reflectie in het leergesprek. De </a:t>
            </a:r>
            <a:r>
              <a:rPr lang="nl-NL" sz="1200" b="0" kern="1200" dirty="0" err="1">
                <a:solidFill>
                  <a:schemeClr val="tx1"/>
                </a:solidFill>
                <a:effectLst/>
                <a:latin typeface="+mn-lt"/>
                <a:ea typeface="+mn-ea"/>
                <a:cs typeface="+mn-cs"/>
              </a:rPr>
              <a:t>aios</a:t>
            </a:r>
            <a:r>
              <a:rPr lang="nl-NL" sz="1200" b="0" kern="1200" dirty="0">
                <a:solidFill>
                  <a:schemeClr val="tx1"/>
                </a:solidFill>
                <a:effectLst/>
                <a:latin typeface="+mn-lt"/>
                <a:ea typeface="+mn-ea"/>
                <a:cs typeface="+mn-cs"/>
              </a:rPr>
              <a:t> zoekt naar alternatieven, met hulp van het rolmodel van de opleider. En vervolgens gaat die </a:t>
            </a:r>
            <a:r>
              <a:rPr lang="nl-NL" sz="1200" b="0" kern="1200" dirty="0" err="1">
                <a:solidFill>
                  <a:schemeClr val="tx1"/>
                </a:solidFill>
                <a:effectLst/>
                <a:latin typeface="+mn-lt"/>
                <a:ea typeface="+mn-ea"/>
                <a:cs typeface="+mn-cs"/>
              </a:rPr>
              <a:t>aios</a:t>
            </a:r>
            <a:r>
              <a:rPr lang="nl-NL" sz="1200" b="0" kern="1200" dirty="0">
                <a:solidFill>
                  <a:schemeClr val="tx1"/>
                </a:solidFill>
                <a:effectLst/>
                <a:latin typeface="+mn-lt"/>
                <a:ea typeface="+mn-ea"/>
                <a:cs typeface="+mn-cs"/>
              </a:rPr>
              <a:t> dat uitproberen, keer op keer als het goed is, en uiteindelijk bereikt zij rond dit dilemma een nieuw persoonlijk repertoire van aanpak.</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Boven en onder de tabel staan de randvoorwaarden voor dit leren: ruimte op cognitief en emotioneel gebied. Cognitieve ruimte betekent vooral: zelfvertrouwen op medisch inhoudelijk gebied. Emotionele ruimte gaat over zaken als ‘goed in je vel zitten’, omgaan met onzekerheid, steun vanuit de organisatie en de opleider.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En tenslotte: Veiligheid. Dat gaat vooral over de relatie met de opleider. Is er persoonlijke aandacht, is er ruimte om te reflecteren, kan de </a:t>
            </a:r>
            <a:r>
              <a:rPr lang="nl-NL" sz="1200" b="0" kern="1200" dirty="0" err="1">
                <a:solidFill>
                  <a:schemeClr val="tx1"/>
                </a:solidFill>
                <a:effectLst/>
                <a:latin typeface="+mn-lt"/>
                <a:ea typeface="+mn-ea"/>
                <a:cs typeface="+mn-cs"/>
              </a:rPr>
              <a:t>aios</a:t>
            </a:r>
            <a:r>
              <a:rPr lang="nl-NL" sz="1200" b="0" kern="1200" dirty="0">
                <a:solidFill>
                  <a:schemeClr val="tx1"/>
                </a:solidFill>
                <a:effectLst/>
                <a:latin typeface="+mn-lt"/>
                <a:ea typeface="+mn-ea"/>
                <a:cs typeface="+mn-cs"/>
              </a:rPr>
              <a:t> zonder schaamte onthullen wat zijn overtuigingen zijn rond patiëntenzorg, ook al zijn die misschien niet altijd geschikt voor het grote publiek.</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1" kern="1200" dirty="0">
              <a:solidFill>
                <a:schemeClr val="tx1"/>
              </a:solidFill>
              <a:effectLst/>
              <a:latin typeface="+mn-lt"/>
              <a:ea typeface="+mn-ea"/>
              <a:cs typeface="+mn-cs"/>
            </a:endParaRPr>
          </a:p>
          <a:p>
            <a:r>
              <a:rPr lang="nl-NL" dirty="0"/>
              <a:t>Een jaar na deze promotie volgde Esther </a:t>
            </a:r>
            <a:r>
              <a:rPr lang="nl-NL" dirty="0" err="1"/>
              <a:t>Giroldi</a:t>
            </a:r>
            <a:r>
              <a:rPr lang="nl-NL" dirty="0"/>
              <a:t>. Zij zet het proces net weer iets anders neer, en maakt het ook heel praktisch voor de opleidingspraktijk.</a:t>
            </a:r>
          </a:p>
          <a:p>
            <a:r>
              <a:rPr lang="nl-NL" dirty="0"/>
              <a:t>Hoe moet je dat begeleiden nou aanpakken als opleider ?</a:t>
            </a:r>
          </a:p>
        </p:txBody>
      </p:sp>
      <p:sp>
        <p:nvSpPr>
          <p:cNvPr id="4" name="Tijdelijke aanduiding voor dianummer 3"/>
          <p:cNvSpPr>
            <a:spLocks noGrp="1"/>
          </p:cNvSpPr>
          <p:nvPr>
            <p:ph type="sldNum" sz="quarter" idx="5"/>
          </p:nvPr>
        </p:nvSpPr>
        <p:spPr/>
        <p:txBody>
          <a:bodyPr/>
          <a:lstStyle/>
          <a:p>
            <a:fld id="{F19D9928-2786-6748-9137-E7B3FEBD2F2E}" type="slidenum">
              <a:rPr lang="en-US" smtClean="0"/>
              <a:t>3</a:t>
            </a:fld>
            <a:endParaRPr lang="en-US"/>
          </a:p>
        </p:txBody>
      </p:sp>
    </p:spTree>
    <p:extLst>
      <p:ext uri="{BB962C8B-B14F-4D97-AF65-F5344CB8AC3E}">
        <p14:creationId xmlns:p14="http://schemas.microsoft.com/office/powerpoint/2010/main" val="54916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Alles in het leren begint met een ervaring die indruk maakt (</a:t>
            </a:r>
            <a:r>
              <a:rPr lang="nl-NL" dirty="0" err="1"/>
              <a:t>bullet</a:t>
            </a:r>
            <a:r>
              <a:rPr lang="nl-NL" dirty="0"/>
              <a:t> links boven), dan komt het op gang. Daarna gaat de </a:t>
            </a:r>
            <a:r>
              <a:rPr lang="nl-NL" dirty="0" err="1"/>
              <a:t>aios</a:t>
            </a:r>
            <a:r>
              <a:rPr lang="nl-NL" dirty="0"/>
              <a:t> overdenken, bespreken, alternatieven uitproberen, nog eens nadenken, en uiteindelijk verlaat zij deze leercirkel met nieuw gedrag dat aansluit bij haarzelf en effectief is.</a:t>
            </a:r>
          </a:p>
          <a:p>
            <a:endParaRPr lang="nl-NL" dirty="0"/>
          </a:p>
          <a:p>
            <a:endParaRPr lang="nl-NL" dirty="0"/>
          </a:p>
          <a:p>
            <a:r>
              <a:rPr lang="nl-NL" dirty="0"/>
              <a:t>Voorbeeld: De ervaring met een zeer breedsprakige vrouw (uitlopen!) zet aan tot denken: Is die vriendelijke, hummende dokter hier wel zo effectief. Mag ik niet ook begrenzen, ingrijpen. De </a:t>
            </a:r>
            <a:r>
              <a:rPr lang="nl-NL" dirty="0" err="1"/>
              <a:t>aios</a:t>
            </a:r>
            <a:r>
              <a:rPr lang="nl-NL" dirty="0"/>
              <a:t> overdenkt dit, bespreekt het met de opleider. Van daaruit komt een nieuwe aanpak, bijvoorbeeld met handige ‘zinnetjes’ waarbij de opleider ook </a:t>
            </a:r>
            <a:r>
              <a:rPr lang="nl-NL" dirty="0" err="1"/>
              <a:t>aktief</a:t>
            </a:r>
            <a:r>
              <a:rPr lang="nl-NL" dirty="0"/>
              <a:t> mag meedenken. Dat gaat de </a:t>
            </a:r>
            <a:r>
              <a:rPr lang="nl-NL" dirty="0" err="1"/>
              <a:t>aios</a:t>
            </a:r>
            <a:r>
              <a:rPr lang="nl-NL" dirty="0"/>
              <a:t> </a:t>
            </a:r>
            <a:r>
              <a:rPr lang="nl-NL" dirty="0" err="1"/>
              <a:t>uitproberen,waarbij</a:t>
            </a:r>
            <a:r>
              <a:rPr lang="nl-NL" dirty="0"/>
              <a:t> ze nog eens een paar keer haar neus stoot.</a:t>
            </a:r>
          </a:p>
          <a:p>
            <a:endParaRPr lang="nl-NL" dirty="0"/>
          </a:p>
          <a:p>
            <a:r>
              <a:rPr lang="nl-NL" dirty="0"/>
              <a:t>Je zou als groep hier de presentatie even kunnen stilzetten: wat hiervan herken je bij jouw </a:t>
            </a:r>
            <a:r>
              <a:rPr lang="nl-NL" dirty="0" err="1"/>
              <a:t>aios</a:t>
            </a:r>
            <a:r>
              <a:rPr lang="nl-NL" dirty="0"/>
              <a:t>? Zijn er ook zaken die je mist? En hoe kun je effectief inspelen op deze leercirkel, waar zie je belangrijke momenten die je als opleider wilt gebruiken? Denk hier samen over na, of in kleinere groepjes.</a:t>
            </a:r>
          </a:p>
        </p:txBody>
      </p:sp>
      <p:sp>
        <p:nvSpPr>
          <p:cNvPr id="4" name="Tijdelijke aanduiding voor dianummer 3"/>
          <p:cNvSpPr>
            <a:spLocks noGrp="1"/>
          </p:cNvSpPr>
          <p:nvPr>
            <p:ph type="sldNum" sz="quarter" idx="5"/>
          </p:nvPr>
        </p:nvSpPr>
        <p:spPr/>
        <p:txBody>
          <a:bodyPr/>
          <a:lstStyle/>
          <a:p>
            <a:fld id="{F19D9928-2786-6748-9137-E7B3FEBD2F2E}" type="slidenum">
              <a:rPr lang="en-US" smtClean="0"/>
              <a:t>4</a:t>
            </a:fld>
            <a:endParaRPr lang="en-US"/>
          </a:p>
        </p:txBody>
      </p:sp>
    </p:spTree>
    <p:extLst>
      <p:ext uri="{BB962C8B-B14F-4D97-AF65-F5344CB8AC3E}">
        <p14:creationId xmlns:p14="http://schemas.microsoft.com/office/powerpoint/2010/main" val="167813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a:t>Giroldi</a:t>
            </a:r>
            <a:r>
              <a:rPr lang="nl-NL" baseline="0" dirty="0"/>
              <a:t> (promovendus 2016 Maastricht) geeft hier per fase aan wat ondersteunend is.</a:t>
            </a:r>
          </a:p>
          <a:p>
            <a:endParaRPr lang="nl-NL" baseline="0" dirty="0"/>
          </a:p>
          <a:p>
            <a:r>
              <a:rPr lang="nl-NL" baseline="0" dirty="0"/>
              <a:t>In de onderste pijl zie je nogmaals het nu bekende leerproces, daarboven staan per fase de acties die je als opleider kunt inzetten om het leren te stimuleren.</a:t>
            </a:r>
          </a:p>
          <a:p>
            <a:endParaRPr lang="nl-NL" baseline="0" dirty="0"/>
          </a:p>
          <a:p>
            <a:r>
              <a:rPr lang="nl-NL" baseline="0" dirty="0"/>
              <a:t>Boven de ervaring die indruk maakt op de </a:t>
            </a:r>
            <a:r>
              <a:rPr lang="nl-NL" baseline="0" dirty="0" err="1"/>
              <a:t>aios</a:t>
            </a:r>
            <a:r>
              <a:rPr lang="nl-NL" baseline="0" dirty="0"/>
              <a:t> staat ‘</a:t>
            </a:r>
            <a:r>
              <a:rPr lang="nl-NL" baseline="0" dirty="0" err="1"/>
              <a:t>creer</a:t>
            </a:r>
            <a:r>
              <a:rPr lang="nl-NL" baseline="0" dirty="0"/>
              <a:t> die uitdaging’: zie lastige ervaringen als ideaal leermoment en stel </a:t>
            </a:r>
            <a:r>
              <a:rPr lang="nl-NL" baseline="0" dirty="0" err="1"/>
              <a:t>aios</a:t>
            </a:r>
            <a:r>
              <a:rPr lang="nl-NL" baseline="0" dirty="0"/>
              <a:t> in staat om die ervaringen op te doen. (Ron en mevr. </a:t>
            </a:r>
            <a:r>
              <a:rPr lang="nl-NL" baseline="0"/>
              <a:t>J)</a:t>
            </a:r>
            <a:endParaRPr lang="nl-NL" baseline="0" dirty="0"/>
          </a:p>
          <a:p>
            <a:r>
              <a:rPr lang="nl-NL" baseline="0" dirty="0"/>
              <a:t>Daarna helpt het als je de </a:t>
            </a:r>
            <a:r>
              <a:rPr lang="nl-NL" baseline="0" dirty="0" err="1"/>
              <a:t>aios</a:t>
            </a:r>
            <a:r>
              <a:rPr lang="nl-NL" baseline="0" dirty="0"/>
              <a:t> confronteert met het gedrag en helpt </a:t>
            </a:r>
            <a:r>
              <a:rPr lang="nl-NL" baseline="0" dirty="0" err="1"/>
              <a:t>daartbij</a:t>
            </a:r>
            <a:r>
              <a:rPr lang="nl-NL" baseline="0" dirty="0"/>
              <a:t> stil te staan: het leergesprek rond de consultopname is daarvoor bij uitstek geschikt.</a:t>
            </a:r>
          </a:p>
          <a:p>
            <a:r>
              <a:rPr lang="nl-NL" baseline="0" dirty="0"/>
              <a:t>Daarin kun je ook, fase drie van de pijl, samen nadenken over alternatieven. Wees daarin </a:t>
            </a:r>
            <a:r>
              <a:rPr lang="nl-NL" baseline="0" dirty="0" err="1"/>
              <a:t>zonodig</a:t>
            </a:r>
            <a:r>
              <a:rPr lang="nl-NL" baseline="0" dirty="0"/>
              <a:t> een duidelijk rolmodel, en aarzel niet als de </a:t>
            </a:r>
            <a:r>
              <a:rPr lang="nl-NL" baseline="0" dirty="0" err="1"/>
              <a:t>aios</a:t>
            </a:r>
            <a:r>
              <a:rPr lang="nl-NL" baseline="0" dirty="0"/>
              <a:t> dat vraagt ook heel praktisch voorbeeldgedrag uit te leggen, zoals bijvoorbeeld helpende zinnetjes.</a:t>
            </a:r>
          </a:p>
          <a:p>
            <a:r>
              <a:rPr lang="nl-NL" baseline="0" dirty="0"/>
              <a:t>Vervolgens gaat je </a:t>
            </a:r>
            <a:r>
              <a:rPr lang="nl-NL" baseline="0" dirty="0" err="1"/>
              <a:t>aios</a:t>
            </a:r>
            <a:r>
              <a:rPr lang="nl-NL" baseline="0" dirty="0"/>
              <a:t> dit gedrag uitproberen. Probeer daarbij concrete opdrachten te geven en, heel belangrijk: laat de </a:t>
            </a:r>
            <a:r>
              <a:rPr lang="nl-NL" baseline="0" dirty="0" err="1"/>
              <a:t>aios</a:t>
            </a:r>
            <a:r>
              <a:rPr lang="nl-NL" baseline="0" dirty="0"/>
              <a:t> langere tijd oefenen met deze uitdaging. Denk bijv. aan een paar weken.</a:t>
            </a:r>
          </a:p>
          <a:p>
            <a:r>
              <a:rPr lang="nl-NL" baseline="0" dirty="0"/>
              <a:t>Tenslotte: kom na die periode terug op dit item, en bekijk samen wat er geleerd is en hoe je het nieuwe gedrag vast kunt houden in de praktijk. Wat zijn nú de uitdagingen?</a:t>
            </a:r>
          </a:p>
          <a:p>
            <a:endParaRPr lang="nl-NL" baseline="0" dirty="0"/>
          </a:p>
          <a:p>
            <a:r>
              <a:rPr lang="nl-NL" baseline="0" dirty="0"/>
              <a:t>Denk voor jezelf, of samen, nog even na over deze ondersteunende </a:t>
            </a:r>
            <a:r>
              <a:rPr lang="nl-NL" baseline="0" dirty="0" err="1"/>
              <a:t>akties</a:t>
            </a:r>
            <a:r>
              <a:rPr lang="nl-NL" baseline="0" dirty="0"/>
              <a:t> van jou als opleider. Welke zou jijzelf de komende periode wat meer aandacht willen geven, en waarom?</a:t>
            </a:r>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5</a:t>
            </a:fld>
            <a:endParaRPr lang="nl-NL"/>
          </a:p>
        </p:txBody>
      </p:sp>
    </p:spTree>
    <p:extLst>
      <p:ext uri="{BB962C8B-B14F-4D97-AF65-F5344CB8AC3E}">
        <p14:creationId xmlns:p14="http://schemas.microsoft.com/office/powerpoint/2010/main" val="360417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218674E-239A-D041-A5A7-5FF5BEB44063}"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267405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18674E-239A-D041-A5A7-5FF5BEB44063}"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219093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18674E-239A-D041-A5A7-5FF5BEB44063}"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055B10-4813-6F4D-A39B-D970A5515005}" type="slidenum">
              <a:rPr lang="nl-NL" smtClean="0"/>
              <a:t>‹nr.›</a:t>
            </a:fld>
            <a:endParaRPr lang="nl-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742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6218674E-239A-D041-A5A7-5FF5BEB44063}"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125997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6218674E-239A-D041-A5A7-5FF5BEB44063}"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055B10-4813-6F4D-A39B-D970A5515005}" type="slidenum">
              <a:rPr lang="nl-NL" smtClean="0"/>
              <a:t>‹nr.›</a:t>
            </a:fld>
            <a:endParaRPr lang="nl-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044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6218674E-239A-D041-A5A7-5FF5BEB44063}"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10553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18674E-239A-D041-A5A7-5FF5BEB44063}"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320896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18674E-239A-D041-A5A7-5FF5BEB44063}"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144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18674E-239A-D041-A5A7-5FF5BEB44063}"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391996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18674E-239A-D041-A5A7-5FF5BEB44063}"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11617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18674E-239A-D041-A5A7-5FF5BEB44063}"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327787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18674E-239A-D041-A5A7-5FF5BEB44063}" type="datetimeFigureOut">
              <a:rPr lang="nl-NL" smtClean="0"/>
              <a:t>26-10-2020</a:t>
            </a:fld>
            <a:endParaRPr lang="nl-NL"/>
          </a:p>
        </p:txBody>
      </p:sp>
      <p:sp>
        <p:nvSpPr>
          <p:cNvPr id="8" name="Footer Placeholder 7"/>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265185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18674E-239A-D041-A5A7-5FF5BEB44063}" type="datetimeFigureOut">
              <a:rPr lang="nl-NL" smtClean="0"/>
              <a:t>26-10-2020</a:t>
            </a:fld>
            <a:endParaRPr lang="nl-NL"/>
          </a:p>
        </p:txBody>
      </p:sp>
      <p:sp>
        <p:nvSpPr>
          <p:cNvPr id="4" name="Footer Placeholder 3"/>
          <p:cNvSpPr>
            <a:spLocks noGrp="1"/>
          </p:cNvSpPr>
          <p:nvPr>
            <p:ph type="ftr" sz="quarter" idx="11"/>
          </p:nvPr>
        </p:nvSpPr>
        <p:spPr/>
        <p:txBody>
          <a:bodyPr/>
          <a:lstStyle/>
          <a:p>
            <a:endParaRPr lang="nl-N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283759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8674E-239A-D041-A5A7-5FF5BEB44063}" type="datetimeFigureOut">
              <a:rPr lang="nl-NL" smtClean="0"/>
              <a:t>26-10-2020</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241706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18674E-239A-D041-A5A7-5FF5BEB44063}"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71130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18674E-239A-D041-A5A7-5FF5BEB44063}"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055B10-4813-6F4D-A39B-D970A5515005}" type="slidenum">
              <a:rPr lang="nl-NL" smtClean="0"/>
              <a:t>‹nr.›</a:t>
            </a:fld>
            <a:endParaRPr lang="nl-NL"/>
          </a:p>
        </p:txBody>
      </p:sp>
    </p:spTree>
    <p:extLst>
      <p:ext uri="{BB962C8B-B14F-4D97-AF65-F5344CB8AC3E}">
        <p14:creationId xmlns:p14="http://schemas.microsoft.com/office/powerpoint/2010/main" val="256611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18674E-239A-D041-A5A7-5FF5BEB44063}" type="datetimeFigureOut">
              <a:rPr lang="nl-NL" smtClean="0"/>
              <a:t>26-10-2020</a:t>
            </a:fld>
            <a:endParaRPr lang="nl-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6055B10-4813-6F4D-A39B-D970A5515005}" type="slidenum">
              <a:rPr lang="nl-NL" smtClean="0"/>
              <a:t>‹nr.›</a:t>
            </a:fld>
            <a:endParaRPr lang="nl-NL"/>
          </a:p>
        </p:txBody>
      </p:sp>
    </p:spTree>
    <p:extLst>
      <p:ext uri="{BB962C8B-B14F-4D97-AF65-F5344CB8AC3E}">
        <p14:creationId xmlns:p14="http://schemas.microsoft.com/office/powerpoint/2010/main" val="2629887522"/>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EB0E8-68B2-4645-BEEC-372C358C1619}"/>
              </a:ext>
            </a:extLst>
          </p:cNvPr>
          <p:cNvSpPr>
            <a:spLocks noGrp="1"/>
          </p:cNvSpPr>
          <p:nvPr>
            <p:ph type="ctrTitle"/>
          </p:nvPr>
        </p:nvSpPr>
        <p:spPr>
          <a:xfrm>
            <a:off x="2589213" y="1094015"/>
            <a:ext cx="8915399" cy="2041072"/>
          </a:xfrm>
        </p:spPr>
        <p:txBody>
          <a:bodyPr>
            <a:normAutofit/>
          </a:bodyPr>
          <a:lstStyle/>
          <a:p>
            <a:r>
              <a:rPr lang="nl-NL" dirty="0"/>
              <a:t>Leren communiceren in de (</a:t>
            </a:r>
            <a:r>
              <a:rPr lang="nl-NL" dirty="0" err="1"/>
              <a:t>opleidings</a:t>
            </a:r>
            <a:r>
              <a:rPr lang="nl-NL" dirty="0"/>
              <a:t>) praktijk.</a:t>
            </a:r>
          </a:p>
        </p:txBody>
      </p:sp>
      <p:sp>
        <p:nvSpPr>
          <p:cNvPr id="3" name="Ondertitel 2">
            <a:extLst>
              <a:ext uri="{FF2B5EF4-FFF2-40B4-BE49-F238E27FC236}">
                <a16:creationId xmlns:a16="http://schemas.microsoft.com/office/drawing/2014/main" id="{CE5DE3DB-E31A-6E45-A850-7EBB881193A9}"/>
              </a:ext>
            </a:extLst>
          </p:cNvPr>
          <p:cNvSpPr>
            <a:spLocks noGrp="1"/>
          </p:cNvSpPr>
          <p:nvPr>
            <p:ph type="subTitle" idx="1"/>
          </p:nvPr>
        </p:nvSpPr>
        <p:spPr/>
        <p:txBody>
          <a:bodyPr/>
          <a:lstStyle/>
          <a:p>
            <a:endParaRPr lang="nl-NL" dirty="0"/>
          </a:p>
        </p:txBody>
      </p:sp>
      <p:pic>
        <p:nvPicPr>
          <p:cNvPr id="4" name="Afbeelding 3">
            <a:extLst>
              <a:ext uri="{FF2B5EF4-FFF2-40B4-BE49-F238E27FC236}">
                <a16:creationId xmlns:a16="http://schemas.microsoft.com/office/drawing/2014/main" id="{4E1B0AE9-5051-9945-A726-8C107B2C9B79}"/>
              </a:ext>
            </a:extLst>
          </p:cNvPr>
          <p:cNvPicPr>
            <a:picLocks noChangeAspect="1"/>
          </p:cNvPicPr>
          <p:nvPr/>
        </p:nvPicPr>
        <p:blipFill>
          <a:blip r:embed="rId3"/>
          <a:stretch>
            <a:fillRect/>
          </a:stretch>
        </p:blipFill>
        <p:spPr>
          <a:xfrm>
            <a:off x="3641271" y="3243181"/>
            <a:ext cx="5535386" cy="3068396"/>
          </a:xfrm>
          <a:prstGeom prst="rect">
            <a:avLst/>
          </a:prstGeom>
        </p:spPr>
      </p:pic>
    </p:spTree>
    <p:extLst>
      <p:ext uri="{BB962C8B-B14F-4D97-AF65-F5344CB8AC3E}">
        <p14:creationId xmlns:p14="http://schemas.microsoft.com/office/powerpoint/2010/main" val="192070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Praktijk organisatie rond het onderwijs arts-patiënt communicatie (= APC)</a:t>
            </a:r>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nl-NL" sz="2800" dirty="0"/>
              <a:t>Hoe pik je de voor déze </a:t>
            </a:r>
            <a:r>
              <a:rPr lang="nl-NL" sz="2800" dirty="0" err="1"/>
              <a:t>aios</a:t>
            </a:r>
            <a:r>
              <a:rPr lang="nl-NL" sz="2800" dirty="0"/>
              <a:t> relevante communicatiethema’s op?</a:t>
            </a:r>
          </a:p>
          <a:p>
            <a:pPr marL="457200" indent="-457200">
              <a:buFont typeface="+mj-lt"/>
              <a:buAutoNum type="arabicPeriod"/>
            </a:pPr>
            <a:r>
              <a:rPr lang="nl-NL" sz="2800" dirty="0"/>
              <a:t>Hoe laat je de </a:t>
            </a:r>
            <a:r>
              <a:rPr lang="nl-NL" sz="2800" dirty="0" err="1"/>
              <a:t>aios</a:t>
            </a:r>
            <a:r>
              <a:rPr lang="nl-NL" sz="2800" dirty="0"/>
              <a:t> daarvan leren?</a:t>
            </a:r>
          </a:p>
          <a:p>
            <a:pPr marL="457200" indent="-457200">
              <a:buFont typeface="+mj-lt"/>
              <a:buAutoNum type="arabicPeriod"/>
            </a:pPr>
            <a:r>
              <a:rPr lang="nl-NL" sz="2800" dirty="0"/>
              <a:t>Wat zie je als jouw rol als opleider daarbij?</a:t>
            </a:r>
          </a:p>
          <a:p>
            <a:pPr marL="457200" indent="-457200">
              <a:buFont typeface="+mj-lt"/>
              <a:buAutoNum type="arabicPeriod"/>
            </a:pPr>
            <a:r>
              <a:rPr lang="nl-NL" sz="2800" dirty="0"/>
              <a:t>Kun je tips geven (ook rond je praktijkorganisatie en hulppersoneel) die hierbij helpen?</a:t>
            </a:r>
          </a:p>
          <a:p>
            <a:endParaRPr lang="nl-NL" sz="2800" dirty="0"/>
          </a:p>
        </p:txBody>
      </p:sp>
    </p:spTree>
    <p:extLst>
      <p:ext uri="{BB962C8B-B14F-4D97-AF65-F5344CB8AC3E}">
        <p14:creationId xmlns:p14="http://schemas.microsoft.com/office/powerpoint/2010/main" val="357652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4A895-DC17-2945-A3BF-D30AB3BCA311}"/>
              </a:ext>
            </a:extLst>
          </p:cNvPr>
          <p:cNvSpPr>
            <a:spLocks noGrp="1"/>
          </p:cNvSpPr>
          <p:nvPr>
            <p:ph type="title"/>
          </p:nvPr>
        </p:nvSpPr>
        <p:spPr/>
        <p:txBody>
          <a:bodyPr>
            <a:normAutofit/>
          </a:bodyPr>
          <a:lstStyle/>
          <a:p>
            <a:r>
              <a:rPr lang="nl-NL" sz="3200" dirty="0"/>
              <a:t>Promotie Valerie v.d. </a:t>
            </a:r>
            <a:r>
              <a:rPr lang="nl-NL" sz="3200" dirty="0" err="1"/>
              <a:t>Eertwegh</a:t>
            </a:r>
            <a:r>
              <a:rPr lang="nl-NL" sz="3200" dirty="0"/>
              <a:t> (2015):</a:t>
            </a:r>
            <a:br>
              <a:rPr lang="nl-NL" sz="3200" b="1" dirty="0">
                <a:solidFill>
                  <a:schemeClr val="tx1"/>
                </a:solidFill>
              </a:rPr>
            </a:br>
            <a:r>
              <a:rPr lang="nl-NL" sz="3200" dirty="0">
                <a:solidFill>
                  <a:schemeClr val="tx1"/>
                </a:solidFill>
              </a:rPr>
              <a:t>‘</a:t>
            </a:r>
            <a:r>
              <a:rPr lang="nl-NL" sz="2200" dirty="0" err="1">
                <a:solidFill>
                  <a:schemeClr val="tx1"/>
                </a:solidFill>
              </a:rPr>
              <a:t>Unravelling</a:t>
            </a:r>
            <a:r>
              <a:rPr lang="nl-NL" sz="2200" dirty="0">
                <a:solidFill>
                  <a:schemeClr val="tx1"/>
                </a:solidFill>
              </a:rPr>
              <a:t> </a:t>
            </a:r>
            <a:r>
              <a:rPr lang="nl-NL" sz="2200" dirty="0" err="1">
                <a:solidFill>
                  <a:schemeClr val="tx1"/>
                </a:solidFill>
              </a:rPr>
              <a:t>postgraduate</a:t>
            </a:r>
            <a:r>
              <a:rPr lang="nl-NL" sz="2200" dirty="0">
                <a:solidFill>
                  <a:schemeClr val="tx1"/>
                </a:solidFill>
              </a:rPr>
              <a:t> </a:t>
            </a:r>
            <a:r>
              <a:rPr lang="nl-NL" sz="2200" dirty="0" err="1">
                <a:solidFill>
                  <a:schemeClr val="tx1"/>
                </a:solidFill>
              </a:rPr>
              <a:t>communication</a:t>
            </a:r>
            <a:r>
              <a:rPr lang="nl-NL" sz="2200" dirty="0">
                <a:solidFill>
                  <a:schemeClr val="tx1"/>
                </a:solidFill>
              </a:rPr>
              <a:t> </a:t>
            </a:r>
            <a:r>
              <a:rPr lang="nl-NL" sz="2200" dirty="0" err="1">
                <a:solidFill>
                  <a:schemeClr val="tx1"/>
                </a:solidFill>
              </a:rPr>
              <a:t>learning</a:t>
            </a:r>
            <a:r>
              <a:rPr lang="nl-NL" sz="2200" dirty="0">
                <a:solidFill>
                  <a:schemeClr val="tx1"/>
                </a:solidFill>
              </a:rPr>
              <a:t>’</a:t>
            </a:r>
            <a:endParaRPr lang="nl-NL" sz="2200" dirty="0"/>
          </a:p>
        </p:txBody>
      </p:sp>
      <p:pic>
        <p:nvPicPr>
          <p:cNvPr id="5" name="Tijdelijke aanduiding voor inhoud 4">
            <a:extLst>
              <a:ext uri="{FF2B5EF4-FFF2-40B4-BE49-F238E27FC236}">
                <a16:creationId xmlns:a16="http://schemas.microsoft.com/office/drawing/2014/main" id="{3A479A95-F76D-CA4F-B6D8-D54F26F2591C}"/>
              </a:ext>
            </a:extLst>
          </p:cNvPr>
          <p:cNvPicPr>
            <a:picLocks noGrp="1" noChangeAspect="1"/>
          </p:cNvPicPr>
          <p:nvPr>
            <p:ph idx="1"/>
          </p:nvPr>
        </p:nvPicPr>
        <p:blipFill>
          <a:blip r:embed="rId3"/>
          <a:stretch>
            <a:fillRect/>
          </a:stretch>
        </p:blipFill>
        <p:spPr>
          <a:xfrm>
            <a:off x="693738" y="1905000"/>
            <a:ext cx="11576958" cy="3858986"/>
          </a:xfrm>
        </p:spPr>
      </p:pic>
    </p:spTree>
    <p:extLst>
      <p:ext uri="{BB962C8B-B14F-4D97-AF65-F5344CB8AC3E}">
        <p14:creationId xmlns:p14="http://schemas.microsoft.com/office/powerpoint/2010/main" val="270096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3162300" y="2237838"/>
            <a:ext cx="5867400" cy="4620162"/>
          </a:xfrm>
          <a:prstGeom prst="rect">
            <a:avLst/>
          </a:prstGeom>
          <a:noFill/>
          <a:ln w="9525">
            <a:noFill/>
            <a:miter lim="800000"/>
            <a:headEnd/>
            <a:tailEnd/>
          </a:ln>
        </p:spPr>
      </p:pic>
      <p:sp>
        <p:nvSpPr>
          <p:cNvPr id="5" name="TextBox 4"/>
          <p:cNvSpPr txBox="1"/>
          <p:nvPr/>
        </p:nvSpPr>
        <p:spPr>
          <a:xfrm>
            <a:off x="2438401" y="533401"/>
            <a:ext cx="8489707" cy="1323439"/>
          </a:xfrm>
          <a:prstGeom prst="rect">
            <a:avLst/>
          </a:prstGeom>
          <a:noFill/>
        </p:spPr>
        <p:txBody>
          <a:bodyPr wrap="square" rtlCol="0">
            <a:spAutoFit/>
          </a:bodyPr>
          <a:lstStyle/>
          <a:p>
            <a:pPr algn="ctr"/>
            <a:r>
              <a:rPr lang="en-US" sz="2800" dirty="0"/>
              <a:t>Hoe AIOS Arts patient </a:t>
            </a:r>
            <a:r>
              <a:rPr lang="en-US" sz="2800" dirty="0" err="1"/>
              <a:t>communicatie</a:t>
            </a:r>
            <a:r>
              <a:rPr lang="en-US" sz="2800" dirty="0"/>
              <a:t> (= APC) </a:t>
            </a:r>
            <a:r>
              <a:rPr lang="en-US" sz="2800" dirty="0" err="1"/>
              <a:t>leren</a:t>
            </a:r>
            <a:endParaRPr lang="en-US" sz="2800" dirty="0"/>
          </a:p>
          <a:p>
            <a:pPr algn="ctr"/>
            <a:r>
              <a:rPr lang="en-US" sz="2400" dirty="0"/>
              <a:t>(Esther </a:t>
            </a:r>
            <a:r>
              <a:rPr lang="en-US" sz="2400" dirty="0" err="1"/>
              <a:t>Giroldi</a:t>
            </a:r>
            <a:r>
              <a:rPr lang="en-US" sz="2400" dirty="0"/>
              <a:t> 2016)</a:t>
            </a:r>
          </a:p>
        </p:txBody>
      </p:sp>
    </p:spTree>
    <p:extLst>
      <p:ext uri="{BB962C8B-B14F-4D97-AF65-F5344CB8AC3E}">
        <p14:creationId xmlns:p14="http://schemas.microsoft.com/office/powerpoint/2010/main" val="422041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bwMode="auto">
          <a:xfrm>
            <a:off x="2819399" y="1447800"/>
            <a:ext cx="7483929" cy="5410200"/>
          </a:xfrm>
          <a:prstGeom prst="rect">
            <a:avLst/>
          </a:prstGeom>
          <a:noFill/>
          <a:ln w="9525">
            <a:noFill/>
            <a:miter lim="800000"/>
            <a:headEnd/>
            <a:tailEnd/>
          </a:ln>
        </p:spPr>
      </p:pic>
      <p:sp>
        <p:nvSpPr>
          <p:cNvPr id="3" name="TextBox 2"/>
          <p:cNvSpPr txBox="1"/>
          <p:nvPr/>
        </p:nvSpPr>
        <p:spPr>
          <a:xfrm>
            <a:off x="2667000" y="457200"/>
            <a:ext cx="7315200" cy="1077218"/>
          </a:xfrm>
          <a:prstGeom prst="rect">
            <a:avLst/>
          </a:prstGeom>
          <a:noFill/>
        </p:spPr>
        <p:txBody>
          <a:bodyPr wrap="square" rtlCol="0">
            <a:spAutoFit/>
          </a:bodyPr>
          <a:lstStyle/>
          <a:p>
            <a:pPr algn="ctr"/>
            <a:r>
              <a:rPr lang="en-US" sz="3200" dirty="0"/>
              <a:t>Hoe </a:t>
            </a:r>
            <a:r>
              <a:rPr lang="en-US" sz="3200" dirty="0" err="1"/>
              <a:t>HAO’s</a:t>
            </a:r>
            <a:r>
              <a:rPr lang="en-US" sz="3200" dirty="0"/>
              <a:t> </a:t>
            </a:r>
            <a:r>
              <a:rPr lang="en-US" sz="3200" dirty="0" err="1"/>
              <a:t>kunnen</a:t>
            </a:r>
            <a:r>
              <a:rPr lang="en-US" sz="3200" dirty="0"/>
              <a:t> </a:t>
            </a:r>
            <a:r>
              <a:rPr lang="en-US" sz="3200" dirty="0" err="1"/>
              <a:t>ondersteunen</a:t>
            </a:r>
            <a:r>
              <a:rPr lang="en-US" sz="3200" dirty="0"/>
              <a:t>.</a:t>
            </a:r>
          </a:p>
          <a:p>
            <a:pPr algn="ctr"/>
            <a:r>
              <a:rPr lang="en-US" sz="3200" dirty="0"/>
              <a:t>(</a:t>
            </a:r>
            <a:r>
              <a:rPr lang="en-US" sz="3200" dirty="0" err="1"/>
              <a:t>Giroldi</a:t>
            </a:r>
            <a:r>
              <a:rPr lang="en-US" sz="3200" dirty="0"/>
              <a:t> 2016)</a:t>
            </a:r>
          </a:p>
        </p:txBody>
      </p:sp>
    </p:spTree>
    <p:extLst>
      <p:ext uri="{BB962C8B-B14F-4D97-AF65-F5344CB8AC3E}">
        <p14:creationId xmlns:p14="http://schemas.microsoft.com/office/powerpoint/2010/main" val="1840639801"/>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{6682527F-FCBC-354B-A4E9-79B47BC5BC36}tf10001069</Template>
  <TotalTime>28</TotalTime>
  <Words>1309</Words>
  <Application>Microsoft Macintosh PowerPoint</Application>
  <PresentationFormat>Breedbeeld</PresentationFormat>
  <Paragraphs>77</Paragraphs>
  <Slides>5</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Arial</vt:lpstr>
      <vt:lpstr>Calibri</vt:lpstr>
      <vt:lpstr>Century Gothic</vt:lpstr>
      <vt:lpstr>Wingdings 3</vt:lpstr>
      <vt:lpstr>Sliert</vt:lpstr>
      <vt:lpstr>Leren communiceren in de (opleidings) praktijk.</vt:lpstr>
      <vt:lpstr>Praktijk organisatie rond het onderwijs arts-patiënt communicatie (= APC)</vt:lpstr>
      <vt:lpstr>Promotie Valerie v.d. Eertwegh (2015): ‘Unravelling postgraduate communication learning’</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Effectief leren communiceren in de (opleidings) praktijk.</dc:title>
  <dc:creator>Gert Roos</dc:creator>
  <cp:lastModifiedBy>Gert Roos</cp:lastModifiedBy>
  <cp:revision>11</cp:revision>
  <dcterms:created xsi:type="dcterms:W3CDTF">2020-10-25T05:58:21Z</dcterms:created>
  <dcterms:modified xsi:type="dcterms:W3CDTF">2020-10-26T05:45:56Z</dcterms:modified>
</cp:coreProperties>
</file>