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79" r:id="rId3"/>
    <p:sldId id="276" r:id="rId4"/>
    <p:sldId id="258" r:id="rId5"/>
    <p:sldId id="259" r:id="rId6"/>
    <p:sldId id="280" r:id="rId7"/>
    <p:sldId id="277" r:id="rId8"/>
    <p:sldId id="278" r:id="rId9"/>
    <p:sldId id="268" r:id="rId10"/>
    <p:sldId id="263" r:id="rId11"/>
    <p:sldId id="266" r:id="rId12"/>
    <p:sldId id="264" r:id="rId13"/>
    <p:sldId id="265" r:id="rId14"/>
    <p:sldId id="267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hia Oei" initials="LO" lastIdx="6" clrIdx="0">
    <p:extLst>
      <p:ext uri="{19B8F6BF-5375-455C-9EA6-DF929625EA0E}">
        <p15:presenceInfo xmlns:p15="http://schemas.microsoft.com/office/powerpoint/2012/main" userId="208ca5f9855f9c3a" providerId="Windows Live"/>
      </p:ext>
    </p:extLst>
  </p:cmAuthor>
  <p:cmAuthor id="2" name="joan boeke" initials="jb" lastIdx="20" clrIdx="1">
    <p:extLst>
      <p:ext uri="{19B8F6BF-5375-455C-9EA6-DF929625EA0E}">
        <p15:presenceInfo xmlns:p15="http://schemas.microsoft.com/office/powerpoint/2012/main" userId="84dbd2f40993b8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E4EF-D12D-4F54-9AFA-EA0E25A6FC5C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F2932-69F6-4B44-9891-1E1E4822E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37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5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7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6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62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5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31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93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98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51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58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2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1E2FE5-0134-43DB-A30F-69A7235A3CDD}" type="datetimeFigureOut">
              <a:rPr lang="nl-NL" smtClean="0"/>
              <a:t>9-11-2020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BB757E-1AFD-4FFD-88D4-86498FEF7CE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24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DB90C-390F-4D6C-947F-6012C6B35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14" y="620486"/>
            <a:ext cx="10350137" cy="4553712"/>
          </a:xfrm>
        </p:spPr>
        <p:txBody>
          <a:bodyPr>
            <a:normAutofit fontScale="90000"/>
          </a:bodyPr>
          <a:lstStyle/>
          <a:p>
            <a:pPr algn="ctr"/>
            <a:br>
              <a:rPr lang="nl-NL" b="1" dirty="0"/>
            </a:br>
            <a:br>
              <a:rPr lang="nl-NL" b="1" dirty="0"/>
            </a:br>
            <a:r>
              <a:rPr lang="nl-NL" b="1" dirty="0"/>
              <a:t>Seks bespreken in de spreekkamer</a:t>
            </a:r>
            <a:br>
              <a:rPr lang="nl-NL" dirty="0"/>
            </a:br>
            <a:br>
              <a:rPr lang="nl-NL" dirty="0"/>
            </a:br>
            <a:r>
              <a:rPr lang="nl-NL" sz="4400" dirty="0"/>
              <a:t>Tips tegen drempelvrees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0C9CC9-E3F3-4EA9-9B4D-FC3B96547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nl-NL"/>
              <a:t>A.J.P. </a:t>
            </a:r>
            <a:r>
              <a:rPr lang="nl-NL" dirty="0"/>
              <a:t>Boeke &amp; L.S.L. Oei</a:t>
            </a:r>
          </a:p>
          <a:p>
            <a:pPr algn="r"/>
            <a:r>
              <a:rPr lang="nl-NL" dirty="0"/>
              <a:t>	Huisartsen</a:t>
            </a:r>
          </a:p>
        </p:txBody>
      </p:sp>
    </p:spTree>
    <p:extLst>
      <p:ext uri="{BB962C8B-B14F-4D97-AF65-F5344CB8AC3E}">
        <p14:creationId xmlns:p14="http://schemas.microsoft.com/office/powerpoint/2010/main" val="137823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73C60-2F8C-4FDD-8156-B8123443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Waarom huisartsen seksualiteit niet bespreken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19ABD-22CF-4A22-82EC-14224D609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Tijdgebrek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Vrees met lastige zaken geconfronteerd te worden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Zichzelf ongemakkelijk voelen bij: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Andere geslacht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Andere seksuele oriëntatie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Andere culturele afkomst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000" dirty="0"/>
              <a:t>Leeftijd van de patiënt (jonger, ouder, leeftijdsgenoot)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Bang om de patiënt in verlegenheid te brengen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/>
              <a:t>Gebrek aan kennis en vaardigheden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8D0EDCA-7A19-45DC-B4E8-C44F793577D5}"/>
              </a:ext>
            </a:extLst>
          </p:cNvPr>
          <p:cNvSpPr txBox="1"/>
          <p:nvPr/>
        </p:nvSpPr>
        <p:spPr>
          <a:xfrm>
            <a:off x="239485" y="6440592"/>
            <a:ext cx="9876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/>
              <a:t>Leusink</a:t>
            </a:r>
            <a:r>
              <a:rPr lang="nl-NL" sz="1100" dirty="0"/>
              <a:t> P. Seks, dat spreekt vanzelf? Huisarts Wet 2015;58(11):582-5.</a:t>
            </a:r>
          </a:p>
        </p:txBody>
      </p:sp>
    </p:spTree>
    <p:extLst>
      <p:ext uri="{BB962C8B-B14F-4D97-AF65-F5344CB8AC3E}">
        <p14:creationId xmlns:p14="http://schemas.microsoft.com/office/powerpoint/2010/main" val="154055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D01F4-E6D2-4EB2-A79E-E766068D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Openingszinnen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7DCD5D-81C8-4778-8A98-B7409F3A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Bent u seksueel actief?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Vindt u het goed als ik daar wat over vraag? </a:t>
            </a:r>
            <a:r>
              <a:rPr lang="nl-NL" i="1" dirty="0"/>
              <a:t>(Permissie)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Bij deze aandoening/klachten hebben sommige patiënten ook seksuele klachten. Herkent u dat?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Kanker en de behandeling ervan geeft nogal eens veranderingen van seksualiteit. Hoe is dat bij u?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Mag ik u iets vragen over seksualiteit/het vrijen? </a:t>
            </a:r>
            <a:r>
              <a:rPr lang="nl-NL" i="1" dirty="0"/>
              <a:t>(Permissie)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Heeft u seks met mannen?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Heeft uw aandoening/behandeling/geleid tot verandering van seksualiteit/het vrijen/uw relatie?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 hoeverre heeft u daar last van?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Wilt u hier hulp voor?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83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9793D-F1BB-4D19-82A4-F60464F6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PLISSIT model </a:t>
            </a:r>
            <a:br>
              <a:rPr lang="nl-NL" dirty="0"/>
            </a:br>
            <a:r>
              <a:rPr lang="nl-NL" sz="4000" dirty="0"/>
              <a:t>Een model om seks bespreekbaar te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95505-8F10-4923-A2A9-4E099458F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B8B8981-2B2C-4703-A0C0-6500BFB1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912936"/>
            <a:ext cx="6751324" cy="35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8F776-A2C7-4C44-A074-D5F82EB3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PLISSIT Model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B2CAE1E-455D-4F32-8C29-5FE146010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306" y="1991054"/>
            <a:ext cx="4038218" cy="210197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3E7D6D-3C05-40FD-A5FC-653A6C91C7E6}"/>
              </a:ext>
            </a:extLst>
          </p:cNvPr>
          <p:cNvSpPr txBox="1"/>
          <p:nvPr/>
        </p:nvSpPr>
        <p:spPr>
          <a:xfrm>
            <a:off x="4954525" y="1850570"/>
            <a:ext cx="6910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Permissie geven + Permissie vragen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Doorvragen, luisteren, normaliseren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Geef basale info/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psycho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-educatie in algemene      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kern="0" dirty="0">
                <a:solidFill>
                  <a:srgbClr val="000000"/>
                </a:solidFill>
              </a:rPr>
              <a:t>          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termen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SS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Afstemming op persoonlijk verhaal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kern="0" dirty="0">
                <a:solidFill>
                  <a:srgbClr val="000000"/>
                </a:solidFill>
              </a:rPr>
              <a:t>          K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ortdurende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interventies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IT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Bijstellen disfunctionele cognities; Medicatie; </a:t>
            </a:r>
          </a:p>
          <a:p>
            <a:pPr lvl="1" defTabSz="914400"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GZ psycholoog</a:t>
            </a:r>
          </a:p>
        </p:txBody>
      </p:sp>
    </p:spTree>
    <p:extLst>
      <p:ext uri="{BB962C8B-B14F-4D97-AF65-F5344CB8AC3E}">
        <p14:creationId xmlns:p14="http://schemas.microsoft.com/office/powerpoint/2010/main" val="183656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CEDFA-D371-4D19-85B3-E92FB059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Permission</a:t>
            </a:r>
            <a:r>
              <a:rPr lang="nl-NL" dirty="0"/>
              <a:t> = toestemming/ permissie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3874DB-BD5C-4EA5-9D7F-DF999B859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200" dirty="0">
                <a:cs typeface="Tahoma"/>
              </a:rPr>
              <a:t>Signaleren en doorvragen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200" i="1" dirty="0">
                <a:cs typeface="Tahoma"/>
              </a:rPr>
              <a:t>Mag ik je iets vragen over seks?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200" i="1" dirty="0">
                <a:cs typeface="Tahoma"/>
              </a:rPr>
              <a:t>Hoe belangrijk is seksualiteit voor je?</a:t>
            </a:r>
          </a:p>
          <a:p>
            <a:endParaRPr lang="nl-NL" sz="2200" dirty="0">
              <a:cs typeface="Tahoma"/>
            </a:endParaRPr>
          </a:p>
          <a:p>
            <a:r>
              <a:rPr lang="nl-NL" sz="2200" dirty="0">
                <a:cs typeface="Tahoma"/>
              </a:rPr>
              <a:t>Luisteren, serieus nemen</a:t>
            </a:r>
          </a:p>
          <a:p>
            <a:endParaRPr lang="nl-NL" sz="2200" dirty="0">
              <a:cs typeface="Tahoma"/>
            </a:endParaRPr>
          </a:p>
          <a:p>
            <a:r>
              <a:rPr lang="nl-NL" sz="2200" dirty="0">
                <a:cs typeface="Tahoma"/>
              </a:rPr>
              <a:t>Normaliseren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200" i="1" dirty="0">
                <a:cs typeface="Tahoma"/>
              </a:rPr>
              <a:t>We zien bij diabetes nogal eens problemen met …</a:t>
            </a:r>
          </a:p>
          <a:p>
            <a:endParaRPr lang="nl-NL" sz="2200" dirty="0">
              <a:cs typeface="Tahoma"/>
            </a:endParaRPr>
          </a:p>
          <a:p>
            <a:r>
              <a:rPr lang="nl-NL" sz="2200" dirty="0">
                <a:cs typeface="Tahoma"/>
              </a:rPr>
              <a:t>Geruststellen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200" i="1" dirty="0">
                <a:cs typeface="Tahoma"/>
              </a:rPr>
              <a:t>Met chemotherapie mag u gerust gemeenschap hebben…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736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51A80-0766-47B6-A7FC-A6C3C4D0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Limited information = informeren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610D24-3601-4BB2-B925-27828880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err="1">
                <a:cs typeface="Tahoma"/>
              </a:rPr>
              <a:t>Psycho</a:t>
            </a:r>
            <a:r>
              <a:rPr lang="nl-NL" sz="2400" dirty="0">
                <a:cs typeface="Tahoma"/>
              </a:rPr>
              <a:t>-educatie, voorlichten over:</a:t>
            </a:r>
          </a:p>
          <a:p>
            <a:pPr lvl="1"/>
            <a:endParaRPr lang="nl-NL" sz="2400" dirty="0">
              <a:cs typeface="Tahom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cs typeface="Tahoma"/>
              </a:rPr>
              <a:t> Hoe werkt seks </a:t>
            </a:r>
            <a:endParaRPr lang="nl-NL" sz="2400" i="1" dirty="0">
              <a:solidFill>
                <a:schemeClr val="accent3">
                  <a:lumMod val="50000"/>
                </a:schemeClr>
              </a:solidFill>
              <a:cs typeface="Tahom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cs typeface="Tahoma"/>
              </a:rPr>
              <a:t>Vicieuze cirkel: instandhouders en vermijding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cs typeface="Tahoma"/>
              </a:rPr>
              <a:t>Gevolgen van behandeling op seks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cs typeface="Tahoma"/>
              </a:rPr>
              <a:t>M-V-verschillen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2400" dirty="0">
              <a:cs typeface="Tahoma"/>
            </a:endParaRPr>
          </a:p>
          <a:p>
            <a:r>
              <a:rPr lang="nl-NL" sz="2400" dirty="0">
                <a:cs typeface="Tahoma"/>
              </a:rPr>
              <a:t>Adviezen op maat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826C9F-AF7A-4C42-A264-A1B321F436D3}"/>
              </a:ext>
            </a:extLst>
          </p:cNvPr>
          <p:cNvSpPr txBox="1"/>
          <p:nvPr/>
        </p:nvSpPr>
        <p:spPr>
          <a:xfrm>
            <a:off x="5900057" y="2383970"/>
            <a:ext cx="3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chemeClr val="accent3">
                    <a:lumMod val="75000"/>
                  </a:schemeClr>
                </a:solidFill>
              </a:rPr>
              <a:t>Zie PowerPoint in de bouwsteen “Hoe werkt seks”</a:t>
            </a:r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09D9820A-7ED2-4EBF-829B-D878211EACDD}"/>
              </a:ext>
            </a:extLst>
          </p:cNvPr>
          <p:cNvSpPr/>
          <p:nvPr/>
        </p:nvSpPr>
        <p:spPr>
          <a:xfrm>
            <a:off x="5595257" y="1845734"/>
            <a:ext cx="3820886" cy="1691640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1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1436C-9A4F-4F09-A3AA-1BC28D52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 = adviezen op maat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C3829A-5F92-4860-8FD0-41B35721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3834"/>
            <a:ext cx="10058400" cy="4023360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2400" dirty="0"/>
              <a:t>Persoonsgericht, bijvoorbeeld: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/>
              <a:t>Maak gebruik van ochtenderectie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/>
              <a:t>Maak gebruik van glijmiddel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/>
              <a:t>Welke rol kan de partner spelen?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/>
              <a:t>Geef uitleg over het Weegschaalmodel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/>
              <a:t>Gebruik dit evt. als huiswerk opdracht</a:t>
            </a:r>
          </a:p>
          <a:p>
            <a:pPr marL="201168" lvl="1" indent="0">
              <a:buNone/>
            </a:pPr>
            <a:endParaRPr lang="nl-NL" sz="2400" noProof="0" dirty="0"/>
          </a:p>
          <a:p>
            <a:pPr marL="201168" lvl="1" indent="0">
              <a:buNone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Tahoma"/>
              </a:rPr>
              <a:t>Grijp in op belangrijkste in standhoudende en causale factoren</a:t>
            </a:r>
          </a:p>
          <a:p>
            <a:pPr marL="201168" lvl="1" indent="0">
              <a:buNone/>
            </a:pPr>
            <a:endParaRPr lang="nl-NL" sz="2000" dirty="0"/>
          </a:p>
        </p:txBody>
      </p:sp>
      <p:sp>
        <p:nvSpPr>
          <p:cNvPr id="4" name="Pijl: links 3">
            <a:extLst>
              <a:ext uri="{FF2B5EF4-FFF2-40B4-BE49-F238E27FC236}">
                <a16:creationId xmlns:a16="http://schemas.microsoft.com/office/drawing/2014/main" id="{F3206C88-4933-4133-9D0D-BC56D5C8A0AF}"/>
              </a:ext>
            </a:extLst>
          </p:cNvPr>
          <p:cNvSpPr/>
          <p:nvPr/>
        </p:nvSpPr>
        <p:spPr>
          <a:xfrm>
            <a:off x="6487885" y="3516086"/>
            <a:ext cx="3733800" cy="1426029"/>
          </a:xfrm>
          <a:prstGeom prst="lef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2D7A01A-5A11-4DEC-A660-72B78688D95A}"/>
              </a:ext>
            </a:extLst>
          </p:cNvPr>
          <p:cNvSpPr txBox="1"/>
          <p:nvPr/>
        </p:nvSpPr>
        <p:spPr>
          <a:xfrm>
            <a:off x="6988629" y="389551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solidFill>
                  <a:schemeClr val="accent3">
                    <a:lumMod val="75000"/>
                  </a:schemeClr>
                </a:solidFill>
              </a:rPr>
              <a:t>Zie PowerPoint in de bouwsteen “Weegschaalmodel”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91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8073E-04FE-4E43-8300-AA264071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Intensive </a:t>
            </a:r>
            <a:r>
              <a:rPr lang="nl-NL" dirty="0" err="1"/>
              <a:t>therapy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4F9AE3-437E-4735-89DF-B117D7B9D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>
              <a:cs typeface="Tahoma"/>
            </a:endParaRPr>
          </a:p>
          <a:p>
            <a:r>
              <a:rPr lang="nl-NL" sz="2400" i="1" dirty="0">
                <a:cs typeface="Tahoma"/>
              </a:rPr>
              <a:t>Voor “Intensive </a:t>
            </a:r>
            <a:r>
              <a:rPr lang="nl-NL" sz="2400" i="1" dirty="0" err="1">
                <a:cs typeface="Tahoma"/>
              </a:rPr>
              <a:t>therapy</a:t>
            </a:r>
            <a:r>
              <a:rPr lang="nl-NL" sz="2400" i="1" dirty="0">
                <a:cs typeface="Tahoma"/>
              </a:rPr>
              <a:t>” is verwijzing nodig, tenzij gespecialiseerde huisarts</a:t>
            </a:r>
          </a:p>
          <a:p>
            <a:endParaRPr lang="nl-NL" sz="2400" i="1" dirty="0">
              <a:cs typeface="Tahoma"/>
            </a:endParaRPr>
          </a:p>
          <a:p>
            <a:r>
              <a:rPr lang="nl-NL" sz="2400" dirty="0">
                <a:cs typeface="Tahoma"/>
              </a:rPr>
              <a:t>Voorbeelden van behandelingen: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i="1" dirty="0">
                <a:cs typeface="Tahoma"/>
              </a:rPr>
              <a:t>Medicamenteus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i="1" dirty="0">
                <a:cs typeface="Tahoma"/>
              </a:rPr>
              <a:t>Bekkenbodemfysiotherapie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i="1" dirty="0">
                <a:cs typeface="Tahoma"/>
              </a:rPr>
              <a:t>Cognitieve gedragstherapie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i="1" dirty="0">
                <a:cs typeface="Tahoma"/>
              </a:rPr>
              <a:t>Seksuoloog</a:t>
            </a:r>
          </a:p>
          <a:p>
            <a:endParaRPr lang="nl-NL" sz="2400" dirty="0">
              <a:cs typeface="Tahoma"/>
            </a:endParaRPr>
          </a:p>
          <a:p>
            <a:endParaRPr lang="nl-NL" dirty="0">
              <a:cs typeface="Tahoma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52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5DDA5-5203-4649-8BFB-EED8534D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een vervolg consult in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54A9BB-01BA-4395-B719-AB19EEF7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Het begin van een gesprek over seksualiteit is het halve werk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Betrek de partner bij het vervolg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Take </a:t>
            </a:r>
            <a:r>
              <a:rPr lang="nl-NL" sz="2400" dirty="0" err="1"/>
              <a:t>your</a:t>
            </a:r>
            <a:r>
              <a:rPr lang="nl-NL" sz="2400" dirty="0"/>
              <a:t> time….</a:t>
            </a:r>
          </a:p>
        </p:txBody>
      </p:sp>
    </p:spTree>
    <p:extLst>
      <p:ext uri="{BB962C8B-B14F-4D97-AF65-F5344CB8AC3E}">
        <p14:creationId xmlns:p14="http://schemas.microsoft.com/office/powerpoint/2010/main" val="336622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FAE5C-76FE-4D50-8E44-46F2C34B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jezelf af…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B19F3-3448-46CD-AB24-5B8CBF333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algn="ctr"/>
            <a:r>
              <a:rPr lang="nl-NL" sz="2800" b="1" dirty="0"/>
              <a:t>Waarom zou je seks bespreekbaar willen maken als huisarts?</a:t>
            </a:r>
          </a:p>
        </p:txBody>
      </p:sp>
      <p:sp>
        <p:nvSpPr>
          <p:cNvPr id="4" name="Ster: 7 punten 3">
            <a:extLst>
              <a:ext uri="{FF2B5EF4-FFF2-40B4-BE49-F238E27FC236}">
                <a16:creationId xmlns:a16="http://schemas.microsoft.com/office/drawing/2014/main" id="{F026C448-1B3A-4E3E-A412-426CAC74A79D}"/>
              </a:ext>
            </a:extLst>
          </p:cNvPr>
          <p:cNvSpPr/>
          <p:nvPr/>
        </p:nvSpPr>
        <p:spPr>
          <a:xfrm>
            <a:off x="1219200" y="2830286"/>
            <a:ext cx="2231571" cy="1981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Invloed van chronische ziektes</a:t>
            </a:r>
          </a:p>
        </p:txBody>
      </p:sp>
      <p:sp>
        <p:nvSpPr>
          <p:cNvPr id="5" name="Ster: 6 punten 4">
            <a:extLst>
              <a:ext uri="{FF2B5EF4-FFF2-40B4-BE49-F238E27FC236}">
                <a16:creationId xmlns:a16="http://schemas.microsoft.com/office/drawing/2014/main" id="{CACCE250-80AC-4EFD-807B-164923DECC5F}"/>
              </a:ext>
            </a:extLst>
          </p:cNvPr>
          <p:cNvSpPr/>
          <p:nvPr/>
        </p:nvSpPr>
        <p:spPr>
          <a:xfrm>
            <a:off x="6644640" y="3820886"/>
            <a:ext cx="2558142" cy="2298097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Context van de patiënt beter begrijpen</a:t>
            </a:r>
          </a:p>
        </p:txBody>
      </p:sp>
      <p:sp>
        <p:nvSpPr>
          <p:cNvPr id="6" name="Ster: 7 punten 5">
            <a:extLst>
              <a:ext uri="{FF2B5EF4-FFF2-40B4-BE49-F238E27FC236}">
                <a16:creationId xmlns:a16="http://schemas.microsoft.com/office/drawing/2014/main" id="{9115E605-1DC5-4539-AD2F-4D4D855F52E5}"/>
              </a:ext>
            </a:extLst>
          </p:cNvPr>
          <p:cNvSpPr/>
          <p:nvPr/>
        </p:nvSpPr>
        <p:spPr>
          <a:xfrm>
            <a:off x="3450771" y="4001105"/>
            <a:ext cx="2893423" cy="2198914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Diagnostiek beter uitvoeren </a:t>
            </a:r>
          </a:p>
          <a:p>
            <a:pPr algn="ctr"/>
            <a:r>
              <a:rPr lang="nl-NL" sz="1400" dirty="0"/>
              <a:t>(</a:t>
            </a:r>
            <a:r>
              <a:rPr lang="nl-NL" sz="1400" dirty="0" err="1"/>
              <a:t>bijv</a:t>
            </a:r>
            <a:r>
              <a:rPr lang="nl-NL" sz="1400" dirty="0"/>
              <a:t> anale soa </a:t>
            </a:r>
            <a:r>
              <a:rPr lang="nl-NL" sz="1400" dirty="0" err="1"/>
              <a:t>swab</a:t>
            </a:r>
            <a:r>
              <a:rPr lang="nl-NL" sz="1400" dirty="0"/>
              <a:t> </a:t>
            </a:r>
            <a:r>
              <a:rPr lang="nl-NL" sz="1400" dirty="0" err="1"/>
              <a:t>ipv</a:t>
            </a:r>
            <a:r>
              <a:rPr lang="nl-NL" sz="1400" dirty="0"/>
              <a:t> urine)</a:t>
            </a:r>
          </a:p>
        </p:txBody>
      </p:sp>
      <p:sp>
        <p:nvSpPr>
          <p:cNvPr id="7" name="Ster: 6 punten 6">
            <a:extLst>
              <a:ext uri="{FF2B5EF4-FFF2-40B4-BE49-F238E27FC236}">
                <a16:creationId xmlns:a16="http://schemas.microsoft.com/office/drawing/2014/main" id="{64B32653-91B6-48AB-8364-1988198400B1}"/>
              </a:ext>
            </a:extLst>
          </p:cNvPr>
          <p:cNvSpPr/>
          <p:nvPr/>
        </p:nvSpPr>
        <p:spPr>
          <a:xfrm>
            <a:off x="9503228" y="2830286"/>
            <a:ext cx="1970312" cy="2198914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Betere differentiaal diagnoses stellen</a:t>
            </a:r>
          </a:p>
        </p:txBody>
      </p:sp>
    </p:spTree>
    <p:extLst>
      <p:ext uri="{BB962C8B-B14F-4D97-AF65-F5344CB8AC3E}">
        <p14:creationId xmlns:p14="http://schemas.microsoft.com/office/powerpoint/2010/main" val="276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449142E9-702B-40F7-BDEB-7A55E66E3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7" y="239349"/>
            <a:ext cx="3953974" cy="592355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2D5A1D2-441B-4882-8B97-D3E2ECB7F469}"/>
              </a:ext>
            </a:extLst>
          </p:cNvPr>
          <p:cNvSpPr txBox="1"/>
          <p:nvPr/>
        </p:nvSpPr>
        <p:spPr>
          <a:xfrm>
            <a:off x="5040086" y="903514"/>
            <a:ext cx="69668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De meeste mensen hebben seks…</a:t>
            </a:r>
          </a:p>
          <a:p>
            <a:endParaRPr lang="nl-NL" sz="6000" dirty="0"/>
          </a:p>
          <a:p>
            <a:r>
              <a:rPr lang="nl-NL" sz="2800" dirty="0"/>
              <a:t>Seksualiteit kan dus ook in geding zijn bij buikpijn, vaginale klachten, somberheid etc. </a:t>
            </a:r>
          </a:p>
          <a:p>
            <a:r>
              <a:rPr lang="nl-NL" sz="2800" dirty="0"/>
              <a:t>Kortom, het hele scala waarbij de huisarts betrokken kan zijn.</a:t>
            </a:r>
          </a:p>
        </p:txBody>
      </p:sp>
    </p:spTree>
    <p:extLst>
      <p:ext uri="{BB962C8B-B14F-4D97-AF65-F5344CB8AC3E}">
        <p14:creationId xmlns:p14="http://schemas.microsoft.com/office/powerpoint/2010/main" val="342094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BE414B3C-1ECA-48CD-91E9-A90382019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198847"/>
            <a:ext cx="4000500" cy="59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1B848E7-DB31-4839-8D63-225B25817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6665595" cy="417357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2C24D2-3814-45ED-9DBE-E3ACA4B0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Prevalentie seksuele problemen in </a:t>
            </a:r>
            <a:r>
              <a:rPr lang="nl-NL" dirty="0" err="1"/>
              <a:t>Nld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159AB7-CCA9-49E1-863F-BFA57F0D3E52}"/>
              </a:ext>
            </a:extLst>
          </p:cNvPr>
          <p:cNvSpPr txBox="1"/>
          <p:nvPr/>
        </p:nvSpPr>
        <p:spPr>
          <a:xfrm>
            <a:off x="973455" y="6444439"/>
            <a:ext cx="9704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Bron: https://www.rutgers.nl/sites/rutgersnl/files/PDF-Onderzoek/Seksuele_Gezondheid_in_NL_2017_23012018-aangepast.pdf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BFE4E6A-E424-4CB8-A1F7-8BC99CDE0972}"/>
              </a:ext>
            </a:extLst>
          </p:cNvPr>
          <p:cNvSpPr/>
          <p:nvPr/>
        </p:nvSpPr>
        <p:spPr>
          <a:xfrm>
            <a:off x="2971800" y="2645229"/>
            <a:ext cx="1513114" cy="391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7E5C29E-FAF7-4D27-A800-025B801760AA}"/>
              </a:ext>
            </a:extLst>
          </p:cNvPr>
          <p:cNvSpPr/>
          <p:nvPr/>
        </p:nvSpPr>
        <p:spPr>
          <a:xfrm>
            <a:off x="2971800" y="3374679"/>
            <a:ext cx="1513114" cy="391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899E371-B81D-4450-AF72-5353183B1EAA}"/>
              </a:ext>
            </a:extLst>
          </p:cNvPr>
          <p:cNvSpPr/>
          <p:nvPr/>
        </p:nvSpPr>
        <p:spPr>
          <a:xfrm>
            <a:off x="2971800" y="3655364"/>
            <a:ext cx="1513114" cy="337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A016FCF-A53A-4B2D-8E46-36DA7D2F2534}"/>
              </a:ext>
            </a:extLst>
          </p:cNvPr>
          <p:cNvSpPr/>
          <p:nvPr/>
        </p:nvSpPr>
        <p:spPr>
          <a:xfrm>
            <a:off x="2971801" y="4147457"/>
            <a:ext cx="1513114" cy="337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1E18FB95-7DD1-4C93-A356-C14697EE6B16}"/>
              </a:ext>
            </a:extLst>
          </p:cNvPr>
          <p:cNvSpPr/>
          <p:nvPr/>
        </p:nvSpPr>
        <p:spPr>
          <a:xfrm>
            <a:off x="3080657" y="4931443"/>
            <a:ext cx="1513114" cy="337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D120CA2-5D55-46CD-99C3-DEF445396549}"/>
              </a:ext>
            </a:extLst>
          </p:cNvPr>
          <p:cNvSpPr/>
          <p:nvPr/>
        </p:nvSpPr>
        <p:spPr>
          <a:xfrm>
            <a:off x="6096000" y="4839075"/>
            <a:ext cx="1404260" cy="5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0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1B848E7-DB31-4839-8D63-225B25817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76" y="1826845"/>
            <a:ext cx="6665595" cy="417357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2C24D2-3814-45ED-9DBE-E3ACA4B0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Prevalentie seksuele problemen in </a:t>
            </a:r>
            <a:r>
              <a:rPr lang="nl-NL" dirty="0" err="1"/>
              <a:t>Nld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159AB7-CCA9-49E1-863F-BFA57F0D3E52}"/>
              </a:ext>
            </a:extLst>
          </p:cNvPr>
          <p:cNvSpPr txBox="1"/>
          <p:nvPr/>
        </p:nvSpPr>
        <p:spPr>
          <a:xfrm>
            <a:off x="973455" y="6444439"/>
            <a:ext cx="9704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Bron: https://www.rutgers.nl/sites/rutgersnl/files/PDF-Onderzoek/Seksuele_Gezondheid_in_NL_2017_23012018-aangepast.pdf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15243E7-6962-460A-B476-D0B4EE06876A}"/>
              </a:ext>
            </a:extLst>
          </p:cNvPr>
          <p:cNvSpPr/>
          <p:nvPr/>
        </p:nvSpPr>
        <p:spPr>
          <a:xfrm>
            <a:off x="6700375" y="4935584"/>
            <a:ext cx="1458685" cy="544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811846AF-AA4D-4A7E-AF3C-8F952BAA594C}"/>
              </a:ext>
            </a:extLst>
          </p:cNvPr>
          <p:cNvSpPr/>
          <p:nvPr/>
        </p:nvSpPr>
        <p:spPr>
          <a:xfrm>
            <a:off x="3767328" y="2743200"/>
            <a:ext cx="1316736" cy="393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3C08F6EC-6D21-4B73-8555-E36F9D1114CB}"/>
              </a:ext>
            </a:extLst>
          </p:cNvPr>
          <p:cNvSpPr/>
          <p:nvPr/>
        </p:nvSpPr>
        <p:spPr>
          <a:xfrm>
            <a:off x="4334256" y="4701971"/>
            <a:ext cx="749808" cy="393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F52AA110-C0B4-408A-BDA3-B3031E71A940}"/>
              </a:ext>
            </a:extLst>
          </p:cNvPr>
          <p:cNvSpPr/>
          <p:nvPr/>
        </p:nvSpPr>
        <p:spPr>
          <a:xfrm>
            <a:off x="3712464" y="3721609"/>
            <a:ext cx="1426464" cy="393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1E2D602-ACFD-4E0F-AC8E-869B73C19DF9}"/>
              </a:ext>
            </a:extLst>
          </p:cNvPr>
          <p:cNvSpPr/>
          <p:nvPr/>
        </p:nvSpPr>
        <p:spPr>
          <a:xfrm>
            <a:off x="3689604" y="4227362"/>
            <a:ext cx="1472184" cy="393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923389D-3F8B-4D7D-B8D2-98E4B9691C97}"/>
              </a:ext>
            </a:extLst>
          </p:cNvPr>
          <p:cNvSpPr txBox="1"/>
          <p:nvPr/>
        </p:nvSpPr>
        <p:spPr>
          <a:xfrm>
            <a:off x="8159060" y="1992086"/>
            <a:ext cx="39023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</a:rPr>
              <a:t>Uitgelicht: </a:t>
            </a:r>
          </a:p>
          <a:p>
            <a:endParaRPr lang="nl-NL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Man-vrouw verschillen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Veel mensen maken het mee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Het gaat er om:</a:t>
            </a:r>
          </a:p>
          <a:p>
            <a:endParaRPr lang="nl-NL" sz="2400" dirty="0">
              <a:solidFill>
                <a:srgbClr val="C00000"/>
              </a:solidFill>
            </a:endParaRPr>
          </a:p>
          <a:p>
            <a:r>
              <a:rPr lang="nl-NL" sz="2400" dirty="0">
                <a:solidFill>
                  <a:srgbClr val="C00000"/>
                </a:solidFill>
              </a:rPr>
              <a:t>	Heb je er last van?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99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BAD03-C11C-48D9-83C2-FF89D5A8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Seksualiteit in de spreekkamer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D81F5B-B0ED-40EF-95A7-9A5DE9960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Hoe vaak bespreek jij als huisarts seksuele problemen?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Komt dit overeen met de prevalentie cijfers van de vorige dia?</a:t>
            </a:r>
          </a:p>
        </p:txBody>
      </p:sp>
    </p:spTree>
    <p:extLst>
      <p:ext uri="{BB962C8B-B14F-4D97-AF65-F5344CB8AC3E}">
        <p14:creationId xmlns:p14="http://schemas.microsoft.com/office/powerpoint/2010/main" val="181783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9F7D5-945F-48EC-B043-FA950EB8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Hulp zoeken</a:t>
            </a:r>
          </a:p>
        </p:txBody>
      </p:sp>
      <p:pic>
        <p:nvPicPr>
          <p:cNvPr id="28" name="Tijdelijke aanduiding voor inhoud 27">
            <a:extLst>
              <a:ext uri="{FF2B5EF4-FFF2-40B4-BE49-F238E27FC236}">
                <a16:creationId xmlns:a16="http://schemas.microsoft.com/office/drawing/2014/main" id="{FFDD9F75-CCDA-4729-876E-E2DF95732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147" y="1882127"/>
            <a:ext cx="6296899" cy="379696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B92A136-B9DD-49D4-A55B-A634BF0CA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894" y="1882127"/>
            <a:ext cx="5937939" cy="3759099"/>
          </a:xfrm>
          <a:prstGeom prst="rect">
            <a:avLst/>
          </a:prstGeom>
        </p:spPr>
      </p:pic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DE25EC2-2BD8-4F65-9215-0FD630E28537}"/>
              </a:ext>
            </a:extLst>
          </p:cNvPr>
          <p:cNvCxnSpPr/>
          <p:nvPr/>
        </p:nvCxnSpPr>
        <p:spPr>
          <a:xfrm flipV="1">
            <a:off x="8941981" y="2488019"/>
            <a:ext cx="1637414" cy="1063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A742D96E-3BF8-45BE-AE8F-830393A75D98}"/>
              </a:ext>
            </a:extLst>
          </p:cNvPr>
          <p:cNvSpPr txBox="1"/>
          <p:nvPr/>
        </p:nvSpPr>
        <p:spPr>
          <a:xfrm>
            <a:off x="494483" y="6444439"/>
            <a:ext cx="9704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Bron: https://www.rutgers.nl/sites/rutgersnl/files/PDF-Onderzoek/Seksuele_Gezondheid_in_NL_2017_23012018-aangepast.pdf</a:t>
            </a:r>
          </a:p>
        </p:txBody>
      </p:sp>
    </p:spTree>
    <p:extLst>
      <p:ext uri="{BB962C8B-B14F-4D97-AF65-F5344CB8AC3E}">
        <p14:creationId xmlns:p14="http://schemas.microsoft.com/office/powerpoint/2010/main" val="358477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0A1B3-D787-43C1-B251-11B81B80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D51A98-4488-4FE5-9F52-67ECD865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sz="2400" dirty="0"/>
          </a:p>
          <a:p>
            <a:pPr algn="ctr"/>
            <a:r>
              <a:rPr lang="nl-NL" sz="2400" dirty="0"/>
              <a:t>Een groot deel van de patiënten die wel hulp zou willen bij seksuele problemen ontvangt dit niet!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1819537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681</Words>
  <Application>Microsoft Office PowerPoint</Application>
  <PresentationFormat>Breedbeeld</PresentationFormat>
  <Paragraphs>123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Terugblik</vt:lpstr>
      <vt:lpstr>  Seks bespreken in de spreekkamer  Tips tegen drempelvrees </vt:lpstr>
      <vt:lpstr>Vraag jezelf af…</vt:lpstr>
      <vt:lpstr>PowerPoint-presentatie</vt:lpstr>
      <vt:lpstr>PowerPoint-presentatie</vt:lpstr>
      <vt:lpstr>Prevalentie seksuele problemen in Nld</vt:lpstr>
      <vt:lpstr>Prevalentie seksuele problemen in Nld</vt:lpstr>
      <vt:lpstr>Seksualiteit in de spreekkamer </vt:lpstr>
      <vt:lpstr>Hulp zoeken</vt:lpstr>
      <vt:lpstr>PowerPoint-presentatie</vt:lpstr>
      <vt:lpstr>Waarom huisartsen seksualiteit niet bespreken</vt:lpstr>
      <vt:lpstr>Openingszinnen</vt:lpstr>
      <vt:lpstr>PLISSIT model  Een model om seks bespreekbaar te maken</vt:lpstr>
      <vt:lpstr>PLISSIT Model</vt:lpstr>
      <vt:lpstr>Permission = toestemming/ permissie</vt:lpstr>
      <vt:lpstr>Limited information = informeren</vt:lpstr>
      <vt:lpstr>Specific suggestions = adviezen op maat</vt:lpstr>
      <vt:lpstr>Intensive therapy</vt:lpstr>
      <vt:lpstr>Plan een vervolg consult 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seks</dc:title>
  <dc:creator>joan boeke</dc:creator>
  <cp:lastModifiedBy>Lishia Oei</cp:lastModifiedBy>
  <cp:revision>46</cp:revision>
  <dcterms:created xsi:type="dcterms:W3CDTF">2020-10-21T10:34:48Z</dcterms:created>
  <dcterms:modified xsi:type="dcterms:W3CDTF">2020-11-09T15:48:20Z</dcterms:modified>
</cp:coreProperties>
</file>