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6" r:id="rId3"/>
    <p:sldId id="312" r:id="rId4"/>
    <p:sldId id="261" r:id="rId5"/>
    <p:sldId id="268" r:id="rId6"/>
    <p:sldId id="263" r:id="rId7"/>
    <p:sldId id="264" r:id="rId8"/>
    <p:sldId id="265" r:id="rId9"/>
    <p:sldId id="266" r:id="rId10"/>
    <p:sldId id="267"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80556" autoAdjust="0"/>
  </p:normalViewPr>
  <p:slideViewPr>
    <p:cSldViewPr snapToGrid="0">
      <p:cViewPr varScale="1">
        <p:scale>
          <a:sx n="89" d="100"/>
          <a:sy n="89" d="100"/>
        </p:scale>
        <p:origin x="1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02-10-19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Silverman (</a:t>
            </a:r>
            <a:r>
              <a:rPr lang="nl-NL" dirty="0" err="1"/>
              <a:t>bl</a:t>
            </a:r>
            <a:r>
              <a:rPr lang="nl-NL" dirty="0"/>
              <a:t> 183 3</a:t>
            </a:r>
            <a:r>
              <a:rPr lang="nl-NL" baseline="30000" dirty="0"/>
              <a:t>e</a:t>
            </a:r>
            <a:r>
              <a:rPr lang="nl-NL" dirty="0"/>
              <a:t> druk) citeert </a:t>
            </a:r>
            <a:r>
              <a:rPr lang="nl-NL" dirty="0" err="1"/>
              <a:t>Neuman</a:t>
            </a:r>
            <a:r>
              <a:rPr lang="nl-NL" dirty="0"/>
              <a:t> et al:’ Klinische empathie is de basisdeterminant van kwaliteit in de medische zorg. Slechts met empathie kan de clinicus de voornaamste medische taken accuraat uitvoeren, waardoor betere gezondheidsuitkomsten behaald worden’</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tot slot nadenken (evt. </a:t>
            </a:r>
            <a:r>
              <a:rPr lang="nl-NL" dirty="0" err="1"/>
              <a:t>buzzen</a:t>
            </a:r>
            <a:r>
              <a:rPr lang="nl-NL" dirty="0"/>
              <a:t> in 2 tallen) over een persoonlijk aandachtspunt: wat komt nu bij hen op als praktisch leerpunt bij het ontwikkelen of tonen van empathie.</a:t>
            </a:r>
          </a:p>
          <a:p>
            <a:r>
              <a:rPr lang="nl-NL" dirty="0"/>
              <a:t>Benadruk: de </a:t>
            </a:r>
            <a:r>
              <a:rPr lang="nl-NL" dirty="0" err="1"/>
              <a:t>aios</a:t>
            </a:r>
            <a:r>
              <a:rPr lang="nl-NL" dirty="0"/>
              <a:t> kan een aandachtspunt bedenken </a:t>
            </a:r>
            <a:r>
              <a:rPr lang="nl-NL" dirty="0" err="1"/>
              <a:t>mbt</a:t>
            </a:r>
            <a:r>
              <a:rPr lang="nl-NL" dirty="0"/>
              <a:t> het ontwikkelen (dus attitude) </a:t>
            </a:r>
            <a:r>
              <a:rPr lang="nl-NL" dirty="0" err="1"/>
              <a:t>òf</a:t>
            </a:r>
            <a:r>
              <a:rPr lang="nl-NL"/>
              <a:t> rond </a:t>
            </a:r>
            <a:r>
              <a:rPr lang="nl-NL" dirty="0"/>
              <a:t>het tonen (dus een bepaalde vaardigheid meer inzetten, verbaal of non verbaal)</a:t>
            </a:r>
          </a:p>
          <a:p>
            <a:r>
              <a:rPr lang="nl-NL" dirty="0"/>
              <a:t>En hoe gaan ze dat praktisch aanpakken, in hun consulten en in de leergesprekken?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340403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a:t>Afhankelijk </a:t>
            </a:r>
            <a:r>
              <a:rPr lang="nl-NL" dirty="0"/>
              <a:t>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062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Gesprek in de groep: wat verstaan de aios onder empathie? Hoe verhouden ze zich hiertoe? Wat hebben ze al geleerd? Wat verwachten ze te (kunnen/moeten) leren op het gebied van empathie in deze opleiding? </a:t>
            </a:r>
          </a:p>
        </p:txBody>
      </p:sp>
    </p:spTree>
    <p:extLst>
      <p:ext uri="{BB962C8B-B14F-4D97-AF65-F5344CB8AC3E}">
        <p14:creationId xmlns:p14="http://schemas.microsoft.com/office/powerpoint/2010/main" val="9099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a:p>
            <a:endParaRPr lang="nl-NL" dirty="0"/>
          </a:p>
          <a:p>
            <a:r>
              <a:rPr lang="nl-NL" dirty="0"/>
              <a:t>Passende hulp kan ook zijn: luisteren, er zijn. Of effectief geruststellen etc. Belangrijk om dit te verhelderen, het hoeft zeker niet te betekenen dat de dokter het probleem van de patiënt wegneemt! Dit gebeurt met professionele distantie als het een professionele relatie betreft. Empathische zorg vul je anders in als professional dan als </a:t>
            </a:r>
            <a:r>
              <a:rPr lang="nl-NL" dirty="0" err="1"/>
              <a:t>privepersoon</a:t>
            </a:r>
            <a:r>
              <a:rPr lang="nl-NL" dirty="0"/>
              <a:t>. </a:t>
            </a:r>
          </a:p>
          <a:p>
            <a:r>
              <a:rPr lang="nl-NL" dirty="0"/>
              <a:t>Alle uitingen van empathie dragen bij aan ‘het bieden van passende hulp’</a:t>
            </a:r>
          </a:p>
          <a:p>
            <a:endParaRPr lang="nl-NL" dirty="0"/>
          </a:p>
          <a:p>
            <a:r>
              <a:rPr lang="nl-NL" dirty="0" err="1"/>
              <a:t>Empatische</a:t>
            </a:r>
            <a:r>
              <a:rPr lang="nl-NL" dirty="0"/>
              <a:t> zorg komt min of meer overeen met veelvoorkomende definities van ‘compassie’. Hier is ervoor gekozen om vast te houden aan de meer ‘technische’ terminologie.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a:t>
            </a:r>
            <a:r>
              <a:rPr lang="nl-NL" dirty="0" err="1"/>
              <a:t>aios</a:t>
            </a:r>
            <a:r>
              <a:rPr lang="nl-NL" dirty="0"/>
              <a:t> in groepjes sparren over deze vragen, kijk welke vragen leven in de groep en neem daarvoor </a:t>
            </a:r>
            <a:r>
              <a:rPr lang="nl-NL" dirty="0" err="1"/>
              <a:t>plenari</a:t>
            </a:r>
            <a:r>
              <a:rPr lang="nl-NL" dirty="0"/>
              <a:t> nog wat tijd.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222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Actief = niet per se bewust!  </a:t>
            </a:r>
          </a:p>
          <a:p>
            <a:endParaRPr lang="nl-NL" dirty="0"/>
          </a:p>
          <a:p>
            <a:r>
              <a:rPr lang="nl-NL" dirty="0"/>
              <a:t>1: Silverman </a:t>
            </a:r>
            <a:r>
              <a:rPr lang="nl-NL" dirty="0" err="1"/>
              <a:t>bl</a:t>
            </a:r>
            <a:r>
              <a:rPr lang="nl-NL" dirty="0"/>
              <a:t> 185 3</a:t>
            </a:r>
            <a:r>
              <a:rPr lang="nl-NL" baseline="30000" dirty="0"/>
              <a:t>e</a:t>
            </a:r>
            <a:r>
              <a:rPr lang="nl-NL" dirty="0"/>
              <a:t> druk</a:t>
            </a:r>
          </a:p>
          <a:p>
            <a:r>
              <a:rPr lang="nl-NL" dirty="0"/>
              <a:t>2: </a:t>
            </a:r>
            <a:r>
              <a:rPr lang="nl-NL" dirty="0" err="1"/>
              <a:t>id</a:t>
            </a:r>
            <a:r>
              <a:rPr lang="nl-NL" dirty="0"/>
              <a:t> </a:t>
            </a:r>
            <a:r>
              <a:rPr lang="nl-NL" dirty="0" err="1"/>
              <a:t>bl</a:t>
            </a:r>
            <a:r>
              <a:rPr lang="nl-NL" dirty="0"/>
              <a:t> 164 en </a:t>
            </a:r>
            <a:r>
              <a:rPr lang="nl-NL" dirty="0" err="1"/>
              <a:t>bl</a:t>
            </a:r>
            <a:r>
              <a:rPr lang="nl-NL" dirty="0"/>
              <a:t> 185</a:t>
            </a:r>
          </a:p>
          <a:p>
            <a:r>
              <a:rPr lang="nl-NL" dirty="0"/>
              <a:t>3: </a:t>
            </a:r>
            <a:r>
              <a:rPr lang="nl-NL" dirty="0" err="1"/>
              <a:t>id</a:t>
            </a:r>
            <a:r>
              <a:rPr lang="nl-NL" dirty="0"/>
              <a:t> </a:t>
            </a:r>
            <a:r>
              <a:rPr lang="nl-NL" dirty="0" err="1"/>
              <a:t>bl</a:t>
            </a:r>
            <a:r>
              <a:rPr lang="nl-NL" dirty="0"/>
              <a:t> 164</a:t>
            </a:r>
          </a:p>
          <a:p>
            <a:r>
              <a:rPr lang="nl-NL" dirty="0"/>
              <a:t>4: </a:t>
            </a:r>
            <a:r>
              <a:rPr lang="nl-NL" dirty="0" err="1"/>
              <a:t>id</a:t>
            </a:r>
            <a:r>
              <a:rPr lang="nl-NL" dirty="0"/>
              <a:t> </a:t>
            </a:r>
            <a:r>
              <a:rPr lang="nl-NL" dirty="0" err="1"/>
              <a:t>bl</a:t>
            </a:r>
            <a:r>
              <a:rPr lang="nl-NL" dirty="0"/>
              <a:t> 187, te verklaren door toegenomen aandacht voor de biomedische invalshoek en de noodzaak om daarmee bezig te zijn tijdens het consult</a:t>
            </a:r>
          </a:p>
          <a:p>
            <a:r>
              <a:rPr lang="nl-NL" dirty="0"/>
              <a:t>5: gelukkig ook goed nieuws!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55544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a:t>
            </a:r>
            <a:r>
              <a:rPr lang="nl-NL" dirty="0" err="1"/>
              <a:t>bl</a:t>
            </a:r>
            <a:r>
              <a:rPr lang="nl-NL" dirty="0"/>
              <a:t> 184</a:t>
            </a:r>
          </a:p>
          <a:p>
            <a:endParaRPr lang="nl-NL" dirty="0"/>
          </a:p>
          <a:p>
            <a:r>
              <a:rPr lang="nl-NL" dirty="0"/>
              <a:t>Laat de groep </a:t>
            </a:r>
            <a:r>
              <a:rPr lang="nl-NL" dirty="0" err="1"/>
              <a:t>buzzen</a:t>
            </a:r>
            <a:r>
              <a:rPr lang="nl-NL" dirty="0"/>
              <a:t> en hardop denken over beide vragen. Op de volgende slides volgt over beide punten wat informatie.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76941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verschillen tussen mensen in hun empathisch vermogen, maar er is ook een belangrijke professionele ontwikkeling mogelijk door gecombineerde aandacht voor attitude </a:t>
            </a:r>
            <a:r>
              <a:rPr lang="nl-NL" dirty="0" err="1"/>
              <a:t>èn</a:t>
            </a:r>
            <a:r>
              <a:rPr lang="nl-NL" dirty="0"/>
              <a:t>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122885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toe: erkenningsrespons. Je laat merken dat je hoort/merkt wat de patiënt vertelt. Bijv. door een samenvatting en/of passende gevoelsreflectie.</a:t>
            </a:r>
          </a:p>
          <a:p>
            <a:r>
              <a:rPr lang="nl-NL" dirty="0"/>
              <a:t>Erkennen wil NIET zeggen: het ermee eens zijn, of toezeggen dat de patiënt krijgt wat zij/hij wil!</a:t>
            </a:r>
          </a:p>
          <a:p>
            <a:endParaRPr lang="nl-NL" dirty="0"/>
          </a:p>
          <a:p>
            <a:r>
              <a:rPr lang="nl-NL" dirty="0"/>
              <a:t>ICE is het acroniem voor “</a:t>
            </a:r>
            <a:r>
              <a:rPr lang="nl-NL" dirty="0" err="1"/>
              <a:t>ideas</a:t>
            </a:r>
            <a:r>
              <a:rPr lang="nl-NL" dirty="0"/>
              <a:t>, concerns, </a:t>
            </a:r>
            <a:r>
              <a:rPr lang="nl-NL" dirty="0" err="1"/>
              <a:t>expectations</a:t>
            </a:r>
            <a:r>
              <a:rPr lang="nl-NL" dirty="0"/>
              <a:t>’. IN het OWP ‘hulpvraag’ wordt dit </a:t>
            </a:r>
            <a:r>
              <a:rPr lang="nl-NL"/>
              <a:t>uitgebreid toegelicht.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631986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'Empathie in het consult'. APC-Onderwijs HOVUmc 2019-08. </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Empathie</a:t>
            </a:r>
            <a:r>
              <a:rPr lang="en-US" sz="4000" dirty="0"/>
              <a:t> in het consult </a:t>
            </a:r>
            <a:br>
              <a:rPr lang="en-US" sz="4000" dirty="0"/>
            </a:br>
            <a:r>
              <a:rPr lang="en-US" sz="4000" i="1" dirty="0"/>
              <a:t>de basis van </a:t>
            </a:r>
            <a:r>
              <a:rPr lang="en-US" sz="4000" i="1" dirty="0" err="1"/>
              <a:t>medische</a:t>
            </a:r>
            <a:r>
              <a:rPr lang="en-US" sz="4000" i="1" dirty="0"/>
              <a:t> </a:t>
            </a:r>
            <a:r>
              <a:rPr lang="en-US" sz="4000" i="1" dirty="0" err="1"/>
              <a:t>zorg</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F06AC732-A01C-464D-8FAD-03F55046CC75}"/>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‘Empathie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37EDC-C01E-DD4C-9083-55C3B7DEBF45}"/>
              </a:ext>
            </a:extLst>
          </p:cNvPr>
          <p:cNvSpPr>
            <a:spLocks noGrp="1"/>
          </p:cNvSpPr>
          <p:nvPr>
            <p:ph type="title"/>
          </p:nvPr>
        </p:nvSpPr>
        <p:spPr>
          <a:xfrm>
            <a:off x="1355303" y="1738311"/>
            <a:ext cx="10766044" cy="1325563"/>
          </a:xfrm>
        </p:spPr>
        <p:txBody>
          <a:bodyPr/>
          <a:lstStyle/>
          <a:p>
            <a:r>
              <a:rPr lang="nl-NL" dirty="0"/>
              <a:t>MAAS Globaal</a:t>
            </a:r>
          </a:p>
        </p:txBody>
      </p:sp>
      <p:pic>
        <p:nvPicPr>
          <p:cNvPr id="14" name="Tijdelijke aanduiding voor inhoud 13">
            <a:extLst>
              <a:ext uri="{FF2B5EF4-FFF2-40B4-BE49-F238E27FC236}">
                <a16:creationId xmlns:a16="http://schemas.microsoft.com/office/drawing/2014/main" id="{2F431C35-91B3-A545-9B72-A6DB837908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55303" y="3063874"/>
            <a:ext cx="7252374" cy="1469231"/>
          </a:xfrm>
        </p:spPr>
      </p:pic>
      <p:sp>
        <p:nvSpPr>
          <p:cNvPr id="4" name="Tijdelijke aanduiding voor voettekst 3">
            <a:extLst>
              <a:ext uri="{FF2B5EF4-FFF2-40B4-BE49-F238E27FC236}">
                <a16:creationId xmlns:a16="http://schemas.microsoft.com/office/drawing/2014/main" id="{C4A2AE23-693C-6A43-85B7-35B801CF252F}"/>
              </a:ext>
            </a:extLst>
          </p:cNvPr>
          <p:cNvSpPr>
            <a:spLocks noGrp="1"/>
          </p:cNvSpPr>
          <p:nvPr>
            <p:ph type="ftr" sz="quarter" idx="11"/>
          </p:nvPr>
        </p:nvSpPr>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2784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Formuleer een eigen ontwikkelpunt over ‘empathie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212B9FAE-27E0-E547-85F7-F5943C0EDEC7}"/>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0030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br>
              <a:rPr lang="nl-NL" sz="2000" dirty="0"/>
            </a:b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7825CFB9-5B53-634E-9A60-2B9DDFF1A67C}"/>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2710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Empathie in Silvermans consultmodel</a:t>
            </a:r>
          </a:p>
          <a:p>
            <a:r>
              <a:rPr lang="nl-NL" dirty="0"/>
              <a:t>Drie aspecten van empathie </a:t>
            </a:r>
          </a:p>
          <a:p>
            <a:r>
              <a:rPr lang="nl-NL" dirty="0"/>
              <a:t>Hoe empathisch ben jij? </a:t>
            </a:r>
          </a:p>
          <a:p>
            <a:r>
              <a:rPr lang="nl-NL" dirty="0"/>
              <a:t>Onderzoek over de empathische huisarts</a:t>
            </a:r>
          </a:p>
          <a:p>
            <a:r>
              <a:rPr lang="nl-NL" dirty="0"/>
              <a:t>Empathie (leren) uiten </a:t>
            </a:r>
          </a:p>
          <a:p>
            <a:r>
              <a:rPr lang="nl-NL" dirty="0"/>
              <a:t>Empathie in de MAAS Globaal scorelijst</a:t>
            </a:r>
          </a:p>
          <a:p>
            <a:r>
              <a:rPr lang="nl-NL" dirty="0"/>
              <a:t>Formuleren van eigen ontwikkelpunten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802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pPr algn="ctr"/>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‘Empathie in het consult' - APC Onderwijs </a:t>
            </a:r>
            <a:r>
              <a:rPr lang="nl-NL" dirty="0" err="1"/>
              <a:t>HoVUmc</a:t>
            </a:r>
            <a:r>
              <a:rPr lang="nl-NL" dirty="0"/>
              <a:t>. 2019-08</a:t>
            </a:r>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714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1341437" y="799241"/>
            <a:ext cx="10766044" cy="1132772"/>
          </a:xfrm>
        </p:spPr>
        <p:txBody>
          <a:bodyPr/>
          <a:lstStyle/>
          <a:p>
            <a:pPr algn="ctr"/>
            <a:r>
              <a:rPr lang="nl-NL" dirty="0"/>
              <a:t>Drie aspecten van empathie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2912789" y="1932012"/>
            <a:ext cx="10744200" cy="4925987"/>
          </a:xfrm>
        </p:spPr>
        <p:txBody>
          <a:bodyPr/>
          <a:lstStyle/>
          <a:p>
            <a:pPr marL="0" indent="0">
              <a:buNone/>
            </a:pPr>
            <a:r>
              <a:rPr lang="nl-NL" b="1" dirty="0"/>
              <a:t>1. Cognitieve empathie: </a:t>
            </a:r>
          </a:p>
          <a:p>
            <a:pPr marL="0" indent="0">
              <a:buNone/>
            </a:pPr>
            <a:r>
              <a:rPr lang="nl-NL" dirty="0"/>
              <a:t>	Het vermogen om de gezichtspunten </a:t>
            </a:r>
          </a:p>
          <a:p>
            <a:pPr marL="0" indent="0">
              <a:buNone/>
            </a:pPr>
            <a:r>
              <a:rPr lang="nl-NL" dirty="0"/>
              <a:t>	van de ander te begrijpen</a:t>
            </a:r>
            <a:br>
              <a:rPr lang="nl-NL" dirty="0"/>
            </a:br>
            <a:endParaRPr lang="nl-NL" dirty="0"/>
          </a:p>
          <a:p>
            <a:pPr marL="0" indent="0">
              <a:buNone/>
            </a:pPr>
            <a:r>
              <a:rPr lang="nl-NL" b="1" dirty="0"/>
              <a:t>2. Emotionele empathie: </a:t>
            </a:r>
          </a:p>
          <a:p>
            <a:pPr marL="457200" lvl="1" indent="0">
              <a:buNone/>
            </a:pPr>
            <a:r>
              <a:rPr lang="nl-NL" dirty="0"/>
              <a:t>	Aanvoelen hoe de ander zich voelt</a:t>
            </a:r>
          </a:p>
          <a:p>
            <a:pPr marL="0" indent="0">
              <a:buNone/>
            </a:pPr>
            <a:r>
              <a:rPr lang="nl-NL" dirty="0"/>
              <a:t>	Deels onbewust (affectieve resonantie)</a:t>
            </a:r>
            <a:br>
              <a:rPr lang="nl-NL" dirty="0"/>
            </a:br>
            <a:endParaRPr lang="nl-NL" dirty="0"/>
          </a:p>
          <a:p>
            <a:pPr marL="0" indent="0">
              <a:buNone/>
            </a:pPr>
            <a:r>
              <a:rPr lang="nl-NL" b="1" dirty="0"/>
              <a:t>3. Empathische zorg:</a:t>
            </a:r>
          </a:p>
          <a:p>
            <a:pPr marL="0" indent="0">
              <a:buNone/>
            </a:pPr>
            <a:r>
              <a:rPr lang="nl-NL" dirty="0"/>
              <a:t>	1 en/of 2 plús de wens om </a:t>
            </a:r>
            <a:r>
              <a:rPr lang="nl-NL" i="1" dirty="0"/>
              <a:t>passende hulp </a:t>
            </a:r>
            <a:r>
              <a:rPr lang="nl-NL" dirty="0"/>
              <a:t>bieden</a:t>
            </a:r>
          </a:p>
          <a:p>
            <a:pPr marL="457200" indent="-457200">
              <a:buAutoNum type="arabicPeriod" startAt="3"/>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Tijdelijke aanduiding voor inhoud 3" descr="Afbeeldingsresultaat voor diagnostisch proces">
            <a:extLst>
              <a:ext uri="{FF2B5EF4-FFF2-40B4-BE49-F238E27FC236}">
                <a16:creationId xmlns:a16="http://schemas.microsoft.com/office/drawing/2014/main" id="{3F3D2A0B-E471-8848-8B0F-0A78A3D3D319}"/>
              </a:ext>
            </a:extLst>
          </p:cNvPr>
          <p:cNvPicPr>
            <a:picLocks/>
          </p:cNvPicPr>
          <p:nvPr/>
        </p:nvPicPr>
        <p:blipFill>
          <a:blip r:embed="rId3" cstate="print"/>
          <a:stretch>
            <a:fillRect/>
          </a:stretch>
        </p:blipFill>
        <p:spPr bwMode="auto">
          <a:xfrm>
            <a:off x="711200" y="1942180"/>
            <a:ext cx="1860809" cy="1132772"/>
          </a:xfrm>
          <a:prstGeom prst="rect">
            <a:avLst/>
          </a:prstGeom>
          <a:noFill/>
          <a:ln w="9525">
            <a:noFill/>
            <a:miter lim="800000"/>
            <a:headEnd/>
            <a:tailEnd/>
          </a:ln>
        </p:spPr>
      </p:pic>
      <p:pic>
        <p:nvPicPr>
          <p:cNvPr id="7" name="Tijdelijke aanduiding voor inhoud 4">
            <a:extLst>
              <a:ext uri="{FF2B5EF4-FFF2-40B4-BE49-F238E27FC236}">
                <a16:creationId xmlns:a16="http://schemas.microsoft.com/office/drawing/2014/main" id="{2C9F1635-4EF8-0241-85DB-AB0CE71B7C70}"/>
              </a:ext>
            </a:extLst>
          </p:cNvPr>
          <p:cNvPicPr>
            <a:picLocks noChangeAspect="1"/>
          </p:cNvPicPr>
          <p:nvPr/>
        </p:nvPicPr>
        <p:blipFill>
          <a:blip r:embed="rId4"/>
          <a:srcRect t="9421" b="9421"/>
          <a:stretch>
            <a:fillRect/>
          </a:stretch>
        </p:blipFill>
        <p:spPr>
          <a:xfrm>
            <a:off x="452439" y="3429000"/>
            <a:ext cx="2119571" cy="1144719"/>
          </a:xfrm>
          <a:prstGeom prst="rect">
            <a:avLst/>
          </a:prstGeom>
        </p:spPr>
      </p:pic>
      <p:pic>
        <p:nvPicPr>
          <p:cNvPr id="8" name="Afbeelding 7">
            <a:extLst>
              <a:ext uri="{FF2B5EF4-FFF2-40B4-BE49-F238E27FC236}">
                <a16:creationId xmlns:a16="http://schemas.microsoft.com/office/drawing/2014/main" id="{01CA63F3-00F5-EB42-95D7-BC85B523149E}"/>
              </a:ext>
            </a:extLst>
          </p:cNvPr>
          <p:cNvPicPr>
            <a:picLocks noChangeAspect="1"/>
          </p:cNvPicPr>
          <p:nvPr/>
        </p:nvPicPr>
        <p:blipFill>
          <a:blip r:embed="rId5"/>
          <a:stretch>
            <a:fillRect/>
          </a:stretch>
        </p:blipFill>
        <p:spPr>
          <a:xfrm>
            <a:off x="711200" y="4798071"/>
            <a:ext cx="1860810" cy="1324661"/>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4852-2549-F64E-B957-00018E10BBC2}"/>
              </a:ext>
            </a:extLst>
          </p:cNvPr>
          <p:cNvSpPr>
            <a:spLocks noGrp="1"/>
          </p:cNvSpPr>
          <p:nvPr>
            <p:ph type="title"/>
          </p:nvPr>
        </p:nvSpPr>
        <p:spPr/>
        <p:txBody>
          <a:bodyPr/>
          <a:lstStyle/>
          <a:p>
            <a:r>
              <a:rPr lang="nl-NL" dirty="0"/>
              <a:t>Hoe empathisch ben jij?</a:t>
            </a:r>
          </a:p>
        </p:txBody>
      </p:sp>
      <p:sp>
        <p:nvSpPr>
          <p:cNvPr id="3" name="Tijdelijke aanduiding voor inhoud 2">
            <a:extLst>
              <a:ext uri="{FF2B5EF4-FFF2-40B4-BE49-F238E27FC236}">
                <a16:creationId xmlns:a16="http://schemas.microsoft.com/office/drawing/2014/main" id="{E9BC8545-1890-0246-8FCF-96C6DA78D6A4}"/>
              </a:ext>
            </a:extLst>
          </p:cNvPr>
          <p:cNvSpPr>
            <a:spLocks noGrp="1"/>
          </p:cNvSpPr>
          <p:nvPr>
            <p:ph sz="half" idx="2"/>
          </p:nvPr>
        </p:nvSpPr>
        <p:spPr/>
        <p:txBody>
          <a:bodyPr/>
          <a:lstStyle/>
          <a:p>
            <a:r>
              <a:rPr lang="nl-NL" sz="2000" dirty="0"/>
              <a:t>Wat herken je van bij jezelf van de vorige slide?</a:t>
            </a:r>
          </a:p>
          <a:p>
            <a:r>
              <a:rPr lang="nl-NL" sz="2000" dirty="0"/>
              <a:t>Zijn er aspecten van empathie die niet of nauwelijks betrekking op jou hebben?</a:t>
            </a:r>
          </a:p>
          <a:p>
            <a:r>
              <a:rPr lang="nl-NL" sz="2000" dirty="0"/>
              <a:t>Wil je hier iets in ontwikkelen, en waarom wel of niet? </a:t>
            </a:r>
          </a:p>
          <a:p>
            <a:r>
              <a:rPr lang="nl-NL" sz="2000" dirty="0"/>
              <a:t>Kun je ook ‘te veel empathie’ hebben? </a:t>
            </a:r>
          </a:p>
          <a:p>
            <a:r>
              <a:rPr lang="nl-NL" sz="2000" dirty="0"/>
              <a:t>Kan een dokter ‘te weinig’ empathie hebben om zijn vak goed uit te oefenen?</a:t>
            </a:r>
          </a:p>
        </p:txBody>
      </p:sp>
      <p:sp>
        <p:nvSpPr>
          <p:cNvPr id="4" name="Tijdelijke aanduiding voor voettekst 3">
            <a:extLst>
              <a:ext uri="{FF2B5EF4-FFF2-40B4-BE49-F238E27FC236}">
                <a16:creationId xmlns:a16="http://schemas.microsoft.com/office/drawing/2014/main" id="{D86BE1AB-2DD1-6346-B79B-FE18A718581D}"/>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864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27DA3-CED9-E544-849F-C2B7B88C86F7}"/>
              </a:ext>
            </a:extLst>
          </p:cNvPr>
          <p:cNvSpPr>
            <a:spLocks noGrp="1"/>
          </p:cNvSpPr>
          <p:nvPr>
            <p:ph type="title"/>
          </p:nvPr>
        </p:nvSpPr>
        <p:spPr>
          <a:xfrm>
            <a:off x="673100" y="884421"/>
            <a:ext cx="10766044" cy="1094282"/>
          </a:xfrm>
        </p:spPr>
        <p:txBody>
          <a:bodyPr/>
          <a:lstStyle/>
          <a:p>
            <a:r>
              <a:rPr lang="nl-NL" dirty="0"/>
              <a:t>Kennis over de empathische relatie</a:t>
            </a:r>
          </a:p>
        </p:txBody>
      </p:sp>
      <p:sp>
        <p:nvSpPr>
          <p:cNvPr id="3" name="Tijdelijke aanduiding voor inhoud 2">
            <a:extLst>
              <a:ext uri="{FF2B5EF4-FFF2-40B4-BE49-F238E27FC236}">
                <a16:creationId xmlns:a16="http://schemas.microsoft.com/office/drawing/2014/main" id="{A2FF9E86-FCA6-8843-8F6A-D7B426F9D989}"/>
              </a:ext>
            </a:extLst>
          </p:cNvPr>
          <p:cNvSpPr>
            <a:spLocks noGrp="1"/>
          </p:cNvSpPr>
          <p:nvPr>
            <p:ph sz="half" idx="2"/>
          </p:nvPr>
        </p:nvSpPr>
        <p:spPr>
          <a:xfrm>
            <a:off x="694944" y="1978703"/>
            <a:ext cx="10744200" cy="4198260"/>
          </a:xfrm>
        </p:spPr>
        <p:txBody>
          <a:bodyPr/>
          <a:lstStyle/>
          <a:p>
            <a:pPr marL="457200" indent="-457200">
              <a:buFont typeface="+mj-lt"/>
              <a:buAutoNum type="arabicPeriod"/>
            </a:pPr>
            <a:r>
              <a:rPr lang="nl-NL" sz="2000" dirty="0"/>
              <a:t>Patiënten uiten hun gevoelens zelden direct.</a:t>
            </a:r>
          </a:p>
          <a:p>
            <a:pPr marL="457200" indent="-457200">
              <a:buFont typeface="+mj-lt"/>
              <a:buAutoNum type="arabicPeriod"/>
            </a:pPr>
            <a:r>
              <a:rPr lang="nl-NL" sz="2000" dirty="0"/>
              <a:t>Dokters verhinderen nogal eens actief dat patiënten hun gevoelens uiten (bv door het stellen van een biomedische vraag of door aan te sturen op oplossing van het probleem waarvoor de patiënt komt).</a:t>
            </a:r>
          </a:p>
          <a:p>
            <a:pPr marL="457200" indent="-457200">
              <a:buFont typeface="+mj-lt"/>
              <a:buAutoNum type="arabicPeriod"/>
            </a:pPr>
            <a:r>
              <a:rPr lang="nl-NL" sz="2000" dirty="0"/>
              <a:t>Dokters missen tot 90% (!) van de kansen om empathie te tonen.</a:t>
            </a:r>
          </a:p>
          <a:p>
            <a:pPr marL="457200" indent="-457200">
              <a:buFont typeface="+mj-lt"/>
              <a:buAutoNum type="arabicPeriod"/>
            </a:pPr>
            <a:r>
              <a:rPr lang="nl-NL" sz="2000" dirty="0"/>
              <a:t>In de loop van de medische opleiding lopen empathiescores terug.</a:t>
            </a:r>
          </a:p>
          <a:p>
            <a:pPr marL="457200" indent="-457200">
              <a:buFont typeface="+mj-lt"/>
              <a:buAutoNum type="arabicPeriod"/>
            </a:pPr>
            <a:r>
              <a:rPr lang="nl-NL" sz="2000" dirty="0"/>
              <a:t>Patiënten geven hun huisarts een hogere empathiescore dan de huisarts zichzelf geeft (H&amp;W, maart 2019).</a:t>
            </a:r>
          </a:p>
        </p:txBody>
      </p:sp>
      <p:sp>
        <p:nvSpPr>
          <p:cNvPr id="4" name="Tijdelijke aanduiding voor voettekst 3">
            <a:extLst>
              <a:ext uri="{FF2B5EF4-FFF2-40B4-BE49-F238E27FC236}">
                <a16:creationId xmlns:a16="http://schemas.microsoft.com/office/drawing/2014/main" id="{6708053E-E5EA-2943-BAC4-4559B475915F}"/>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605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85B2-0290-1040-BDE5-BA53BFC8D856}"/>
              </a:ext>
            </a:extLst>
          </p:cNvPr>
          <p:cNvSpPr>
            <a:spLocks noGrp="1"/>
          </p:cNvSpPr>
          <p:nvPr>
            <p:ph type="title"/>
          </p:nvPr>
        </p:nvSpPr>
        <p:spPr/>
        <p:txBody>
          <a:bodyPr/>
          <a:lstStyle/>
          <a:p>
            <a:r>
              <a:rPr lang="nl-NL" sz="3200" dirty="0"/>
              <a:t>Empathie verloopt in 2 stadia</a:t>
            </a:r>
          </a:p>
        </p:txBody>
      </p:sp>
      <p:sp>
        <p:nvSpPr>
          <p:cNvPr id="3" name="Tijdelijke aanduiding voor inhoud 2">
            <a:extLst>
              <a:ext uri="{FF2B5EF4-FFF2-40B4-BE49-F238E27FC236}">
                <a16:creationId xmlns:a16="http://schemas.microsoft.com/office/drawing/2014/main" id="{2E6E9F0E-2F77-AE40-A5B4-26138722A097}"/>
              </a:ext>
            </a:extLst>
          </p:cNvPr>
          <p:cNvSpPr>
            <a:spLocks noGrp="1"/>
          </p:cNvSpPr>
          <p:nvPr>
            <p:ph sz="half" idx="2"/>
          </p:nvPr>
        </p:nvSpPr>
        <p:spPr>
          <a:xfrm>
            <a:off x="694944" y="2728209"/>
            <a:ext cx="10744200" cy="2353457"/>
          </a:xfrm>
        </p:spPr>
        <p:txBody>
          <a:bodyPr/>
          <a:lstStyle/>
          <a:p>
            <a:pPr marL="514350" indent="-514350">
              <a:buFont typeface="+mj-lt"/>
              <a:buAutoNum type="arabicPeriod"/>
            </a:pPr>
            <a:r>
              <a:rPr lang="nl-NL" sz="2000" dirty="0"/>
              <a:t>Gevoelig zijn voor de situatie en de emoties van de ander.</a:t>
            </a:r>
          </a:p>
          <a:p>
            <a:pPr lvl="1"/>
            <a:r>
              <a:rPr lang="nl-NL" sz="2000" dirty="0"/>
              <a:t>Vraag: is dit aan te leren?</a:t>
            </a:r>
          </a:p>
          <a:p>
            <a:pPr lvl="1"/>
            <a:endParaRPr lang="nl-NL" sz="2000" dirty="0"/>
          </a:p>
          <a:p>
            <a:pPr marL="514350" indent="-514350">
              <a:buFont typeface="+mj-lt"/>
              <a:buAutoNum type="arabicPeriod"/>
            </a:pPr>
            <a:r>
              <a:rPr lang="nl-NL" sz="2000" dirty="0"/>
              <a:t>Dit aan de patiënt laten weten en daarmee steun bieden.</a:t>
            </a:r>
          </a:p>
          <a:p>
            <a:pPr lvl="1"/>
            <a:r>
              <a:rPr lang="nl-NL" sz="2000" dirty="0"/>
              <a:t>Vraag: welke manieren ken je om dit toe doen?</a:t>
            </a:r>
          </a:p>
        </p:txBody>
      </p:sp>
      <p:sp>
        <p:nvSpPr>
          <p:cNvPr id="4" name="Tijdelijke aanduiding voor voettekst 3">
            <a:extLst>
              <a:ext uri="{FF2B5EF4-FFF2-40B4-BE49-F238E27FC236}">
                <a16:creationId xmlns:a16="http://schemas.microsoft.com/office/drawing/2014/main" id="{849C6684-120B-0F43-B1CA-D5833D3D6BDA}"/>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3019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46350-B294-0C40-8B24-01BD0FC9D16F}"/>
              </a:ext>
            </a:extLst>
          </p:cNvPr>
          <p:cNvSpPr>
            <a:spLocks noGrp="1"/>
          </p:cNvSpPr>
          <p:nvPr>
            <p:ph type="title"/>
          </p:nvPr>
        </p:nvSpPr>
        <p:spPr>
          <a:xfrm>
            <a:off x="673100" y="854440"/>
            <a:ext cx="10766044" cy="989350"/>
          </a:xfrm>
        </p:spPr>
        <p:txBody>
          <a:bodyPr/>
          <a:lstStyle/>
          <a:p>
            <a:r>
              <a:rPr lang="nl-NL" sz="3200" dirty="0"/>
              <a:t>Is empathie aan te leren?</a:t>
            </a:r>
          </a:p>
        </p:txBody>
      </p:sp>
      <p:sp>
        <p:nvSpPr>
          <p:cNvPr id="3" name="Tijdelijke aanduiding voor inhoud 2">
            <a:extLst>
              <a:ext uri="{FF2B5EF4-FFF2-40B4-BE49-F238E27FC236}">
                <a16:creationId xmlns:a16="http://schemas.microsoft.com/office/drawing/2014/main" id="{D05C18AF-418A-0144-85E1-094D97C115DF}"/>
              </a:ext>
            </a:extLst>
          </p:cNvPr>
          <p:cNvSpPr>
            <a:spLocks noGrp="1"/>
          </p:cNvSpPr>
          <p:nvPr>
            <p:ph sz="half" idx="2"/>
          </p:nvPr>
        </p:nvSpPr>
        <p:spPr>
          <a:xfrm>
            <a:off x="694944" y="1948721"/>
            <a:ext cx="10744200" cy="4228242"/>
          </a:xfrm>
        </p:spPr>
        <p:txBody>
          <a:bodyPr/>
          <a:lstStyle/>
          <a:p>
            <a:pPr marL="0" indent="0">
              <a:buNone/>
            </a:pPr>
            <a:r>
              <a:rPr lang="nl-NL" sz="2000" dirty="0" err="1"/>
              <a:t>Bonvicini</a:t>
            </a:r>
            <a:r>
              <a:rPr lang="nl-NL" sz="2000" dirty="0"/>
              <a:t> et al (2009) toont duidelijk effect aan van:</a:t>
            </a:r>
          </a:p>
          <a:p>
            <a:pPr marL="0" indent="0">
              <a:buNone/>
            </a:pPr>
            <a:endParaRPr lang="nl-NL" sz="2000" dirty="0"/>
          </a:p>
          <a:p>
            <a:r>
              <a:rPr lang="nl-NL" sz="2000" dirty="0"/>
              <a:t>Gericht onderwijs over consultvoering (gericht op vaardigheden)</a:t>
            </a:r>
          </a:p>
          <a:p>
            <a:r>
              <a:rPr lang="nl-NL" sz="2000" dirty="0"/>
              <a:t>Bewustwording bij de dokter (wat houdt mij bezig in dit consult, waarom doe ik wat ik doe)</a:t>
            </a:r>
          </a:p>
          <a:p>
            <a:endParaRPr lang="nl-NL" sz="2000" dirty="0"/>
          </a:p>
          <a:p>
            <a:pPr marL="0" indent="0">
              <a:buNone/>
            </a:pPr>
            <a:r>
              <a:rPr lang="nl-NL" sz="2000" dirty="0"/>
              <a:t>Het onderwijs op de TKD en de dagelijkse werkzaamheden in de opleidingspraktijk ondersteunen dus dit leerproces</a:t>
            </a:r>
          </a:p>
          <a:p>
            <a:pPr marL="0" indent="0">
              <a:buNone/>
            </a:pPr>
            <a:endParaRPr lang="nl-NL" sz="2000" dirty="0"/>
          </a:p>
        </p:txBody>
      </p:sp>
      <p:sp>
        <p:nvSpPr>
          <p:cNvPr id="4" name="Tijdelijke aanduiding voor voettekst 3">
            <a:extLst>
              <a:ext uri="{FF2B5EF4-FFF2-40B4-BE49-F238E27FC236}">
                <a16:creationId xmlns:a16="http://schemas.microsoft.com/office/drawing/2014/main" id="{1539391D-331C-F04F-9B0C-09B162BF8150}"/>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5651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EAA91-E03A-3646-BF71-A08F9B024141}"/>
              </a:ext>
            </a:extLst>
          </p:cNvPr>
          <p:cNvSpPr>
            <a:spLocks noGrp="1"/>
          </p:cNvSpPr>
          <p:nvPr>
            <p:ph type="title"/>
          </p:nvPr>
        </p:nvSpPr>
        <p:spPr>
          <a:xfrm>
            <a:off x="673100" y="881150"/>
            <a:ext cx="10766044" cy="1014152"/>
          </a:xfrm>
        </p:spPr>
        <p:txBody>
          <a:bodyPr/>
          <a:lstStyle/>
          <a:p>
            <a:r>
              <a:rPr lang="nl-NL" sz="3200" dirty="0"/>
              <a:t>Hoe toon je empathie? </a:t>
            </a:r>
          </a:p>
        </p:txBody>
      </p:sp>
      <p:sp>
        <p:nvSpPr>
          <p:cNvPr id="3" name="Tijdelijke aanduiding voor inhoud 2">
            <a:extLst>
              <a:ext uri="{FF2B5EF4-FFF2-40B4-BE49-F238E27FC236}">
                <a16:creationId xmlns:a16="http://schemas.microsoft.com/office/drawing/2014/main" id="{4457A109-B428-C24F-81F9-747AD84E3956}"/>
              </a:ext>
            </a:extLst>
          </p:cNvPr>
          <p:cNvSpPr>
            <a:spLocks noGrp="1"/>
          </p:cNvSpPr>
          <p:nvPr>
            <p:ph sz="half" idx="2"/>
          </p:nvPr>
        </p:nvSpPr>
        <p:spPr>
          <a:xfrm>
            <a:off x="694944" y="1895302"/>
            <a:ext cx="10744200" cy="4281661"/>
          </a:xfrm>
        </p:spPr>
        <p:txBody>
          <a:bodyPr/>
          <a:lstStyle/>
          <a:p>
            <a:pPr marL="0" indent="0">
              <a:buNone/>
            </a:pPr>
            <a:r>
              <a:rPr lang="nl-NL" sz="2000" b="1" dirty="0"/>
              <a:t>Verbaal</a:t>
            </a:r>
          </a:p>
          <a:p>
            <a:r>
              <a:rPr lang="nl-NL" sz="2000" dirty="0"/>
              <a:t>Warm welkom</a:t>
            </a:r>
          </a:p>
          <a:p>
            <a:r>
              <a:rPr lang="nl-NL" sz="2000" dirty="0"/>
              <a:t>aandacht voor wensen, verwachtingen en gevoelens van de patiënt (ICE)</a:t>
            </a:r>
          </a:p>
          <a:p>
            <a:r>
              <a:rPr lang="nl-NL" sz="2000" dirty="0"/>
              <a:t>Erkenningsrespons</a:t>
            </a:r>
          </a:p>
          <a:p>
            <a:r>
              <a:rPr lang="nl-NL" sz="2000" dirty="0"/>
              <a:t>Aanmoedigingen en gevoelsreflecties</a:t>
            </a:r>
          </a:p>
          <a:p>
            <a:r>
              <a:rPr lang="nl-NL" sz="2000" dirty="0"/>
              <a:t>De patiënt uitnodigen als een gelijke deel te nemen, keuzes bieden.</a:t>
            </a:r>
          </a:p>
          <a:p>
            <a:endParaRPr lang="nl-NL" sz="2000" dirty="0"/>
          </a:p>
          <a:p>
            <a:pPr marL="0" indent="0">
              <a:buNone/>
            </a:pPr>
            <a:r>
              <a:rPr lang="nl-NL" sz="2000" b="1" dirty="0"/>
              <a:t>Non verbaal:</a:t>
            </a:r>
          </a:p>
          <a:p>
            <a:r>
              <a:rPr lang="nl-NL" sz="2000" dirty="0"/>
              <a:t>Gezichtsuitdrukking, symmetrische houding</a:t>
            </a:r>
          </a:p>
          <a:p>
            <a:r>
              <a:rPr lang="nl-NL" sz="2000" dirty="0"/>
              <a:t>Aandachtig luisteren en het gebruik van stiltes.</a:t>
            </a:r>
          </a:p>
          <a:p>
            <a:endParaRPr lang="nl-NL" sz="2000"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id="{5C3F46CE-2054-9B47-9483-5C20126DAD25}"/>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9305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3550</TotalTime>
  <Words>1488</Words>
  <Application>Microsoft Macintosh PowerPoint</Application>
  <PresentationFormat>Breedbeeld</PresentationFormat>
  <Paragraphs>131</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Empathie in het consult  de basis van medische zorg</vt:lpstr>
      <vt:lpstr>Inhoud presentatie</vt:lpstr>
      <vt:lpstr>Consultmodel volgens Silverman </vt:lpstr>
      <vt:lpstr>Drie aspecten van empathie</vt:lpstr>
      <vt:lpstr>Hoe empathisch ben jij?</vt:lpstr>
      <vt:lpstr>Kennis over de empathische relatie</vt:lpstr>
      <vt:lpstr>Empathie verloopt in 2 stadia</vt:lpstr>
      <vt:lpstr>Is empathie aan te leren?</vt:lpstr>
      <vt:lpstr>Hoe toon je empathie? </vt:lpstr>
      <vt:lpstr>MAAS Globaal</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106</cp:revision>
  <dcterms:created xsi:type="dcterms:W3CDTF">2018-06-28T15:32:29Z</dcterms:created>
  <dcterms:modified xsi:type="dcterms:W3CDTF">2019-10-03T20:03:47Z</dcterms:modified>
</cp:coreProperties>
</file>