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notesMasterIdLst>
    <p:notesMasterId r:id="rId17"/>
  </p:notesMasterIdLst>
  <p:sldIdLst>
    <p:sldId id="256" r:id="rId2"/>
    <p:sldId id="257" r:id="rId3"/>
    <p:sldId id="264" r:id="rId4"/>
    <p:sldId id="266" r:id="rId5"/>
    <p:sldId id="267" r:id="rId6"/>
    <p:sldId id="271" r:id="rId7"/>
    <p:sldId id="265" r:id="rId8"/>
    <p:sldId id="272" r:id="rId9"/>
    <p:sldId id="270" r:id="rId10"/>
    <p:sldId id="268" r:id="rId11"/>
    <p:sldId id="269" r:id="rId12"/>
    <p:sldId id="262" r:id="rId13"/>
    <p:sldId id="274" r:id="rId14"/>
    <p:sldId id="276" r:id="rId15"/>
    <p:sldId id="27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 boeke" initials="jb" lastIdx="13" clrIdx="0">
    <p:extLst>
      <p:ext uri="{19B8F6BF-5375-455C-9EA6-DF929625EA0E}">
        <p15:presenceInfo xmlns:p15="http://schemas.microsoft.com/office/powerpoint/2012/main" userId="84dbd2f40993b80e" providerId="Windows Live"/>
      </p:ext>
    </p:extLst>
  </p:cmAuthor>
  <p:cmAuthor id="2" name="Lishia Oei" initials="LO" lastIdx="6" clrIdx="1">
    <p:extLst>
      <p:ext uri="{19B8F6BF-5375-455C-9EA6-DF929625EA0E}">
        <p15:presenceInfo xmlns:p15="http://schemas.microsoft.com/office/powerpoint/2012/main" userId="208ca5f9855f9c3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69" autoAdjust="0"/>
    <p:restoredTop sz="94700"/>
  </p:normalViewPr>
  <p:slideViewPr>
    <p:cSldViewPr snapToGrid="0">
      <p:cViewPr varScale="1">
        <p:scale>
          <a:sx n="63" d="100"/>
          <a:sy n="63" d="100"/>
        </p:scale>
        <p:origin x="8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622D5-9CE6-4E87-AFC2-E775171A5C36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94A67-8724-4537-A0C2-C38F8B104E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3703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Illustraties www.pixabay.com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94A67-8724-4537-A0C2-C38F8B104EDD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5623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94A67-8724-4537-A0C2-C38F8B104EDD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398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Erectiele disfunctie komt veel voor bij mannen met subfertiliteit: in een vragenlijstonderzoek bij 206 paren met subfertiliteit en 190 fertiele paren bleek bij 24% sprake te zijn van erectiele disfunctie vergeleken met 14% van de controleparen (gemeten met de International Index of </a:t>
            </a:r>
            <a:r>
              <a:rPr lang="nl-N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Erectile</a:t>
            </a:r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IIEF). 44 In een ander onderzoek bij 121 </a:t>
            </a:r>
            <a:r>
              <a:rPr lang="nl-N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subfertiele</a:t>
            </a:r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paren wordt een vergelijkbaar percentage gevonden (22%). 45 (NHG standaard subfertiliteit)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94A67-8724-4537-A0C2-C38F8B104EDD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5583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754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13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4936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408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4851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7025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138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11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340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175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4347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90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48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74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954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953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EA3D-9C7F-49ED-8F20-0CA1DC58EC5F}" type="datetimeFigureOut">
              <a:rPr lang="nl-NL" smtClean="0"/>
              <a:t>23-9-2021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47795D7-79B1-48A1-A690-31D02EB12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191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  <p:sldLayoutId id="2147483901" r:id="rId14"/>
    <p:sldLayoutId id="2147483902" r:id="rId15"/>
    <p:sldLayoutId id="21474839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201716-4D02-4E5B-B0EF-160B30A302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Onvervulde kinderwens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354594D-F319-4EBB-9EAD-6595695E10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Joan Boeke &amp; Lishia Oei</a:t>
            </a:r>
          </a:p>
          <a:p>
            <a:r>
              <a:rPr lang="nl-NL" dirty="0"/>
              <a:t>September 2021</a:t>
            </a:r>
          </a:p>
        </p:txBody>
      </p:sp>
    </p:spTree>
    <p:extLst>
      <p:ext uri="{BB962C8B-B14F-4D97-AF65-F5344CB8AC3E}">
        <p14:creationId xmlns:p14="http://schemas.microsoft.com/office/powerpoint/2010/main" val="3071388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4C83E0-F967-4C1B-80BA-4E3E6ABD2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Seksuele stoornissen &amp; subfertiliteit</a:t>
            </a:r>
            <a:br>
              <a:rPr lang="nl-NL" dirty="0"/>
            </a:br>
            <a:r>
              <a:rPr lang="nl-NL" sz="2400" i="1" dirty="0"/>
              <a:t>Bij de vrouw</a:t>
            </a:r>
            <a:endParaRPr lang="nl-NL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B97A37-75A7-486F-A206-039579CB6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Bijvoorbeeld</a:t>
            </a:r>
          </a:p>
          <a:p>
            <a:r>
              <a:rPr lang="nl-NL" sz="2000" dirty="0"/>
              <a:t>De seksuele opwindingsstoornis</a:t>
            </a:r>
          </a:p>
          <a:p>
            <a:r>
              <a:rPr lang="nl-NL" sz="2000" dirty="0" err="1"/>
              <a:t>Genitopelvienepijn</a:t>
            </a:r>
            <a:r>
              <a:rPr lang="nl-NL" sz="2000" dirty="0"/>
              <a:t>/penetratiestoornis</a:t>
            </a:r>
          </a:p>
          <a:p>
            <a:endParaRPr lang="nl-NL" sz="2000" dirty="0"/>
          </a:p>
          <a:p>
            <a:endParaRPr lang="nl-NL" sz="20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9FF824E-61EF-4EE7-8FA6-949991516B58}"/>
              </a:ext>
            </a:extLst>
          </p:cNvPr>
          <p:cNvSpPr txBox="1"/>
          <p:nvPr/>
        </p:nvSpPr>
        <p:spPr>
          <a:xfrm>
            <a:off x="1630045" y="6233890"/>
            <a:ext cx="8361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https://richtlijnen.nhg.org/standaarden/subfertiliteit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9F70175-25D9-4EC0-BEAE-AEB8FC81C856}"/>
              </a:ext>
            </a:extLst>
          </p:cNvPr>
          <p:cNvSpPr txBox="1"/>
          <p:nvPr/>
        </p:nvSpPr>
        <p:spPr>
          <a:xfrm>
            <a:off x="1391920" y="5911222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Leerboek seksuologie Gijs et al. 3e druk.</a:t>
            </a:r>
          </a:p>
        </p:txBody>
      </p:sp>
    </p:spTree>
    <p:extLst>
      <p:ext uri="{BB962C8B-B14F-4D97-AF65-F5344CB8AC3E}">
        <p14:creationId xmlns:p14="http://schemas.microsoft.com/office/powerpoint/2010/main" val="824212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4C83E0-F967-4C1B-80BA-4E3E6ABD2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Seksuele stoornissen &amp; subfertiliteit</a:t>
            </a:r>
            <a:br>
              <a:rPr lang="nl-NL" dirty="0"/>
            </a:br>
            <a:r>
              <a:rPr lang="nl-NL" sz="2400" i="1" dirty="0"/>
              <a:t>Bij de man</a:t>
            </a:r>
            <a:endParaRPr lang="nl-NL" sz="2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B97A37-75A7-486F-A206-039579CB6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360" y="2133600"/>
            <a:ext cx="9513252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Tussen de 11 en 18% van de mannen met een vruchtbaarheidsprobleem geeft aan een seksuele disfunctie te hebben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 seksuele disfunctie kan zowel de oorzaak zijn van het uitblijven van een zwangerschap als het gevolg van de vruchtbaarheidsproblemen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9FF824E-61EF-4EE7-8FA6-949991516B58}"/>
              </a:ext>
            </a:extLst>
          </p:cNvPr>
          <p:cNvSpPr txBox="1"/>
          <p:nvPr/>
        </p:nvSpPr>
        <p:spPr>
          <a:xfrm>
            <a:off x="1630045" y="6233890"/>
            <a:ext cx="8361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https://richtlijnen.nhg.org/standaarden/subfertiliteit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C0EFC30-05D8-4B92-B5FF-ADD64FDB5C50}"/>
              </a:ext>
            </a:extLst>
          </p:cNvPr>
          <p:cNvSpPr txBox="1"/>
          <p:nvPr/>
        </p:nvSpPr>
        <p:spPr>
          <a:xfrm>
            <a:off x="1630045" y="5862823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Leerboek seksuologie Gijs et al. 3e druk.</a:t>
            </a:r>
          </a:p>
        </p:txBody>
      </p:sp>
    </p:spTree>
    <p:extLst>
      <p:ext uri="{BB962C8B-B14F-4D97-AF65-F5344CB8AC3E}">
        <p14:creationId xmlns:p14="http://schemas.microsoft.com/office/powerpoint/2010/main" val="2614055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C29A18-0954-4CD5-B9A9-281B3CCCD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Seks &amp; prestatiedruk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5E0D15-6A19-48F4-B381-F24278B91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Bij paren met fertiliteitsproblemen staat seksualiteit na verloop van tijd geheel in het teken van het realiseren van een zwangerschap = </a:t>
            </a:r>
            <a:r>
              <a:rPr lang="nl-N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procreatie</a:t>
            </a:r>
            <a:br>
              <a:rPr lang="nl-NL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Seksualiteit verliest speelsheid en recreatieve betekenis maar wordt doel- of prestatiegericht.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Dit kan leiden tot verlies van zin, verlies van opwinding en faalangst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Veel mannen raken </a:t>
            </a:r>
            <a:r>
              <a:rPr lang="nl-NL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gestresst</a:t>
            </a: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tijdens de </a:t>
            </a:r>
            <a:r>
              <a:rPr lang="nl-NL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fertile</a:t>
            </a: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window</a:t>
            </a: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→ erectiestoornissen of vroegtijdig klaarkomen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PDE-5-remmers of </a:t>
            </a:r>
            <a:r>
              <a:rPr lang="nl-NL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SSRI’s</a:t>
            </a:r>
            <a:r>
              <a:rPr lang="nl-N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kunnen hierin ondersteunen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99FAB84-D9BA-49CC-B804-869EF19401F5}"/>
              </a:ext>
            </a:extLst>
          </p:cNvPr>
          <p:cNvSpPr txBox="1"/>
          <p:nvPr/>
        </p:nvSpPr>
        <p:spPr>
          <a:xfrm>
            <a:off x="1391920" y="5911222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Leerboek seksuologie Gijs et al. 3e druk.</a:t>
            </a:r>
          </a:p>
        </p:txBody>
      </p:sp>
    </p:spTree>
    <p:extLst>
      <p:ext uri="{BB962C8B-B14F-4D97-AF65-F5344CB8AC3E}">
        <p14:creationId xmlns:p14="http://schemas.microsoft.com/office/powerpoint/2010/main" val="21889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84981E-CFEC-4CA8-A24C-203439893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Hands on tips bij sub/infertiliteit</a:t>
            </a:r>
            <a:br>
              <a:rPr lang="nl-NL" dirty="0"/>
            </a:br>
            <a:endParaRPr lang="nl-NL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E7FE5A-3976-4DAC-9209-82EA7FC52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Betrek partner bij het gesprek</a:t>
            </a:r>
          </a:p>
          <a:p>
            <a:r>
              <a:rPr lang="nl-NL" sz="2000" dirty="0"/>
              <a:t>Vraag naar seksueel gedrag: coïtus, </a:t>
            </a:r>
            <a:r>
              <a:rPr lang="nl-NL" sz="2000" dirty="0" err="1"/>
              <a:t>intravag</a:t>
            </a:r>
            <a:r>
              <a:rPr lang="nl-NL" sz="2000" dirty="0"/>
              <a:t>. zaadlozing, coïtusfrequentie</a:t>
            </a:r>
          </a:p>
          <a:p>
            <a:r>
              <a:rPr lang="nl-NL" sz="2000" dirty="0"/>
              <a:t>Leg uit: </a:t>
            </a:r>
            <a:r>
              <a:rPr lang="nl-NL" sz="2000" dirty="0" err="1"/>
              <a:t>interrelatie</a:t>
            </a:r>
            <a:r>
              <a:rPr lang="nl-NL" sz="2000" dirty="0"/>
              <a:t> fertiliteit en seksualiteit: invloed op relatie</a:t>
            </a:r>
          </a:p>
          <a:p>
            <a:r>
              <a:rPr lang="nl-NL" sz="2000" dirty="0"/>
              <a:t>Bespreek tijdsdruk : regelmatige coitus twee keer per week</a:t>
            </a:r>
          </a:p>
          <a:p>
            <a:r>
              <a:rPr lang="nl-NL" sz="2000" dirty="0"/>
              <a:t>Bij PVD of vaginisme: </a:t>
            </a:r>
            <a:r>
              <a:rPr lang="nl-NL" sz="2000" dirty="0" err="1"/>
              <a:t>zelfinseminiatie</a:t>
            </a:r>
            <a:r>
              <a:rPr lang="nl-NL" sz="2000" dirty="0"/>
              <a:t> met 2-cc spuitje</a:t>
            </a:r>
          </a:p>
          <a:p>
            <a:r>
              <a:rPr lang="nl-NL" sz="2000" dirty="0"/>
              <a:t>Bij erectieproblemen: erectiepil ondersteunend</a:t>
            </a:r>
          </a:p>
          <a:p>
            <a:r>
              <a:rPr lang="nl-NL" sz="2000" dirty="0"/>
              <a:t>Leg uit: genderverschil bij omgaan met seks en relatieproblemen</a:t>
            </a:r>
          </a:p>
          <a:p>
            <a:r>
              <a:rPr lang="nl-NL" sz="2000" dirty="0"/>
              <a:t>Verwijzing zo nodig: relatietherapeut of seksuoloog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0CD8CE2-3A6D-4766-A169-877788421AC1}"/>
              </a:ext>
            </a:extLst>
          </p:cNvPr>
          <p:cNvSpPr txBox="1"/>
          <p:nvPr/>
        </p:nvSpPr>
        <p:spPr>
          <a:xfrm>
            <a:off x="1859280" y="6126480"/>
            <a:ext cx="96453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* P. </a:t>
            </a:r>
            <a:r>
              <a:rPr lang="nl-NL" sz="1100" dirty="0" err="1"/>
              <a:t>Leusink</a:t>
            </a:r>
            <a:r>
              <a:rPr lang="nl-NL" sz="1100" dirty="0"/>
              <a:t>. Seksuologie in: </a:t>
            </a:r>
            <a:r>
              <a:rPr lang="nl-NL" sz="1100" dirty="0" err="1"/>
              <a:t>Lagro</a:t>
            </a:r>
            <a:r>
              <a:rPr lang="nl-NL" sz="1100" dirty="0"/>
              <a:t>-Janssen T en Teunissen D (red) </a:t>
            </a:r>
            <a:r>
              <a:rPr lang="nl-NL" sz="1100" dirty="0" err="1"/>
              <a:t>Urogynaecologie</a:t>
            </a:r>
            <a:r>
              <a:rPr lang="nl-NL" sz="1100" dirty="0"/>
              <a:t>. Houten: </a:t>
            </a:r>
            <a:r>
              <a:rPr lang="nl-NL" sz="1100" dirty="0" err="1"/>
              <a:t>Bohn</a:t>
            </a:r>
            <a:r>
              <a:rPr lang="nl-NL" sz="1100" dirty="0"/>
              <a:t> </a:t>
            </a:r>
            <a:r>
              <a:rPr lang="nl-NL" sz="1100" dirty="0" err="1"/>
              <a:t>Stafleu</a:t>
            </a:r>
            <a:r>
              <a:rPr lang="nl-NL" sz="1100" dirty="0"/>
              <a:t> van </a:t>
            </a:r>
            <a:r>
              <a:rPr lang="nl-NL" sz="1100" dirty="0" err="1"/>
              <a:t>Loghum</a:t>
            </a:r>
            <a:r>
              <a:rPr lang="nl-NL" sz="1100" dirty="0"/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2761444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5E1C7-0C16-4012-9E4D-E14812B80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Ongewenste kinderloosheid = </a:t>
            </a:r>
            <a:r>
              <a:rPr lang="nl-NL" dirty="0"/>
              <a:t>verlies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2B05B1-803A-4834-AA80-21E4ED136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115" y="2318657"/>
            <a:ext cx="10363200" cy="304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400" dirty="0"/>
              <a:t>Het verwerken van ongewenste kinderloosheid is een rouwproces.</a:t>
            </a:r>
          </a:p>
        </p:txBody>
      </p:sp>
    </p:spTree>
    <p:extLst>
      <p:ext uri="{BB962C8B-B14F-4D97-AF65-F5344CB8AC3E}">
        <p14:creationId xmlns:p14="http://schemas.microsoft.com/office/powerpoint/2010/main" val="2226149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3C5F34-D680-4ECF-AC1A-4AF996113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Take home </a:t>
            </a:r>
            <a:r>
              <a:rPr lang="nl-NL" dirty="0" err="1"/>
              <a:t>message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851B18-B556-47A6-8699-18DA85E4E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560" y="2133600"/>
            <a:ext cx="9056052" cy="429768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nl-NL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Subfertiliteit komt regelmatig voor (7 stellen op een huisartspraktijk worstelen ermee, 3 nieuwe per jaar)</a:t>
            </a:r>
          </a:p>
          <a:p>
            <a:pPr lvl="1"/>
            <a:r>
              <a:rPr lang="nl-NL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Grijpt sterk in </a:t>
            </a:r>
            <a:r>
              <a:rPr lang="nl-NL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nl-NL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relatie (in de omgang, seksualiteit en intimiteit) en de persoon zowel man als vrouw vaart er niet wel bij</a:t>
            </a:r>
          </a:p>
          <a:p>
            <a:pPr lvl="1"/>
            <a:r>
              <a:rPr lang="nl-NL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30 % wordt er geen oorzaak gevonden van de subfertiliteit</a:t>
            </a:r>
          </a:p>
          <a:p>
            <a:pPr lvl="1"/>
            <a:r>
              <a:rPr lang="nl-NL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70/80/90 % is zwanger na </a:t>
            </a:r>
            <a:r>
              <a:rPr lang="nl-NL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</a:t>
            </a:r>
            <a:r>
              <a:rPr lang="nl-NL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nl-NL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mnd</a:t>
            </a:r>
            <a:r>
              <a:rPr lang="nl-NL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1jr, 2jr</a:t>
            </a:r>
          </a:p>
          <a:p>
            <a:pPr lvl="1"/>
            <a:r>
              <a:rPr lang="nl-NL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verwijzing onttrekken fertiliteitsproblemen zich vaak aan de waarneming van de huisarts</a:t>
            </a:r>
          </a:p>
          <a:p>
            <a:pPr lvl="1"/>
            <a:r>
              <a:rPr lang="nl-NL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Infertiliteit (ongewenst kinderloos blijven) is een ernstig life event dat tot rouw leidt</a:t>
            </a:r>
          </a:p>
          <a:p>
            <a:pPr lvl="1"/>
            <a:r>
              <a:rPr lang="nl-NL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huisarts kan bij begeleiding een goede rol spelen (uitleg, “normaliseren”, steun en rouwbegeleiding) </a:t>
            </a:r>
          </a:p>
          <a:p>
            <a:pPr lvl="1"/>
            <a:r>
              <a:rPr lang="nl-N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Breng invloed van en op seks ter sprake</a:t>
            </a:r>
            <a:endParaRPr lang="nl-NL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0141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B744C5-01BF-47D2-9B81-57A692AE0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Vruchtbaarheidskansen bij kinderwens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45C77C-E554-4B5F-9632-39F475617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Na 6 maanden proberen is 70% zwanger</a:t>
            </a:r>
          </a:p>
          <a:p>
            <a:r>
              <a:rPr lang="nl-NL" dirty="0"/>
              <a:t>Na 1 jaar 80%</a:t>
            </a:r>
          </a:p>
          <a:p>
            <a:r>
              <a:rPr lang="nl-NL" dirty="0"/>
              <a:t>Na 2 jaar 90%</a:t>
            </a:r>
          </a:p>
          <a:p>
            <a:endParaRPr lang="nl-NL" dirty="0"/>
          </a:p>
          <a:p>
            <a:r>
              <a:rPr lang="nl-NL" dirty="0"/>
              <a:t>Kans op zwangerschap bij onbeschermde gemeenschap per menstruatiecyclus is 15-20%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85D7022-B33B-400E-8FD8-17FF23E49F64}"/>
              </a:ext>
            </a:extLst>
          </p:cNvPr>
          <p:cNvSpPr txBox="1"/>
          <p:nvPr/>
        </p:nvSpPr>
        <p:spPr>
          <a:xfrm>
            <a:off x="2387600" y="5663251"/>
            <a:ext cx="8361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https://richtlijnen.nhg.org/standaarden/subfertiliteit</a:t>
            </a:r>
          </a:p>
        </p:txBody>
      </p:sp>
    </p:spTree>
    <p:extLst>
      <p:ext uri="{BB962C8B-B14F-4D97-AF65-F5344CB8AC3E}">
        <p14:creationId xmlns:p14="http://schemas.microsoft.com/office/powerpoint/2010/main" val="3187575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26946D-9C84-49F0-9D54-2A0B588D7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9410" y="569720"/>
            <a:ext cx="3884075" cy="1280890"/>
          </a:xfrm>
        </p:spPr>
        <p:txBody>
          <a:bodyPr/>
          <a:lstStyle/>
          <a:p>
            <a:r>
              <a:rPr lang="nl-NL" dirty="0"/>
              <a:t>Beleid HA bij Subfertiliteit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987DE0-8BF9-47E2-A555-421AAC6E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4" y="2038350"/>
            <a:ext cx="3390901" cy="2047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0" i="0" dirty="0">
                <a:solidFill>
                  <a:srgbClr val="373636"/>
                </a:solidFill>
                <a:effectLst/>
                <a:latin typeface="alegreya-sans"/>
              </a:rPr>
              <a:t>Als de zwangerschap &gt; 12 maanden uitblijft bij een op zwangerschap gerichte coïtus</a:t>
            </a:r>
          </a:p>
          <a:p>
            <a:pPr marL="0" indent="0">
              <a:buNone/>
            </a:pPr>
            <a:endParaRPr lang="nl-NL" sz="24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9362A61-D5CC-4286-9E62-985CCB792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8300" y="624110"/>
            <a:ext cx="5667375" cy="6199205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270EB160-65FF-45EF-92BD-526AAA7F7CD8}"/>
              </a:ext>
            </a:extLst>
          </p:cNvPr>
          <p:cNvSpPr txBox="1"/>
          <p:nvPr/>
        </p:nvSpPr>
        <p:spPr>
          <a:xfrm>
            <a:off x="492125" y="6358576"/>
            <a:ext cx="8361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https://richtlijnen.nhg.org/standaarden/subfertiliteit</a:t>
            </a:r>
          </a:p>
        </p:txBody>
      </p:sp>
    </p:spTree>
    <p:extLst>
      <p:ext uri="{BB962C8B-B14F-4D97-AF65-F5344CB8AC3E}">
        <p14:creationId xmlns:p14="http://schemas.microsoft.com/office/powerpoint/2010/main" val="203482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567422-FCFC-49D1-8FB4-C69BE810A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Epidemiologie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8351D3-C8C7-4CBC-B19C-1D0B719A7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/>
              <a:t>Subfertiliteit komt regelmatig voor (7 stellen op een huisartspraktijk worstelen ermee, 3 nieuwe per jaar)</a:t>
            </a:r>
          </a:p>
          <a:p>
            <a:endParaRPr lang="nl-NL" sz="2000" dirty="0"/>
          </a:p>
          <a:p>
            <a:r>
              <a:rPr lang="nl-NL" sz="2000" b="1" dirty="0"/>
              <a:t>Ongeveer 5% van alle paren blijft ongewild kinderloos 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A4ABBC9-A915-4D23-968F-E868F0E00C09}"/>
              </a:ext>
            </a:extLst>
          </p:cNvPr>
          <p:cNvSpPr txBox="1"/>
          <p:nvPr/>
        </p:nvSpPr>
        <p:spPr>
          <a:xfrm>
            <a:off x="1630045" y="6233890"/>
            <a:ext cx="8361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https://richtlijnen.nhg.org/standaarden/subfertiliteit</a:t>
            </a:r>
          </a:p>
        </p:txBody>
      </p:sp>
      <p:pic>
        <p:nvPicPr>
          <p:cNvPr id="2050" name="Picture 2" descr="Infertility diagnosis abstract concept illustration Premium Vector">
            <a:extLst>
              <a:ext uri="{FF2B5EF4-FFF2-40B4-BE49-F238E27FC236}">
                <a16:creationId xmlns:a16="http://schemas.microsoft.com/office/drawing/2014/main" id="{8562A56D-42B5-4156-B779-262D8ABAB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3782" y="4099559"/>
            <a:ext cx="2635885" cy="26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99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AA1750-F862-4D60-8F4C-CB118DD3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Oorzaken subfertiliteit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4A7AEF-920E-418B-8889-A2D1BCDE0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De meest voorkomende oorzaken voor subfertiliteit zijn:</a:t>
            </a:r>
          </a:p>
          <a:p>
            <a:r>
              <a:rPr lang="nl-NL" sz="2000" dirty="0"/>
              <a:t>ovulatiestoornissen (24%)</a:t>
            </a:r>
          </a:p>
          <a:p>
            <a:r>
              <a:rPr lang="nl-NL" sz="2000" dirty="0"/>
              <a:t>sterk verminderde kwaliteit van het sperma (20%)</a:t>
            </a:r>
          </a:p>
          <a:p>
            <a:r>
              <a:rPr lang="nl-NL" sz="2000" dirty="0"/>
              <a:t>stoornissen in de interactie tussen sperma en cervixslijm (15%)</a:t>
            </a:r>
          </a:p>
          <a:p>
            <a:r>
              <a:rPr lang="nl-NL" sz="2000" dirty="0"/>
              <a:t>tubapathologie (waaronder ernstige endometriose) (11%)</a:t>
            </a:r>
          </a:p>
          <a:p>
            <a:r>
              <a:rPr lang="nl-NL" sz="2000" dirty="0"/>
              <a:t>Minder frequente oorzaken zijn azoöspermie, aangeboren genitale afwijkingen en seksuologische problemen</a:t>
            </a:r>
          </a:p>
          <a:p>
            <a:endParaRPr lang="nl-NL" sz="2000" b="1" dirty="0"/>
          </a:p>
          <a:p>
            <a:pPr marL="0" indent="0">
              <a:buNone/>
            </a:pPr>
            <a:r>
              <a:rPr lang="nl-NL" sz="2000" b="1" dirty="0"/>
              <a:t>Bij 30% van de paren blijft de oorzaak onverklaard</a:t>
            </a:r>
          </a:p>
        </p:txBody>
      </p:sp>
    </p:spTree>
    <p:extLst>
      <p:ext uri="{BB962C8B-B14F-4D97-AF65-F5344CB8AC3E}">
        <p14:creationId xmlns:p14="http://schemas.microsoft.com/office/powerpoint/2010/main" val="11863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4B4AA-11DD-4F30-8775-82028807E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1" y="624110"/>
            <a:ext cx="9777412" cy="1280890"/>
          </a:xfrm>
        </p:spPr>
        <p:txBody>
          <a:bodyPr/>
          <a:lstStyle/>
          <a:p>
            <a:r>
              <a:rPr lang="nl-NL" dirty="0"/>
              <a:t>Denk jij aan een kinderwens bij LHBT-er?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450CCFAE-E1BB-4183-80CA-EA84D0A05C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12640" y="2133600"/>
            <a:ext cx="4323398" cy="4323398"/>
          </a:xfrm>
          <a:prstGeom prst="rect">
            <a:avLst/>
          </a:prstGeom>
        </p:spPr>
      </p:pic>
      <p:sp>
        <p:nvSpPr>
          <p:cNvPr id="3" name="Tekstballon: ovaal 2">
            <a:extLst>
              <a:ext uri="{FF2B5EF4-FFF2-40B4-BE49-F238E27FC236}">
                <a16:creationId xmlns:a16="http://schemas.microsoft.com/office/drawing/2014/main" id="{E8DF5515-D449-4187-BADF-91354305353F}"/>
              </a:ext>
            </a:extLst>
          </p:cNvPr>
          <p:cNvSpPr/>
          <p:nvPr/>
        </p:nvSpPr>
        <p:spPr>
          <a:xfrm>
            <a:off x="233680" y="2204720"/>
            <a:ext cx="4013200" cy="2249710"/>
          </a:xfrm>
          <a:prstGeom prst="wedgeEllipseCallout">
            <a:avLst>
              <a:gd name="adj1" fmla="val 56386"/>
              <a:gd name="adj2" fmla="val 1178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Bespreek je dit dan ook als huisarts?</a:t>
            </a:r>
          </a:p>
        </p:txBody>
      </p:sp>
    </p:spTree>
    <p:extLst>
      <p:ext uri="{BB962C8B-B14F-4D97-AF65-F5344CB8AC3E}">
        <p14:creationId xmlns:p14="http://schemas.microsoft.com/office/powerpoint/2010/main" val="2183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29BF9-552F-4AE4-A832-29599048E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Begeleiden van paren met langdurige subfertiliteitsproblemen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A7AA25-89A9-4F9B-B3BC-24A3A9D47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Wat kun je als huisarts hierin betekenen?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26E2603-2781-4908-ABEF-24770BBE38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6755" y="2602865"/>
            <a:ext cx="5962650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60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29BF9-552F-4AE4-A832-29599048E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Begeleiden van paren met langdurige subfertiliteitsproblemen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A7AA25-89A9-4F9B-B3BC-24A3A9D47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Wat kun je als huisarts hierin betekenen? 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000" dirty="0"/>
              <a:t>Bespreek de ervaring en verwachtingen</a:t>
            </a:r>
          </a:p>
          <a:p>
            <a:r>
              <a:rPr lang="nl-NL" sz="2000" dirty="0"/>
              <a:t>Denk aan emotionele spanningen, relatieproblemen of problemen op het werk (ook ten gevolge van fertiliteitsbehandelingen)</a:t>
            </a:r>
          </a:p>
          <a:p>
            <a:r>
              <a:rPr lang="nl-NL" sz="2000" dirty="0"/>
              <a:t>Kortom, realiseer je de enorme impact van het probleem</a:t>
            </a:r>
          </a:p>
        </p:txBody>
      </p:sp>
    </p:spTree>
    <p:extLst>
      <p:ext uri="{BB962C8B-B14F-4D97-AF65-F5344CB8AC3E}">
        <p14:creationId xmlns:p14="http://schemas.microsoft.com/office/powerpoint/2010/main" val="194628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6E668E-5DF5-4AA2-9480-4227C3F5A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Seksuele stoornissen en subfertiliteit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7A3627-C63C-4736-B31F-8C354068D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3608388" cy="2819401"/>
          </a:xfrm>
        </p:spPr>
        <p:txBody>
          <a:bodyPr/>
          <a:lstStyle/>
          <a:p>
            <a:endParaRPr lang="nl-NL" dirty="0"/>
          </a:p>
          <a:p>
            <a:endParaRPr lang="nl-NL" sz="3200" dirty="0"/>
          </a:p>
          <a:p>
            <a:pPr marL="0" indent="0">
              <a:buNone/>
            </a:pPr>
            <a:r>
              <a:rPr lang="nl-NL" sz="3200" dirty="0"/>
              <a:t>Kip of ei verhaal?</a:t>
            </a:r>
          </a:p>
        </p:txBody>
      </p:sp>
      <p:pic>
        <p:nvPicPr>
          <p:cNvPr id="1028" name="Picture 4" descr="Abstract, Kip, Ei, Dierlijke, Vogel, Hart, Meetkundig">
            <a:extLst>
              <a:ext uri="{FF2B5EF4-FFF2-40B4-BE49-F238E27FC236}">
                <a16:creationId xmlns:a16="http://schemas.microsoft.com/office/drawing/2014/main" id="{60C9E479-48B1-4EC3-B672-C18BB0C07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039" y="1617458"/>
            <a:ext cx="4114482" cy="450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36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2311</TotalTime>
  <Words>773</Words>
  <Application>Microsoft Office PowerPoint</Application>
  <PresentationFormat>Breedbeeld</PresentationFormat>
  <Paragraphs>89</Paragraphs>
  <Slides>15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1" baseType="lpstr">
      <vt:lpstr>alegreya-sans</vt:lpstr>
      <vt:lpstr>Arial</vt:lpstr>
      <vt:lpstr>Calibri</vt:lpstr>
      <vt:lpstr>Century Gothic</vt:lpstr>
      <vt:lpstr>Wingdings 3</vt:lpstr>
      <vt:lpstr>Sliert</vt:lpstr>
      <vt:lpstr>Onvervulde kinderwens</vt:lpstr>
      <vt:lpstr>Vruchtbaarheidskansen bij kinderwens</vt:lpstr>
      <vt:lpstr>Beleid HA bij Subfertiliteit</vt:lpstr>
      <vt:lpstr>Epidemiologie</vt:lpstr>
      <vt:lpstr>Oorzaken subfertiliteit</vt:lpstr>
      <vt:lpstr>Denk jij aan een kinderwens bij LHBT-er?</vt:lpstr>
      <vt:lpstr>Begeleiden van paren met langdurige subfertiliteitsproblemen</vt:lpstr>
      <vt:lpstr>Begeleiden van paren met langdurige subfertiliteitsproblemen</vt:lpstr>
      <vt:lpstr>Seksuele stoornissen en subfertiliteit</vt:lpstr>
      <vt:lpstr>Seksuele stoornissen &amp; subfertiliteit Bij de vrouw</vt:lpstr>
      <vt:lpstr>Seksuele stoornissen &amp; subfertiliteit Bij de man</vt:lpstr>
      <vt:lpstr>Seks &amp; prestatiedruk</vt:lpstr>
      <vt:lpstr>Hands on tips bij sub/infertiliteit </vt:lpstr>
      <vt:lpstr>Ongewenste kinderloosheid = verlies</vt:lpstr>
      <vt:lpstr>Take home message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Ongewenst kinderloos</dc:title>
  <dc:creator>Lishia Oei</dc:creator>
  <cp:lastModifiedBy>Lishia Oei</cp:lastModifiedBy>
  <cp:revision>58</cp:revision>
  <dcterms:created xsi:type="dcterms:W3CDTF">2021-05-18T13:54:02Z</dcterms:created>
  <dcterms:modified xsi:type="dcterms:W3CDTF">2021-09-23T14:01:00Z</dcterms:modified>
</cp:coreProperties>
</file>