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77" r:id="rId7"/>
    <p:sldId id="260" r:id="rId8"/>
    <p:sldId id="261" r:id="rId9"/>
    <p:sldId id="278" r:id="rId10"/>
    <p:sldId id="262" r:id="rId11"/>
    <p:sldId id="263" r:id="rId12"/>
    <p:sldId id="264" r:id="rId13"/>
    <p:sldId id="265" r:id="rId14"/>
    <p:sldId id="279" r:id="rId15"/>
    <p:sldId id="266" r:id="rId16"/>
    <p:sldId id="267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2263E-F18E-4B57-B4D7-B4A8A2217FB6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F95A9-5FF3-4E13-969E-1312CB4D49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60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Uit Code of Practice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D2A732B-DE7A-4365-910F-306F4F735A4C}" type="slidenum">
              <a:rPr lang="nl-NL" altLang="nl-NL" sz="1200">
                <a:cs typeface="Arial" panose="020B0604020202020204" pitchFamily="34" charset="0"/>
              </a:rPr>
              <a:pPr/>
              <a:t>4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4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Uit Code of Practice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01C7DA0-6257-43B2-9DBD-D74585381E16}" type="slidenum">
              <a:rPr lang="nl-NL" altLang="nl-NL" sz="1200">
                <a:cs typeface="Arial" panose="020B0604020202020204" pitchFamily="34" charset="0"/>
              </a:rPr>
              <a:pPr/>
              <a:t>5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09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Uit Code of Practice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62C7F11-9288-424F-90C7-8BC91D2D8AAA}" type="slidenum">
              <a:rPr lang="nl-NL" altLang="nl-NL" sz="1200"/>
              <a:pPr/>
              <a:t>8</a:t>
            </a:fld>
            <a:endParaRPr lang="nl-NL" altLang="nl-NL" sz="1200"/>
          </a:p>
        </p:txBody>
      </p:sp>
    </p:spTree>
    <p:extLst>
      <p:ext uri="{BB962C8B-B14F-4D97-AF65-F5344CB8AC3E}">
        <p14:creationId xmlns:p14="http://schemas.microsoft.com/office/powerpoint/2010/main" val="3218723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Brongersma arrest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25D00D3-DF74-46E3-948D-29BA7C81158E}" type="slidenum">
              <a:rPr lang="nl-NL" altLang="nl-NL" sz="1200">
                <a:cs typeface="Arial" panose="020B0604020202020204" pitchFamily="34" charset="0"/>
              </a:rPr>
              <a:pPr/>
              <a:t>11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09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Existentieel lijden angst agressie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59A1766-F973-4DF2-A226-7EA017877302}" type="slidenum">
              <a:rPr lang="nl-NL" altLang="nl-NL" sz="1200">
                <a:cs typeface="Arial" panose="020B0604020202020204" pitchFamily="34" charset="0"/>
              </a:rPr>
              <a:pPr/>
              <a:t>16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Vraag advies aan SCEN-artsen, kaderartsen palliatieve zorg, geriaters, SOG, psychiaters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0BBA842-FE70-482A-A98A-E16BBB2ADF0A}" type="slidenum">
              <a:rPr lang="nl-NL" altLang="nl-NL" sz="1200"/>
              <a:pPr/>
              <a:t>17</a:t>
            </a:fld>
            <a:endParaRPr lang="nl-NL" altLang="nl-NL" sz="1200"/>
          </a:p>
        </p:txBody>
      </p:sp>
    </p:spTree>
    <p:extLst>
      <p:ext uri="{BB962C8B-B14F-4D97-AF65-F5344CB8AC3E}">
        <p14:creationId xmlns:p14="http://schemas.microsoft.com/office/powerpoint/2010/main" val="212856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weloverwogen vraag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rol van de arts bij het  zelfgekozen levenseinde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0442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1309" y="624110"/>
            <a:ext cx="9343303" cy="1280890"/>
          </a:xfrm>
        </p:spPr>
        <p:txBody>
          <a:bodyPr>
            <a:normAutofit/>
          </a:bodyPr>
          <a:lstStyle/>
          <a:p>
            <a:r>
              <a:rPr lang="nl-NL" altLang="nl-NL" sz="3200" dirty="0" smtClean="0">
                <a:latin typeface="Tahoma" panose="020B0604030504040204" pitchFamily="34" charset="0"/>
              </a:rPr>
              <a:t>De rol van de arts bij het zelfgekozen levenseinde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291543"/>
            <a:ext cx="8915400" cy="3777622"/>
          </a:xfrm>
        </p:spPr>
        <p:txBody>
          <a:bodyPr/>
          <a:lstStyle/>
          <a:p>
            <a:r>
              <a:rPr lang="nl-NL" altLang="nl-NL" sz="2000" b="1" dirty="0" smtClean="0"/>
              <a:t>KNMG:</a:t>
            </a:r>
          </a:p>
          <a:p>
            <a:pPr lvl="1"/>
            <a:r>
              <a:rPr lang="nl-NL" altLang="nl-NL" sz="2000" dirty="0" smtClean="0"/>
              <a:t>Het is en blijft een absolute eis dat het beoordelen van lijden in het kader van levensbeëindiging op verzoek altijd mede op basis van een medische grondslag plaatsvindt.</a:t>
            </a:r>
          </a:p>
          <a:p>
            <a:pPr lvl="1">
              <a:buFont typeface="Wingdings" panose="05000000000000000000" pitchFamily="2" charset="2"/>
              <a:buNone/>
            </a:pPr>
            <a:endParaRPr lang="nl-NL" altLang="nl-NL" sz="2000" dirty="0" smtClean="0"/>
          </a:p>
          <a:p>
            <a:pPr lvl="1"/>
            <a:r>
              <a:rPr lang="nl-NL" altLang="nl-NL" sz="2000" dirty="0" smtClean="0"/>
              <a:t>De patiënt heeft een ziekte of een combinatie van ziekten en klachten</a:t>
            </a:r>
          </a:p>
          <a:p>
            <a:pPr lvl="1"/>
            <a:endParaRPr lang="nl-NL" altLang="nl-NL" b="1" dirty="0" smtClean="0"/>
          </a:p>
        </p:txBody>
      </p:sp>
      <p:sp>
        <p:nvSpPr>
          <p:cNvPr id="34819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54309A2-2F44-41BC-B3E5-8C9F70382040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4821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66B350-CD54-4B76-AFB3-F49A425C64D8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10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2749" y="624110"/>
            <a:ext cx="9251863" cy="1280890"/>
          </a:xfrm>
        </p:spPr>
        <p:txBody>
          <a:bodyPr>
            <a:normAutofit/>
          </a:bodyPr>
          <a:lstStyle/>
          <a:p>
            <a:r>
              <a:rPr lang="nl-NL" altLang="nl-NL" sz="3200" dirty="0" smtClean="0">
                <a:latin typeface="Tahoma" panose="020B0604030504040204" pitchFamily="34" charset="0"/>
              </a:rPr>
              <a:t>De rol van de arts bij het zelfgekozen levenseinde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000" b="1" dirty="0" smtClean="0"/>
              <a:t>De wet:</a:t>
            </a:r>
          </a:p>
          <a:p>
            <a:pPr marL="742950" lvl="2" indent="-342900">
              <a:buClr>
                <a:schemeClr val="hlink"/>
              </a:buClr>
            </a:pPr>
            <a:r>
              <a:rPr lang="nl-NL" altLang="nl-NL" sz="2000" dirty="0"/>
              <a:t>Hier wordt alleen gesproken over ondraaglijk en uitzichtloos lijden zonder dat de medische grondslag wordt genoemd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z="2000" dirty="0" smtClean="0"/>
          </a:p>
          <a:p>
            <a:r>
              <a:rPr lang="nl-NL" altLang="nl-NL" sz="2000" b="1" dirty="0" smtClean="0"/>
              <a:t>Standpunt van de Hoge Raad:</a:t>
            </a:r>
          </a:p>
          <a:p>
            <a:pPr lvl="1"/>
            <a:r>
              <a:rPr lang="nl-NL" altLang="nl-NL" sz="2000" dirty="0" smtClean="0"/>
              <a:t>“aan lijden moet een medische dimensie zitten”</a:t>
            </a:r>
          </a:p>
          <a:p>
            <a:endParaRPr lang="nl-NL" altLang="nl-NL" b="1" dirty="0" smtClean="0"/>
          </a:p>
          <a:p>
            <a:pPr lvl="1"/>
            <a:endParaRPr lang="nl-NL" altLang="nl-NL" b="1" dirty="0" smtClean="0"/>
          </a:p>
          <a:p>
            <a:pPr lvl="1"/>
            <a:endParaRPr lang="nl-NL" altLang="nl-NL" b="1" dirty="0" smtClean="0"/>
          </a:p>
        </p:txBody>
      </p:sp>
      <p:sp>
        <p:nvSpPr>
          <p:cNvPr id="35843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81509ED-34BB-4EE8-928E-0B044ADED1F1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5845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DB370A3-FC43-4499-B3B4-20255C3E70A6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11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2503" y="624110"/>
            <a:ext cx="9152110" cy="1280890"/>
          </a:xfrm>
        </p:spPr>
        <p:txBody>
          <a:bodyPr>
            <a:normAutofit/>
          </a:bodyPr>
          <a:lstStyle/>
          <a:p>
            <a:r>
              <a:rPr lang="nl-NL" altLang="nl-NL" sz="3200" dirty="0" smtClean="0">
                <a:latin typeface="Tahoma" panose="020B0604030504040204" pitchFamily="34" charset="0"/>
              </a:rPr>
              <a:t>De rol van de arts bij het zelfgekozen levenseinde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nl-NL" sz="2400" b="1" dirty="0">
                <a:ea typeface="ＭＳ Ｐゴシック" charset="0"/>
              </a:rPr>
              <a:t>De toetsingscommissie:</a:t>
            </a:r>
          </a:p>
          <a:p>
            <a:pPr lvl="1">
              <a:defRPr/>
            </a:pPr>
            <a:r>
              <a:rPr lang="nl-NL" sz="2400" dirty="0" smtClean="0"/>
              <a:t>heeft </a:t>
            </a:r>
            <a:r>
              <a:rPr lang="nl-NL" sz="2400" dirty="0"/>
              <a:t>zich inmiddels </a:t>
            </a:r>
            <a:r>
              <a:rPr lang="nl-NL" sz="2400" dirty="0" smtClean="0"/>
              <a:t>aan het KNMG criterium geconformeerd: het lijden behoeft een medisch grondslag</a:t>
            </a:r>
          </a:p>
          <a:p>
            <a:pPr lvl="1">
              <a:buFont typeface="Wingdings" charset="0"/>
              <a:buChar char="n"/>
              <a:defRPr/>
            </a:pPr>
            <a:endParaRPr lang="nl-NL" b="1" dirty="0"/>
          </a:p>
        </p:txBody>
      </p:sp>
      <p:sp>
        <p:nvSpPr>
          <p:cNvPr id="37891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4D7D783-39E8-4551-BB24-D0E3811FC942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7893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5ACFF44-D48A-408E-99D4-608B12FEE008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12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2749" y="624110"/>
            <a:ext cx="9251863" cy="1280890"/>
          </a:xfrm>
        </p:spPr>
        <p:txBody>
          <a:bodyPr>
            <a:normAutofit/>
          </a:bodyPr>
          <a:lstStyle/>
          <a:p>
            <a:r>
              <a:rPr lang="nl-NL" altLang="nl-NL" sz="3200" dirty="0" smtClean="0">
                <a:latin typeface="Tahoma" panose="020B0604030504040204" pitchFamily="34" charset="0"/>
              </a:rPr>
              <a:t>De rol van de arts bij het zelfgekozen levenseinde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173782"/>
            <a:ext cx="9144000" cy="4530725"/>
          </a:xfrm>
        </p:spPr>
        <p:txBody>
          <a:bodyPr>
            <a:normAutofit/>
          </a:bodyPr>
          <a:lstStyle/>
          <a:p>
            <a:r>
              <a:rPr lang="nl-NL" altLang="nl-NL" sz="2400" b="1" dirty="0" smtClean="0"/>
              <a:t>De </a:t>
            </a:r>
            <a:r>
              <a:rPr lang="nl-NL" altLang="nl-NL" sz="2400" b="1" dirty="0" smtClean="0"/>
              <a:t>arts:</a:t>
            </a:r>
          </a:p>
          <a:p>
            <a:endParaRPr lang="nl-NL" altLang="nl-NL" sz="2400" b="1" dirty="0"/>
          </a:p>
          <a:p>
            <a:pPr marL="0" indent="0">
              <a:buNone/>
            </a:pPr>
            <a:r>
              <a:rPr lang="nl-NL" altLang="nl-NL" sz="2400" dirty="0" smtClean="0"/>
              <a:t>Heb je het gevoel dat </a:t>
            </a:r>
            <a:r>
              <a:rPr lang="nl-NL" altLang="nl-NL" sz="2400" dirty="0" smtClean="0"/>
              <a:t>je je nu soms in een bocht </a:t>
            </a:r>
            <a:r>
              <a:rPr lang="nl-NL" altLang="nl-NL" sz="2400" dirty="0" smtClean="0"/>
              <a:t>moet wringen?</a:t>
            </a:r>
          </a:p>
          <a:p>
            <a:pPr marL="0" indent="0">
              <a:buNone/>
            </a:pPr>
            <a:r>
              <a:rPr lang="nl-NL" altLang="nl-NL" sz="2400" dirty="0" smtClean="0"/>
              <a:t>b.v. </a:t>
            </a:r>
            <a:endParaRPr lang="nl-NL" altLang="nl-NL" sz="2400" dirty="0" smtClean="0"/>
          </a:p>
          <a:p>
            <a:pPr lvl="2"/>
            <a:r>
              <a:rPr lang="nl-NL" altLang="nl-NL" sz="2400" dirty="0"/>
              <a:t>als je overtuigd bent van de ondraaglijkheid en uitzichtloosheid van het lijden van de </a:t>
            </a:r>
            <a:r>
              <a:rPr lang="nl-NL" altLang="nl-NL" sz="2400" dirty="0" smtClean="0"/>
              <a:t>patiënt, maar je ziet geen duidelijk </a:t>
            </a:r>
            <a:r>
              <a:rPr lang="nl-NL" altLang="nl-NL" sz="2400" dirty="0"/>
              <a:t>medisch </a:t>
            </a:r>
            <a:r>
              <a:rPr lang="nl-NL" altLang="nl-NL" sz="2400" dirty="0" smtClean="0"/>
              <a:t>grondslag…</a:t>
            </a:r>
            <a:endParaRPr lang="nl-NL" altLang="nl-NL" sz="2400" dirty="0"/>
          </a:p>
        </p:txBody>
      </p:sp>
      <p:sp>
        <p:nvSpPr>
          <p:cNvPr id="38915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3EA6EDB-1664-4630-86E7-641CA5899AB7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8917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80977A9-7D4E-4E82-A4B0-ED17A2A22A60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13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altLang="nl-NL" dirty="0">
                <a:solidFill>
                  <a:srgbClr val="C00000"/>
                </a:solidFill>
                <a:latin typeface="Tahoma" panose="020B0604030504040204" pitchFamily="34" charset="0"/>
              </a:rPr>
              <a:t>Commissie </a:t>
            </a:r>
            <a:r>
              <a:rPr lang="nl-NL" altLang="nl-NL" dirty="0" err="1">
                <a:solidFill>
                  <a:srgbClr val="C00000"/>
                </a:solidFill>
                <a:latin typeface="Tahoma" panose="020B0604030504040204" pitchFamily="34" charset="0"/>
              </a:rPr>
              <a:t>Schnabel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181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593703"/>
            <a:ext cx="8229600" cy="847725"/>
          </a:xfrm>
        </p:spPr>
        <p:txBody>
          <a:bodyPr/>
          <a:lstStyle/>
          <a:p>
            <a:pPr algn="ctr"/>
            <a:r>
              <a:rPr lang="nl-NL" altLang="nl-NL" dirty="0" smtClean="0">
                <a:latin typeface="Tahoma" panose="020B0604030504040204" pitchFamily="34" charset="0"/>
              </a:rPr>
              <a:t>Commissie </a:t>
            </a:r>
            <a:r>
              <a:rPr lang="nl-NL" altLang="nl-NL" dirty="0" err="1" smtClean="0">
                <a:latin typeface="Tahoma" panose="020B0604030504040204" pitchFamily="34" charset="0"/>
              </a:rPr>
              <a:t>Schnabel</a:t>
            </a:r>
            <a:endParaRPr lang="nl-NL" altLang="nl-NL" dirty="0" smtClean="0">
              <a:latin typeface="Tahom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136320"/>
            <a:ext cx="8229600" cy="5111750"/>
          </a:xfrm>
        </p:spPr>
        <p:txBody>
          <a:bodyPr>
            <a:normAutofit/>
          </a:bodyPr>
          <a:lstStyle/>
          <a:p>
            <a:r>
              <a:rPr lang="nl-NL" altLang="nl-NL" sz="2400" dirty="0" smtClean="0"/>
              <a:t>Verruiming van de euthanasiewet is onwenselijk.</a:t>
            </a:r>
          </a:p>
          <a:p>
            <a:r>
              <a:rPr lang="nl-NL" altLang="nl-NL" sz="2400" dirty="0" smtClean="0"/>
              <a:t>Veel mensen met een voltooid leven wens hebben een opeenstapeling van ouderdomsklachten met een medische grondslag.</a:t>
            </a:r>
          </a:p>
          <a:p>
            <a:r>
              <a:rPr lang="nl-NL" altLang="nl-NL" sz="2400" dirty="0" smtClean="0"/>
              <a:t>Deze zorgt voor ondraaglijk en uitzichtloos lijden en valt binnen de criteria van de euthanasiewet.</a:t>
            </a:r>
          </a:p>
        </p:txBody>
      </p:sp>
      <p:sp>
        <p:nvSpPr>
          <p:cNvPr id="39939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70EE38B-7403-4C21-BBE1-AA7D798781B4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9941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F0DBCCB-A64B-45C8-BA3B-824BEFBB5D82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568762"/>
            <a:ext cx="8229600" cy="774700"/>
          </a:xfrm>
        </p:spPr>
        <p:txBody>
          <a:bodyPr/>
          <a:lstStyle/>
          <a:p>
            <a:pPr algn="ctr"/>
            <a:r>
              <a:rPr lang="nl-NL" altLang="nl-NL" dirty="0" smtClean="0">
                <a:latin typeface="Tahoma" panose="020B0604030504040204" pitchFamily="34" charset="0"/>
              </a:rPr>
              <a:t>Commissie </a:t>
            </a:r>
            <a:r>
              <a:rPr lang="nl-NL" altLang="nl-NL" dirty="0" err="1" smtClean="0">
                <a:latin typeface="Tahoma" panose="020B0604030504040204" pitchFamily="34" charset="0"/>
              </a:rPr>
              <a:t>Schnabel</a:t>
            </a:r>
            <a:endParaRPr lang="nl-NL" altLang="nl-NL" dirty="0" smtClean="0">
              <a:latin typeface="Tahom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03388" y="2056562"/>
            <a:ext cx="8856662" cy="4933950"/>
          </a:xfrm>
        </p:spPr>
        <p:txBody>
          <a:bodyPr>
            <a:normAutofit/>
          </a:bodyPr>
          <a:lstStyle/>
          <a:p>
            <a:r>
              <a:rPr lang="nl-NL" altLang="nl-NL" sz="2400" dirty="0"/>
              <a:t>De commissie sluit met voornoemd standpunt aan bij het standpunt van de KNMG</a:t>
            </a:r>
          </a:p>
          <a:p>
            <a:r>
              <a:rPr lang="nl-NL" altLang="nl-NL" sz="2400" dirty="0"/>
              <a:t>Voor de zeer kleine groep met actuele doodswens zonder medische grondslag ziet de cie. geen aanleiding om de wet te wijzigen.</a:t>
            </a:r>
          </a:p>
          <a:p>
            <a:r>
              <a:rPr lang="nl-NL" altLang="nl-NL" sz="2400" dirty="0"/>
              <a:t>De cie. hecht aan de betrokkenheid van artsen, die dus betrokken dienen zijn bij de beoordeling of voldaan is aan de criteria van de wet, dit maakt de euthanasiepraktijk transparant en toetsbaar</a:t>
            </a:r>
          </a:p>
        </p:txBody>
      </p:sp>
      <p:sp>
        <p:nvSpPr>
          <p:cNvPr id="40963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1AD11C3-485F-4318-89E8-D196745642BC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0965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5661253-C396-40D2-B2CD-FF3C153CFC50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16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63750" y="360364"/>
            <a:ext cx="8299450" cy="833437"/>
          </a:xfrm>
        </p:spPr>
        <p:txBody>
          <a:bodyPr/>
          <a:lstStyle/>
          <a:p>
            <a:r>
              <a:rPr lang="nl-NL" altLang="nl-NL" sz="3600" dirty="0">
                <a:solidFill>
                  <a:schemeClr val="tx1"/>
                </a:solidFill>
                <a:latin typeface="Tahoma" panose="020B0604030504040204" pitchFamily="34" charset="0"/>
              </a:rPr>
              <a:t>Euthanasiewet breder dan gedacht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703388" y="1726510"/>
            <a:ext cx="8856662" cy="4927600"/>
          </a:xfrm>
        </p:spPr>
        <p:txBody>
          <a:bodyPr>
            <a:normAutofit/>
          </a:bodyPr>
          <a:lstStyle/>
          <a:p>
            <a:r>
              <a:rPr lang="nl-NL" altLang="nl-NL" sz="2400" dirty="0">
                <a:solidFill>
                  <a:srgbClr val="000000"/>
                </a:solidFill>
              </a:rPr>
              <a:t>Euthanasie uitvoeren valt zwaar, dit geldt nog meer als er geen terminale ziekte </a:t>
            </a:r>
            <a:r>
              <a:rPr lang="nl-NL" altLang="nl-NL" sz="2400" dirty="0" smtClean="0">
                <a:solidFill>
                  <a:srgbClr val="000000"/>
                </a:solidFill>
              </a:rPr>
              <a:t>is of als </a:t>
            </a:r>
            <a:r>
              <a:rPr lang="nl-NL" altLang="nl-NL" sz="2400" dirty="0">
                <a:solidFill>
                  <a:srgbClr val="000000"/>
                </a:solidFill>
              </a:rPr>
              <a:t>het </a:t>
            </a:r>
            <a:r>
              <a:rPr lang="nl-NL" altLang="nl-NL" sz="2400" u="sng" dirty="0">
                <a:solidFill>
                  <a:srgbClr val="000000"/>
                </a:solidFill>
              </a:rPr>
              <a:t>niet</a:t>
            </a:r>
            <a:r>
              <a:rPr lang="nl-NL" altLang="nl-NL" sz="2400" dirty="0">
                <a:solidFill>
                  <a:srgbClr val="000000"/>
                </a:solidFill>
              </a:rPr>
              <a:t> gaat om een ernstige (lichamelijke) ziekte:</a:t>
            </a:r>
          </a:p>
          <a:p>
            <a:r>
              <a:rPr lang="nl-NL" altLang="nl-NL" sz="2400" dirty="0">
                <a:solidFill>
                  <a:srgbClr val="000000"/>
                </a:solidFill>
              </a:rPr>
              <a:t>Binnen de euthanasiewet </a:t>
            </a:r>
            <a:r>
              <a:rPr lang="nl-NL" altLang="nl-NL" sz="2400" dirty="0" smtClean="0">
                <a:solidFill>
                  <a:srgbClr val="000000"/>
                </a:solidFill>
              </a:rPr>
              <a:t>vallen: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rgbClr val="000000"/>
                </a:solidFill>
              </a:rPr>
              <a:t>Patiënten </a:t>
            </a:r>
            <a:r>
              <a:rPr lang="nl-NL" altLang="nl-NL" sz="2400" dirty="0" smtClean="0">
                <a:solidFill>
                  <a:srgbClr val="000000"/>
                </a:solidFill>
              </a:rPr>
              <a:t>met </a:t>
            </a:r>
            <a:r>
              <a:rPr lang="nl-NL" altLang="nl-NL" sz="2400" dirty="0" smtClean="0">
                <a:solidFill>
                  <a:srgbClr val="000000"/>
                </a:solidFill>
              </a:rPr>
              <a:t>dementie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rgbClr val="000000"/>
                </a:solidFill>
              </a:rPr>
              <a:t>Psychiatrische patiënten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rgbClr val="000000"/>
                </a:solidFill>
              </a:rPr>
              <a:t>Ouderen </a:t>
            </a:r>
            <a:r>
              <a:rPr lang="nl-NL" altLang="nl-NL" sz="2400" dirty="0" smtClean="0">
                <a:solidFill>
                  <a:srgbClr val="000000"/>
                </a:solidFill>
              </a:rPr>
              <a:t>met een complex aan problemen</a:t>
            </a:r>
          </a:p>
          <a:p>
            <a:pPr lvl="1"/>
            <a:endParaRPr lang="nl-NL" altLang="nl-NL" sz="2400" dirty="0" smtClean="0">
              <a:solidFill>
                <a:srgbClr val="000000"/>
              </a:solidFill>
            </a:endParaRPr>
          </a:p>
          <a:p>
            <a:pPr lvl="1"/>
            <a:r>
              <a:rPr lang="nl-NL" altLang="nl-NL" sz="2400" dirty="0" smtClean="0">
                <a:solidFill>
                  <a:srgbClr val="000000"/>
                </a:solidFill>
              </a:rPr>
              <a:t>Bij </a:t>
            </a:r>
            <a:r>
              <a:rPr lang="nl-NL" altLang="nl-NL" sz="2400" dirty="0" smtClean="0">
                <a:solidFill>
                  <a:srgbClr val="000000"/>
                </a:solidFill>
              </a:rPr>
              <a:t>twijfel:</a:t>
            </a:r>
            <a:r>
              <a:rPr lang="mr-IN" altLang="nl-NL" sz="2400" dirty="0" smtClean="0">
                <a:solidFill>
                  <a:srgbClr val="000000"/>
                </a:solidFill>
              </a:rPr>
              <a:t>…</a:t>
            </a:r>
            <a:r>
              <a:rPr lang="nl-NL" altLang="nl-NL" sz="2400" dirty="0" smtClean="0">
                <a:solidFill>
                  <a:srgbClr val="000000"/>
                </a:solidFill>
              </a:rPr>
              <a:t>. </a:t>
            </a:r>
            <a:r>
              <a:rPr lang="nl-NL" altLang="nl-NL" sz="2400" u="sng" dirty="0" smtClean="0">
                <a:solidFill>
                  <a:srgbClr val="000000"/>
                </a:solidFill>
                <a:ea typeface="MS PGothic" panose="020B0600070205080204" pitchFamily="34" charset="-128"/>
              </a:rPr>
              <a:t>Raadpleeg deskundige(n)!</a:t>
            </a:r>
          </a:p>
        </p:txBody>
      </p:sp>
      <p:sp>
        <p:nvSpPr>
          <p:cNvPr id="46084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3775C17-CA98-484A-BD27-F27BAF4DA3E9}" type="slidenum">
              <a:rPr lang="nl-NL" altLang="nl-NL" sz="1200" b="1">
                <a:solidFill>
                  <a:schemeClr val="tx1"/>
                </a:solidFill>
                <a:latin typeface="Tahoma" panose="020B0604030504040204" pitchFamily="34" charset="0"/>
              </a:rPr>
              <a:pPr/>
              <a:t>17</a:t>
            </a:fld>
            <a:endParaRPr lang="nl-NL" altLang="nl-NL" sz="1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6085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83D5FEF-CE49-4A1E-AEB8-B1269D871149}" type="datetime1">
              <a:rPr lang="nl-NL" altLang="nl-NL" sz="1200" b="1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59941"/>
            <a:ext cx="8229600" cy="774700"/>
          </a:xfrm>
        </p:spPr>
        <p:txBody>
          <a:bodyPr/>
          <a:lstStyle/>
          <a:p>
            <a:pPr algn="ctr"/>
            <a:r>
              <a:rPr lang="nl-NL" altLang="nl-NL" dirty="0" smtClean="0">
                <a:solidFill>
                  <a:srgbClr val="C00000"/>
                </a:solidFill>
              </a:rPr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397155"/>
            <a:ext cx="8229600" cy="4679950"/>
          </a:xfrm>
        </p:spPr>
        <p:txBody>
          <a:bodyPr>
            <a:normAutofit/>
          </a:bodyPr>
          <a:lstStyle/>
          <a:p>
            <a:r>
              <a:rPr lang="nl-NL" altLang="nl-NL" sz="2400" dirty="0"/>
              <a:t>Informatie uitwisseling met name m.b.t. recente ontwikkelingen en thematiek rond het levenseinde.</a:t>
            </a:r>
          </a:p>
          <a:p>
            <a:endParaRPr lang="nl-NL" altLang="nl-NL" sz="2400" dirty="0" smtClean="0"/>
          </a:p>
          <a:p>
            <a:r>
              <a:rPr lang="nl-NL" altLang="nl-NL" sz="2400" dirty="0" smtClean="0"/>
              <a:t>Het </a:t>
            </a:r>
            <a:r>
              <a:rPr lang="nl-NL" altLang="nl-NL" sz="2400" dirty="0"/>
              <a:t>stimuleren van de onderlinge discussie en meningsvorming over actuele dilemma’s rond euthanasie.</a:t>
            </a:r>
          </a:p>
          <a:p>
            <a:endParaRPr lang="nl-NL" altLang="nl-NL" sz="2400" dirty="0"/>
          </a:p>
        </p:txBody>
      </p:sp>
      <p:sp>
        <p:nvSpPr>
          <p:cNvPr id="22531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88F455C-91A0-4278-8BD9-8090B18F2D2D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533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B458795-4E8C-492B-9F61-58EB242BEECD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2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C00000"/>
                </a:solidFill>
                <a:latin typeface="Tahoma" panose="020B0604030504040204" pitchFamily="34" charset="0"/>
              </a:rPr>
              <a:t>Uitzichtloos en ondraaglijk lijden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30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552133"/>
            <a:ext cx="8229600" cy="774700"/>
          </a:xfrm>
        </p:spPr>
        <p:txBody>
          <a:bodyPr/>
          <a:lstStyle/>
          <a:p>
            <a:pPr algn="ctr"/>
            <a:r>
              <a:rPr lang="nl-NL" altLang="nl-NL" dirty="0" smtClean="0">
                <a:solidFill>
                  <a:schemeClr val="tx1"/>
                </a:solidFill>
                <a:latin typeface="Tahoma" panose="020B0604030504040204" pitchFamily="34" charset="0"/>
              </a:rPr>
              <a:t>Uitzichtloos en ondraaglijk lijden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762243"/>
            <a:ext cx="8229600" cy="493395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nl-NL" sz="2800" dirty="0">
                <a:ea typeface="MS PGothic" charset="0"/>
              </a:rPr>
              <a:t>Het lijden heeft een medische grondslag</a:t>
            </a:r>
          </a:p>
          <a:p>
            <a:pPr marL="0" indent="0">
              <a:buNone/>
              <a:defRPr/>
            </a:pPr>
            <a:endParaRPr lang="nl-NL" sz="2800" dirty="0">
              <a:ea typeface="MS PGothic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nl-NL" sz="2800" dirty="0">
                <a:ea typeface="MS PGothic" charset="0"/>
              </a:rPr>
              <a:t>Het lijden kan het gevolg zijn van een optelsom van psychische en fysieke aspecten</a:t>
            </a:r>
          </a:p>
          <a:p>
            <a:pPr marL="0" indent="0">
              <a:buNone/>
              <a:defRPr/>
            </a:pPr>
            <a:endParaRPr lang="nl-NL" sz="2800" dirty="0">
              <a:ea typeface="MS PGothic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nl-NL" sz="2800" dirty="0">
                <a:ea typeface="MS PGothic" charset="0"/>
              </a:rPr>
              <a:t>Uitzichtloosheid: er is geen redelijk alternatief voor euthanasie</a:t>
            </a:r>
          </a:p>
          <a:p>
            <a:pPr>
              <a:buFont typeface="Wingdings" charset="0"/>
              <a:buChar char="n"/>
              <a:defRPr/>
            </a:pPr>
            <a:endParaRPr lang="nl-NL" sz="2800" dirty="0">
              <a:ea typeface="MS PGothic" charset="0"/>
            </a:endParaRPr>
          </a:p>
        </p:txBody>
      </p:sp>
      <p:sp>
        <p:nvSpPr>
          <p:cNvPr id="27651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C4E2C9F-5892-4994-90DF-3854BD685BF3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7653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CF4C8F7-83BE-4783-8233-E3EFED01BB35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4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585389"/>
            <a:ext cx="8229600" cy="774700"/>
          </a:xfrm>
        </p:spPr>
        <p:txBody>
          <a:bodyPr/>
          <a:lstStyle/>
          <a:p>
            <a:pPr algn="ctr"/>
            <a:r>
              <a:rPr lang="nl-NL" altLang="nl-NL" dirty="0" smtClean="0">
                <a:latin typeface="Tahoma" panose="020B0604030504040204" pitchFamily="34" charset="0"/>
              </a:rPr>
              <a:t>Uitzichtloos en ondraaglijk lijden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595995"/>
            <a:ext cx="8229600" cy="4933950"/>
          </a:xfrm>
        </p:spPr>
        <p:txBody>
          <a:bodyPr/>
          <a:lstStyle/>
          <a:p>
            <a:r>
              <a:rPr lang="nl-NL" altLang="nl-NL" sz="2800" dirty="0"/>
              <a:t>Het gaat om het lijden van deze patiënt </a:t>
            </a:r>
            <a:br>
              <a:rPr lang="nl-NL" altLang="nl-NL" sz="2800" dirty="0"/>
            </a:br>
            <a:r>
              <a:rPr lang="nl-NL" altLang="nl-NL" sz="2800" dirty="0"/>
              <a:t>(in relatie tot zijn biografie, persoonlijkheid, draagkracht en waarde(n)patroon). </a:t>
            </a:r>
            <a:br>
              <a:rPr lang="nl-NL" altLang="nl-NL" sz="2800" dirty="0"/>
            </a:br>
            <a:r>
              <a:rPr lang="nl-NL" altLang="nl-NL" sz="2800" dirty="0"/>
              <a:t>Het lijden is voor de arts invoelbaar</a:t>
            </a:r>
          </a:p>
          <a:p>
            <a:endParaRPr lang="nl-NL" altLang="nl-NL" sz="2800" dirty="0"/>
          </a:p>
          <a:p>
            <a:r>
              <a:rPr lang="nl-NL" altLang="nl-NL" sz="2800" dirty="0"/>
              <a:t>Lijden kan bestaan uit angst voor toekomstige achteruitgang</a:t>
            </a:r>
          </a:p>
          <a:p>
            <a:endParaRPr lang="nl-NL" altLang="nl-NL" sz="2800" dirty="0"/>
          </a:p>
          <a:p>
            <a:r>
              <a:rPr lang="nl-NL" altLang="nl-NL" sz="2800" dirty="0"/>
              <a:t>De patiënt zelf ervaart het lijden</a:t>
            </a:r>
          </a:p>
          <a:p>
            <a:endParaRPr lang="nl-NL" altLang="nl-NL" sz="2800" dirty="0"/>
          </a:p>
        </p:txBody>
      </p:sp>
      <p:sp>
        <p:nvSpPr>
          <p:cNvPr id="29699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25A304A-43AE-4E1E-A574-E2C83172FD2C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9701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38DC5A7-4FBE-4C31-A416-12FD761DC468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5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C00000"/>
                </a:solidFill>
                <a:latin typeface="Tahoma" panose="020B0604030504040204" pitchFamily="34" charset="0"/>
              </a:rPr>
              <a:t>Ontbreken redelijk ander oplossing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2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643572"/>
            <a:ext cx="9144000" cy="1143000"/>
          </a:xfrm>
        </p:spPr>
        <p:txBody>
          <a:bodyPr/>
          <a:lstStyle/>
          <a:p>
            <a:pPr algn="ctr"/>
            <a:r>
              <a:rPr lang="nl-NL" altLang="nl-NL" dirty="0" smtClean="0">
                <a:solidFill>
                  <a:schemeClr val="tx1"/>
                </a:solidFill>
                <a:latin typeface="Tahoma" panose="020B0604030504040204" pitchFamily="34" charset="0"/>
              </a:rPr>
              <a:t>Ontbreken redelijk ander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altLang="nl-NL" sz="2800" dirty="0"/>
              <a:t>Dit is een gezamenlijke opvatting van de arts en van de patiënt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z="2800" dirty="0"/>
          </a:p>
          <a:p>
            <a:r>
              <a:rPr lang="nl-NL" altLang="nl-NL" sz="2800" dirty="0"/>
              <a:t>Redelijke andere oplossing: </a:t>
            </a:r>
          </a:p>
          <a:p>
            <a:pPr lvl="1"/>
            <a:r>
              <a:rPr lang="nl-NL" altLang="nl-NL" sz="2400" dirty="0">
                <a:ea typeface="MS PGothic" panose="020B0600070205080204" pitchFamily="34" charset="-128"/>
              </a:rPr>
              <a:t>wezenlijke impact op het lijden, </a:t>
            </a:r>
          </a:p>
          <a:p>
            <a:pPr lvl="1"/>
            <a:r>
              <a:rPr lang="nl-NL" altLang="nl-NL" sz="2400" dirty="0">
                <a:ea typeface="MS PGothic" panose="020B0600070205080204" pitchFamily="34" charset="-128"/>
              </a:rPr>
              <a:t>effect op afzienbare termijn, </a:t>
            </a:r>
          </a:p>
          <a:p>
            <a:pPr lvl="1"/>
            <a:r>
              <a:rPr lang="nl-NL" altLang="nl-NL" sz="2400" dirty="0">
                <a:ea typeface="MS PGothic" panose="020B0600070205080204" pitchFamily="34" charset="-128"/>
              </a:rPr>
              <a:t>gedurende langere tijd, </a:t>
            </a:r>
          </a:p>
          <a:p>
            <a:pPr lvl="1"/>
            <a:r>
              <a:rPr lang="nl-NL" altLang="nl-NL" sz="2400" dirty="0">
                <a:ea typeface="MS PGothic" panose="020B0600070205080204" pitchFamily="34" charset="-128"/>
              </a:rPr>
              <a:t>gunstige verhouding voor- en nadelen</a:t>
            </a:r>
          </a:p>
          <a:p>
            <a:endParaRPr lang="nl-NL" altLang="nl-NL" sz="2800" dirty="0"/>
          </a:p>
        </p:txBody>
      </p:sp>
      <p:sp>
        <p:nvSpPr>
          <p:cNvPr id="31747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90737EB-409C-4DB8-8624-3B9E4520632B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1749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C724787-1E81-4552-809C-BE7D492AD5CA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7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7827" y="602020"/>
            <a:ext cx="9144000" cy="1143000"/>
          </a:xfrm>
        </p:spPr>
        <p:txBody>
          <a:bodyPr/>
          <a:lstStyle/>
          <a:p>
            <a:r>
              <a:rPr lang="nl-NL" altLang="nl-NL" dirty="0" smtClean="0">
                <a:latin typeface="Tahoma" panose="020B0604030504040204" pitchFamily="34" charset="0"/>
              </a:rPr>
              <a:t>Ontbreken redelijk ander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800" dirty="0"/>
              <a:t>De belasting van de patiënt beoordelen in het licht van diens specifieke omstandigheden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z="2800" dirty="0"/>
          </a:p>
          <a:p>
            <a:r>
              <a:rPr lang="nl-NL" altLang="nl-NL" sz="2800" dirty="0"/>
              <a:t>Patiënt mag (palliatieve) zorg of behandeling weigeren, </a:t>
            </a:r>
            <a:br>
              <a:rPr lang="nl-NL" altLang="nl-NL" sz="2800" dirty="0"/>
            </a:br>
            <a:r>
              <a:rPr lang="nl-NL" altLang="nl-NL" sz="2800" dirty="0"/>
              <a:t>dit hoeft niet altijd inwilliging van een verzoek in de weg te staan. </a:t>
            </a:r>
          </a:p>
          <a:p>
            <a:endParaRPr lang="nl-NL" altLang="nl-NL" sz="2800" dirty="0"/>
          </a:p>
        </p:txBody>
      </p:sp>
      <p:sp>
        <p:nvSpPr>
          <p:cNvPr id="32771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C902BC3-4D82-47F8-83AA-1BBDE2A46208}" type="datetime1">
              <a:rPr lang="nl-NL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15-10-2019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773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AFA1711-ABCA-4DD0-B77A-EC800AA8E3A3}" type="slidenum">
              <a:rPr lang="en-US" altLang="nl-NL" sz="1200">
                <a:solidFill>
                  <a:schemeClr val="tx1"/>
                </a:solidFill>
                <a:latin typeface="Tahoma" panose="020B0604030504040204" pitchFamily="34" charset="0"/>
              </a:rPr>
              <a:pPr/>
              <a:t>8</a:t>
            </a:fld>
            <a:endParaRPr lang="en-US" altLang="nl-NL" sz="12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3126" y="2141880"/>
            <a:ext cx="9692436" cy="1468800"/>
          </a:xfrm>
        </p:spPr>
        <p:txBody>
          <a:bodyPr>
            <a:normAutofit/>
          </a:bodyPr>
          <a:lstStyle/>
          <a:p>
            <a:r>
              <a:rPr lang="nl-NL" altLang="nl-NL" sz="3200" dirty="0">
                <a:solidFill>
                  <a:srgbClr val="C00000"/>
                </a:solidFill>
                <a:latin typeface="Tahoma" panose="020B0604030504040204" pitchFamily="34" charset="0"/>
              </a:rPr>
              <a:t>De rol van de arts bij het zelfgekozen levenseinde</a:t>
            </a:r>
            <a:endParaRPr lang="nl-NL" sz="3200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868180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580</Words>
  <Application>Microsoft Office PowerPoint</Application>
  <PresentationFormat>Breedbeeld</PresentationFormat>
  <Paragraphs>107</Paragraphs>
  <Slides>17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8" baseType="lpstr">
      <vt:lpstr>MS PGothic</vt:lpstr>
      <vt:lpstr>MS PGothic</vt:lpstr>
      <vt:lpstr>Arial</vt:lpstr>
      <vt:lpstr>Calibri</vt:lpstr>
      <vt:lpstr>Century Gothic</vt:lpstr>
      <vt:lpstr>Mangal</vt:lpstr>
      <vt:lpstr>Tahoma</vt:lpstr>
      <vt:lpstr>Times New Roman</vt:lpstr>
      <vt:lpstr>Wingdings</vt:lpstr>
      <vt:lpstr>Wingdings 3</vt:lpstr>
      <vt:lpstr>Sliert</vt:lpstr>
      <vt:lpstr>De weloverwogen vraag</vt:lpstr>
      <vt:lpstr>Doelen</vt:lpstr>
      <vt:lpstr>Uitzichtloos en ondraaglijk lijden</vt:lpstr>
      <vt:lpstr>Uitzichtloos en ondraaglijk lijden</vt:lpstr>
      <vt:lpstr>Uitzichtloos en ondraaglijk lijden</vt:lpstr>
      <vt:lpstr>Ontbreken redelijk ander oplossing</vt:lpstr>
      <vt:lpstr>Ontbreken redelijk ander oplossing</vt:lpstr>
      <vt:lpstr>Ontbreken redelijk ander oplossing</vt:lpstr>
      <vt:lpstr>De rol van de arts bij het zelfgekozen levenseinde</vt:lpstr>
      <vt:lpstr>De rol van de arts bij het zelfgekozen levenseinde</vt:lpstr>
      <vt:lpstr>De rol van de arts bij het zelfgekozen levenseinde</vt:lpstr>
      <vt:lpstr>De rol van de arts bij het zelfgekozen levenseinde</vt:lpstr>
      <vt:lpstr>De rol van de arts bij het zelfgekozen levenseinde</vt:lpstr>
      <vt:lpstr>Commissie Schnabel</vt:lpstr>
      <vt:lpstr>Commissie Schnabel</vt:lpstr>
      <vt:lpstr>Commissie Schnabel</vt:lpstr>
      <vt:lpstr>Euthanasiewet breder dan gedacht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weloverwogen vraag</dc:title>
  <dc:creator>Beest, R.M. van</dc:creator>
  <cp:lastModifiedBy>Beest, R.M. van</cp:lastModifiedBy>
  <cp:revision>11</cp:revision>
  <dcterms:created xsi:type="dcterms:W3CDTF">2019-10-15T09:36:00Z</dcterms:created>
  <dcterms:modified xsi:type="dcterms:W3CDTF">2019-10-15T11:09:33Z</dcterms:modified>
</cp:coreProperties>
</file>