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4.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5.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comment6.xml" ContentType="application/vnd.openxmlformats-officedocument.presentationml.comments+xml"/>
  <Override PartName="/ppt/notesSlides/notesSlide13.xml" ContentType="application/vnd.openxmlformats-officedocument.presentationml.notesSlide+xml"/>
  <Override PartName="/ppt/comments/comment7.xml" ContentType="application/vnd.openxmlformats-officedocument.presentationml.comments+xml"/>
  <Override PartName="/ppt/notesSlides/notesSlide14.xml" ContentType="application/vnd.openxmlformats-officedocument.presentationml.notesSlide+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2"/>
    <p:sldMasterId id="2147483686" r:id="rId3"/>
  </p:sldMasterIdLst>
  <p:notesMasterIdLst>
    <p:notesMasterId r:id="rId18"/>
  </p:notesMasterIdLst>
  <p:sldIdLst>
    <p:sldId id="256" r:id="rId4"/>
    <p:sldId id="294" r:id="rId5"/>
    <p:sldId id="331" r:id="rId6"/>
    <p:sldId id="332" r:id="rId7"/>
    <p:sldId id="326" r:id="rId8"/>
    <p:sldId id="323" r:id="rId9"/>
    <p:sldId id="276" r:id="rId10"/>
    <p:sldId id="324" r:id="rId11"/>
    <p:sldId id="286" r:id="rId12"/>
    <p:sldId id="327" r:id="rId13"/>
    <p:sldId id="329" r:id="rId14"/>
    <p:sldId id="328" r:id="rId15"/>
    <p:sldId id="330" r:id="rId16"/>
    <p:sldId id="33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rit Kool" initials="" lastIdx="31" clrIdx="0"/>
  <p:cmAuthor id="1" name="Gert Roos" initials="GR" lastIdx="17" clrIdx="1">
    <p:extLst>
      <p:ext uri="{19B8F6BF-5375-455C-9EA6-DF929625EA0E}">
        <p15:presenceInfo xmlns:p15="http://schemas.microsoft.com/office/powerpoint/2012/main" xmlns="" userId="454153578d8027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3095" autoAdjust="0"/>
    <p:restoredTop sz="65010" autoAdjust="0"/>
  </p:normalViewPr>
  <p:slideViewPr>
    <p:cSldViewPr>
      <p:cViewPr varScale="1">
        <p:scale>
          <a:sx n="58" d="100"/>
          <a:sy n="58" d="100"/>
        </p:scale>
        <p:origin x="-2144" y="-112"/>
      </p:cViewPr>
      <p:guideLst>
        <p:guide orient="horz" pos="2160"/>
        <p:guide pos="2880"/>
      </p:guideLst>
    </p:cSldViewPr>
  </p:slideViewPr>
  <p:outlineViewPr>
    <p:cViewPr>
      <p:scale>
        <a:sx n="33" d="100"/>
        <a:sy n="33" d="100"/>
      </p:scale>
      <p:origin x="16" y="6376"/>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commentAuthors" Target="commentAuthors.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4" Type="http://schemas.openxmlformats.org/officeDocument/2006/relationships/slide" Target="slides/slide11.xml"/><Relationship Id="rId5" Type="http://schemas.openxmlformats.org/officeDocument/2006/relationships/slide" Target="slides/slide12.xml"/><Relationship Id="rId6" Type="http://schemas.openxmlformats.org/officeDocument/2006/relationships/slide" Target="slides/slide13.xml"/><Relationship Id="rId1" Type="http://schemas.openxmlformats.org/officeDocument/2006/relationships/slide" Target="slides/slide7.xml"/><Relationship Id="rId2" Type="http://schemas.openxmlformats.org/officeDocument/2006/relationships/slide" Target="slides/slide9.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02-26T13:20:36.276" idx="25">
    <p:pos x="10" y="10"/>
    <p:text>Coole foto, komt die uit je eigen archief???
</p:text>
  </p:cm>
  <p:cm authorId="1" dt="2019-02-28T07:57:15.543" idx="17">
    <p:pos x="10" y="106"/>
    <p:text>Neeee! helaas. Zie mijn opmerkingen bij de laatste slide.</p:text>
    <p:extLst>
      <p:ext uri="{C676402C-5697-4E1C-873F-D02D1690AC5C}">
        <p15:threadingInfo xmlns:p15="http://schemas.microsoft.com/office/powerpoint/2012/main" xmlns="" timeZoneBias="-60">
          <p15:parentCm authorId="0" idx="25"/>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0" dt="2019-02-26T13:22:19.048" idx="26">
    <p:pos x="10" y="10"/>
    <p:text>Ik heb de layout wat frisser gemaakt en een beetje afgestemd op het schematische model dat je later gebruikt, om wat meer continuiteit uit te stralen 
Ook heb ik geprobeerd om door eea wat te verschuiven duidelijker over te brengen dat er een verschil is tussen de mate van patientgericht communiceren in de eerste vs de latere consultfase. Kun je je er zo in vinden? </p:text>
  </p:cm>
  <p:cm authorId="1" dt="2019-02-28T07:34:03.432" idx="1">
    <p:pos x="10" y="106"/>
    <p:text>Ziet er heel mooi uit. Beeldt uit dat er geen verschil zou moeten zijn.</p:text>
    <p:extLst>
      <p:ext uri="{C676402C-5697-4E1C-873F-D02D1690AC5C}">
        <p15:threadingInfo xmlns:p15="http://schemas.microsoft.com/office/powerpoint/2012/main" xmlns="" timeZoneBias="-60">
          <p15:parentCm authorId="0" idx="26"/>
        </p15:threadingInfo>
      </p:ext>
    </p:extLst>
  </p:cm>
  <p:cm authorId="1" dt="2019-02-28T07:35:01.076" idx="2">
    <p:pos x="106" y="106"/>
    <p:text>Deze klopt niet, 'waarom' slaat op 'waarom zou ik het doen als dokter', de eigen motivatie. Niet op het legitimeren van SDM.</p:text>
    <p:extLst>
      <p:ext uri="{C676402C-5697-4E1C-873F-D02D1690AC5C}">
        <p15:threadingInfo xmlns:p15="http://schemas.microsoft.com/office/powerpoint/2012/main" xmlns="" timeZoneBias="-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0" dt="2019-02-26T13:23:04.680" idx="24">
    <p:pos x="10" y="10"/>
    <p:text>Ik heb deze slide en de volgende naar voren gehaald, vond ik passender in de opbouw en zo is je punt denk ik krachtiger aangezet: dat patientgerichte communicatie in de u&amp;a fase te weinig plaatsvindt. Is dat ok zo? </p:text>
  </p:cm>
  <p:cm authorId="1" dt="2019-02-28T07:36:26.920" idx="3">
    <p:pos x="10" y="106"/>
    <p:text>Ja prima, onderbouwt de vorige slide direct. Later plaatsen was eigenlijk wat mosterd na de maaltijd.</p:text>
    <p:extLst>
      <p:ext uri="{C676402C-5697-4E1C-873F-D02D1690AC5C}">
        <p15:threadingInfo xmlns:p15="http://schemas.microsoft.com/office/powerpoint/2012/main" xmlns="" timeZoneBias="-60">
          <p15:parentCm authorId="0" idx="24"/>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0" dt="2019-02-26T13:41:02.035" idx="27">
    <p:pos x="5396" y="1322"/>
    <p:text>Ik snap de boodschap van deze tabel, maar de rechter kolom is me niet echt duidelijk. De geinformeerde patient is toch geen 'beslismodel' zoals het paternalistische beslismodel en SDM wel zijn? Of is de vertaling misschien misleidend? En in die situatie van de rechter kolom is het nu alsof de arts zelf geen enkele informatie geeft maar alleen de patient. Ik kan het oorspronkelijke artikel waar je deze uit hebt gehaald niet openen, misschien heplt t als ik dat even bekijk. Wil jij t me mailen en/of toelichten hoe kolom drie moet worden gelezen? Thanks!
 </p:text>
  </p:cm>
  <p:cm authorId="1" dt="2019-02-28T07:45:57.693" idx="7">
    <p:pos x="5396" y="1610"/>
    <p:text>Sorry, het artikel krijg ik ook niet te pakken, ik moet inloggen op de VU bibliotheek maar mis het correcte wachtwoord. Kan evt. op de VU als ik er ben?</p:text>
    <p:extLst>
      <p:ext uri="{C676402C-5697-4E1C-873F-D02D1690AC5C}">
        <p15:threadingInfo xmlns:p15="http://schemas.microsoft.com/office/powerpoint/2012/main" xmlns="" timeZoneBias="-60">
          <p15:parentCm authorId="0" idx="27"/>
        </p15:threadingInfo>
      </p:ext>
    </p:extLst>
  </p:cm>
  <p:cm authorId="0" dt="2019-02-26T13:58:04.555" idx="30">
    <p:pos x="10" y="10"/>
    <p:text>Titel vd slide gewijzigd, correct zo? </p:text>
  </p:cm>
  <p:cm authorId="1" dt="2019-02-28T07:46:14.845" idx="8">
    <p:pos x="10" y="106"/>
    <p:text>Ja, prima</p:text>
    <p:extLst>
      <p:ext uri="{C676402C-5697-4E1C-873F-D02D1690AC5C}">
        <p15:threadingInfo xmlns:p15="http://schemas.microsoft.com/office/powerpoint/2012/main" xmlns="" timeZoneBias="-60">
          <p15:parentCm authorId="0" idx="30"/>
        </p15:threadingInfo>
      </p:ext>
    </p:extLst>
  </p:cm>
  <p:cm authorId="1" dt="2019-02-28T07:41:23.839" idx="5">
    <p:pos x="5396" y="1418"/>
    <p:text>De rechter kolom betreft het 'flikker het over de schutting' model (mijn woorden). Je geeft de patiënt informatie en zegt daarna: 'nu mag u het zeggen'. Er is dus geen dialoog/ geen wederkerigheid. Ik zie het nogal eens gebeuren op video's van aios. In veel kritiek op SDM wordt het verward met deze aanpak.</p:text>
    <p:extLst>
      <p:ext uri="{C676402C-5697-4E1C-873F-D02D1690AC5C}">
        <p15:threadingInfo xmlns:p15="http://schemas.microsoft.com/office/powerpoint/2012/main" xmlns="" timeZoneBias="-60">
          <p15:parentCm authorId="0" idx="27"/>
        </p15:threadingInfo>
      </p:ext>
    </p:extLst>
  </p:cm>
  <p:cm authorId="1" dt="2019-02-28T07:45:16.059" idx="6">
    <p:pos x="5396" y="1514"/>
    <p:text>Decision-making in the physician-patient encounter: revisiting the shared treatment decision-making model
by Cathy Charles, Amiram Gafni, Tim Whelan
Format:Artikel|Peer-reviewed | No other editions or formatsJournal:
Social Science &amp; Medicine v49 n5 (1999): 651-661
In this paper we revisit and add elements to our earlier conceptual framework on shared treatment decision-making within the context of different decision-making approaches in the medical encounter (Charles, C., Gafni, A., Whelan, T., 1997. Shared decision-making in the medical encounter: what does it mean? (or, it takes at least two to tango). Social Science &amp; Medicine 44, 681-692.). This revised framework (1) explicitly identifies different analytic steps in the treatment decision-making process; (2) provides a dynamic view of treatment decision-making by recognizing that the approach adopted at the outset of a medical encounter may change as the interaction evolves; (3) identifies decision-making approaches which lie between the three predominant models (paternalistic, shared and informed) and (4) has practical applications for clinical practice, research and medical education. Rather than advocating a particular approach, we emphasize the importance of flexibility in the way that physicians structure the decision-making process so that individual differences in patient preferences can be respected. …the people whose preferences count are the patients, because they are the ones who will have to live (or die) with the outcomes. …Ideally, you and I are not even in the picture. What matters is what Mrs. Smith thinks…. It is also quite possible that Mrs. Smith's preferences will differ from Mrs. Brown's preferences. If so, both are correct, because ‘correct’ is defined separately for each woman. Assuming that both women are accurately informed regarding the outcomes, neither should be persuaded to change her mind.
In this paper we revisit and add elements to our earlier conceptual framework on shared treatment decision-making within the context of different decision-making approaches in the medical en… Read More</p:text>
    <p:extLst>
      <p:ext uri="{C676402C-5697-4E1C-873F-D02D1690AC5C}">
        <p15:threadingInfo xmlns:p15="http://schemas.microsoft.com/office/powerpoint/2012/main" xmlns="" timeZoneBias="-60">
          <p15:parentCm authorId="0" idx="27"/>
        </p15:threadingInfo>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0" dt="2019-02-26T11:30:45.932" idx="5">
    <p:pos x="106" y="106"/>
    <p:text>Ik heb hier het blauwe figuur herhaald zodat het in de volgende plaatjes steeds duidelijk is waar in het proces we zitten, ipv steeds een nieuwe afbeelding. Wat vind je daarvan? 
</p:text>
  </p:cm>
  <p:cm authorId="1" dt="2019-02-28T07:48:46.889" idx="10">
    <p:pos x="106" y="202"/>
    <p:text>mooi! Detail: de dubbele aanhalingstekens zijn nogal dominant bij die korte zinnetjes. Maar er ' van?</p:text>
    <p:extLst>
      <p:ext uri="{C676402C-5697-4E1C-873F-D02D1690AC5C}">
        <p15:threadingInfo xmlns:p15="http://schemas.microsoft.com/office/powerpoint/2012/main" xmlns="" timeZoneBias="-60">
          <p15:parentCm authorId="0" idx="5"/>
        </p15:threadingInfo>
      </p:ext>
    </p:extLst>
  </p:cm>
  <p:cm authorId="0" dt="2019-02-26T14:00:08.730" idx="4">
    <p:pos x="10" y="10"/>
    <p:text>De afbeelding van de proces-pijl op deze slide vind ik niet zo bijdragend, eerder verwarrend. Choice talk is alleen het bewustmaken dat er iets te kiezen valt en dat de patient daar een rol in kan spelen. De inhoudelijke toelichting van de opties komt pas bij de volgende stap. In die pijl zitten al deze elementen al, terwijl we nog pas bij option talk zijn in de ptt. Dus ik wil die pijl eigenlijk weglaten. Hoe zie jij dat? 
</p:text>
  </p:cm>
  <p:cm authorId="1" dt="2019-02-28T07:47:31.829" idx="9">
    <p:pos x="10" y="106"/>
    <p:text>ja eens, is niet bijdragend meer</p:text>
    <p:extLst>
      <p:ext uri="{C676402C-5697-4E1C-873F-D02D1690AC5C}">
        <p15:threadingInfo xmlns:p15="http://schemas.microsoft.com/office/powerpoint/2012/main" xmlns="" timeZoneBias="-60">
          <p15:parentCm authorId="0" idx="4"/>
        </p15:threadingInfo>
      </p:ext>
    </p:extLst>
  </p:cm>
  <p:cm authorId="0" dt="2019-02-26T14:00:51.509" idx="31">
    <p:pos x="202" y="202"/>
    <p:text>Zie bijschrift, ik wilde ook een voorbeeld geven voor situaties waarin geen SDM aan de orde is, maar eigenlijk is het natuurlijk overal aan de orde, zelfs als een behandeling super recht-toe-recht-aan is. Wat vind jij van deze uitbreiding in het onderschrift? </p:text>
  </p:cm>
  <p:cm authorId="1" dt="2019-02-28T07:51:11.158" idx="11">
    <p:pos x="202" y="298"/>
    <p:text>Zoals je het nu verwoordt kan het verwarrend zijn. Er is zeker ruimte voor SDM. De optie 'niets doen' moet je sowieso altijd meenemen. In deze situatie is juist ook overleg over de aanpak van andere risicofactoren zinvol. Stel hij rookt 50 sigaretten per dag en wil liever geen pillen. OK, als u stopt met roken houden we die pillen voorlopig in de kast etc.</p:text>
    <p:extLst>
      <p:ext uri="{C676402C-5697-4E1C-873F-D02D1690AC5C}">
        <p15:threadingInfo xmlns:p15="http://schemas.microsoft.com/office/powerpoint/2012/main" xmlns="" timeZoneBias="-60">
          <p15:parentCm authorId="0" idx="31"/>
        </p15:threadingInfo>
      </p:ext>
    </p:extLst>
  </p:cm>
  <p:cm authorId="1" dt="2019-02-28T07:52:20.788" idx="12">
    <p:pos x="202" y="394"/>
    <p:text>Dus in de interactie ontwikkelen zich de verschillende opties, juist daarin onderscheid SDM van de 'gooi over de schutting' methode ('OK, als u geen pillen wilt prima, dan maar een wat hoger risico, het is aan u...'</p:text>
    <p:extLst>
      <p:ext uri="{C676402C-5697-4E1C-873F-D02D1690AC5C}">
        <p15:threadingInfo xmlns:p15="http://schemas.microsoft.com/office/powerpoint/2012/main" xmlns="" timeZoneBias="-60">
          <p15:parentCm authorId="0" idx="31"/>
        </p15:threadingInfo>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0" dt="2019-02-26T14:03:48.516" idx="11">
    <p:pos x="10" y="10"/>
    <p:text>Stukje in onderschrift getypt over 'afsluiten', wat vind je daarvan? Weglaten of van toegevoegde waarde? 
</p:text>
  </p:cm>
  <p:cm authorId="1" dt="2019-02-28T07:53:57.220" idx="13">
    <p:pos x="10" y="106"/>
    <p:text>Ja, prima.</p:text>
    <p:extLst>
      <p:ext uri="{C676402C-5697-4E1C-873F-D02D1690AC5C}">
        <p15:threadingInfo xmlns:p15="http://schemas.microsoft.com/office/powerpoint/2012/main" xmlns="" timeZoneBias="-60">
          <p15:parentCm authorId="0" idx="11"/>
        </p15:threadingInfo>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02-28T07:54:18.893" idx="14">
    <p:pos x="10" y="10"/>
    <p:text>Vanwaar de wazige afbeelding? Op de een of andere manier ondersteunt het wel omdat het hier gaat over de dokter zelf die even moet nadenken.</p:text>
    <p:extLst>
      <p:ext uri="{C676402C-5697-4E1C-873F-D02D1690AC5C}">
        <p15:threadingInfo xmlns:p15="http://schemas.microsoft.com/office/powerpoint/2012/main" xmlns="" timeZoneBias="-6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0" dt="2019-02-26T13:20:36.276" idx="29">
    <p:pos x="10" y="10"/>
    <p:text>Coole foto, komt die uit je eigen archief???
</p:text>
  </p:cm>
  <p:cm authorId="1" dt="2019-02-28T07:56:05.453" idx="15">
    <p:pos x="10" y="106"/>
    <p:text>Mocht ik willen, ik houd van wandelen in de bergen, maar dat zijn wel die van Wales, Schotland en het lake district. Leuk en passend om deze aan het eind te zetten.</p:text>
    <p:extLst>
      <p:ext uri="{C676402C-5697-4E1C-873F-D02D1690AC5C}">
        <p15:threadingInfo xmlns:p15="http://schemas.microsoft.com/office/powerpoint/2012/main" xmlns="" timeZoneBias="-60">
          <p15:parentCm authorId="0" idx="29"/>
        </p15:threadingInfo>
      </p:ext>
    </p:extLst>
  </p:cm>
  <p:cm authorId="1" dt="2019-02-28T07:56:07.149" idx="16">
    <p:pos x="106" y="448"/>
    <p:text>Zou je jezelf maar ook niet als auteur opvoeren in het rijtje, je hebt veel werk verzet!</p:text>
    <p:extLst mod="1">
      <p:ext uri="{C676402C-5697-4E1C-873F-D02D1690AC5C}">
        <p15:threadingInfo xmlns:p15="http://schemas.microsoft.com/office/powerpoint/2012/main" xmlns=""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28-02-19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‹nr.›</a:t>
            </a:fld>
            <a:endParaRPr lang="en-US"/>
          </a:p>
        </p:txBody>
      </p:sp>
    </p:spTree>
    <p:extLst>
      <p:ext uri="{BB962C8B-B14F-4D97-AF65-F5344CB8AC3E}">
        <p14:creationId xmlns:p14="http://schemas.microsoft.com/office/powerpoint/2010/main" val="2702202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s://www.sciencedirect.com/science/article/pii/S0738399115300094" TargetMode="Externa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noProof="0" dirty="0"/>
              <a:t>Samen beslissen is </a:t>
            </a:r>
            <a:r>
              <a:rPr lang="nl-NL" baseline="0" noProof="0" dirty="0"/>
              <a:t>‘het einde’ van de reis in het consult, en vergt specifieke communicatievaardigheden.</a:t>
            </a:r>
            <a:endParaRPr lang="nl-NL" noProof="0" dirty="0"/>
          </a:p>
        </p:txBody>
      </p:sp>
      <p:sp>
        <p:nvSpPr>
          <p:cNvPr id="4" name="Slide Number Placeholder 3"/>
          <p:cNvSpPr>
            <a:spLocks noGrp="1"/>
          </p:cNvSpPr>
          <p:nvPr>
            <p:ph type="sldNum" sz="quarter" idx="10"/>
          </p:nvPr>
        </p:nvSpPr>
        <p:spPr/>
        <p:txBody>
          <a:bodyPr/>
          <a:lstStyle/>
          <a:p>
            <a:fld id="{BFC0730A-D9D0-4B64-B15A-CC5DED52011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Option talk/</a:t>
            </a:r>
            <a:r>
              <a:rPr lang="nl-NL" baseline="0" dirty="0"/>
              <a:t> opties bespreken: d</a:t>
            </a:r>
            <a:r>
              <a:rPr lang="nl-NL" dirty="0"/>
              <a:t>e arts legt hierbij de verschillende mogelijkheden voor, inclusief voor- en nadelen. Dit veronderstelt dus adequate kennis daarover. Onderzoek in de groep hoe </a:t>
            </a:r>
            <a:r>
              <a:rPr lang="nl-NL" dirty="0" err="1"/>
              <a:t>hiertegenaan</a:t>
            </a:r>
            <a:r>
              <a:rPr lang="nl-NL" dirty="0"/>
              <a:t> gekeken wordt, en hoe </a:t>
            </a:r>
            <a:r>
              <a:rPr lang="nl-NL" dirty="0" err="1"/>
              <a:t>aios</a:t>
            </a:r>
            <a:r>
              <a:rPr lang="nl-NL" dirty="0"/>
              <a:t> zouden omgaan met keuze</a:t>
            </a:r>
            <a:r>
              <a:rPr lang="nl-NL" baseline="0" dirty="0"/>
              <a:t> opties waarover hun kennis mogelijk tekortschiet. </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a:p>
          <a:p>
            <a:r>
              <a:rPr lang="nl-NL" dirty="0"/>
              <a:t>Keuzehulpen zijn er voor heel veel aandoeningen. Ze kunnen in belangrijke mate ondersteunen</a:t>
            </a:r>
            <a:r>
              <a:rPr lang="nl-NL" baseline="0" dirty="0"/>
              <a:t> bij het komen tot een eigen afweging.</a:t>
            </a:r>
            <a:endParaRPr lang="nl-NL" dirty="0"/>
          </a:p>
          <a:p>
            <a:r>
              <a:rPr lang="nl-NL" dirty="0"/>
              <a:t>Geef evt. </a:t>
            </a:r>
            <a:r>
              <a:rPr lang="nl-NL" dirty="0" err="1"/>
              <a:t>Aios</a:t>
            </a:r>
            <a:r>
              <a:rPr lang="nl-NL" dirty="0"/>
              <a:t> tijd om zelf hier wat in te grasduinen,</a:t>
            </a:r>
            <a:r>
              <a:rPr lang="nl-NL" baseline="0" dirty="0"/>
              <a:t> of maak hiervan een voorbereidingsopdracht. Er is een snel groeiende ‘markt’ van keuzehulpen in 2019!</a:t>
            </a:r>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10</a:t>
            </a:fld>
            <a:endParaRPr lang="en-US"/>
          </a:p>
        </p:txBody>
      </p:sp>
    </p:spTree>
    <p:extLst>
      <p:ext uri="{BB962C8B-B14F-4D97-AF65-F5344CB8AC3E}">
        <p14:creationId xmlns:p14="http://schemas.microsoft.com/office/powerpoint/2010/main" val="3104387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dirty="0"/>
              <a:t>Option talk/</a:t>
            </a:r>
            <a:r>
              <a:rPr lang="nl-NL" baseline="0" dirty="0"/>
              <a:t> opties bespreken: d</a:t>
            </a:r>
            <a:r>
              <a:rPr lang="nl-NL" dirty="0"/>
              <a:t>e arts legt hierbij de verschillende mogelijkheden voor, inclusief voor- en nadelen. Dit veronderstelt dus adequate kennis daarover. Onderzoek in de groep hoe </a:t>
            </a:r>
            <a:r>
              <a:rPr lang="nl-NL" dirty="0" err="1"/>
              <a:t>hiertegenaan</a:t>
            </a:r>
            <a:r>
              <a:rPr lang="nl-NL" dirty="0"/>
              <a:t> gekeken wordt, en hoe </a:t>
            </a:r>
            <a:r>
              <a:rPr lang="nl-NL" dirty="0" err="1"/>
              <a:t>aios</a:t>
            </a:r>
            <a:r>
              <a:rPr lang="nl-NL" dirty="0"/>
              <a:t> zouden omgaan met keuze</a:t>
            </a:r>
            <a:r>
              <a:rPr lang="nl-NL" baseline="0" dirty="0"/>
              <a:t> opties waarover hun kennis mogelijk tekortschiet. </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a:p>
          <a:p>
            <a:r>
              <a:rPr lang="nl-NL" dirty="0"/>
              <a:t>Keuzehulpen zijn er voor heel veel aandoeningen. Ze kunnen in belangrijke mate ondersteunen</a:t>
            </a:r>
            <a:r>
              <a:rPr lang="nl-NL" baseline="0" dirty="0"/>
              <a:t> bij het komen tot een eigen afweging.</a:t>
            </a:r>
            <a:endParaRPr lang="nl-NL" dirty="0"/>
          </a:p>
          <a:p>
            <a:r>
              <a:rPr lang="nl-NL" dirty="0"/>
              <a:t>Geef evt. </a:t>
            </a:r>
            <a:r>
              <a:rPr lang="nl-NL" dirty="0" err="1"/>
              <a:t>Aios</a:t>
            </a:r>
            <a:r>
              <a:rPr lang="nl-NL" dirty="0"/>
              <a:t> tijd om zelf hier wat in te grasduinen,</a:t>
            </a:r>
            <a:r>
              <a:rPr lang="nl-NL" baseline="0" dirty="0"/>
              <a:t> of maak hiervan een voorbereidingsopdracht. Er is een snel groeiende ‘markt’ van keuzehulpen in 2019!</a:t>
            </a:r>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11</a:t>
            </a:fld>
            <a:endParaRPr lang="en-US"/>
          </a:p>
        </p:txBody>
      </p:sp>
    </p:spTree>
    <p:extLst>
      <p:ext uri="{BB962C8B-B14F-4D97-AF65-F5344CB8AC3E}">
        <p14:creationId xmlns:p14="http://schemas.microsoft.com/office/powerpoint/2010/main" val="3104387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a:t>CONSULTPLANNING</a:t>
            </a:r>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a:t>SDM hoeft niet altijd binnen 1 consult plaats te vinden. Er kan in een consult worden aangekondigd dat er een keuze gemaakt moet/mag worden, waarna de opties gegeven worden en bijvoorbeeld relevante achtergrondinformatie over die opties (een website, folder etc). </a:t>
            </a:r>
            <a:r>
              <a:rPr lang="nl-NL" dirty="0"/>
              <a:t>De overgang van ‘option’ naar ‘</a:t>
            </a:r>
            <a:r>
              <a:rPr lang="nl-NL" dirty="0" err="1"/>
              <a:t>decision’</a:t>
            </a:r>
            <a:r>
              <a:rPr lang="nl-NL" baseline="0" dirty="0"/>
              <a:t> is groot, en vereist goed begrip van de </a:t>
            </a:r>
            <a:r>
              <a:rPr lang="nl-NL" baseline="0" dirty="0" err="1"/>
              <a:t>patient</a:t>
            </a:r>
            <a:r>
              <a:rPr lang="nl-NL" baseline="0" dirty="0"/>
              <a:t>. Hij moet overzien wat de keuzes betekenen. Daarvoor is vaak noodzakelijk: tijd nemen om na te denken en met anderen te overleggen. Overleg met de </a:t>
            </a:r>
            <a:r>
              <a:rPr lang="nl-NL" baseline="0" dirty="0" err="1"/>
              <a:t>patient</a:t>
            </a:r>
            <a:r>
              <a:rPr lang="nl-NL" baseline="0" dirty="0"/>
              <a:t> hoeveel tijd nodig is om de ‘option informatie te verwerken en klaar te zijn voor een gesprek over ‘keuzes’. Bepaal op basis daarvan het interval tussen stap 2 en 3. Tijdens een volgend consult kan de inmiddels geinformeerde patient met de behandelaar van gedachten wisselen over de opties. De behandelaar kan de patient ook uitnodigen om voor dat gesprek zijn partner mee te nemen.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a:t>AFSLUITEN</a:t>
            </a:r>
          </a:p>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a:t>Nadat het besluit is genomen, is het de taak van de arts om dit moment te noemen en samen te vatten waarom tot die keus besloten is. Als dit moment gemarkeerd is, ontstaat er ruimte voor een volgende stap (zoals het afsluiten van het consult, het bespreken van praktische stappen die genomen gaan worden nav het besluit, etc). </a:t>
            </a:r>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12</a:t>
            </a:fld>
            <a:endParaRPr lang="en-US"/>
          </a:p>
        </p:txBody>
      </p:sp>
    </p:spTree>
    <p:extLst>
      <p:ext uri="{BB962C8B-B14F-4D97-AF65-F5344CB8AC3E}">
        <p14:creationId xmlns:p14="http://schemas.microsoft.com/office/powerpoint/2010/main" val="3104387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baseline="0" dirty="0"/>
              <a:t>OPDRACHT</a:t>
            </a:r>
          </a:p>
          <a:p>
            <a:r>
              <a:rPr lang="nl-NL" dirty="0"/>
              <a:t>Laat evt. de</a:t>
            </a:r>
            <a:r>
              <a:rPr lang="nl-NL" baseline="0" dirty="0"/>
              <a:t> groep nadenken over de ‘valkuilen’ in deze fase. </a:t>
            </a:r>
          </a:p>
          <a:p>
            <a:endParaRPr lang="nl-NL" baseline="0" dirty="0"/>
          </a:p>
          <a:p>
            <a:r>
              <a:rPr lang="nl-NL" baseline="0" dirty="0"/>
              <a:t>Enkele bekende valkuilen zijn:</a:t>
            </a:r>
          </a:p>
          <a:p>
            <a:pPr marL="171450" indent="-171450">
              <a:buFont typeface="Arial"/>
              <a:buChar char="•"/>
            </a:pPr>
            <a:r>
              <a:rPr lang="nl-NL" baseline="0" dirty="0"/>
              <a:t>Patiënt heeft het toch niet goed begrepen, maar er wordt niet opnieuw tijd geinvesteerd in ‘uitleg’. Er wordt dus een besluit genomen terwijl de patient niet voldoende op de hoogte is. </a:t>
            </a:r>
          </a:p>
          <a:p>
            <a:pPr marL="171450" indent="-171450">
              <a:buFont typeface="Arial"/>
              <a:buChar char="•"/>
            </a:pPr>
            <a:r>
              <a:rPr lang="nl-NL" baseline="0" dirty="0"/>
              <a:t>Patiënt kiest een optie die medisch niet optimaal is, dokter wil daar niet in meegaan en gaat proberen te ‘overtuigen’. Wat in dat geval passender is, is ‘exploreren’: snapt de </a:t>
            </a:r>
            <a:r>
              <a:rPr lang="nl-NL" baseline="0" dirty="0" err="1"/>
              <a:t>patient</a:t>
            </a:r>
            <a:r>
              <a:rPr lang="nl-NL" baseline="0" dirty="0"/>
              <a:t> voldoende waar hij/zij voor kiest?</a:t>
            </a:r>
          </a:p>
          <a:p>
            <a:pPr marL="171450" indent="-171450">
              <a:buFont typeface="Arial"/>
              <a:buChar char="•"/>
            </a:pPr>
            <a:r>
              <a:rPr lang="nl-NL" baseline="0" dirty="0"/>
              <a:t>Er is geen overeenstemming tussen patiënt en omgeving/mantelzorg over wat de ‘goede’ keuze is. Investeer in een systeemgesprek.</a:t>
            </a:r>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13</a:t>
            </a:fld>
            <a:endParaRPr lang="en-US"/>
          </a:p>
        </p:txBody>
      </p:sp>
    </p:spTree>
    <p:extLst>
      <p:ext uri="{BB962C8B-B14F-4D97-AF65-F5344CB8AC3E}">
        <p14:creationId xmlns:p14="http://schemas.microsoft.com/office/powerpoint/2010/main" val="31043875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noProof="0" dirty="0"/>
              <a:t>Samen Beslissen is niet alleen</a:t>
            </a:r>
            <a:r>
              <a:rPr lang="nl-NL" baseline="0" noProof="0" dirty="0"/>
              <a:t> ‘het einde’ van de reis in het consult, maar vergt ook flinke communicatievaardigheden.</a:t>
            </a:r>
            <a:endParaRPr lang="nl-NL" noProof="0" dirty="0"/>
          </a:p>
        </p:txBody>
      </p:sp>
      <p:sp>
        <p:nvSpPr>
          <p:cNvPr id="4" name="Slide Number Placeholder 3"/>
          <p:cNvSpPr>
            <a:spLocks noGrp="1"/>
          </p:cNvSpPr>
          <p:nvPr>
            <p:ph type="sldNum" sz="quarter" idx="10"/>
          </p:nvPr>
        </p:nvSpPr>
        <p:spPr/>
        <p:txBody>
          <a:bodyPr/>
          <a:lstStyle/>
          <a:p>
            <a:fld id="{BFC0730A-D9D0-4B64-B15A-CC5DED520116}" type="slidenum">
              <a:rPr lang="en-US" smtClean="0">
                <a:solidFill>
                  <a:prstClr val="black"/>
                </a:solidFill>
                <a:latin typeface="Calibri"/>
              </a:rPr>
              <a:pPr/>
              <a:t>14</a:t>
            </a:fld>
            <a:endParaRPr lang="en-US">
              <a:solidFill>
                <a:prstClr val="black"/>
              </a:solidFill>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Patientgerichte</a:t>
            </a:r>
            <a:r>
              <a:rPr lang="nl-NL" dirty="0"/>
              <a:t> communicatie</a:t>
            </a:r>
            <a:r>
              <a:rPr lang="nl-NL" baseline="0" dirty="0"/>
              <a:t> wordt vooral toegepast in de openingsfase van het consult: aansluiten bij ideeën, verwachtingen en zorgen van de </a:t>
            </a:r>
            <a:r>
              <a:rPr lang="nl-NL" baseline="0" dirty="0" err="1"/>
              <a:t>patient</a:t>
            </a:r>
            <a:r>
              <a:rPr lang="nl-NL" baseline="0" dirty="0"/>
              <a:t> (= hulp</a:t>
            </a:r>
            <a:r>
              <a:rPr lang="nl-NL" baseline="0" dirty="0" err="1"/>
              <a:t>vraagverhelding</a:t>
            </a:r>
            <a:r>
              <a:rPr lang="nl-NL" baseline="0" dirty="0"/>
              <a:t>).</a:t>
            </a:r>
          </a:p>
          <a:p>
            <a:r>
              <a:rPr lang="nl-NL" baseline="0" dirty="0"/>
              <a:t>Ook in de uitleg &amp; advies fase is het echter van groot belang: aansluiten bij de vraag, bij de beleving, de wensen en de mogelijkheden van de patiënt en diens omgeving. Deze ppt gaat in op gezamenlijke besluitvorming in de uitleg &amp; adviesfase van een consult. </a:t>
            </a:r>
          </a:p>
          <a:p>
            <a:r>
              <a:rPr lang="nl-NL" baseline="0" dirty="0"/>
              <a:t>Dit tweede deel wordt veel minder benadrukt in de consultvoering, maar vormt een noodzakelijk vervolg op het eerste stuk. Met gezamenlijke besluitvorming wordt hier vorm aan gegeven. Nodig daarvoor zijn een mindset (commitment van de arts om het toe te passen) en gebruik van specifieke vaardigheden (3 stappen model van </a:t>
            </a:r>
            <a:r>
              <a:rPr lang="nl-NL" baseline="0" dirty="0" err="1"/>
              <a:t>Glynn</a:t>
            </a:r>
            <a:r>
              <a:rPr lang="nl-NL" baseline="0" dirty="0"/>
              <a:t> Elwin, frisbeeën/exploreren). </a:t>
            </a:r>
            <a:r>
              <a:rPr lang="nl-NL" dirty="0"/>
              <a:t>Verwijs evt. Naar de bouwsteen ‘frisbee’ in de </a:t>
            </a:r>
            <a:r>
              <a:rPr lang="nl-NL" dirty="0" err="1"/>
              <a:t>WiKi</a:t>
            </a:r>
            <a:r>
              <a:rPr lang="nl-NL" dirty="0"/>
              <a:t> APC</a:t>
            </a:r>
            <a:r>
              <a:rPr lang="nl-NL" baseline="0" dirty="0"/>
              <a:t> basisvaardigheden.</a:t>
            </a:r>
          </a:p>
          <a:p>
            <a:endParaRPr lang="nl-NL" dirty="0"/>
          </a:p>
          <a:p>
            <a:pPr marL="0" marR="0" indent="0" algn="l" defTabSz="914400" rtl="0" eaLnBrk="1" fontAlgn="auto" latinLnBrk="0" hangingPunct="1">
              <a:lnSpc>
                <a:spcPct val="100000"/>
              </a:lnSpc>
              <a:spcBef>
                <a:spcPts val="0"/>
              </a:spcBef>
              <a:spcAft>
                <a:spcPts val="0"/>
              </a:spcAft>
              <a:buClrTx/>
              <a:buSzTx/>
              <a:buFontTx/>
              <a:buNone/>
              <a:tabLst/>
              <a:defRPr/>
            </a:pPr>
            <a:r>
              <a:rPr lang="nl-NL" dirty="0"/>
              <a:t>(</a:t>
            </a:r>
            <a:r>
              <a:rPr lang="nl-NL" baseline="0" dirty="0"/>
              <a:t>WAAROM zou ik gezamenlijke besluitvorming in het consult eigenlijk toepassen? Daar gaat deze </a:t>
            </a:r>
            <a:r>
              <a:rPr lang="nl-NL" baseline="0" dirty="0" err="1"/>
              <a:t>ppt</a:t>
            </a:r>
            <a:r>
              <a:rPr lang="nl-NL" baseline="0" dirty="0"/>
              <a:t> niet op in, er is op de wiki een bouwsteen te vinden die geheel is gewijd aan het beantwoorden van die vraag). </a:t>
            </a:r>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2</a:t>
            </a:fld>
            <a:endParaRPr lang="en-US"/>
          </a:p>
        </p:txBody>
      </p:sp>
    </p:spTree>
    <p:extLst>
      <p:ext uri="{BB962C8B-B14F-4D97-AF65-F5344CB8AC3E}">
        <p14:creationId xmlns:p14="http://schemas.microsoft.com/office/powerpoint/2010/main" val="868030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zie ook artikel Chris </a:t>
            </a:r>
            <a:r>
              <a:rPr lang="nl-NL" dirty="0" err="1"/>
              <a:t>Rietmeijer</a:t>
            </a:r>
            <a:r>
              <a:rPr lang="nl-NL" dirty="0"/>
              <a:t> in de </a:t>
            </a:r>
            <a:r>
              <a:rPr lang="nl-NL" dirty="0" err="1"/>
              <a:t>WiKi</a:t>
            </a:r>
            <a:r>
              <a:rPr lang="nl-NL" baseline="0" dirty="0"/>
              <a:t> SDM:’ therapieontrouw: </a:t>
            </a:r>
            <a:r>
              <a:rPr lang="nl-NL" baseline="0" dirty="0" err="1"/>
              <a:t>who</a:t>
            </a:r>
            <a:r>
              <a:rPr lang="nl-NL" baseline="0" dirty="0"/>
              <a:t> </a:t>
            </a:r>
            <a:r>
              <a:rPr lang="nl-NL" baseline="0" dirty="0" err="1"/>
              <a:t>cares</a:t>
            </a:r>
            <a:r>
              <a:rPr lang="nl-NL" baseline="0" dirty="0"/>
              <a:t>?‘</a:t>
            </a:r>
          </a:p>
          <a:p>
            <a:r>
              <a:rPr lang="nl-NL" baseline="0" dirty="0"/>
              <a:t>Zei volgende slides voor verklaringen voor deze bevindingen  </a:t>
            </a:r>
            <a:endParaRPr lang="nl-NL"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3</a:t>
            </a:fld>
            <a:endParaRPr lang="en-US"/>
          </a:p>
        </p:txBody>
      </p:sp>
    </p:spTree>
    <p:extLst>
      <p:ext uri="{BB962C8B-B14F-4D97-AF65-F5344CB8AC3E}">
        <p14:creationId xmlns:p14="http://schemas.microsoft.com/office/powerpoint/2010/main" val="1282526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dirty="0">
                <a:latin typeface="Calibri" charset="0"/>
              </a:rPr>
              <a:t>In de opleiding is er te weinig aandacht voor patiëntgericht adviseren en gezamenlijke besluitvorming -&gt;</a:t>
            </a:r>
            <a:r>
              <a:rPr lang="nl-NL" sz="1200" baseline="0" dirty="0">
                <a:latin typeface="Calibri" charset="0"/>
              </a:rPr>
              <a:t> in tegenstelling tot de aandacht voor de hulpvraag in de opleiding! </a:t>
            </a:r>
            <a:endParaRPr lang="nl-NL" dirty="0"/>
          </a:p>
          <a:p>
            <a:endParaRPr lang="nl-NL" dirty="0"/>
          </a:p>
          <a:p>
            <a:r>
              <a:rPr lang="nl-NL" dirty="0"/>
              <a:t>Laat de groep</a:t>
            </a:r>
            <a:r>
              <a:rPr lang="nl-NL" baseline="0" dirty="0"/>
              <a:t> zelf nadenken over verklaringen en </a:t>
            </a:r>
            <a:r>
              <a:rPr lang="nl-NL" baseline="0"/>
              <a:t>vul daarna aan </a:t>
            </a:r>
            <a:r>
              <a:rPr lang="nl-NL" baseline="0" dirty="0"/>
              <a:t>met dit overzichtje.</a:t>
            </a:r>
            <a:endParaRPr lang="nl-NL"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4</a:t>
            </a:fld>
            <a:endParaRPr lang="en-US"/>
          </a:p>
        </p:txBody>
      </p:sp>
    </p:spTree>
    <p:extLst>
      <p:ext uri="{BB962C8B-B14F-4D97-AF65-F5344CB8AC3E}">
        <p14:creationId xmlns:p14="http://schemas.microsoft.com/office/powerpoint/2010/main" val="29781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Gezamenlijke besluitvorming: komt in deze</a:t>
            </a:r>
            <a:r>
              <a:rPr lang="nl-NL" baseline="0"/>
              <a:t> ppt aan de orde</a:t>
            </a:r>
          </a:p>
          <a:p>
            <a:r>
              <a:rPr lang="nl-NL" baseline="0"/>
              <a:t>Frisbeetechniek: zie andere ppt op wiki </a:t>
            </a:r>
            <a:endParaRPr lang="nl-NL"/>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5</a:t>
            </a:fld>
            <a:endParaRPr lang="en-US"/>
          </a:p>
        </p:txBody>
      </p:sp>
    </p:spTree>
    <p:extLst>
      <p:ext uri="{BB962C8B-B14F-4D97-AF65-F5344CB8AC3E}">
        <p14:creationId xmlns:p14="http://schemas.microsoft.com/office/powerpoint/2010/main" val="15874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In de literatuur is veel controverse over een allesomvattende definitie,</a:t>
            </a:r>
            <a:r>
              <a:rPr lang="nl-NL" baseline="0" dirty="0"/>
              <a:t> zie bijvoorbeeld </a:t>
            </a:r>
            <a:r>
              <a:rPr lang="nl-NL" sz="1200" u="none" strike="noStrike" kern="1200" dirty="0">
                <a:solidFill>
                  <a:schemeClr val="tx1"/>
                </a:solidFill>
                <a:effectLst/>
                <a:latin typeface="+mn-lt"/>
                <a:ea typeface="+mn-ea"/>
                <a:cs typeface="+mn-cs"/>
                <a:hlinkClick r:id="rId3"/>
              </a:rPr>
              <a:t>Shared decision making: Concepts, evidence, and practice</a:t>
            </a:r>
            <a:endParaRPr lang="nl-NL" sz="1200" kern="1200" dirty="0">
              <a:solidFill>
                <a:schemeClr val="tx1"/>
              </a:solidFill>
              <a:effectLst/>
              <a:latin typeface="+mn-lt"/>
              <a:ea typeface="+mn-ea"/>
              <a:cs typeface="+mn-cs"/>
            </a:endParaRPr>
          </a:p>
          <a:p>
            <a:r>
              <a:rPr lang="nl-NL" sz="1200" kern="1200" dirty="0">
                <a:solidFill>
                  <a:schemeClr val="tx1"/>
                </a:solidFill>
                <a:effectLst/>
                <a:latin typeface="+mn-lt"/>
                <a:ea typeface="+mn-ea"/>
                <a:cs typeface="+mn-cs"/>
              </a:rPr>
              <a:t>PEC Vol. 98 </a:t>
            </a:r>
            <a:r>
              <a:rPr lang="nl-NL" sz="1200" kern="1200" dirty="0" err="1">
                <a:solidFill>
                  <a:schemeClr val="tx1"/>
                </a:solidFill>
                <a:effectLst/>
                <a:latin typeface="+mn-lt"/>
                <a:ea typeface="+mn-ea"/>
                <a:cs typeface="+mn-cs"/>
              </a:rPr>
              <a:t>Oct</a:t>
            </a:r>
            <a:r>
              <a:rPr lang="nl-NL" sz="1200" kern="1200" dirty="0">
                <a:solidFill>
                  <a:schemeClr val="tx1"/>
                </a:solidFill>
                <a:effectLst/>
                <a:latin typeface="+mn-lt"/>
                <a:ea typeface="+mn-ea"/>
                <a:cs typeface="+mn-cs"/>
              </a:rPr>
              <a:t>. 2015 p1172-1179. </a:t>
            </a:r>
            <a:r>
              <a:rPr lang="nl-NL" sz="1200" kern="1200" dirty="0" err="1">
                <a:solidFill>
                  <a:schemeClr val="tx1"/>
                </a:solidFill>
                <a:effectLst/>
                <a:latin typeface="+mn-lt"/>
                <a:ea typeface="+mn-ea"/>
                <a:cs typeface="+mn-cs"/>
              </a:rPr>
              <a:t>A.M.Stiggelbout</a:t>
            </a:r>
            <a:r>
              <a:rPr lang="nl-NL" sz="1200" kern="1200" dirty="0">
                <a:solidFill>
                  <a:schemeClr val="tx1"/>
                </a:solidFill>
                <a:effectLst/>
                <a:latin typeface="+mn-lt"/>
                <a:ea typeface="+mn-ea"/>
                <a:cs typeface="+mn-cs"/>
              </a:rPr>
              <a:t> et al.</a:t>
            </a:r>
          </a:p>
          <a:p>
            <a:r>
              <a:rPr lang="en-GB" sz="1200" kern="1200" dirty="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6</a:t>
            </a:fld>
            <a:endParaRPr lang="en-US"/>
          </a:p>
        </p:txBody>
      </p:sp>
    </p:spTree>
    <p:extLst>
      <p:ext uri="{BB962C8B-B14F-4D97-AF65-F5344CB8AC3E}">
        <p14:creationId xmlns:p14="http://schemas.microsoft.com/office/powerpoint/2010/main" val="3289568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fld id="{C45DA59A-74FF-4C59-91F3-E2D93016A5EC}" type="slidenum">
              <a:rPr lang="en-GB" altLang="en-US" sz="1200">
                <a:solidFill>
                  <a:schemeClr val="tx1"/>
                </a:solidFill>
                <a:latin typeface="Arial" pitchFamily="34" charset="0"/>
              </a:rPr>
              <a:pPr/>
              <a:t>7</a:t>
            </a:fld>
            <a:endParaRPr lang="en-GB" altLang="en-US" sz="1200">
              <a:solidFill>
                <a:schemeClr val="tx1"/>
              </a:solidFill>
              <a:latin typeface="Arial" pitchFamily="34" charset="0"/>
            </a:endParaRPr>
          </a:p>
        </p:txBody>
      </p:sp>
      <p:sp>
        <p:nvSpPr>
          <p:cNvPr id="84995" name="Rectangle 7"/>
          <p:cNvSpPr txBox="1">
            <a:spLocks noGrp="1" noChangeArrowheads="1"/>
          </p:cNvSpPr>
          <p:nvPr/>
        </p:nvSpPr>
        <p:spPr bwMode="auto">
          <a:xfrm>
            <a:off x="3883852" y="8684899"/>
            <a:ext cx="2972547"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pPr algn="r" eaLnBrk="1" hangingPunct="1"/>
            <a:fld id="{021545F5-0260-49CF-971D-4CB014C9316E}" type="slidenum">
              <a:rPr lang="en-US" altLang="en-US" sz="1200">
                <a:solidFill>
                  <a:schemeClr val="tx1"/>
                </a:solidFill>
                <a:latin typeface="Arial" pitchFamily="34" charset="0"/>
              </a:rPr>
              <a:pPr algn="r" eaLnBrk="1" hangingPunct="1"/>
              <a:t>7</a:t>
            </a:fld>
            <a:endParaRPr lang="en-US" altLang="en-US" sz="1200">
              <a:solidFill>
                <a:schemeClr val="tx1"/>
              </a:solidFill>
              <a:latin typeface="Arial" pitchFamily="34" charset="0"/>
            </a:endParaRPr>
          </a:p>
        </p:txBody>
      </p:sp>
      <p:sp>
        <p:nvSpPr>
          <p:cNvPr id="84996" name="Rectangle 2"/>
          <p:cNvSpPr>
            <a:spLocks noGrp="1" noRot="1" noChangeAspect="1" noChangeArrowheads="1" noTextEdit="1"/>
          </p:cNvSpPr>
          <p:nvPr>
            <p:ph type="sldImg"/>
          </p:nvPr>
        </p:nvSpPr>
        <p:spPr>
          <a:xfrm>
            <a:off x="1143000" y="685800"/>
            <a:ext cx="4572000" cy="3429000"/>
          </a:xfrm>
          <a:ln/>
        </p:spPr>
      </p:sp>
      <p:sp>
        <p:nvSpPr>
          <p:cNvPr id="84997" name="Rectangle 3"/>
          <p:cNvSpPr>
            <a:spLocks noGrp="1" noChangeArrowheads="1"/>
          </p:cNvSpPr>
          <p:nvPr>
            <p:ph type="body" idx="1"/>
          </p:nvPr>
        </p:nvSpPr>
        <p:spPr>
          <a:xfrm>
            <a:off x="914508" y="4343913"/>
            <a:ext cx="5028986" cy="4114361"/>
          </a:xfrm>
          <a:noFill/>
        </p:spPr>
        <p:txBody>
          <a:bodyPr/>
          <a:lstStyle/>
          <a:p>
            <a:pPr eaLnBrk="1" hangingPunct="1"/>
            <a:r>
              <a:rPr lang="pt-BR" altLang="en-US" dirty="0" err="1"/>
              <a:t>Er</a:t>
            </a:r>
            <a:r>
              <a:rPr lang="pt-BR" altLang="en-US" dirty="0"/>
              <a:t> </a:t>
            </a:r>
            <a:r>
              <a:rPr lang="pt-BR" altLang="en-US" dirty="0" err="1"/>
              <a:t>is</a:t>
            </a:r>
            <a:r>
              <a:rPr lang="pt-BR" altLang="en-US" dirty="0"/>
              <a:t> </a:t>
            </a:r>
            <a:r>
              <a:rPr lang="pt-BR" altLang="en-US" dirty="0" err="1"/>
              <a:t>geen</a:t>
            </a:r>
            <a:r>
              <a:rPr lang="pt-BR" altLang="en-US" dirty="0"/>
              <a:t> </a:t>
            </a:r>
            <a:r>
              <a:rPr lang="pt-BR" altLang="en-US" dirty="0" err="1"/>
              <a:t>goed</a:t>
            </a:r>
            <a:r>
              <a:rPr lang="pt-BR" altLang="en-US" dirty="0"/>
              <a:t> </a:t>
            </a:r>
            <a:r>
              <a:rPr lang="pt-BR" altLang="en-US" dirty="0" err="1"/>
              <a:t>of</a:t>
            </a:r>
            <a:r>
              <a:rPr lang="pt-BR" altLang="en-US" dirty="0"/>
              <a:t> </a:t>
            </a:r>
            <a:r>
              <a:rPr lang="pt-BR" altLang="en-US" dirty="0" err="1"/>
              <a:t>fout</a:t>
            </a:r>
            <a:r>
              <a:rPr lang="pt-BR" altLang="en-US" dirty="0"/>
              <a:t> </a:t>
            </a:r>
            <a:r>
              <a:rPr lang="pt-BR" altLang="en-US" dirty="0" err="1"/>
              <a:t>model</a:t>
            </a:r>
            <a:r>
              <a:rPr lang="pt-BR" altLang="en-US" dirty="0"/>
              <a:t>, </a:t>
            </a:r>
            <a:r>
              <a:rPr lang="pt-BR" altLang="en-US" dirty="0" err="1"/>
              <a:t>het</a:t>
            </a:r>
            <a:r>
              <a:rPr lang="pt-BR" altLang="en-US" dirty="0"/>
              <a:t> </a:t>
            </a:r>
            <a:r>
              <a:rPr lang="pt-BR" altLang="en-US" dirty="0" err="1"/>
              <a:t>hangt</a:t>
            </a:r>
            <a:r>
              <a:rPr lang="pt-BR" altLang="en-US" dirty="0"/>
              <a:t> </a:t>
            </a:r>
            <a:r>
              <a:rPr lang="pt-BR" altLang="en-US" dirty="0" err="1"/>
              <a:t>af</a:t>
            </a:r>
            <a:r>
              <a:rPr lang="pt-BR" altLang="en-US" dirty="0"/>
              <a:t> van het</a:t>
            </a:r>
            <a:r>
              <a:rPr lang="pt-BR" altLang="en-US" baseline="0" dirty="0"/>
              <a:t> soort probleem dat op tafel </a:t>
            </a:r>
            <a:r>
              <a:rPr lang="pt-BR" altLang="en-US" dirty="0" err="1"/>
              <a:t>ligt</a:t>
            </a:r>
            <a:r>
              <a:rPr lang="pt-BR" altLang="en-US" dirty="0"/>
              <a:t>, </a:t>
            </a:r>
            <a:r>
              <a:rPr lang="pt-BR" altLang="en-US" dirty="0" err="1"/>
              <a:t>en</a:t>
            </a:r>
            <a:r>
              <a:rPr lang="pt-BR" altLang="en-US" dirty="0"/>
              <a:t> van de </a:t>
            </a:r>
            <a:r>
              <a:rPr lang="pt-BR" altLang="en-US" dirty="0" err="1"/>
              <a:t>voorkeur</a:t>
            </a:r>
            <a:r>
              <a:rPr lang="pt-BR" altLang="en-US" dirty="0"/>
              <a:t> van de </a:t>
            </a:r>
            <a:r>
              <a:rPr lang="pt-BR" altLang="en-US" dirty="0" err="1"/>
              <a:t>arts</a:t>
            </a:r>
            <a:r>
              <a:rPr lang="pt-BR" altLang="en-US" dirty="0"/>
              <a:t> </a:t>
            </a:r>
            <a:r>
              <a:rPr lang="pt-BR" altLang="en-US" dirty="0" err="1"/>
              <a:t>en</a:t>
            </a:r>
            <a:r>
              <a:rPr lang="pt-BR" altLang="en-US" dirty="0"/>
              <a:t> de </a:t>
            </a:r>
            <a:r>
              <a:rPr lang="pt-BR" altLang="en-US" dirty="0" err="1"/>
              <a:t>patient</a:t>
            </a:r>
            <a:r>
              <a:rPr lang="pt-BR" altLang="en-US" dirty="0"/>
              <a:t>.</a:t>
            </a:r>
          </a:p>
          <a:p>
            <a:pPr eaLnBrk="1" hangingPunct="1"/>
            <a:endParaRPr lang="pt-BR" altLang="en-US" dirty="0"/>
          </a:p>
          <a:p>
            <a:pPr eaLnBrk="1" hangingPunct="1"/>
            <a:r>
              <a:rPr lang="pt-BR" altLang="en-US" dirty="0" err="1"/>
              <a:t>Veel</a:t>
            </a:r>
            <a:r>
              <a:rPr lang="pt-BR" altLang="en-US" dirty="0"/>
              <a:t> </a:t>
            </a:r>
            <a:r>
              <a:rPr lang="pt-BR" altLang="en-US" dirty="0" err="1"/>
              <a:t>dokters</a:t>
            </a:r>
            <a:r>
              <a:rPr lang="pt-BR" altLang="en-US" dirty="0"/>
              <a:t> </a:t>
            </a:r>
            <a:r>
              <a:rPr lang="pt-BR" altLang="en-US" dirty="0" err="1"/>
              <a:t>denken</a:t>
            </a:r>
            <a:r>
              <a:rPr lang="pt-BR" altLang="en-US" dirty="0"/>
              <a:t> </a:t>
            </a:r>
            <a:r>
              <a:rPr lang="pt-BR" altLang="en-US" dirty="0" err="1"/>
              <a:t>dat</a:t>
            </a:r>
            <a:r>
              <a:rPr lang="pt-BR" altLang="en-US" dirty="0"/>
              <a:t> de ‘</a:t>
            </a:r>
            <a:r>
              <a:rPr lang="pt-BR" altLang="en-US" dirty="0" err="1"/>
              <a:t>geïnformeerde</a:t>
            </a:r>
            <a:r>
              <a:rPr lang="pt-BR" altLang="en-US" dirty="0"/>
              <a:t> </a:t>
            </a:r>
            <a:r>
              <a:rPr lang="pt-BR" altLang="en-US" dirty="0" err="1"/>
              <a:t>patient</a:t>
            </a:r>
            <a:r>
              <a:rPr lang="pt-BR" altLang="en-US" dirty="0"/>
              <a:t>’ </a:t>
            </a:r>
            <a:r>
              <a:rPr lang="pt-BR" altLang="en-US" dirty="0" err="1"/>
              <a:t>identiek</a:t>
            </a:r>
            <a:r>
              <a:rPr lang="pt-BR" altLang="en-US" dirty="0"/>
              <a:t> </a:t>
            </a:r>
            <a:r>
              <a:rPr lang="pt-BR" altLang="en-US" dirty="0" err="1"/>
              <a:t>is</a:t>
            </a:r>
            <a:r>
              <a:rPr lang="pt-BR" altLang="en-US" dirty="0"/>
              <a:t> </a:t>
            </a:r>
            <a:r>
              <a:rPr lang="pt-BR" altLang="en-US" dirty="0" err="1"/>
              <a:t>aan</a:t>
            </a:r>
            <a:r>
              <a:rPr lang="pt-BR" altLang="en-US" dirty="0"/>
              <a:t> </a:t>
            </a:r>
            <a:r>
              <a:rPr lang="pt-BR" altLang="en-US" dirty="0" err="1"/>
              <a:t>gezamenlijke</a:t>
            </a:r>
            <a:r>
              <a:rPr lang="pt-BR" altLang="en-US" dirty="0"/>
              <a:t> </a:t>
            </a:r>
            <a:r>
              <a:rPr lang="pt-BR" altLang="en-US" dirty="0" err="1"/>
              <a:t>besluitvorming</a:t>
            </a:r>
            <a:r>
              <a:rPr lang="pt-BR" altLang="en-US" dirty="0"/>
              <a:t> </a:t>
            </a:r>
            <a:r>
              <a:rPr lang="pt-BR" altLang="en-US" dirty="0" err="1"/>
              <a:t>en</a:t>
            </a:r>
            <a:r>
              <a:rPr lang="pt-BR" altLang="en-US" dirty="0"/>
              <a:t> </a:t>
            </a:r>
            <a:r>
              <a:rPr lang="pt-BR" altLang="en-US" dirty="0" err="1"/>
              <a:t>verzetten</a:t>
            </a:r>
            <a:r>
              <a:rPr lang="pt-BR" altLang="en-US" dirty="0"/>
              <a:t> </a:t>
            </a:r>
            <a:r>
              <a:rPr lang="pt-BR" altLang="en-US" dirty="0" err="1"/>
              <a:t>zich</a:t>
            </a:r>
            <a:r>
              <a:rPr lang="pt-BR" altLang="en-US" dirty="0"/>
              <a:t> </a:t>
            </a:r>
            <a:r>
              <a:rPr lang="pt-BR" altLang="en-US" dirty="0" err="1"/>
              <a:t>daartegen</a:t>
            </a:r>
            <a:r>
              <a:rPr lang="pt-BR" altLang="en-US" baseline="0" dirty="0"/>
              <a:t> om die </a:t>
            </a:r>
            <a:r>
              <a:rPr lang="pt-BR" altLang="en-US" baseline="0" dirty="0" err="1"/>
              <a:t>reden</a:t>
            </a:r>
            <a:r>
              <a:rPr lang="pt-BR" altLang="en-US" baseline="0" dirty="0"/>
              <a:t>, </a:t>
            </a:r>
            <a:r>
              <a:rPr lang="pt-BR" altLang="en-US" baseline="0" dirty="0" err="1"/>
              <a:t>of</a:t>
            </a:r>
            <a:r>
              <a:rPr lang="pt-BR" altLang="en-US" baseline="0" dirty="0"/>
              <a:t> </a:t>
            </a:r>
            <a:r>
              <a:rPr lang="pt-BR" altLang="en-US" baseline="0" dirty="0" err="1"/>
              <a:t>voeren</a:t>
            </a:r>
            <a:r>
              <a:rPr lang="pt-BR" altLang="en-US" baseline="0" dirty="0"/>
              <a:t> </a:t>
            </a:r>
            <a:r>
              <a:rPr lang="pt-BR" altLang="en-US" baseline="0" dirty="0" err="1"/>
              <a:t>dit</a:t>
            </a:r>
            <a:r>
              <a:rPr lang="pt-BR" altLang="en-US" baseline="0" dirty="0"/>
              <a:t> </a:t>
            </a:r>
            <a:r>
              <a:rPr lang="pt-BR" altLang="en-US" baseline="0" dirty="0" err="1"/>
              <a:t>klakkeloos</a:t>
            </a:r>
            <a:r>
              <a:rPr lang="pt-BR" altLang="en-US" baseline="0" dirty="0"/>
              <a:t> </a:t>
            </a:r>
            <a:r>
              <a:rPr lang="pt-BR" altLang="en-US" baseline="0" dirty="0" err="1"/>
              <a:t>uit</a:t>
            </a:r>
            <a:r>
              <a:rPr lang="pt-BR" altLang="en-US" baseline="0" dirty="0"/>
              <a:t>.</a:t>
            </a:r>
          </a:p>
          <a:p>
            <a:pPr eaLnBrk="1" hangingPunct="1"/>
            <a:r>
              <a:rPr lang="pt-BR" altLang="en-US" baseline="0" dirty="0"/>
              <a:t>(‘</a:t>
            </a:r>
            <a:r>
              <a:rPr lang="pt-BR" altLang="en-US" baseline="0" dirty="0" err="1"/>
              <a:t>ik</a:t>
            </a:r>
            <a:r>
              <a:rPr lang="pt-BR" altLang="en-US" baseline="0" dirty="0"/>
              <a:t> </a:t>
            </a:r>
            <a:r>
              <a:rPr lang="pt-BR" altLang="en-US" baseline="0" dirty="0" err="1"/>
              <a:t>heb</a:t>
            </a:r>
            <a:r>
              <a:rPr lang="pt-BR" altLang="en-US" baseline="0" dirty="0"/>
              <a:t> </a:t>
            </a:r>
            <a:r>
              <a:rPr lang="pt-BR" altLang="en-US" baseline="0" dirty="0" err="1"/>
              <a:t>u</a:t>
            </a:r>
            <a:r>
              <a:rPr lang="pt-BR" altLang="en-US" baseline="0" dirty="0"/>
              <a:t> </a:t>
            </a:r>
            <a:r>
              <a:rPr lang="pt-BR" altLang="en-US" baseline="0" dirty="0" err="1"/>
              <a:t>alles</a:t>
            </a:r>
            <a:r>
              <a:rPr lang="pt-BR" altLang="en-US" baseline="0" dirty="0"/>
              <a:t> </a:t>
            </a:r>
            <a:r>
              <a:rPr lang="pt-BR" altLang="en-US" baseline="0" dirty="0" err="1"/>
              <a:t>verteld</a:t>
            </a:r>
            <a:r>
              <a:rPr lang="pt-BR" altLang="en-US" baseline="0" dirty="0"/>
              <a:t>, </a:t>
            </a:r>
            <a:r>
              <a:rPr lang="pt-BR" altLang="en-US" baseline="0" dirty="0" err="1"/>
              <a:t>u</a:t>
            </a:r>
            <a:r>
              <a:rPr lang="pt-BR" altLang="en-US" baseline="0" dirty="0"/>
              <a:t> </a:t>
            </a:r>
            <a:r>
              <a:rPr lang="pt-BR" altLang="en-US" baseline="0" dirty="0" err="1"/>
              <a:t>mag</a:t>
            </a:r>
            <a:r>
              <a:rPr lang="pt-BR" altLang="en-US" baseline="0" dirty="0"/>
              <a:t> </a:t>
            </a:r>
            <a:r>
              <a:rPr lang="pt-BR" altLang="en-US" baseline="0" dirty="0" err="1"/>
              <a:t>het</a:t>
            </a:r>
            <a:r>
              <a:rPr lang="pt-BR" altLang="en-US" baseline="0" dirty="0"/>
              <a:t> </a:t>
            </a:r>
            <a:r>
              <a:rPr lang="pt-BR" altLang="en-US" baseline="0" dirty="0" err="1"/>
              <a:t>zeggen</a:t>
            </a:r>
            <a:r>
              <a:rPr lang="pt-BR" altLang="en-US" baseline="0" dirty="0"/>
              <a:t>’). In de rest van deze </a:t>
            </a:r>
            <a:r>
              <a:rPr lang="pt-BR" altLang="en-US" baseline="0" dirty="0" err="1"/>
              <a:t>presentatie</a:t>
            </a:r>
            <a:r>
              <a:rPr lang="pt-BR" altLang="en-US" baseline="0" dirty="0"/>
              <a:t> g</a:t>
            </a:r>
            <a:r>
              <a:rPr lang="pt-BR" altLang="en-US" baseline="0" dirty="0" err="1"/>
              <a:t>aat</a:t>
            </a:r>
            <a:r>
              <a:rPr lang="pt-BR" altLang="en-US" baseline="0" dirty="0"/>
              <a:t> </a:t>
            </a:r>
            <a:r>
              <a:rPr lang="pt-BR" altLang="en-US" baseline="0" dirty="0" err="1"/>
              <a:t>het</a:t>
            </a:r>
            <a:r>
              <a:rPr lang="pt-BR" altLang="en-US" baseline="0" dirty="0"/>
              <a:t> over ‘</a:t>
            </a:r>
            <a:r>
              <a:rPr lang="pt-BR" altLang="en-US" baseline="0" dirty="0" err="1"/>
              <a:t>gedeelde</a:t>
            </a:r>
            <a:r>
              <a:rPr lang="pt-BR" altLang="en-US" baseline="0" dirty="0"/>
              <a:t> </a:t>
            </a:r>
            <a:r>
              <a:rPr lang="pt-BR" altLang="en-US" baseline="0" dirty="0" err="1"/>
              <a:t>besluitvorming</a:t>
            </a:r>
            <a:r>
              <a:rPr lang="pt-BR" altLang="en-US" baseline="0" dirty="0"/>
              <a:t>’</a:t>
            </a:r>
            <a:endParaRPr lang="pt-BR"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fontScale="92500" lnSpcReduction="10000"/>
          </a:bodyPr>
          <a:lstStyle/>
          <a:p>
            <a:pPr>
              <a:defRPr/>
            </a:pPr>
            <a:r>
              <a:rPr lang="nl-NL" sz="1200" dirty="0"/>
              <a:t>Afbeelding uit H&amp;W 57; okt 2014. </a:t>
            </a:r>
            <a:r>
              <a:rPr lang="nl-NL" sz="1200" dirty="0" err="1"/>
              <a:t>H</a:t>
            </a:r>
            <a:r>
              <a:rPr lang="nl-NL" sz="1200" dirty="0"/>
              <a:t> van Veenendaal, C </a:t>
            </a:r>
            <a:r>
              <a:rPr lang="nl-NL" sz="1200" dirty="0" err="1"/>
              <a:t>Rietmeijer</a:t>
            </a:r>
            <a:r>
              <a:rPr lang="nl-NL" sz="1200" dirty="0"/>
              <a:t>, H </a:t>
            </a:r>
            <a:r>
              <a:rPr lang="nl-NL" sz="1200" dirty="0" err="1"/>
              <a:t>Voogdt</a:t>
            </a:r>
            <a:r>
              <a:rPr lang="nl-NL" sz="1200" dirty="0"/>
              <a:t>-Pruis, I </a:t>
            </a:r>
            <a:r>
              <a:rPr lang="nl-NL" sz="1200" dirty="0" err="1"/>
              <a:t>Raats.</a:t>
            </a:r>
            <a:r>
              <a:rPr lang="nl-NL" sz="1200" dirty="0"/>
              <a:t> </a:t>
            </a:r>
            <a:r>
              <a:rPr lang="nl-NL" sz="1200" i="1" dirty="0"/>
              <a:t>‘Samen beslissen is beter’</a:t>
            </a:r>
            <a:r>
              <a:rPr lang="nl-NL" sz="1200" dirty="0"/>
              <a:t> (artikel beschikbaar in de bouwsteen ‘Gezamenlijke Besluitvorming - wat en hoe’).</a:t>
            </a:r>
          </a:p>
          <a:p>
            <a:pPr>
              <a:defRPr/>
            </a:pPr>
            <a:endParaRPr lang="nl-NL" sz="1200" dirty="0"/>
          </a:p>
          <a:p>
            <a:pPr>
              <a:spcBef>
                <a:spcPct val="0"/>
              </a:spcBef>
              <a:buFontTx/>
              <a:buNone/>
            </a:pPr>
            <a:r>
              <a:rPr lang="nl-NL" sz="1200" dirty="0"/>
              <a:t>De driedeling berust op het werk van </a:t>
            </a:r>
            <a:r>
              <a:rPr lang="nl-NL" sz="1200" dirty="0" err="1"/>
              <a:t>Glyn</a:t>
            </a:r>
            <a:r>
              <a:rPr lang="nl-NL" sz="1200" dirty="0"/>
              <a:t> </a:t>
            </a:r>
            <a:r>
              <a:rPr lang="nl-NL" sz="1200" dirty="0" err="1"/>
              <a:t>Elwyn.</a:t>
            </a:r>
            <a:r>
              <a:rPr lang="nl-NL" sz="1200" dirty="0"/>
              <a:t> </a:t>
            </a:r>
            <a:r>
              <a:rPr lang="nl-NL" sz="1200" i="1" dirty="0"/>
              <a:t>‘</a:t>
            </a:r>
            <a:r>
              <a:rPr lang="en-US" altLang="en-US" sz="1200" i="1" dirty="0"/>
              <a:t>Shared Decision Making: A Model for Clinical Practice’.</a:t>
            </a:r>
            <a:r>
              <a:rPr lang="en-US" altLang="en-US" sz="1200" dirty="0"/>
              <a:t> </a:t>
            </a:r>
            <a:r>
              <a:rPr lang="en-US" altLang="en-US" sz="1200" dirty="0" err="1"/>
              <a:t>Elwyn</a:t>
            </a:r>
            <a:r>
              <a:rPr lang="en-US" altLang="en-US" sz="1200" dirty="0"/>
              <a:t> G et al. J Gen Intern Med. 2012</a:t>
            </a:r>
          </a:p>
          <a:p>
            <a:endParaRPr lang="nl-NL" sz="1200" dirty="0"/>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a:p>
            <a:r>
              <a:rPr lang="nl-NL" dirty="0"/>
              <a:t>GLynn is expert</a:t>
            </a:r>
            <a:r>
              <a:rPr lang="nl-NL" baseline="0" dirty="0"/>
              <a:t> in gezamenlijke besluitvorming. </a:t>
            </a:r>
          </a:p>
          <a:p>
            <a:endParaRPr lang="nl-NL" baseline="0" dirty="0"/>
          </a:p>
          <a:p>
            <a:r>
              <a:rPr lang="nl-NL" dirty="0"/>
              <a:t>Uitleg</a:t>
            </a:r>
            <a:r>
              <a:rPr lang="nl-NL" baseline="0" dirty="0"/>
              <a:t> van zijn model (slide): </a:t>
            </a:r>
          </a:p>
          <a:p>
            <a:endParaRPr lang="nl-NL" baseline="0" dirty="0"/>
          </a:p>
          <a:p>
            <a:r>
              <a:rPr lang="nl-NL" baseline="0" dirty="0"/>
              <a:t>Deliberation: het proces van bewustworden van keuze, laten informeren, kiezen </a:t>
            </a:r>
          </a:p>
          <a:p>
            <a:r>
              <a:rPr lang="nl-NL" baseline="0" dirty="0"/>
              <a:t>Choice talk: patient ervan bewust maken dat er een keuze te maken valt, er is een keuzemogelijkheid</a:t>
            </a:r>
          </a:p>
          <a:p>
            <a:r>
              <a:rPr lang="nl-NL" baseline="0" dirty="0"/>
              <a:t>Option talk: de mogelijkheden worden besproken, uitgelgd</a:t>
            </a:r>
          </a:p>
          <a:p>
            <a:r>
              <a:rPr lang="nl-NL" dirty="0"/>
              <a:t>Decision talk: de patient wordt gestimuleerd om te bepalen wat voor hem belangrijk is,</a:t>
            </a:r>
            <a:r>
              <a:rPr lang="nl-NL" baseline="0" dirty="0"/>
              <a:t> en om zich goed te laten informeren </a:t>
            </a:r>
          </a:p>
          <a:p>
            <a:r>
              <a:rPr lang="nl-NL" baseline="0" dirty="0"/>
              <a:t>Decision support: gedeeltelijk ‘kort’, tijdens een consult, maar ook ‘extensive’ buiten het consult om, bv met keuzehulpmiddelen, brochures etcetera</a:t>
            </a:r>
          </a:p>
          <a:p>
            <a:endParaRPr lang="nl-NL" dirty="0"/>
          </a:p>
          <a:p>
            <a:r>
              <a:rPr lang="nl-NL" dirty="0"/>
              <a:t>https://www.ncbi.nlm.nih.gov/pmc/articles/PMC3445676/pdf/11606_2012_Article_2077.pdf</a:t>
            </a:r>
          </a:p>
          <a:p>
            <a:endParaRPr lang="nl-NL" dirty="0"/>
          </a:p>
          <a:p>
            <a:r>
              <a:rPr lang="nl-NL" dirty="0"/>
              <a:t>Bespreken</a:t>
            </a:r>
            <a:r>
              <a:rPr lang="nl-NL" baseline="0" dirty="0"/>
              <a:t> in groep: hoe geef je dit vorm in de spreekkamer? In een consult, of verspreid over meerdere contactmomenten? </a:t>
            </a:r>
            <a:endParaRPr lang="nl-NL" dirty="0"/>
          </a:p>
          <a:p>
            <a:endParaRPr lang="nl-NL"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8</a:t>
            </a:fld>
            <a:endParaRPr lang="en-US"/>
          </a:p>
        </p:txBody>
      </p:sp>
    </p:spTree>
    <p:extLst>
      <p:ext uri="{BB962C8B-B14F-4D97-AF65-F5344CB8AC3E}">
        <p14:creationId xmlns:p14="http://schemas.microsoft.com/office/powerpoint/2010/main" val="4028976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lnSpcReduction="10000"/>
          </a:bodyPr>
          <a:lstStyle/>
          <a:p>
            <a:r>
              <a:rPr lang="nl-NL" dirty="0"/>
              <a:t>Essentieel in de eerste stap is om de </a:t>
            </a:r>
            <a:r>
              <a:rPr lang="nl-NL" dirty="0" err="1"/>
              <a:t>patient</a:t>
            </a:r>
            <a:r>
              <a:rPr lang="nl-NL" dirty="0"/>
              <a:t> uit</a:t>
            </a:r>
            <a:r>
              <a:rPr lang="nl-NL" baseline="0" dirty="0"/>
              <a:t> te leggen </a:t>
            </a:r>
            <a:r>
              <a:rPr lang="nl-NL" baseline="0" dirty="0" err="1"/>
              <a:t>dàt</a:t>
            </a:r>
            <a:r>
              <a:rPr lang="nl-NL" baseline="0" dirty="0"/>
              <a:t> er sprake is van een mogelijkheid om te kiezen voor verschillende behandelingen, en te onderzoeken of hij/zij daarin mee wil denken.</a:t>
            </a:r>
          </a:p>
          <a:p>
            <a:pPr marL="0" marR="0" indent="0" algn="l" defTabSz="914400" rtl="0" eaLnBrk="1" fontAlgn="auto" latinLnBrk="0" hangingPunct="1">
              <a:lnSpc>
                <a:spcPct val="100000"/>
              </a:lnSpc>
              <a:spcBef>
                <a:spcPts val="0"/>
              </a:spcBef>
              <a:spcAft>
                <a:spcPts val="0"/>
              </a:spcAft>
              <a:buClrTx/>
              <a:buSzTx/>
              <a:buFontTx/>
              <a:buNone/>
              <a:tabLst/>
              <a:defRPr/>
            </a:pPr>
            <a:r>
              <a:rPr lang="nl-NL" dirty="0" err="1"/>
              <a:t>Choice</a:t>
            </a:r>
            <a:r>
              <a:rPr lang="nl-NL" dirty="0"/>
              <a:t> talk wordt tegenwoordig ook wel ‘team talk’ genoemd, om de gezamenlijkheid te benadrukken.</a:t>
            </a:r>
            <a:r>
              <a:rPr lang="nl-NL" baseline="0"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nl-NL" baseline="0" dirty="0"/>
          </a:p>
          <a:p>
            <a:r>
              <a:rPr lang="nl-NL" baseline="0" dirty="0"/>
              <a:t>Het gaat altijd om zogenaamde ‘voorkeursgevoelige beslissingen’ bij SDM. </a:t>
            </a:r>
            <a:endParaRPr lang="nl-NL" dirty="0"/>
          </a:p>
          <a:p>
            <a:pPr marL="171450" marR="0" indent="-171450" algn="l" defTabSz="914400" rtl="0" eaLnBrk="1" fontAlgn="auto" latinLnBrk="0" hangingPunct="1">
              <a:lnSpc>
                <a:spcPct val="100000"/>
              </a:lnSpc>
              <a:spcBef>
                <a:spcPts val="0"/>
              </a:spcBef>
              <a:spcAft>
                <a:spcPts val="0"/>
              </a:spcAft>
              <a:buClrTx/>
              <a:buSzTx/>
              <a:buFontTx/>
              <a:buChar char="-"/>
              <a:tabLst/>
              <a:defRPr/>
            </a:pPr>
            <a:r>
              <a:rPr lang="nl-NL" dirty="0"/>
              <a:t>Anticonceptie</a:t>
            </a:r>
            <a:r>
              <a:rPr lang="nl-NL" baseline="0" dirty="0"/>
              <a:t> is een duidelijk voorbeeld van een voorkeursgevoelige beslissing. Vraag aan de groep: kunnen jullie het aantal voorbeelden uitbreiden van voorkeursgevoelige beslissingen?</a:t>
            </a:r>
            <a:endParaRPr lang="nl-NL" dirty="0"/>
          </a:p>
          <a:p>
            <a:pPr marL="171450" indent="-171450">
              <a:buFontTx/>
              <a:buChar char="-"/>
            </a:pPr>
            <a:r>
              <a:rPr lang="nl-NL" baseline="0" dirty="0"/>
              <a:t>Het is goed om je te realiseren dat in vrijwel alle situaties SDM relevant is, ondanks dat dat vanuit medisch oogpunt wellicht niet direct zo lijkt. Bijvoorbeeld: bij een 50 jarige man met een evidente hypertensie is het logisch om met een antihypertensivum te beginnen volgens protocol. Dat zul je hem voorleggen, en de patient is daar dan wel of niet mee akkoord. Er valt echter een hoop te SDM-en in dit gesprek: is leefstijl verandering ook een optie? Welk type medicijn leent zich het beste voor de patient, bv wat betreft het moment op de dag van inname of het verwachte bijwerkingenprofiel? Is afwachten en niks doen een optie, en zo ja hoe dan verder? Wat als de patient eerst wil stoppen met roken?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10"/>
          </p:nvPr>
        </p:nvSpPr>
        <p:spPr/>
        <p:txBody>
          <a:bodyPr/>
          <a:lstStyle/>
          <a:p>
            <a:fld id="{BFC0730A-D9D0-4B64-B15A-CC5DED520116}" type="slidenum">
              <a:rPr lang="en-US" smtClean="0"/>
              <a:pPr/>
              <a:t>9</a:t>
            </a:fld>
            <a:endParaRPr lang="en-US"/>
          </a:p>
        </p:txBody>
      </p:sp>
    </p:spTree>
    <p:extLst>
      <p:ext uri="{BB962C8B-B14F-4D97-AF65-F5344CB8AC3E}">
        <p14:creationId xmlns:p14="http://schemas.microsoft.com/office/powerpoint/2010/main" val="3104387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Titelstijl van model bewerken</a:t>
            </a:r>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pPr/>
              <a:t>28-02-19</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707982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pPr/>
              <a:t>28-02-19</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2288355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pPr/>
              <a:t>28-02-19</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1689373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762000" y="1600200"/>
            <a:ext cx="8004048"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Title 10"/>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fld id="{DA480A42-1B47-4A74-9A1D-F67E9D003F15}" type="datetimeFigureOut">
              <a:rPr lang="en-US" smtClean="0"/>
              <a:pPr/>
              <a:t>28-02-19</a:t>
            </a:fld>
            <a:endParaRPr lang="en-US"/>
          </a:p>
        </p:txBody>
      </p:sp>
      <p:sp>
        <p:nvSpPr>
          <p:cNvPr id="13" name="Slide Number Placeholder 12"/>
          <p:cNvSpPr>
            <a:spLocks noGrp="1"/>
          </p:cNvSpPr>
          <p:nvPr>
            <p:ph type="sldNum" sz="quarter" idx="11"/>
          </p:nvPr>
        </p:nvSpPr>
        <p:spPr/>
        <p:txBody>
          <a:bodyPr/>
          <a:lstStyle/>
          <a:p>
            <a:fld id="{4024F9E6-8BD1-4849-86DE-3CD23B63DC4B}" type="slidenum">
              <a:rPr lang="en-US" smtClean="0"/>
              <a:pPr/>
              <a:t>‹nr.›</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Titelstijl van model bewerken</a:t>
            </a:r>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titelstijl van het model te bewerken</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5" name="Tijdelijke aanduiding voor voettekst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615474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D3F5DFF-DF8B-1B41-84E0-50DCD3A82FB9}" type="datetimeFigureOut">
              <a:rPr lang="en-US">
                <a:solidFill>
                  <a:prstClr val="black">
                    <a:tint val="75000"/>
                  </a:prstClr>
                </a:solidFill>
                <a:latin typeface="Calibri"/>
              </a:rPr>
              <a:pPr/>
              <a:t>28-02-19</a:t>
            </a:fld>
            <a:endParaRPr lang="en-US">
              <a:solidFill>
                <a:prstClr val="black">
                  <a:tint val="75000"/>
                </a:prstClr>
              </a:solidFill>
              <a:latin typeface="Calibri"/>
            </a:endParaRPr>
          </a:p>
        </p:txBody>
      </p:sp>
      <p:sp>
        <p:nvSpPr>
          <p:cNvPr id="5" name="Tijdelijke aanduiding voor voettekst 4"/>
          <p:cNvSpPr>
            <a:spLocks noGrp="1"/>
          </p:cNvSpPr>
          <p:nvPr>
            <p:ph type="ftr" sz="quarter" idx="11"/>
          </p:nvPr>
        </p:nvSpPr>
        <p:spPr/>
        <p:txBody>
          <a:bodyPr/>
          <a:lstStyle/>
          <a:p>
            <a:pPr>
              <a:defRPr/>
            </a:pPr>
            <a:endParaRPr lang="en-US">
              <a:solidFill>
                <a:prstClr val="black">
                  <a:tint val="75000"/>
                </a:prstClr>
              </a:solidFill>
              <a:latin typeface="Calibri"/>
            </a:endParaRPr>
          </a:p>
        </p:txBody>
      </p:sp>
      <p:sp>
        <p:nvSpPr>
          <p:cNvPr id="6" name="Tijdelijke aanduiding voor dianummer 5"/>
          <p:cNvSpPr>
            <a:spLocks noGrp="1"/>
          </p:cNvSpPr>
          <p:nvPr>
            <p:ph type="sldNum" sz="quarter" idx="12"/>
          </p:nvPr>
        </p:nvSpPr>
        <p:spPr/>
        <p:txBody>
          <a:bodyPr/>
          <a:lstStyle/>
          <a:p>
            <a:fld id="{BA3D202C-FD7D-EF4B-A7D3-A23598F81356}" type="slidenum">
              <a:rPr lang="en-US">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4127804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5" name="Tijdelijke aanduiding voor voettekst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386567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6" name="Tijdelijke aanduiding voor voettekst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Tijdelijke aanduiding voor dianummer 6"/>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42589657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8" name="Tijdelijke aanduiding voor voettekst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Tijdelijke aanduiding voor dianummer 8"/>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267259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4" name="Tijdelijke aanduiding voor voettekst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Tijdelijke aanduiding voor dianummer 4"/>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5045391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3" name="Tijdelijke aanduiding voor voettekst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Tijdelijke aanduiding voor dianummer 3"/>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3313183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idx="1"/>
          </p:nvPr>
        </p:nvSpPr>
        <p:spPr/>
        <p:txBody>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D3F5DFF-DF8B-1B41-84E0-50DCD3A82FB9}" type="datetimeFigureOut">
              <a:rPr lang="en-US"/>
              <a:pPr/>
              <a:t>28-02-19</a:t>
            </a:fld>
            <a:endParaRPr lang="en-US"/>
          </a:p>
        </p:txBody>
      </p:sp>
      <p:sp>
        <p:nvSpPr>
          <p:cNvPr id="5" name="Tijdelijke aanduiding voor voettekst 4"/>
          <p:cNvSpPr>
            <a:spLocks noGrp="1"/>
          </p:cNvSpPr>
          <p:nvPr>
            <p:ph type="ftr" sz="quarter" idx="11"/>
          </p:nvPr>
        </p:nvSpPr>
        <p:spPr/>
        <p:txBody>
          <a:bodyPr/>
          <a:lstStyle/>
          <a:p>
            <a:pPr>
              <a:defRPr/>
            </a:pPr>
            <a:endParaRPr lang="en-US"/>
          </a:p>
        </p:txBody>
      </p:sp>
      <p:sp>
        <p:nvSpPr>
          <p:cNvPr id="6" name="Tijdelijke aanduiding voor dianummer 5"/>
          <p:cNvSpPr>
            <a:spLocks noGrp="1"/>
          </p:cNvSpPr>
          <p:nvPr>
            <p:ph type="sldNum" sz="quarter" idx="12"/>
          </p:nvPr>
        </p:nvSpPr>
        <p:spPr/>
        <p:txBody>
          <a:bodyPr/>
          <a:lstStyle/>
          <a:p>
            <a:fld id="{BA3D202C-FD7D-EF4B-A7D3-A23598F81356}" type="slidenum">
              <a:rPr lang="en-US"/>
              <a:pPr/>
              <a:t>‹nr.›</a:t>
            </a:fld>
            <a:endParaRPr lang="en-US"/>
          </a:p>
        </p:txBody>
      </p:sp>
    </p:spTree>
    <p:extLst>
      <p:ext uri="{BB962C8B-B14F-4D97-AF65-F5344CB8AC3E}">
        <p14:creationId xmlns:p14="http://schemas.microsoft.com/office/powerpoint/2010/main" val="21977736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6" name="Tijdelijke aanduiding voor voettekst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Tijdelijke aanduiding voor dianummer 6"/>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38720775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6" name="Tijdelijke aanduiding voor voettekst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Tijdelijke aanduiding voor dianummer 6"/>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6840552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verticale tekst 2"/>
          <p:cNvSpPr>
            <a:spLocks noGrp="1"/>
          </p:cNvSpPr>
          <p:nvPr>
            <p:ph type="body" orient="vert" idx="1"/>
          </p:nvPr>
        </p:nvSpPr>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5" name="Tijdelijke aanduiding voor voettekst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13831972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Titelstijl van model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5" name="Tijdelijke aanduiding voor voettekst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23591547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762000" y="1600200"/>
            <a:ext cx="8004048"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Title 10"/>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13" name="Slide Number Placeholder 12"/>
          <p:cNvSpPr>
            <a:spLocks noGrp="1"/>
          </p:cNvSpPr>
          <p:nvPr>
            <p:ph type="sldNum" sz="quarter" idx="11"/>
          </p:nvPr>
        </p:nvSpPr>
        <p:spPr/>
        <p:txBody>
          <a:body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
        <p:nvSpPr>
          <p:cNvPr id="14" name="Footer Placeholder 13"/>
          <p:cNvSpPr>
            <a:spLocks noGrp="1"/>
          </p:cNvSpPr>
          <p:nvPr>
            <p:ph type="ftr" sz="quarter" idx="12"/>
          </p:nvPr>
        </p:nvSpPr>
        <p:spPr/>
        <p:txBody>
          <a:bodyPr/>
          <a:lstStyle/>
          <a:p>
            <a:endParaRPr lang="en-US">
              <a:solidFill>
                <a:prstClr val="black">
                  <a:tint val="75000"/>
                </a:prstClr>
              </a:solidFill>
              <a:latin typeface="Calibri"/>
            </a:endParaRPr>
          </a:p>
        </p:txBody>
      </p:sp>
    </p:spTree>
    <p:extLst>
      <p:ext uri="{BB962C8B-B14F-4D97-AF65-F5344CB8AC3E}">
        <p14:creationId xmlns:p14="http://schemas.microsoft.com/office/powerpoint/2010/main" val="2929492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Titelstijl van model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tekststijl van het model te bewerken</a:t>
            </a:r>
          </a:p>
        </p:txBody>
      </p:sp>
      <p:sp>
        <p:nvSpPr>
          <p:cNvPr id="4" name="Tijdelijke aanduiding voor datum 3"/>
          <p:cNvSpPr>
            <a:spLocks noGrp="1"/>
          </p:cNvSpPr>
          <p:nvPr>
            <p:ph type="dt" sz="half" idx="10"/>
          </p:nvPr>
        </p:nvSpPr>
        <p:spPr/>
        <p:txBody>
          <a:bodyPr/>
          <a:lstStyle/>
          <a:p>
            <a:fld id="{DA480A42-1B47-4A74-9A1D-F67E9D003F15}" type="datetimeFigureOut">
              <a:rPr lang="en-US" smtClean="0"/>
              <a:pPr/>
              <a:t>28-02-19</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83212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DA480A42-1B47-4A74-9A1D-F67E9D003F15}" type="datetimeFigureOut">
              <a:rPr lang="en-US" smtClean="0"/>
              <a:pPr/>
              <a:t>28-02-19</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218160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Titelstijl van model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DA480A42-1B47-4A74-9A1D-F67E9D003F15}" type="datetimeFigureOut">
              <a:rPr lang="en-US" smtClean="0"/>
              <a:pPr/>
              <a:t>28-02-19</a:t>
            </a:fld>
            <a:endParaRPr lang="en-US"/>
          </a:p>
        </p:txBody>
      </p:sp>
      <p:sp>
        <p:nvSpPr>
          <p:cNvPr id="8" name="Tijdelijke aanduiding voor voettekst 7"/>
          <p:cNvSpPr>
            <a:spLocks noGrp="1"/>
          </p:cNvSpPr>
          <p:nvPr>
            <p:ph type="ftr" sz="quarter" idx="11"/>
          </p:nvPr>
        </p:nvSpPr>
        <p:spPr/>
        <p:txBody>
          <a:bodyPr/>
          <a:lstStyle/>
          <a:p>
            <a:endParaRPr lang="en-US"/>
          </a:p>
        </p:txBody>
      </p:sp>
      <p:sp>
        <p:nvSpPr>
          <p:cNvPr id="9" name="Tijdelijke aanduiding voor dianummer 8"/>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328931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Titelstijl van model bewerken</a:t>
            </a:r>
          </a:p>
        </p:txBody>
      </p:sp>
      <p:sp>
        <p:nvSpPr>
          <p:cNvPr id="3" name="Tijdelijke aanduiding voor datum 2"/>
          <p:cNvSpPr>
            <a:spLocks noGrp="1"/>
          </p:cNvSpPr>
          <p:nvPr>
            <p:ph type="dt" sz="half" idx="10"/>
          </p:nvPr>
        </p:nvSpPr>
        <p:spPr/>
        <p:txBody>
          <a:bodyPr/>
          <a:lstStyle/>
          <a:p>
            <a:fld id="{DA480A42-1B47-4A74-9A1D-F67E9D003F15}" type="datetimeFigureOut">
              <a:rPr lang="en-US" smtClean="0"/>
              <a:pPr/>
              <a:t>28-02-19</a:t>
            </a:fld>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2806839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A480A42-1B47-4A74-9A1D-F67E9D003F15}" type="datetimeFigureOut">
              <a:rPr lang="en-US" smtClean="0"/>
              <a:pPr/>
              <a:t>28-02-19</a:t>
            </a:fld>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3548809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Titelstijl van model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DA480A42-1B47-4A74-9A1D-F67E9D003F15}" type="datetimeFigureOut">
              <a:rPr lang="en-US" smtClean="0"/>
              <a:pPr/>
              <a:t>28-02-19</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3131259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Titelstijl van model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tekststijl van het model te bewerken</a:t>
            </a:r>
          </a:p>
        </p:txBody>
      </p:sp>
      <p:sp>
        <p:nvSpPr>
          <p:cNvPr id="5" name="Tijdelijke aanduiding voor datum 4"/>
          <p:cNvSpPr>
            <a:spLocks noGrp="1"/>
          </p:cNvSpPr>
          <p:nvPr>
            <p:ph type="dt" sz="half" idx="10"/>
          </p:nvPr>
        </p:nvSpPr>
        <p:spPr/>
        <p:txBody>
          <a:bodyPr/>
          <a:lstStyle/>
          <a:p>
            <a:fld id="{DA480A42-1B47-4A74-9A1D-F67E9D003F15}" type="datetimeFigureOut">
              <a:rPr lang="en-US" smtClean="0"/>
              <a:pPr/>
              <a:t>28-02-19</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4024F9E6-8BD1-4849-86DE-3CD23B63DC4B}" type="slidenum">
              <a:rPr lang="en-US" smtClean="0"/>
              <a:pPr/>
              <a:t>‹nr.›</a:t>
            </a:fld>
            <a:endParaRPr lang="en-US"/>
          </a:p>
        </p:txBody>
      </p:sp>
    </p:spTree>
    <p:extLst>
      <p:ext uri="{BB962C8B-B14F-4D97-AF65-F5344CB8AC3E}">
        <p14:creationId xmlns:p14="http://schemas.microsoft.com/office/powerpoint/2010/main" val="36187797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480A42-1B47-4A74-9A1D-F67E9D003F15}" type="datetimeFigureOut">
              <a:rPr lang="en-US" smtClean="0"/>
              <a:pPr/>
              <a:t>28-02-19</a:t>
            </a:fld>
            <a:endParaRPr lang="en-US"/>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4F9E6-8BD1-4849-86DE-3CD23B63DC4B}" type="slidenum">
              <a:rPr lang="en-US" smtClean="0"/>
              <a:pPr/>
              <a:t>‹nr.›</a:t>
            </a:fld>
            <a:endParaRPr lang="en-US"/>
          </a:p>
        </p:txBody>
      </p:sp>
    </p:spTree>
    <p:extLst>
      <p:ext uri="{BB962C8B-B14F-4D97-AF65-F5344CB8AC3E}">
        <p14:creationId xmlns:p14="http://schemas.microsoft.com/office/powerpoint/2010/main" val="176886066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480A42-1B47-4A74-9A1D-F67E9D003F15}" type="datetimeFigureOut">
              <a:rPr lang="en-US" smtClean="0">
                <a:solidFill>
                  <a:prstClr val="black">
                    <a:tint val="75000"/>
                  </a:prstClr>
                </a:solidFill>
                <a:latin typeface="Calibri"/>
              </a:rPr>
              <a:pPr/>
              <a:t>28-02-19</a:t>
            </a:fld>
            <a:endParaRPr lang="en-US">
              <a:solidFill>
                <a:prstClr val="black">
                  <a:tint val="75000"/>
                </a:prstClr>
              </a:solidFill>
              <a:latin typeface="Calibri"/>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4F9E6-8BD1-4849-86DE-3CD23B63DC4B}" type="slidenum">
              <a:rPr lang="en-US" smtClean="0">
                <a:solidFill>
                  <a:prstClr val="black">
                    <a:tint val="75000"/>
                  </a:prstClr>
                </a:solidFill>
                <a:latin typeface="Calibri"/>
              </a:rPr>
              <a:pPr/>
              <a:t>‹nr.›</a:t>
            </a:fld>
            <a:endParaRPr lang="en-US">
              <a:solidFill>
                <a:prstClr val="black">
                  <a:tint val="75000"/>
                </a:prstClr>
              </a:solidFill>
              <a:latin typeface="Calibri"/>
            </a:endParaRPr>
          </a:p>
        </p:txBody>
      </p:sp>
    </p:spTree>
    <p:extLst>
      <p:ext uri="{BB962C8B-B14F-4D97-AF65-F5344CB8AC3E}">
        <p14:creationId xmlns:p14="http://schemas.microsoft.com/office/powerpoint/2010/main" val="3235704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jpeg"/><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hyperlink" Target="https://www.keuzehulp.info" TargetMode="External"/><Relationship Id="rId5" Type="http://schemas.openxmlformats.org/officeDocument/2006/relationships/hyperlink" Target="https://www.thuisarts.nl/zoeken?s=keuzehulp" TargetMode="External"/><Relationship Id="rId6" Type="http://schemas.openxmlformats.org/officeDocument/2006/relationships/hyperlink" Target="https://patientplus.info" TargetMode="External"/><Relationship Id="rId7" Type="http://schemas.openxmlformats.org/officeDocument/2006/relationships/hyperlink" Target="http://www.gedeeldebesluitvorming.nl" TargetMode="External"/><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comments" Target="../comments/comment6.xml"/><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comments" Target="../comments/comment7.xml"/><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comments" Target="../comments/comment8.xml"/><Relationship Id="rId1" Type="http://schemas.openxmlformats.org/officeDocument/2006/relationships/slideLayout" Target="../slideLayouts/slideLayout1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omments" Target="../comments/commen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comments" Target="../comments/commen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comments" Target="../comments/comment5.xml"/><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Right Arrow 4"/>
          <p:cNvSpPr/>
          <p:nvPr/>
        </p:nvSpPr>
        <p:spPr>
          <a:xfrm rot="933126">
            <a:off x="6284132" y="943592"/>
            <a:ext cx="838200" cy="381000"/>
          </a:xfrm>
          <a:prstGeom prst="rightArrow">
            <a:avLst/>
          </a:prstGeom>
          <a:solidFill>
            <a:schemeClr val="tx1"/>
          </a:solidFill>
          <a:ln w="635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33400" y="457200"/>
            <a:ext cx="5715000" cy="2062103"/>
          </a:xfrm>
          <a:prstGeom prst="rect">
            <a:avLst/>
          </a:prstGeom>
          <a:noFill/>
        </p:spPr>
        <p:txBody>
          <a:bodyPr wrap="square" rtlCol="0">
            <a:spAutoFit/>
          </a:bodyPr>
          <a:lstStyle/>
          <a:p>
            <a:r>
              <a:rPr lang="nl-NL" sz="3200" b="1" dirty="0"/>
              <a:t>Gezamenlijke </a:t>
            </a:r>
            <a:r>
              <a:rPr lang="nl-NL" sz="3200" b="1" dirty="0" err="1"/>
              <a:t>besluitvorming: h</a:t>
            </a:r>
            <a:r>
              <a:rPr lang="nl-NL" sz="3200" b="1" dirty="0"/>
              <a:t>et toppunt van patiëntgerichte communicatie</a:t>
            </a:r>
            <a:endParaRPr lang="en-US" sz="3200" b="1" dirty="0"/>
          </a:p>
          <a:p>
            <a:endParaRPr lang="en-US" sz="3200" b="1" dirty="0"/>
          </a:p>
        </p:txBody>
      </p:sp>
      <p:sp>
        <p:nvSpPr>
          <p:cNvPr id="7" name="Tekstvak 6"/>
          <p:cNvSpPr txBox="1"/>
          <p:nvPr/>
        </p:nvSpPr>
        <p:spPr>
          <a:xfrm>
            <a:off x="381000" y="4876800"/>
            <a:ext cx="3895004" cy="923330"/>
          </a:xfrm>
          <a:prstGeom prst="rect">
            <a:avLst/>
          </a:prstGeom>
          <a:noFill/>
        </p:spPr>
        <p:txBody>
          <a:bodyPr wrap="none" rtlCol="0">
            <a:spAutoFit/>
          </a:bodyPr>
          <a:lstStyle/>
          <a:p>
            <a:r>
              <a:rPr lang="nl-NL" dirty="0">
                <a:solidFill>
                  <a:prstClr val="black"/>
                </a:solidFill>
              </a:rPr>
              <a:t>Chris </a:t>
            </a:r>
            <a:r>
              <a:rPr lang="nl-NL" dirty="0" err="1">
                <a:solidFill>
                  <a:prstClr val="black"/>
                </a:solidFill>
              </a:rPr>
              <a:t>Rietmeijer, </a:t>
            </a:r>
            <a:r>
              <a:rPr lang="nl-NL" dirty="0">
                <a:solidFill>
                  <a:prstClr val="black"/>
                </a:solidFill>
              </a:rPr>
              <a:t>Gert Roos, Marrit Kool</a:t>
            </a:r>
          </a:p>
          <a:p>
            <a:r>
              <a:rPr lang="nl-NL" dirty="0">
                <a:solidFill>
                  <a:prstClr val="black"/>
                </a:solidFill>
              </a:rPr>
              <a:t>Huisartsopleiding VUMc</a:t>
            </a:r>
          </a:p>
          <a:p>
            <a:r>
              <a:rPr lang="nl-NL" dirty="0">
                <a:solidFill>
                  <a:prstClr val="black"/>
                </a:solidFill>
              </a:rPr>
              <a:t>februari 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209800" y="3200400"/>
            <a:ext cx="8229600" cy="1143000"/>
          </a:xfrm>
        </p:spPr>
        <p:txBody>
          <a:bodyPr/>
          <a:lstStyle/>
          <a:p>
            <a:r>
              <a:rPr lang="nl-BE" dirty="0" err="1"/>
              <a:t>‘option</a:t>
            </a:r>
            <a:r>
              <a:rPr lang="nl-BE" dirty="0"/>
              <a:t> talk’</a:t>
            </a:r>
          </a:p>
        </p:txBody>
      </p:sp>
      <p:pic>
        <p:nvPicPr>
          <p:cNvPr id="5" name="Tijdelijke aanduiding voor inhoud 5" descr="Schermafbeelding 2019-02-26 om 11.17.43.png"/>
          <p:cNvPicPr>
            <a:picLocks noGrp="1" noChangeAspect="1"/>
          </p:cNvPicPr>
          <p:nvPr>
            <p:ph sz="quarter" idx="1"/>
          </p:nvPr>
        </p:nvPicPr>
        <p:blipFill rotWithShape="1">
          <a:blip r:embed="rId3">
            <a:extLst>
              <a:ext uri="{28A0092B-C50C-407E-A947-70E740481C1C}">
                <a14:useLocalDpi xmlns:a14="http://schemas.microsoft.com/office/drawing/2010/main" val="0"/>
              </a:ext>
            </a:extLst>
          </a:blip>
          <a:srcRect l="1654" t="16257" r="2353" b="8305"/>
          <a:stretch/>
        </p:blipFill>
        <p:spPr>
          <a:xfrm>
            <a:off x="381000" y="457200"/>
            <a:ext cx="5488822" cy="2087804"/>
          </a:xfrm>
        </p:spPr>
      </p:pic>
      <p:sp>
        <p:nvSpPr>
          <p:cNvPr id="2" name="Ovaal 1"/>
          <p:cNvSpPr/>
          <p:nvPr/>
        </p:nvSpPr>
        <p:spPr>
          <a:xfrm>
            <a:off x="1295400" y="990600"/>
            <a:ext cx="1219200" cy="1219200"/>
          </a:xfrm>
          <a:prstGeom prst="ellipse">
            <a:avLst/>
          </a:prstGeom>
          <a:noFill/>
          <a:ln w="635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 name="Pijl omlaag 5"/>
          <p:cNvSpPr/>
          <p:nvPr/>
        </p:nvSpPr>
        <p:spPr>
          <a:xfrm>
            <a:off x="1676400" y="2209800"/>
            <a:ext cx="484632" cy="978408"/>
          </a:xfrm>
          <a:prstGeom prst="down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Tijdelijke aanduiding voor inhoud 2"/>
          <p:cNvSpPr txBox="1">
            <a:spLocks/>
          </p:cNvSpPr>
          <p:nvPr/>
        </p:nvSpPr>
        <p:spPr>
          <a:xfrm>
            <a:off x="5943600" y="457200"/>
            <a:ext cx="2895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latin typeface="Calibri" charset="0"/>
              </a:rPr>
              <a:t>SDM betreft voorkeurs-gevoelige beslissingen</a:t>
            </a:r>
          </a:p>
          <a:p>
            <a:endParaRPr lang="nl-NL" dirty="0"/>
          </a:p>
          <a:p>
            <a:r>
              <a:rPr lang="nl-NL" dirty="0">
                <a:latin typeface="Calibri" charset="0"/>
              </a:rPr>
              <a:t>voorbeeld: anticonceptie</a:t>
            </a:r>
          </a:p>
        </p:txBody>
      </p:sp>
      <p:pic>
        <p:nvPicPr>
          <p:cNvPr id="8" name="Picture 2" descr="http://www.maguza.be/modulefiles/magazines/articleimages/large/anticonceptie-a-la-carte.jpg"/>
          <p:cNvPicPr>
            <a:picLocks noChangeAspect="1" noChangeArrowheads="1"/>
          </p:cNvPicPr>
          <p:nvPr/>
        </p:nvPicPr>
        <p:blipFill>
          <a:blip r:embed="rId4" cstate="print"/>
          <a:srcRect/>
          <a:stretch>
            <a:fillRect/>
          </a:stretch>
        </p:blipFill>
        <p:spPr bwMode="auto">
          <a:xfrm>
            <a:off x="6172200" y="4572000"/>
            <a:ext cx="2362200" cy="184251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677767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5" descr="Schermafbeelding 2019-02-26 om 11.17.43.png"/>
          <p:cNvPicPr>
            <a:picLocks noGrp="1" noChangeAspect="1"/>
          </p:cNvPicPr>
          <p:nvPr>
            <p:ph sz="quarter" idx="1"/>
          </p:nvPr>
        </p:nvPicPr>
        <p:blipFill rotWithShape="1">
          <a:blip r:embed="rId3">
            <a:alphaModFix amt="23000"/>
            <a:extLst>
              <a:ext uri="{28A0092B-C50C-407E-A947-70E740481C1C}">
                <a14:useLocalDpi xmlns:a14="http://schemas.microsoft.com/office/drawing/2010/main" val="0"/>
              </a:ext>
            </a:extLst>
          </a:blip>
          <a:srcRect l="1654" t="16257" r="2353" b="8305"/>
          <a:stretch/>
        </p:blipFill>
        <p:spPr>
          <a:xfrm>
            <a:off x="381000" y="457200"/>
            <a:ext cx="5488822" cy="2087804"/>
          </a:xfrm>
        </p:spPr>
      </p:pic>
      <p:sp>
        <p:nvSpPr>
          <p:cNvPr id="2" name="Ovaal 1"/>
          <p:cNvSpPr/>
          <p:nvPr/>
        </p:nvSpPr>
        <p:spPr>
          <a:xfrm>
            <a:off x="1295400" y="990600"/>
            <a:ext cx="1219200" cy="1219200"/>
          </a:xfrm>
          <a:prstGeom prst="ellipse">
            <a:avLst/>
          </a:prstGeom>
          <a:noFill/>
          <a:ln w="635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Tijdelijke aanduiding voor inhoud 2"/>
          <p:cNvSpPr txBox="1">
            <a:spLocks/>
          </p:cNvSpPr>
          <p:nvPr/>
        </p:nvSpPr>
        <p:spPr>
          <a:xfrm>
            <a:off x="5943600" y="457200"/>
            <a:ext cx="2895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nl-NL" dirty="0"/>
          </a:p>
          <a:p>
            <a:pPr marL="0" indent="0">
              <a:buNone/>
            </a:pPr>
            <a:endParaRPr lang="nl-NL" dirty="0">
              <a:latin typeface="Calibri" charset="0"/>
            </a:endParaRPr>
          </a:p>
        </p:txBody>
      </p:sp>
      <p:sp>
        <p:nvSpPr>
          <p:cNvPr id="9" name="Rechthoek 8"/>
          <p:cNvSpPr/>
          <p:nvPr/>
        </p:nvSpPr>
        <p:spPr>
          <a:xfrm>
            <a:off x="381000" y="1981200"/>
            <a:ext cx="7620000" cy="3662541"/>
          </a:xfrm>
          <a:prstGeom prst="rect">
            <a:avLst/>
          </a:prstGeom>
        </p:spPr>
        <p:txBody>
          <a:bodyPr wrap="square">
            <a:spAutoFit/>
          </a:bodyPr>
          <a:lstStyle/>
          <a:p>
            <a:endParaRPr lang="en-US" u="sng" dirty="0">
              <a:hlinkClick r:id="rId4"/>
            </a:endParaRPr>
          </a:p>
          <a:p>
            <a:endParaRPr lang="en-US" sz="4400" dirty="0">
              <a:latin typeface="+mj-lt"/>
              <a:hlinkClick r:id="" action="ppaction://noaction"/>
            </a:endParaRPr>
          </a:p>
          <a:p>
            <a:r>
              <a:rPr lang="nl-BE" sz="4400" dirty="0" err="1">
                <a:latin typeface="+mj-lt"/>
              </a:rPr>
              <a:t>keuzehulp bij ‘option</a:t>
            </a:r>
            <a:r>
              <a:rPr lang="nl-BE" sz="4400" dirty="0">
                <a:latin typeface="+mj-lt"/>
              </a:rPr>
              <a:t> talk’ </a:t>
            </a:r>
            <a:endParaRPr lang="en-US" sz="4400" dirty="0">
              <a:latin typeface="+mj-lt"/>
              <a:hlinkClick r:id="rId4"/>
            </a:endParaRPr>
          </a:p>
          <a:p>
            <a:endParaRPr lang="en-US" dirty="0">
              <a:hlinkClick r:id="rId4"/>
            </a:endParaRPr>
          </a:p>
          <a:p>
            <a:r>
              <a:rPr lang="en-US" dirty="0">
                <a:hlinkClick r:id="rId4"/>
              </a:rPr>
              <a:t>https://www.keuzehulp.info</a:t>
            </a:r>
            <a:endParaRPr lang="en-US" dirty="0"/>
          </a:p>
          <a:p>
            <a:r>
              <a:rPr lang="en-US" dirty="0">
                <a:hlinkClick r:id="rId5"/>
              </a:rPr>
              <a:t>https://www.thuisarts.nl/zoeken?s=keuzehulp</a:t>
            </a:r>
            <a:endParaRPr lang="en-US" dirty="0"/>
          </a:p>
          <a:p>
            <a:r>
              <a:rPr lang="en-US" dirty="0">
                <a:hlinkClick r:id="rId6"/>
              </a:rPr>
              <a:t>https://patientplus.info</a:t>
            </a:r>
            <a:endParaRPr lang="en-US" dirty="0"/>
          </a:p>
          <a:p>
            <a:r>
              <a:rPr lang="en-US" dirty="0">
                <a:hlinkClick r:id="rId7"/>
              </a:rPr>
              <a:t>http://www.gedeeldebesluitvorming.nl</a:t>
            </a:r>
            <a:endParaRPr lang="en-US" dirty="0"/>
          </a:p>
          <a:p>
            <a:endParaRPr lang="en-US" dirty="0"/>
          </a:p>
          <a:p>
            <a:endParaRPr lang="en-US" dirty="0"/>
          </a:p>
        </p:txBody>
      </p:sp>
    </p:spTree>
    <p:extLst>
      <p:ext uri="{BB962C8B-B14F-4D97-AF65-F5344CB8AC3E}">
        <p14:creationId xmlns:p14="http://schemas.microsoft.com/office/powerpoint/2010/main" val="258176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28600" y="3200400"/>
            <a:ext cx="8229600" cy="1143000"/>
          </a:xfrm>
        </p:spPr>
        <p:txBody>
          <a:bodyPr/>
          <a:lstStyle/>
          <a:p>
            <a:r>
              <a:rPr lang="nl-BE" dirty="0" err="1"/>
              <a:t>‘decision</a:t>
            </a:r>
            <a:r>
              <a:rPr lang="nl-BE" dirty="0"/>
              <a:t> talk’ </a:t>
            </a:r>
          </a:p>
        </p:txBody>
      </p:sp>
      <p:pic>
        <p:nvPicPr>
          <p:cNvPr id="5" name="Tijdelijke aanduiding voor inhoud 5" descr="Schermafbeelding 2019-02-26 om 11.17.43.png"/>
          <p:cNvPicPr>
            <a:picLocks noGrp="1" noChangeAspect="1"/>
          </p:cNvPicPr>
          <p:nvPr>
            <p:ph sz="quarter" idx="1"/>
          </p:nvPr>
        </p:nvPicPr>
        <p:blipFill rotWithShape="1">
          <a:blip r:embed="rId3">
            <a:extLst>
              <a:ext uri="{28A0092B-C50C-407E-A947-70E740481C1C}">
                <a14:useLocalDpi xmlns:a14="http://schemas.microsoft.com/office/drawing/2010/main" val="0"/>
              </a:ext>
            </a:extLst>
          </a:blip>
          <a:srcRect l="1654" t="16257" r="2353" b="8305"/>
          <a:stretch/>
        </p:blipFill>
        <p:spPr>
          <a:xfrm>
            <a:off x="381000" y="457200"/>
            <a:ext cx="5488822" cy="2087804"/>
          </a:xfrm>
        </p:spPr>
      </p:pic>
      <p:sp>
        <p:nvSpPr>
          <p:cNvPr id="2" name="Ovaal 1"/>
          <p:cNvSpPr/>
          <p:nvPr/>
        </p:nvSpPr>
        <p:spPr>
          <a:xfrm>
            <a:off x="4724400" y="990600"/>
            <a:ext cx="1219200" cy="1219200"/>
          </a:xfrm>
          <a:prstGeom prst="ellipse">
            <a:avLst/>
          </a:prstGeom>
          <a:noFill/>
          <a:ln w="635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 name="Pijl omlaag 5"/>
          <p:cNvSpPr/>
          <p:nvPr/>
        </p:nvSpPr>
        <p:spPr>
          <a:xfrm>
            <a:off x="5105400" y="2209800"/>
            <a:ext cx="484632" cy="978408"/>
          </a:xfrm>
          <a:prstGeom prst="down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Tijdelijke aanduiding voor inhoud 2"/>
          <p:cNvSpPr txBox="1">
            <a:spLocks/>
          </p:cNvSpPr>
          <p:nvPr/>
        </p:nvSpPr>
        <p:spPr>
          <a:xfrm>
            <a:off x="5943600" y="457200"/>
            <a:ext cx="2895600" cy="4525963"/>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latin typeface="Calibri" charset="0"/>
              </a:rPr>
              <a:t>de patiënt heeft tijd nodig </a:t>
            </a:r>
            <a:br>
              <a:rPr lang="nl-NL" dirty="0">
                <a:latin typeface="Calibri" charset="0"/>
              </a:rPr>
            </a:br>
            <a:r>
              <a:rPr lang="nl-NL" dirty="0">
                <a:latin typeface="Calibri" charset="0"/>
              </a:rPr>
              <a:t/>
            </a:r>
            <a:br>
              <a:rPr lang="nl-NL" dirty="0">
                <a:latin typeface="Calibri" charset="0"/>
              </a:rPr>
            </a:br>
            <a:r>
              <a:rPr lang="nl-NL" dirty="0">
                <a:latin typeface="Calibri" charset="0"/>
              </a:rPr>
              <a:t>(begrijpen, nadenken, overleggen)</a:t>
            </a:r>
          </a:p>
          <a:p>
            <a:endParaRPr lang="nl-NL" dirty="0">
              <a:latin typeface="Calibri" charset="0"/>
            </a:endParaRPr>
          </a:p>
          <a:p>
            <a:r>
              <a:rPr lang="nl-NL" dirty="0">
                <a:latin typeface="Calibri" charset="0"/>
              </a:rPr>
              <a:t>denk dus na over je consult-planning</a:t>
            </a:r>
          </a:p>
        </p:txBody>
      </p:sp>
    </p:spTree>
    <p:extLst>
      <p:ext uri="{BB962C8B-B14F-4D97-AF65-F5344CB8AC3E}">
        <p14:creationId xmlns:p14="http://schemas.microsoft.com/office/powerpoint/2010/main" val="3847224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3276600" y="1371600"/>
            <a:ext cx="8229600" cy="1143000"/>
          </a:xfrm>
        </p:spPr>
        <p:txBody>
          <a:bodyPr>
            <a:normAutofit fontScale="90000"/>
          </a:bodyPr>
          <a:lstStyle/>
          <a:p>
            <a:r>
              <a:rPr lang="nl-BE" dirty="0" err="1"/>
              <a:t/>
            </a:r>
            <a:br>
              <a:rPr lang="nl-BE" dirty="0" err="1"/>
            </a:br>
            <a:endParaRPr lang="nl-BE" dirty="0"/>
          </a:p>
        </p:txBody>
      </p:sp>
      <p:pic>
        <p:nvPicPr>
          <p:cNvPr id="5" name="Tijdelijke aanduiding voor inhoud 5" descr="Schermafbeelding 2019-02-26 om 11.17.43.png"/>
          <p:cNvPicPr>
            <a:picLocks noGrp="1" noChangeAspect="1"/>
          </p:cNvPicPr>
          <p:nvPr>
            <p:ph sz="quarter" idx="1"/>
          </p:nvPr>
        </p:nvPicPr>
        <p:blipFill rotWithShape="1">
          <a:blip r:embed="rId3">
            <a:alphaModFix amt="23000"/>
            <a:extLst>
              <a:ext uri="{28A0092B-C50C-407E-A947-70E740481C1C}">
                <a14:useLocalDpi xmlns:a14="http://schemas.microsoft.com/office/drawing/2010/main" val="0"/>
              </a:ext>
            </a:extLst>
          </a:blip>
          <a:srcRect l="1654" t="16257" r="2353" b="8305"/>
          <a:stretch/>
        </p:blipFill>
        <p:spPr>
          <a:xfrm>
            <a:off x="381000" y="457200"/>
            <a:ext cx="5488822" cy="2087804"/>
          </a:xfrm>
        </p:spPr>
      </p:pic>
      <p:sp>
        <p:nvSpPr>
          <p:cNvPr id="2" name="Ovaal 1"/>
          <p:cNvSpPr/>
          <p:nvPr/>
        </p:nvSpPr>
        <p:spPr>
          <a:xfrm>
            <a:off x="4724400" y="990600"/>
            <a:ext cx="1219200" cy="1219200"/>
          </a:xfrm>
          <a:prstGeom prst="ellipse">
            <a:avLst/>
          </a:prstGeom>
          <a:noFill/>
          <a:ln w="635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8" name="Tijdelijke aanduiding voor inhoud 2"/>
          <p:cNvSpPr txBox="1">
            <a:spLocks/>
          </p:cNvSpPr>
          <p:nvPr/>
        </p:nvSpPr>
        <p:spPr>
          <a:xfrm>
            <a:off x="457200" y="2895600"/>
            <a:ext cx="8229600" cy="32305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nl-NL"/>
          </a:p>
        </p:txBody>
      </p:sp>
      <p:sp>
        <p:nvSpPr>
          <p:cNvPr id="10" name="Tijdelijke aanduiding voor inhoud 2"/>
          <p:cNvSpPr txBox="1">
            <a:spLocks/>
          </p:cNvSpPr>
          <p:nvPr/>
        </p:nvSpPr>
        <p:spPr>
          <a:xfrm>
            <a:off x="457200" y="2743200"/>
            <a:ext cx="8305800" cy="3001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nl-BE" sz="4400" dirty="0" err="1">
                <a:latin typeface="+mj-lt"/>
              </a:rPr>
              <a:t>‘decision</a:t>
            </a:r>
            <a:r>
              <a:rPr lang="nl-BE" sz="4400" dirty="0">
                <a:latin typeface="+mj-lt"/>
              </a:rPr>
              <a:t> talk’ </a:t>
            </a:r>
            <a:endParaRPr lang="nl-NL" sz="4400" dirty="0">
              <a:latin typeface="+mj-lt"/>
            </a:endParaRPr>
          </a:p>
          <a:p>
            <a:pPr marL="0" indent="0">
              <a:buNone/>
            </a:pPr>
            <a:r>
              <a:rPr lang="nl-NL" sz="3000" i="1" dirty="0">
                <a:latin typeface="Calibri" charset="0"/>
              </a:rPr>
              <a:t>wat zijn valkuilen in deze fase van het besluitvormingsproces? </a:t>
            </a:r>
          </a:p>
        </p:txBody>
      </p:sp>
    </p:spTree>
    <p:extLst>
      <p:ext uri="{BB962C8B-B14F-4D97-AF65-F5344CB8AC3E}">
        <p14:creationId xmlns:p14="http://schemas.microsoft.com/office/powerpoint/2010/main" val="1282518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Right Arrow 4"/>
          <p:cNvSpPr/>
          <p:nvPr/>
        </p:nvSpPr>
        <p:spPr>
          <a:xfrm rot="933126">
            <a:off x="6284132" y="943592"/>
            <a:ext cx="838200" cy="381000"/>
          </a:xfrm>
          <a:prstGeom prst="rightArrow">
            <a:avLst/>
          </a:prstGeom>
          <a:solidFill>
            <a:schemeClr val="tx1"/>
          </a:solidFill>
          <a:ln w="635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6" name="TextBox 5"/>
          <p:cNvSpPr txBox="1"/>
          <p:nvPr/>
        </p:nvSpPr>
        <p:spPr>
          <a:xfrm>
            <a:off x="533400" y="457200"/>
            <a:ext cx="5715000" cy="2062103"/>
          </a:xfrm>
          <a:prstGeom prst="rect">
            <a:avLst/>
          </a:prstGeom>
          <a:noFill/>
        </p:spPr>
        <p:txBody>
          <a:bodyPr wrap="square" rtlCol="0">
            <a:spAutoFit/>
          </a:bodyPr>
          <a:lstStyle/>
          <a:p>
            <a:r>
              <a:rPr lang="nl-NL" sz="3200" b="1" dirty="0">
                <a:solidFill>
                  <a:prstClr val="black"/>
                </a:solidFill>
                <a:latin typeface="Calibri"/>
              </a:rPr>
              <a:t>Gezamenlijke </a:t>
            </a:r>
            <a:r>
              <a:rPr lang="nl-NL" sz="3200" b="1" dirty="0" err="1">
                <a:solidFill>
                  <a:prstClr val="black"/>
                </a:solidFill>
                <a:latin typeface="Calibri"/>
              </a:rPr>
              <a:t>besluitvorming: h</a:t>
            </a:r>
            <a:r>
              <a:rPr lang="nl-NL" sz="3200" b="1" dirty="0">
                <a:solidFill>
                  <a:prstClr val="black"/>
                </a:solidFill>
                <a:latin typeface="Calibri"/>
              </a:rPr>
              <a:t>et toppunt van patiëntgerichte communicatie</a:t>
            </a:r>
            <a:endParaRPr lang="en-US" sz="3200" b="1" dirty="0">
              <a:solidFill>
                <a:prstClr val="black"/>
              </a:solidFill>
              <a:latin typeface="Calibri"/>
            </a:endParaRPr>
          </a:p>
          <a:p>
            <a:endParaRPr lang="en-US" sz="3200" b="1" dirty="0">
              <a:solidFill>
                <a:prstClr val="black"/>
              </a:solidFill>
              <a:latin typeface="Calibri"/>
            </a:endParaRPr>
          </a:p>
        </p:txBody>
      </p:sp>
      <p:sp>
        <p:nvSpPr>
          <p:cNvPr id="7" name="Tekstvak 6"/>
          <p:cNvSpPr txBox="1"/>
          <p:nvPr/>
        </p:nvSpPr>
        <p:spPr>
          <a:xfrm>
            <a:off x="381000" y="4876800"/>
            <a:ext cx="3895004" cy="923330"/>
          </a:xfrm>
          <a:prstGeom prst="rect">
            <a:avLst/>
          </a:prstGeom>
          <a:noFill/>
        </p:spPr>
        <p:txBody>
          <a:bodyPr wrap="none" rtlCol="0">
            <a:spAutoFit/>
          </a:bodyPr>
          <a:lstStyle/>
          <a:p>
            <a:r>
              <a:rPr lang="nl-NL" dirty="0">
                <a:solidFill>
                  <a:prstClr val="black"/>
                </a:solidFill>
                <a:latin typeface="Calibri"/>
              </a:rPr>
              <a:t>Chris </a:t>
            </a:r>
            <a:r>
              <a:rPr lang="nl-NL" dirty="0" err="1">
                <a:solidFill>
                  <a:prstClr val="black"/>
                </a:solidFill>
                <a:latin typeface="Calibri"/>
              </a:rPr>
              <a:t>Rietmeijer, </a:t>
            </a:r>
            <a:r>
              <a:rPr lang="nl-NL" dirty="0">
                <a:solidFill>
                  <a:prstClr val="black"/>
                </a:solidFill>
                <a:latin typeface="Calibri"/>
              </a:rPr>
              <a:t>Gert Roos, Marrit Kool</a:t>
            </a:r>
          </a:p>
          <a:p>
            <a:r>
              <a:rPr lang="nl-NL" dirty="0">
                <a:solidFill>
                  <a:prstClr val="black"/>
                </a:solidFill>
                <a:latin typeface="Calibri"/>
              </a:rPr>
              <a:t>Huisartsopleiding VUMc</a:t>
            </a:r>
            <a:endParaRPr lang="nl-NL" dirty="0">
              <a:solidFill>
                <a:prstClr val="black"/>
              </a:solidFill>
              <a:latin typeface="Calibri"/>
            </a:endParaRPr>
          </a:p>
          <a:p>
            <a:r>
              <a:rPr lang="nl-NL" dirty="0">
                <a:solidFill>
                  <a:prstClr val="black"/>
                </a:solidFill>
                <a:latin typeface="Calibri"/>
              </a:rPr>
              <a:t>februari 2019</a:t>
            </a:r>
          </a:p>
        </p:txBody>
      </p:sp>
    </p:spTree>
    <p:extLst>
      <p:ext uri="{BB962C8B-B14F-4D97-AF65-F5344CB8AC3E}">
        <p14:creationId xmlns:p14="http://schemas.microsoft.com/office/powerpoint/2010/main" val="4112438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p:cNvSpPr>
            <a:spLocks noGrp="1"/>
          </p:cNvSpPr>
          <p:nvPr>
            <p:ph type="title"/>
          </p:nvPr>
        </p:nvSpPr>
        <p:spPr/>
        <p:txBody>
          <a:bodyPr/>
          <a:lstStyle/>
          <a:p>
            <a:r>
              <a:rPr lang="nl-NL" dirty="0">
                <a:latin typeface="Calibri" charset="0"/>
              </a:rPr>
              <a:t>Patiëntgerichte communicatie </a:t>
            </a:r>
          </a:p>
        </p:txBody>
      </p:sp>
      <p:sp>
        <p:nvSpPr>
          <p:cNvPr id="4" name="Ovaal 3"/>
          <p:cNvSpPr/>
          <p:nvPr/>
        </p:nvSpPr>
        <p:spPr>
          <a:xfrm>
            <a:off x="4953000" y="3505200"/>
            <a:ext cx="4743450" cy="3816350"/>
          </a:xfrm>
          <a:prstGeom prst="ellipse">
            <a:avLst/>
          </a:prstGeom>
          <a:solidFill>
            <a:schemeClr val="tx2">
              <a:lumMod val="20000"/>
              <a:lumOff val="80000"/>
            </a:schemeClr>
          </a:solidFill>
          <a:ln w="635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nl-NL" sz="3200" b="1">
                <a:solidFill>
                  <a:schemeClr val="accent1"/>
                </a:solidFill>
                <a:latin typeface="Calibri" charset="0"/>
                <a:ea typeface="ＭＳ Ｐゴシック" charset="0"/>
              </a:rPr>
              <a:t>Patiëntgerichte communicatie</a:t>
            </a:r>
          </a:p>
        </p:txBody>
      </p:sp>
      <p:sp>
        <p:nvSpPr>
          <p:cNvPr id="6" name="Ovaal 5"/>
          <p:cNvSpPr/>
          <p:nvPr/>
        </p:nvSpPr>
        <p:spPr>
          <a:xfrm>
            <a:off x="4038600" y="5410200"/>
            <a:ext cx="1905000" cy="1062038"/>
          </a:xfrm>
          <a:prstGeom prst="ellipse">
            <a:avLst/>
          </a:prstGeom>
          <a:solidFill>
            <a:schemeClr val="accent6"/>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nl-NL" dirty="0"/>
              <a:t>Uitleg en advies</a:t>
            </a:r>
          </a:p>
        </p:txBody>
      </p:sp>
      <p:sp>
        <p:nvSpPr>
          <p:cNvPr id="7" name="Ovaal 6"/>
          <p:cNvSpPr/>
          <p:nvPr/>
        </p:nvSpPr>
        <p:spPr>
          <a:xfrm>
            <a:off x="4876800" y="3581400"/>
            <a:ext cx="2133600" cy="1143000"/>
          </a:xfrm>
          <a:prstGeom prst="ellipse">
            <a:avLst/>
          </a:prstGeom>
          <a:solidFill>
            <a:schemeClr val="accent6"/>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nl-NL" dirty="0"/>
              <a:t>Hulpvraag-verheldering</a:t>
            </a:r>
          </a:p>
        </p:txBody>
      </p:sp>
      <p:sp>
        <p:nvSpPr>
          <p:cNvPr id="3" name="Pijl links 2"/>
          <p:cNvSpPr/>
          <p:nvPr/>
        </p:nvSpPr>
        <p:spPr>
          <a:xfrm>
            <a:off x="2209800" y="5791200"/>
            <a:ext cx="1969008" cy="484632"/>
          </a:xfrm>
          <a:prstGeom prst="rightArrow">
            <a:avLst/>
          </a:prstGeom>
          <a:solidFill>
            <a:srgbClr val="FFFF00"/>
          </a:solidFill>
          <a:ln w="63500"/>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10" name="Tijdelijke aanduiding voor inhoud 2"/>
          <p:cNvSpPr txBox="1">
            <a:spLocks/>
          </p:cNvSpPr>
          <p:nvPr/>
        </p:nvSpPr>
        <p:spPr>
          <a:xfrm>
            <a:off x="457200" y="1600200"/>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latin typeface="Calibri" charset="0"/>
              </a:rPr>
              <a:t>Van belang in </a:t>
            </a:r>
            <a:r>
              <a:rPr lang="nl-NL" dirty="0">
                <a:solidFill>
                  <a:srgbClr val="F79646"/>
                </a:solidFill>
                <a:latin typeface="Calibri" charset="0"/>
              </a:rPr>
              <a:t>alle</a:t>
            </a:r>
            <a:r>
              <a:rPr lang="nl-NL" dirty="0">
                <a:latin typeface="Calibri" charset="0"/>
              </a:rPr>
              <a:t> consultfases: </a:t>
            </a:r>
          </a:p>
          <a:p>
            <a:pPr lvl="1"/>
            <a:r>
              <a:rPr lang="nl-NL" dirty="0">
                <a:latin typeface="Calibri" charset="0"/>
              </a:rPr>
              <a:t>in beginfase (hulpvraagverheldering)</a:t>
            </a:r>
          </a:p>
          <a:p>
            <a:pPr lvl="1"/>
            <a:r>
              <a:rPr lang="nl-NL" dirty="0">
                <a:latin typeface="Calibri" charset="0"/>
              </a:rPr>
              <a:t>in beleidsfase (uitleg en advies)</a:t>
            </a:r>
          </a:p>
        </p:txBody>
      </p:sp>
    </p:spTree>
    <p:extLst>
      <p:ext uri="{BB962C8B-B14F-4D97-AF65-F5344CB8AC3E}">
        <p14:creationId xmlns:p14="http://schemas.microsoft.com/office/powerpoint/2010/main" val="2132640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4000" dirty="0">
                <a:latin typeface="Calibri" charset="0"/>
              </a:rPr>
              <a:t>Onderzoek naar </a:t>
            </a:r>
            <a:br>
              <a:rPr lang="nl-NL" sz="4000" dirty="0">
                <a:latin typeface="Calibri" charset="0"/>
              </a:rPr>
            </a:br>
            <a:r>
              <a:rPr lang="nl-NL" sz="4000" dirty="0">
                <a:latin typeface="Calibri" charset="0"/>
              </a:rPr>
              <a:t>patiëntgerichte communicatie (1)</a:t>
            </a:r>
          </a:p>
        </p:txBody>
      </p:sp>
      <p:sp>
        <p:nvSpPr>
          <p:cNvPr id="3" name="Tijdelijke aanduiding voor inhoud 2"/>
          <p:cNvSpPr>
            <a:spLocks noGrp="1"/>
          </p:cNvSpPr>
          <p:nvPr>
            <p:ph idx="1"/>
          </p:nvPr>
        </p:nvSpPr>
        <p:spPr/>
        <p:txBody>
          <a:bodyPr rtlCol="0">
            <a:normAutofit lnSpcReduction="10000"/>
          </a:bodyPr>
          <a:lstStyle/>
          <a:p>
            <a:pPr fontAlgn="auto">
              <a:spcAft>
                <a:spcPts val="0"/>
              </a:spcAft>
              <a:buFont typeface="Arial" pitchFamily="34" charset="0"/>
              <a:buChar char="•"/>
              <a:defRPr/>
            </a:pPr>
            <a:endParaRPr lang="nl-NL" sz="2400" dirty="0">
              <a:latin typeface="Calibri"/>
              <a:ea typeface="+mn-ea"/>
              <a:cs typeface="Calibri"/>
            </a:endParaRPr>
          </a:p>
          <a:p>
            <a:pPr>
              <a:buFont typeface="Arial" pitchFamily="34" charset="0"/>
              <a:buChar char="•"/>
              <a:defRPr/>
            </a:pPr>
            <a:r>
              <a:rPr lang="nl-NL" sz="2400" dirty="0">
                <a:cs typeface="Calibri"/>
              </a:rPr>
              <a:t>Huisartsen stellen vooral in het begin van het consult open en explorerende vragen. </a:t>
            </a:r>
            <a:r>
              <a:rPr lang="nl-NL" sz="2400" b="1" dirty="0">
                <a:solidFill>
                  <a:srgbClr val="F79646"/>
                </a:solidFill>
                <a:latin typeface="Calibri"/>
                <a:ea typeface="+mn-ea"/>
                <a:cs typeface="Calibri"/>
              </a:rPr>
              <a:t>Veel minder in de fase van uitleg en advies.</a:t>
            </a:r>
            <a:r>
              <a:rPr lang="nl-NL" sz="2400" dirty="0">
                <a:latin typeface="Calibri"/>
                <a:ea typeface="+mn-ea"/>
                <a:cs typeface="Calibri"/>
              </a:rPr>
              <a:t> </a:t>
            </a:r>
          </a:p>
          <a:p>
            <a:pPr fontAlgn="auto">
              <a:spcAft>
                <a:spcPts val="0"/>
              </a:spcAft>
              <a:buFont typeface="Arial" pitchFamily="34" charset="0"/>
              <a:buChar char="•"/>
              <a:defRPr/>
            </a:pPr>
            <a:r>
              <a:rPr lang="nl-NL" sz="2400" dirty="0">
                <a:latin typeface="Calibri"/>
                <a:ea typeface="+mn-ea"/>
                <a:cs typeface="Calibri"/>
              </a:rPr>
              <a:t>Huisartsen bespreken het gebruik van medicijnen minder dan 20 jaar geleden.</a:t>
            </a:r>
          </a:p>
          <a:p>
            <a:pPr fontAlgn="auto">
              <a:spcAft>
                <a:spcPts val="0"/>
              </a:spcAft>
              <a:buFont typeface="Arial" pitchFamily="34" charset="0"/>
              <a:buChar char="•"/>
              <a:defRPr/>
            </a:pPr>
            <a:r>
              <a:rPr lang="nl-NL" sz="2400" dirty="0">
                <a:latin typeface="Calibri"/>
                <a:ea typeface="+mn-ea"/>
                <a:cs typeface="Calibri"/>
              </a:rPr>
              <a:t>Huisartsen doen minder aan gezamenlijke besluitvorming dan ze denken</a:t>
            </a:r>
          </a:p>
          <a:p>
            <a:pPr fontAlgn="auto">
              <a:spcAft>
                <a:spcPts val="0"/>
              </a:spcAft>
              <a:buFont typeface="Arial" pitchFamily="34" charset="0"/>
              <a:buChar char="•"/>
              <a:defRPr/>
            </a:pPr>
            <a:endParaRPr lang="nl-NL" sz="2400" dirty="0">
              <a:latin typeface="Calibri"/>
              <a:cs typeface="Calibri"/>
            </a:endParaRPr>
          </a:p>
          <a:p>
            <a:pPr marL="0" indent="0">
              <a:buNone/>
            </a:pPr>
            <a:endParaRPr lang="nl-NL" sz="1500" i="1" dirty="0"/>
          </a:p>
          <a:p>
            <a:pPr marL="0" indent="0">
              <a:buNone/>
            </a:pPr>
            <a:endParaRPr lang="nl-NL" sz="1500" i="1" dirty="0"/>
          </a:p>
          <a:p>
            <a:pPr marL="0" indent="0">
              <a:buNone/>
            </a:pPr>
            <a:r>
              <a:rPr lang="nl-NL" sz="1500" i="1" dirty="0"/>
              <a:t>Prins M, Schoen T, Doggen C, Van Dijk L, Van </a:t>
            </a:r>
            <a:r>
              <a:rPr lang="nl-NL" sz="1500" i="1" dirty="0" err="1"/>
              <a:t>Dulmen</a:t>
            </a:r>
            <a:r>
              <a:rPr lang="nl-NL" sz="1500" i="1" dirty="0"/>
              <a:t> S. Het betrekken van het perspectief van </a:t>
            </a:r>
            <a:r>
              <a:rPr lang="nl-NL" sz="1500" i="1" dirty="0" err="1"/>
              <a:t>patiënt</a:t>
            </a:r>
            <a:r>
              <a:rPr lang="nl-NL" sz="1500" i="1" dirty="0"/>
              <a:t> en voorschrijver bij het verbeteren van de communicatie over geneesmiddelen en therapietrouw. Utrecht: NIVEL, 2008</a:t>
            </a:r>
          </a:p>
          <a:p>
            <a:pPr marL="0" indent="0" fontAlgn="auto">
              <a:spcAft>
                <a:spcPts val="0"/>
              </a:spcAft>
              <a:buNone/>
              <a:defRPr/>
            </a:pPr>
            <a:endParaRPr lang="nl-NL" sz="2400" dirty="0">
              <a:latin typeface="Calibri"/>
              <a:ea typeface="+mn-ea"/>
              <a:cs typeface="Calibri"/>
            </a:endParaRPr>
          </a:p>
          <a:p>
            <a:pPr fontAlgn="auto">
              <a:spcAft>
                <a:spcPts val="0"/>
              </a:spcAft>
              <a:buFont typeface="Arial" pitchFamily="34" charset="0"/>
              <a:buChar char="•"/>
              <a:defRPr/>
            </a:pPr>
            <a:endParaRPr lang="nl-NL" sz="2400" dirty="0">
              <a:latin typeface="Calibri"/>
              <a:ea typeface="+mn-ea"/>
              <a:cs typeface="Calibri"/>
            </a:endParaRPr>
          </a:p>
          <a:p>
            <a:pPr fontAlgn="auto">
              <a:spcAft>
                <a:spcPts val="0"/>
              </a:spcAft>
              <a:buFont typeface="Arial" pitchFamily="34" charset="0"/>
              <a:buChar char="•"/>
              <a:defRPr/>
            </a:pPr>
            <a:endParaRPr lang="nl-NL" sz="2400" dirty="0">
              <a:latin typeface="Calibri"/>
              <a:ea typeface="+mn-ea"/>
              <a:cs typeface="Calibri"/>
            </a:endParaRPr>
          </a:p>
        </p:txBody>
      </p:sp>
    </p:spTree>
    <p:extLst>
      <p:ext uri="{BB962C8B-B14F-4D97-AF65-F5344CB8AC3E}">
        <p14:creationId xmlns:p14="http://schemas.microsoft.com/office/powerpoint/2010/main" val="30649073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wipe(down)">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85800" y="1874520"/>
            <a:ext cx="8001000" cy="4983480"/>
          </a:xfrm>
        </p:spPr>
        <p:txBody>
          <a:bodyPr>
            <a:normAutofit/>
          </a:bodyPr>
          <a:lstStyle/>
          <a:p>
            <a:pPr marL="0" indent="0">
              <a:lnSpc>
                <a:spcPct val="80000"/>
              </a:lnSpc>
              <a:buNone/>
            </a:pPr>
            <a:r>
              <a:rPr lang="nl-NL" sz="3600" dirty="0">
                <a:latin typeface="Calibri" charset="0"/>
              </a:rPr>
              <a:t>...verklaringen? </a:t>
            </a:r>
          </a:p>
          <a:p>
            <a:pPr marL="0" indent="0">
              <a:lnSpc>
                <a:spcPct val="80000"/>
              </a:lnSpc>
              <a:buNone/>
            </a:pPr>
            <a:endParaRPr lang="nl-NL" sz="2400" dirty="0">
              <a:latin typeface="Calibri" charset="0"/>
            </a:endParaRPr>
          </a:p>
          <a:p>
            <a:pPr>
              <a:lnSpc>
                <a:spcPct val="80000"/>
              </a:lnSpc>
            </a:pPr>
            <a:r>
              <a:rPr lang="nl-NL" sz="2400" dirty="0">
                <a:latin typeface="Calibri" charset="0"/>
              </a:rPr>
              <a:t>‘Patiëntgericht paternalisme’: de dokter weet wat het beste voor je is </a:t>
            </a:r>
          </a:p>
          <a:p>
            <a:pPr>
              <a:lnSpc>
                <a:spcPct val="80000"/>
              </a:lnSpc>
            </a:pPr>
            <a:r>
              <a:rPr lang="nl-NL" sz="2400" dirty="0">
                <a:latin typeface="Calibri" charset="0"/>
              </a:rPr>
              <a:t>De consulttijd is op </a:t>
            </a:r>
          </a:p>
          <a:p>
            <a:pPr>
              <a:lnSpc>
                <a:spcPct val="80000"/>
              </a:lnSpc>
            </a:pPr>
            <a:r>
              <a:rPr lang="nl-NL" sz="2400" dirty="0">
                <a:latin typeface="Calibri" charset="0"/>
              </a:rPr>
              <a:t>In de opleiding is er te weinig aandacht voor patiëntgericht adviseren en gezamenlijke besluitvorming</a:t>
            </a:r>
          </a:p>
          <a:p>
            <a:pPr>
              <a:lnSpc>
                <a:spcPct val="80000"/>
              </a:lnSpc>
            </a:pPr>
            <a:r>
              <a:rPr lang="nl-NL" sz="2400" dirty="0">
                <a:latin typeface="Calibri" charset="0"/>
              </a:rPr>
              <a:t>Huisartsen zijn gehecht aan hun voorkeursbeleid en hebben te weinig kennis van andere opties</a:t>
            </a:r>
          </a:p>
          <a:p>
            <a:pPr>
              <a:lnSpc>
                <a:spcPct val="80000"/>
              </a:lnSpc>
            </a:pPr>
            <a:r>
              <a:rPr lang="nl-NL" sz="2400" dirty="0">
                <a:latin typeface="Calibri" charset="0"/>
              </a:rPr>
              <a:t>Huisartsen vinden het moeilijk om mee te gaan in een medisch gezien suboptimale keuze</a:t>
            </a:r>
          </a:p>
          <a:p>
            <a:pPr marL="514350" indent="-514350">
              <a:lnSpc>
                <a:spcPct val="80000"/>
              </a:lnSpc>
            </a:pPr>
            <a:endParaRPr lang="nl-NL" sz="2400" dirty="0">
              <a:latin typeface="Calibri" charset="0"/>
            </a:endParaRPr>
          </a:p>
        </p:txBody>
      </p:sp>
      <p:sp>
        <p:nvSpPr>
          <p:cNvPr id="5" name="Titel 1"/>
          <p:cNvSpPr txBox="1">
            <a:spLocks/>
          </p:cNvSpPr>
          <p:nvPr/>
        </p:nvSpPr>
        <p:spPr>
          <a:xfrm>
            <a:off x="609600" y="427038"/>
            <a:ext cx="8229600" cy="1143000"/>
          </a:xfrm>
          <a:prstGeom prst="rect">
            <a:avLst/>
          </a:prstGeom>
        </p:spPr>
        <p:txBody>
          <a:bodyPr vert="horz" lIns="91440" tIns="45720" rIns="91440" bIns="45720" rtlCol="0" anchor="ctr">
            <a:normAutofit fontScale="90000"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l-NL" sz="4000" dirty="0">
                <a:latin typeface="Calibri" charset="0"/>
              </a:rPr>
              <a:t>Onderzoek naar </a:t>
            </a:r>
            <a:br>
              <a:rPr lang="nl-NL" sz="4000" dirty="0">
                <a:latin typeface="Calibri" charset="0"/>
              </a:rPr>
            </a:br>
            <a:r>
              <a:rPr lang="nl-NL" sz="4000" dirty="0">
                <a:latin typeface="Calibri" charset="0"/>
              </a:rPr>
              <a:t>patiëntgerichte communicatie (2)</a:t>
            </a:r>
          </a:p>
        </p:txBody>
      </p:sp>
    </p:spTree>
    <p:extLst>
      <p:ext uri="{BB962C8B-B14F-4D97-AF65-F5344CB8AC3E}">
        <p14:creationId xmlns:p14="http://schemas.microsoft.com/office/powerpoint/2010/main" val="278184062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a:t>Vaardigheden bij ‘uitleg en advies’</a:t>
            </a:r>
          </a:p>
        </p:txBody>
      </p:sp>
      <p:sp>
        <p:nvSpPr>
          <p:cNvPr id="3" name="Tijdelijke aanduiding voor inhoud 2"/>
          <p:cNvSpPr>
            <a:spLocks noGrp="1"/>
          </p:cNvSpPr>
          <p:nvPr>
            <p:ph idx="1"/>
          </p:nvPr>
        </p:nvSpPr>
        <p:spPr/>
        <p:txBody>
          <a:bodyPr/>
          <a:lstStyle/>
          <a:p>
            <a:endParaRPr lang="nl-NL" dirty="0">
              <a:latin typeface="Calibri" charset="0"/>
            </a:endParaRPr>
          </a:p>
          <a:p>
            <a:r>
              <a:rPr lang="nl-NL" dirty="0">
                <a:latin typeface="Calibri" charset="0"/>
              </a:rPr>
              <a:t>gezamenlijke besluitvorming </a:t>
            </a:r>
          </a:p>
          <a:p>
            <a:r>
              <a:rPr lang="nl-NL" dirty="0">
                <a:latin typeface="Calibri" charset="0"/>
              </a:rPr>
              <a:t>meer luisteren, minder praten</a:t>
            </a:r>
          </a:p>
          <a:p>
            <a:r>
              <a:rPr lang="nl-NL" dirty="0">
                <a:latin typeface="Calibri" charset="0"/>
              </a:rPr>
              <a:t>explorerende dialoog</a:t>
            </a:r>
          </a:p>
          <a:p>
            <a:r>
              <a:rPr lang="nl-NL" dirty="0">
                <a:latin typeface="Calibri" charset="0"/>
              </a:rPr>
              <a:t>frisbee techniek</a:t>
            </a:r>
          </a:p>
          <a:p>
            <a:endParaRPr lang="nl-NL"/>
          </a:p>
        </p:txBody>
      </p:sp>
      <p:sp>
        <p:nvSpPr>
          <p:cNvPr id="4" name="Ovaal 3"/>
          <p:cNvSpPr/>
          <p:nvPr/>
        </p:nvSpPr>
        <p:spPr>
          <a:xfrm>
            <a:off x="5791200" y="3810000"/>
            <a:ext cx="2362200" cy="1443038"/>
          </a:xfrm>
          <a:prstGeom prst="ellipse">
            <a:avLst/>
          </a:prstGeom>
          <a:solidFill>
            <a:schemeClr val="accent6"/>
          </a:solidFill>
          <a:ln w="635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nl-NL" dirty="0"/>
              <a:t>Uitleg en advies</a:t>
            </a:r>
          </a:p>
        </p:txBody>
      </p:sp>
    </p:spTree>
    <p:extLst>
      <p:ext uri="{BB962C8B-B14F-4D97-AF65-F5344CB8AC3E}">
        <p14:creationId xmlns:p14="http://schemas.microsoft.com/office/powerpoint/2010/main" val="594467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p:cNvSpPr>
            <a:spLocks noGrp="1"/>
          </p:cNvSpPr>
          <p:nvPr>
            <p:ph type="title"/>
          </p:nvPr>
        </p:nvSpPr>
        <p:spPr/>
        <p:txBody>
          <a:bodyPr>
            <a:normAutofit/>
          </a:bodyPr>
          <a:lstStyle/>
          <a:p>
            <a:r>
              <a:rPr lang="nl-NL" dirty="0">
                <a:latin typeface="Calibri" charset="0"/>
              </a:rPr>
              <a:t>Gezamenlijke besluitvorming</a:t>
            </a:r>
          </a:p>
        </p:txBody>
      </p:sp>
      <p:sp>
        <p:nvSpPr>
          <p:cNvPr id="20483" name="Tijdelijke aanduiding voor inhoud 2"/>
          <p:cNvSpPr>
            <a:spLocks noGrp="1"/>
          </p:cNvSpPr>
          <p:nvPr>
            <p:ph idx="1"/>
          </p:nvPr>
        </p:nvSpPr>
        <p:spPr/>
        <p:txBody>
          <a:bodyPr>
            <a:normAutofit/>
          </a:bodyPr>
          <a:lstStyle/>
          <a:p>
            <a:pPr marL="0" indent="0">
              <a:buNone/>
            </a:pPr>
            <a:endParaRPr lang="nl-NL" dirty="0">
              <a:latin typeface="Calibri" charset="0"/>
            </a:endParaRPr>
          </a:p>
          <a:p>
            <a:pPr marL="0" indent="0">
              <a:buNone/>
            </a:pPr>
            <a:r>
              <a:rPr lang="nl-NL" dirty="0">
                <a:latin typeface="Calibri" charset="0"/>
              </a:rPr>
              <a:t>“De kern van samen beslissen is </a:t>
            </a:r>
            <a:r>
              <a:rPr lang="nl-NL" dirty="0" err="1">
                <a:latin typeface="Calibri" charset="0"/>
              </a:rPr>
              <a:t>mét</a:t>
            </a:r>
            <a:r>
              <a:rPr lang="nl-NL" dirty="0">
                <a:latin typeface="Calibri" charset="0"/>
              </a:rPr>
              <a:t> de patiënt wikken en wegen over welke aanpak voor welk probleem, waarbij de huisarts de besluitvorming afstemt op de persoonlijke wensen, doelen en mogelijkheden van de patiënt.”</a:t>
            </a:r>
          </a:p>
          <a:p>
            <a:pPr marL="0" indent="0">
              <a:buNone/>
            </a:pPr>
            <a:endParaRPr lang="nl-NL" i="1" dirty="0">
              <a:latin typeface="Calibri" charset="0"/>
            </a:endParaRPr>
          </a:p>
          <a:p>
            <a:pPr marL="0" indent="0">
              <a:buNone/>
            </a:pPr>
            <a:r>
              <a:rPr lang="nl-NL" sz="1400" i="1" dirty="0">
                <a:latin typeface="Calibri" charset="0"/>
              </a:rPr>
              <a:t>Trudy v.d. </a:t>
            </a:r>
            <a:r>
              <a:rPr lang="nl-NL" sz="1400" i="1" dirty="0" err="1">
                <a:latin typeface="Calibri" charset="0"/>
              </a:rPr>
              <a:t>Weijden</a:t>
            </a:r>
            <a:r>
              <a:rPr lang="nl-NL" sz="1400" i="1" dirty="0">
                <a:latin typeface="Calibri" charset="0"/>
              </a:rPr>
              <a:t>, handboek effectieve </a:t>
            </a:r>
            <a:r>
              <a:rPr lang="nl-NL" sz="1400" i="1" dirty="0" err="1">
                <a:latin typeface="Calibri" charset="0"/>
              </a:rPr>
              <a:t>communcatie</a:t>
            </a:r>
            <a:r>
              <a:rPr lang="nl-NL" sz="1400" i="1" dirty="0">
                <a:latin typeface="Calibri" charset="0"/>
              </a:rPr>
              <a:t> in de huisartsenpraktijk. Houten/Utrecht 2016. Bl.30</a:t>
            </a:r>
          </a:p>
          <a:p>
            <a:pPr marL="0" indent="0">
              <a:buNone/>
            </a:pPr>
            <a:endParaRPr lang="nl-NL" i="1" dirty="0">
              <a:latin typeface="Calibri" charset="0"/>
            </a:endParaRPr>
          </a:p>
        </p:txBody>
      </p:sp>
    </p:spTree>
    <p:extLst>
      <p:ext uri="{BB962C8B-B14F-4D97-AF65-F5344CB8AC3E}">
        <p14:creationId xmlns:p14="http://schemas.microsoft.com/office/powerpoint/2010/main" val="1749323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609600" y="609600"/>
            <a:ext cx="7772400" cy="1163638"/>
          </a:xfrm>
        </p:spPr>
        <p:txBody>
          <a:bodyPr lIns="91440" tIns="45720" rIns="91440" bIns="45720" anchor="ctr">
            <a:normAutofit fontScale="90000"/>
          </a:bodyPr>
          <a:lstStyle/>
          <a:p>
            <a:pPr eaLnBrk="1" hangingPunct="1"/>
            <a:r>
              <a:rPr lang="nl-NL" altLang="en-US">
                <a:solidFill>
                  <a:srgbClr val="000000"/>
                </a:solidFill>
              </a:rPr>
              <a:t>Besluitvorming in de spreekkamer</a:t>
            </a:r>
            <a:endParaRPr lang="en-US" altLang="en-US">
              <a:solidFill>
                <a:srgbClr val="000000"/>
              </a:solidFill>
            </a:endParaRPr>
          </a:p>
        </p:txBody>
      </p:sp>
      <p:sp>
        <p:nvSpPr>
          <p:cNvPr id="41987" name="Rectangle 3"/>
          <p:cNvSpPr>
            <a:spLocks noGrp="1" noChangeArrowheads="1"/>
          </p:cNvSpPr>
          <p:nvPr>
            <p:ph type="body" idx="4294967295"/>
          </p:nvPr>
        </p:nvSpPr>
        <p:spPr>
          <a:xfrm>
            <a:off x="1155700" y="1968500"/>
            <a:ext cx="7988300" cy="3255963"/>
          </a:xfrm>
        </p:spPr>
        <p:txBody>
          <a:bodyPr lIns="91440" tIns="45720" rIns="91440" bIns="45720"/>
          <a:lstStyle/>
          <a:p>
            <a:pPr eaLnBrk="1" hangingPunct="1">
              <a:lnSpc>
                <a:spcPct val="120000"/>
              </a:lnSpc>
            </a:pPr>
            <a:endParaRPr lang="en-US" altLang="en-US" sz="3600"/>
          </a:p>
          <a:p>
            <a:pPr eaLnBrk="1" hangingPunct="1">
              <a:lnSpc>
                <a:spcPct val="120000"/>
              </a:lnSpc>
            </a:pPr>
            <a:endParaRPr lang="en-US" altLang="en-US" sz="3600"/>
          </a:p>
        </p:txBody>
      </p:sp>
      <p:graphicFrame>
        <p:nvGraphicFramePr>
          <p:cNvPr id="763908" name="Group 4"/>
          <p:cNvGraphicFramePr>
            <a:graphicFrameLocks noGrp="1"/>
          </p:cNvGraphicFramePr>
          <p:nvPr>
            <p:extLst>
              <p:ext uri="{D42A27DB-BD31-4B8C-83A1-F6EECF244321}">
                <p14:modId xmlns:p14="http://schemas.microsoft.com/office/powerpoint/2010/main" val="437678374"/>
              </p:ext>
            </p:extLst>
          </p:nvPr>
        </p:nvGraphicFramePr>
        <p:xfrm>
          <a:off x="304800" y="2057401"/>
          <a:ext cx="8458201" cy="3221408"/>
        </p:xfrm>
        <a:graphic>
          <a:graphicData uri="http://schemas.openxmlformats.org/drawingml/2006/table">
            <a:tbl>
              <a:tblPr/>
              <a:tblGrid>
                <a:gridCol w="18288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286000">
                  <a:extLst>
                    <a:ext uri="{9D8B030D-6E8A-4147-A177-3AD203B41FA5}">
                      <a16:colId xmlns:a16="http://schemas.microsoft.com/office/drawing/2014/main" xmlns="" val="20002"/>
                    </a:ext>
                  </a:extLst>
                </a:gridCol>
                <a:gridCol w="2286001">
                  <a:extLst>
                    <a:ext uri="{9D8B030D-6E8A-4147-A177-3AD203B41FA5}">
                      <a16:colId xmlns:a16="http://schemas.microsoft.com/office/drawing/2014/main" xmlns="" val="20003"/>
                    </a:ext>
                  </a:extLst>
                </a:gridCol>
              </a:tblGrid>
              <a:tr h="680032">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dirty="0">
                        <a:ln>
                          <a:noFill/>
                        </a:ln>
                        <a:solidFill>
                          <a:srgbClr val="000066"/>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en-US" sz="2000" b="0" i="0" u="none" strike="noStrike" cap="none" normalizeH="0" baseline="0">
                          <a:ln>
                            <a:noFill/>
                          </a:ln>
                          <a:solidFill>
                            <a:srgbClr val="000066"/>
                          </a:solidFill>
                          <a:effectLst/>
                          <a:latin typeface="Verdana" pitchFamily="34" charset="0"/>
                        </a:rPr>
                        <a:t>Paternalisme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en-US" sz="2000" b="0" i="0" u="none" strike="noStrike" cap="none" normalizeH="0" baseline="0">
                          <a:ln>
                            <a:noFill/>
                          </a:ln>
                          <a:solidFill>
                            <a:srgbClr val="000066"/>
                          </a:solidFill>
                          <a:effectLst/>
                          <a:latin typeface="Verdana" pitchFamily="34" charset="0"/>
                        </a:rPr>
                        <a:t>Gezamenlijke besluitvorming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en-US" sz="2000" b="0" i="0" u="none" strike="noStrike" cap="none" normalizeH="0" baseline="0">
                          <a:ln>
                            <a:noFill/>
                          </a:ln>
                          <a:solidFill>
                            <a:srgbClr val="000066"/>
                          </a:solidFill>
                          <a:effectLst/>
                          <a:latin typeface="Verdana" pitchFamily="34" charset="0"/>
                        </a:rPr>
                        <a:t>Geïnformeerde patiënt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803288">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en-US" sz="2000" b="0" i="0" u="none" strike="noStrike" cap="none" normalizeH="0" baseline="0">
                          <a:ln>
                            <a:noFill/>
                          </a:ln>
                          <a:solidFill>
                            <a:srgbClr val="000066"/>
                          </a:solidFill>
                          <a:effectLst/>
                          <a:latin typeface="Verdana" pitchFamily="34" charset="0"/>
                        </a:rPr>
                        <a:t>Informatie verstrekken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748035">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en-US" sz="2000" b="0" i="0" u="none" strike="noStrike" cap="none" normalizeH="0" baseline="0">
                          <a:ln>
                            <a:noFill/>
                          </a:ln>
                          <a:solidFill>
                            <a:srgbClr val="000066"/>
                          </a:solidFill>
                          <a:effectLst/>
                          <a:latin typeface="Verdana" pitchFamily="34" charset="0"/>
                        </a:rPr>
                        <a:t>Wikken en wegen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dirty="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969045">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nl-NL" altLang="en-US" sz="2000" b="0" i="0" u="none" strike="noStrike" cap="none" normalizeH="0" baseline="0">
                          <a:ln>
                            <a:noFill/>
                          </a:ln>
                          <a:solidFill>
                            <a:srgbClr val="000066"/>
                          </a:solidFill>
                          <a:effectLst/>
                          <a:latin typeface="Verdana" pitchFamily="34" charset="0"/>
                        </a:rPr>
                        <a:t>Besluit-  vorming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rgbClr val="001C3D"/>
                          </a:solidFill>
                          <a:latin typeface="Verdana" pitchFamily="34" charset="0"/>
                        </a:defRPr>
                      </a:lvl1pPr>
                      <a:lvl2pPr marL="742950" indent="-285750">
                        <a:spcBef>
                          <a:spcPct val="20000"/>
                        </a:spcBef>
                        <a:defRPr sz="2400">
                          <a:solidFill>
                            <a:srgbClr val="001C3D"/>
                          </a:solidFill>
                          <a:latin typeface="Verdana" pitchFamily="34" charset="0"/>
                        </a:defRPr>
                      </a:lvl2pPr>
                      <a:lvl3pPr marL="1143000" indent="-228600">
                        <a:spcBef>
                          <a:spcPct val="20000"/>
                        </a:spcBef>
                        <a:defRPr sz="2000">
                          <a:solidFill>
                            <a:srgbClr val="001C3D"/>
                          </a:solidFill>
                          <a:latin typeface="Verdana" pitchFamily="34" charset="0"/>
                        </a:defRPr>
                      </a:lvl3pPr>
                      <a:lvl4pPr marL="1600200" indent="-228600">
                        <a:spcBef>
                          <a:spcPct val="20000"/>
                        </a:spcBef>
                        <a:defRPr>
                          <a:solidFill>
                            <a:srgbClr val="001C3D"/>
                          </a:solidFill>
                          <a:latin typeface="Verdana" pitchFamily="34" charset="0"/>
                        </a:defRPr>
                      </a:lvl4pPr>
                      <a:lvl5pPr marL="2057400" indent="-228600">
                        <a:spcBef>
                          <a:spcPct val="20000"/>
                        </a:spcBef>
                        <a:defRPr>
                          <a:solidFill>
                            <a:srgbClr val="001C3D"/>
                          </a:solidFill>
                          <a:latin typeface="Verdana" pitchFamily="34" charset="0"/>
                        </a:defRPr>
                      </a:lvl5pPr>
                      <a:lvl6pPr marL="2514600" indent="-228600" fontAlgn="base">
                        <a:spcBef>
                          <a:spcPct val="20000"/>
                        </a:spcBef>
                        <a:spcAft>
                          <a:spcPct val="0"/>
                        </a:spcAft>
                        <a:defRPr>
                          <a:solidFill>
                            <a:srgbClr val="001C3D"/>
                          </a:solidFill>
                          <a:latin typeface="Verdana" pitchFamily="34" charset="0"/>
                        </a:defRPr>
                      </a:lvl6pPr>
                      <a:lvl7pPr marL="2971800" indent="-228600" fontAlgn="base">
                        <a:spcBef>
                          <a:spcPct val="20000"/>
                        </a:spcBef>
                        <a:spcAft>
                          <a:spcPct val="0"/>
                        </a:spcAft>
                        <a:defRPr>
                          <a:solidFill>
                            <a:srgbClr val="001C3D"/>
                          </a:solidFill>
                          <a:latin typeface="Verdana" pitchFamily="34" charset="0"/>
                        </a:defRPr>
                      </a:lvl7pPr>
                      <a:lvl8pPr marL="3429000" indent="-228600" fontAlgn="base">
                        <a:spcBef>
                          <a:spcPct val="20000"/>
                        </a:spcBef>
                        <a:spcAft>
                          <a:spcPct val="0"/>
                        </a:spcAft>
                        <a:defRPr>
                          <a:solidFill>
                            <a:srgbClr val="001C3D"/>
                          </a:solidFill>
                          <a:latin typeface="Verdana" pitchFamily="34" charset="0"/>
                        </a:defRPr>
                      </a:lvl8pPr>
                      <a:lvl9pPr marL="3886200" indent="-228600" fontAlgn="base">
                        <a:spcBef>
                          <a:spcPct val="20000"/>
                        </a:spcBef>
                        <a:spcAft>
                          <a:spcPct val="0"/>
                        </a:spcAft>
                        <a:defRPr>
                          <a:solidFill>
                            <a:srgbClr val="001C3D"/>
                          </a:solidFill>
                          <a:latin typeface="Verdana"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nl-NL" altLang="en-US" sz="2000" b="0" i="0" u="none" strike="noStrike" cap="none" normalizeH="0" baseline="0">
                        <a:ln>
                          <a:noFill/>
                        </a:ln>
                        <a:solidFill>
                          <a:srgbClr val="000066"/>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42015" name="Text Box 31"/>
          <p:cNvSpPr txBox="1">
            <a:spLocks noChangeArrowheads="1"/>
          </p:cNvSpPr>
          <p:nvPr/>
        </p:nvSpPr>
        <p:spPr bwMode="auto">
          <a:xfrm>
            <a:off x="838200" y="6096000"/>
            <a:ext cx="77041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spcBef>
                <a:spcPct val="20000"/>
              </a:spcBef>
              <a:buChar char="•"/>
              <a:defRPr sz="3200">
                <a:solidFill>
                  <a:srgbClr val="001C3D"/>
                </a:solidFill>
                <a:latin typeface="Verdana" pitchFamily="34" charset="0"/>
              </a:defRPr>
            </a:lvl1pPr>
            <a:lvl2pPr marL="742950" indent="-285750">
              <a:spcBef>
                <a:spcPct val="20000"/>
              </a:spcBef>
              <a:buChar char="–"/>
              <a:defRPr sz="2800">
                <a:solidFill>
                  <a:srgbClr val="001C3D"/>
                </a:solidFill>
                <a:latin typeface="Verdana" pitchFamily="34" charset="0"/>
              </a:defRPr>
            </a:lvl2pPr>
            <a:lvl3pPr marL="1143000" indent="-228600">
              <a:spcBef>
                <a:spcPct val="20000"/>
              </a:spcBef>
              <a:buChar char="•"/>
              <a:defRPr sz="2400">
                <a:solidFill>
                  <a:srgbClr val="001C3D"/>
                </a:solidFill>
                <a:latin typeface="Verdana" pitchFamily="34" charset="0"/>
              </a:defRPr>
            </a:lvl3pPr>
            <a:lvl4pPr marL="1600200" indent="-228600">
              <a:spcBef>
                <a:spcPct val="20000"/>
              </a:spcBef>
              <a:buChar char="–"/>
              <a:defRPr sz="2000">
                <a:solidFill>
                  <a:srgbClr val="001C3D"/>
                </a:solidFill>
                <a:latin typeface="Verdana" pitchFamily="34" charset="0"/>
              </a:defRPr>
            </a:lvl4pPr>
            <a:lvl5pPr marL="2057400" indent="-228600">
              <a:spcBef>
                <a:spcPct val="20000"/>
              </a:spcBef>
              <a:buChar char="»"/>
              <a:defRPr sz="2000">
                <a:solidFill>
                  <a:srgbClr val="001C3D"/>
                </a:solidFill>
                <a:latin typeface="Verdana" pitchFamily="34" charset="0"/>
              </a:defRPr>
            </a:lvl5pPr>
            <a:lvl6pPr marL="2514600" indent="-228600" eaLnBrk="0" fontAlgn="base" hangingPunct="0">
              <a:spcBef>
                <a:spcPct val="20000"/>
              </a:spcBef>
              <a:spcAft>
                <a:spcPct val="0"/>
              </a:spcAft>
              <a:buChar char="»"/>
              <a:defRPr sz="2000">
                <a:solidFill>
                  <a:srgbClr val="001C3D"/>
                </a:solidFill>
                <a:latin typeface="Verdana" pitchFamily="34" charset="0"/>
              </a:defRPr>
            </a:lvl6pPr>
            <a:lvl7pPr marL="2971800" indent="-228600" eaLnBrk="0" fontAlgn="base" hangingPunct="0">
              <a:spcBef>
                <a:spcPct val="20000"/>
              </a:spcBef>
              <a:spcAft>
                <a:spcPct val="0"/>
              </a:spcAft>
              <a:buChar char="»"/>
              <a:defRPr sz="2000">
                <a:solidFill>
                  <a:srgbClr val="001C3D"/>
                </a:solidFill>
                <a:latin typeface="Verdana" pitchFamily="34" charset="0"/>
              </a:defRPr>
            </a:lvl7pPr>
            <a:lvl8pPr marL="3429000" indent="-228600" eaLnBrk="0" fontAlgn="base" hangingPunct="0">
              <a:spcBef>
                <a:spcPct val="20000"/>
              </a:spcBef>
              <a:spcAft>
                <a:spcPct val="0"/>
              </a:spcAft>
              <a:buChar char="»"/>
              <a:defRPr sz="2000">
                <a:solidFill>
                  <a:srgbClr val="001C3D"/>
                </a:solidFill>
                <a:latin typeface="Verdana" pitchFamily="34" charset="0"/>
              </a:defRPr>
            </a:lvl8pPr>
            <a:lvl9pPr marL="3886200" indent="-228600" eaLnBrk="0" fontAlgn="base" hangingPunct="0">
              <a:spcBef>
                <a:spcPct val="20000"/>
              </a:spcBef>
              <a:spcAft>
                <a:spcPct val="0"/>
              </a:spcAft>
              <a:buChar char="»"/>
              <a:defRPr sz="2000">
                <a:solidFill>
                  <a:srgbClr val="001C3D"/>
                </a:solidFill>
                <a:latin typeface="Verdana" pitchFamily="34" charset="0"/>
              </a:defRPr>
            </a:lvl9pPr>
          </a:lstStyle>
          <a:p>
            <a:pPr eaLnBrk="1" hangingPunct="1">
              <a:spcBef>
                <a:spcPct val="0"/>
              </a:spcBef>
              <a:buFontTx/>
              <a:buNone/>
            </a:pPr>
            <a:r>
              <a:rPr lang="nl-NL" altLang="en-US" sz="1400" dirty="0">
                <a:solidFill>
                  <a:srgbClr val="000000"/>
                </a:solidFill>
                <a:latin typeface="+mn-lt"/>
              </a:rPr>
              <a:t>Charles et al. ‘</a:t>
            </a:r>
            <a:r>
              <a:rPr lang="nl-NL" altLang="en-US" sz="1400" dirty="0" err="1">
                <a:solidFill>
                  <a:srgbClr val="000000"/>
                </a:solidFill>
                <a:latin typeface="+mn-lt"/>
              </a:rPr>
              <a:t>Decision</a:t>
            </a:r>
            <a:r>
              <a:rPr lang="nl-NL" altLang="en-US" sz="1400" dirty="0">
                <a:solidFill>
                  <a:srgbClr val="000000"/>
                </a:solidFill>
                <a:latin typeface="+mn-lt"/>
              </a:rPr>
              <a:t>-making in </a:t>
            </a:r>
            <a:r>
              <a:rPr lang="nl-NL" altLang="en-US" sz="1400" dirty="0" err="1">
                <a:solidFill>
                  <a:srgbClr val="000000"/>
                </a:solidFill>
                <a:latin typeface="+mn-lt"/>
              </a:rPr>
              <a:t>the</a:t>
            </a:r>
            <a:r>
              <a:rPr lang="nl-NL" altLang="en-US" sz="1400" dirty="0">
                <a:solidFill>
                  <a:srgbClr val="000000"/>
                </a:solidFill>
                <a:latin typeface="+mn-lt"/>
              </a:rPr>
              <a:t> </a:t>
            </a:r>
            <a:r>
              <a:rPr lang="nl-NL" altLang="en-US" sz="1400" dirty="0" err="1">
                <a:solidFill>
                  <a:srgbClr val="000000"/>
                </a:solidFill>
                <a:latin typeface="+mn-lt"/>
              </a:rPr>
              <a:t>physician-patient</a:t>
            </a:r>
            <a:r>
              <a:rPr lang="nl-NL" altLang="en-US" sz="1400" dirty="0">
                <a:solidFill>
                  <a:srgbClr val="000000"/>
                </a:solidFill>
                <a:latin typeface="+mn-lt"/>
              </a:rPr>
              <a:t> </a:t>
            </a:r>
            <a:r>
              <a:rPr lang="nl-NL" altLang="en-US" sz="1400" dirty="0" err="1">
                <a:solidFill>
                  <a:srgbClr val="000000"/>
                </a:solidFill>
                <a:latin typeface="+mn-lt"/>
              </a:rPr>
              <a:t>encounter</a:t>
            </a:r>
            <a:r>
              <a:rPr lang="nl-NL" altLang="en-US" sz="1400" dirty="0">
                <a:solidFill>
                  <a:srgbClr val="000000"/>
                </a:solidFill>
                <a:latin typeface="+mn-lt"/>
              </a:rPr>
              <a:t>’. </a:t>
            </a:r>
            <a:r>
              <a:rPr lang="nl-NL" altLang="en-US" sz="1400" dirty="0" err="1">
                <a:solidFill>
                  <a:srgbClr val="000000"/>
                </a:solidFill>
                <a:latin typeface="+mn-lt"/>
              </a:rPr>
              <a:t>Soc</a:t>
            </a:r>
            <a:r>
              <a:rPr lang="nl-NL" altLang="en-US" sz="1400" dirty="0">
                <a:solidFill>
                  <a:srgbClr val="000000"/>
                </a:solidFill>
                <a:latin typeface="+mn-lt"/>
              </a:rPr>
              <a:t> </a:t>
            </a:r>
            <a:r>
              <a:rPr lang="nl-NL" altLang="en-US" sz="1400" dirty="0" err="1">
                <a:solidFill>
                  <a:srgbClr val="000000"/>
                </a:solidFill>
                <a:latin typeface="+mn-lt"/>
              </a:rPr>
              <a:t>Sci</a:t>
            </a:r>
            <a:r>
              <a:rPr lang="nl-NL" altLang="en-US" sz="1400" dirty="0">
                <a:solidFill>
                  <a:srgbClr val="000000"/>
                </a:solidFill>
                <a:latin typeface="+mn-lt"/>
              </a:rPr>
              <a:t> </a:t>
            </a:r>
            <a:r>
              <a:rPr lang="nl-NL" altLang="en-US" sz="1400" dirty="0" err="1">
                <a:solidFill>
                  <a:srgbClr val="000000"/>
                </a:solidFill>
                <a:latin typeface="+mn-lt"/>
              </a:rPr>
              <a:t>Med</a:t>
            </a:r>
            <a:r>
              <a:rPr lang="nl-NL" altLang="en-US" sz="1400" dirty="0">
                <a:solidFill>
                  <a:srgbClr val="000000"/>
                </a:solidFill>
                <a:latin typeface="+mn-lt"/>
              </a:rPr>
              <a:t> 1999;49:651-61</a:t>
            </a:r>
            <a:endParaRPr lang="en-US" altLang="en-US" sz="1400" dirty="0">
              <a:solidFill>
                <a:srgbClr val="000000"/>
              </a:solidFill>
              <a:latin typeface="+mn-lt"/>
            </a:endParaRPr>
          </a:p>
        </p:txBody>
      </p:sp>
      <p:sp>
        <p:nvSpPr>
          <p:cNvPr id="42016" name="AutoShape 32"/>
          <p:cNvSpPr>
            <a:spLocks noChangeArrowheads="1"/>
          </p:cNvSpPr>
          <p:nvPr/>
        </p:nvSpPr>
        <p:spPr bwMode="auto">
          <a:xfrm>
            <a:off x="2667000" y="3048000"/>
            <a:ext cx="1152525" cy="215900"/>
          </a:xfrm>
          <a:prstGeom prst="rightArrow">
            <a:avLst>
              <a:gd name="adj1" fmla="val 50000"/>
              <a:gd name="adj2" fmla="val 133456"/>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marL="342900" indent="-342900">
              <a:spcBef>
                <a:spcPct val="20000"/>
              </a:spcBef>
              <a:buChar char="•"/>
              <a:defRPr sz="3200">
                <a:solidFill>
                  <a:srgbClr val="001C3D"/>
                </a:solidFill>
                <a:latin typeface="Verdana" pitchFamily="34" charset="0"/>
              </a:defRPr>
            </a:lvl1pPr>
            <a:lvl2pPr marL="742950" indent="-285750">
              <a:spcBef>
                <a:spcPct val="20000"/>
              </a:spcBef>
              <a:buChar char="–"/>
              <a:defRPr sz="2800">
                <a:solidFill>
                  <a:srgbClr val="001C3D"/>
                </a:solidFill>
                <a:latin typeface="Verdana" pitchFamily="34" charset="0"/>
              </a:defRPr>
            </a:lvl2pPr>
            <a:lvl3pPr marL="1143000" indent="-228600">
              <a:spcBef>
                <a:spcPct val="20000"/>
              </a:spcBef>
              <a:buChar char="•"/>
              <a:defRPr sz="2400">
                <a:solidFill>
                  <a:srgbClr val="001C3D"/>
                </a:solidFill>
                <a:latin typeface="Verdana" pitchFamily="34" charset="0"/>
              </a:defRPr>
            </a:lvl3pPr>
            <a:lvl4pPr marL="1600200" indent="-228600">
              <a:spcBef>
                <a:spcPct val="20000"/>
              </a:spcBef>
              <a:buChar char="–"/>
              <a:defRPr sz="2000">
                <a:solidFill>
                  <a:srgbClr val="001C3D"/>
                </a:solidFill>
                <a:latin typeface="Verdana" pitchFamily="34" charset="0"/>
              </a:defRPr>
            </a:lvl4pPr>
            <a:lvl5pPr marL="2057400" indent="-228600">
              <a:spcBef>
                <a:spcPct val="20000"/>
              </a:spcBef>
              <a:buChar char="»"/>
              <a:defRPr sz="2000">
                <a:solidFill>
                  <a:srgbClr val="001C3D"/>
                </a:solidFill>
                <a:latin typeface="Verdana" pitchFamily="34" charset="0"/>
              </a:defRPr>
            </a:lvl5pPr>
            <a:lvl6pPr marL="2514600" indent="-228600" eaLnBrk="0" fontAlgn="base" hangingPunct="0">
              <a:spcBef>
                <a:spcPct val="20000"/>
              </a:spcBef>
              <a:spcAft>
                <a:spcPct val="0"/>
              </a:spcAft>
              <a:buChar char="»"/>
              <a:defRPr sz="2000">
                <a:solidFill>
                  <a:srgbClr val="001C3D"/>
                </a:solidFill>
                <a:latin typeface="Verdana" pitchFamily="34" charset="0"/>
              </a:defRPr>
            </a:lvl6pPr>
            <a:lvl7pPr marL="2971800" indent="-228600" eaLnBrk="0" fontAlgn="base" hangingPunct="0">
              <a:spcBef>
                <a:spcPct val="20000"/>
              </a:spcBef>
              <a:spcAft>
                <a:spcPct val="0"/>
              </a:spcAft>
              <a:buChar char="»"/>
              <a:defRPr sz="2000">
                <a:solidFill>
                  <a:srgbClr val="001C3D"/>
                </a:solidFill>
                <a:latin typeface="Verdana" pitchFamily="34" charset="0"/>
              </a:defRPr>
            </a:lvl7pPr>
            <a:lvl8pPr marL="3429000" indent="-228600" eaLnBrk="0" fontAlgn="base" hangingPunct="0">
              <a:spcBef>
                <a:spcPct val="20000"/>
              </a:spcBef>
              <a:spcAft>
                <a:spcPct val="0"/>
              </a:spcAft>
              <a:buChar char="»"/>
              <a:defRPr sz="2000">
                <a:solidFill>
                  <a:srgbClr val="001C3D"/>
                </a:solidFill>
                <a:latin typeface="Verdana" pitchFamily="34" charset="0"/>
              </a:defRPr>
            </a:lvl8pPr>
            <a:lvl9pPr marL="3886200" indent="-228600" eaLnBrk="0" fontAlgn="base" hangingPunct="0">
              <a:spcBef>
                <a:spcPct val="20000"/>
              </a:spcBef>
              <a:spcAft>
                <a:spcPct val="0"/>
              </a:spcAft>
              <a:buChar char="»"/>
              <a:defRPr sz="2000">
                <a:solidFill>
                  <a:srgbClr val="001C3D"/>
                </a:solidFill>
                <a:latin typeface="Verdana" pitchFamily="34" charset="0"/>
              </a:defRPr>
            </a:lvl9pPr>
          </a:lstStyle>
          <a:p>
            <a:pPr algn="ctr" eaLnBrk="1" hangingPunct="1">
              <a:lnSpc>
                <a:spcPct val="120000"/>
              </a:lnSpc>
              <a:buFontTx/>
              <a:buNone/>
            </a:pPr>
            <a:endParaRPr lang="en-US" altLang="en-US" sz="2400">
              <a:solidFill>
                <a:schemeClr val="accent2"/>
              </a:solidFill>
              <a:latin typeface="Arial" pitchFamily="34" charset="0"/>
            </a:endParaRPr>
          </a:p>
        </p:txBody>
      </p:sp>
      <p:sp>
        <p:nvSpPr>
          <p:cNvPr id="42017" name="AutoShape 33"/>
          <p:cNvSpPr>
            <a:spLocks noChangeArrowheads="1"/>
          </p:cNvSpPr>
          <p:nvPr/>
        </p:nvSpPr>
        <p:spPr bwMode="auto">
          <a:xfrm>
            <a:off x="7086600" y="3048000"/>
            <a:ext cx="1152525" cy="215900"/>
          </a:xfrm>
          <a:prstGeom prst="rightArrow">
            <a:avLst>
              <a:gd name="adj1" fmla="val 50000"/>
              <a:gd name="adj2" fmla="val 133456"/>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marL="342900" indent="-342900">
              <a:spcBef>
                <a:spcPct val="20000"/>
              </a:spcBef>
              <a:buChar char="•"/>
              <a:defRPr sz="3200">
                <a:solidFill>
                  <a:srgbClr val="001C3D"/>
                </a:solidFill>
                <a:latin typeface="Verdana" pitchFamily="34" charset="0"/>
              </a:defRPr>
            </a:lvl1pPr>
            <a:lvl2pPr marL="742950" indent="-285750">
              <a:spcBef>
                <a:spcPct val="20000"/>
              </a:spcBef>
              <a:buChar char="–"/>
              <a:defRPr sz="2800">
                <a:solidFill>
                  <a:srgbClr val="001C3D"/>
                </a:solidFill>
                <a:latin typeface="Verdana" pitchFamily="34" charset="0"/>
              </a:defRPr>
            </a:lvl2pPr>
            <a:lvl3pPr marL="1143000" indent="-228600">
              <a:spcBef>
                <a:spcPct val="20000"/>
              </a:spcBef>
              <a:buChar char="•"/>
              <a:defRPr sz="2400">
                <a:solidFill>
                  <a:srgbClr val="001C3D"/>
                </a:solidFill>
                <a:latin typeface="Verdana" pitchFamily="34" charset="0"/>
              </a:defRPr>
            </a:lvl3pPr>
            <a:lvl4pPr marL="1600200" indent="-228600">
              <a:spcBef>
                <a:spcPct val="20000"/>
              </a:spcBef>
              <a:buChar char="–"/>
              <a:defRPr sz="2000">
                <a:solidFill>
                  <a:srgbClr val="001C3D"/>
                </a:solidFill>
                <a:latin typeface="Verdana" pitchFamily="34" charset="0"/>
              </a:defRPr>
            </a:lvl4pPr>
            <a:lvl5pPr marL="2057400" indent="-228600">
              <a:spcBef>
                <a:spcPct val="20000"/>
              </a:spcBef>
              <a:buChar char="»"/>
              <a:defRPr sz="2000">
                <a:solidFill>
                  <a:srgbClr val="001C3D"/>
                </a:solidFill>
                <a:latin typeface="Verdana" pitchFamily="34" charset="0"/>
              </a:defRPr>
            </a:lvl5pPr>
            <a:lvl6pPr marL="2514600" indent="-228600" eaLnBrk="0" fontAlgn="base" hangingPunct="0">
              <a:spcBef>
                <a:spcPct val="20000"/>
              </a:spcBef>
              <a:spcAft>
                <a:spcPct val="0"/>
              </a:spcAft>
              <a:buChar char="»"/>
              <a:defRPr sz="2000">
                <a:solidFill>
                  <a:srgbClr val="001C3D"/>
                </a:solidFill>
                <a:latin typeface="Verdana" pitchFamily="34" charset="0"/>
              </a:defRPr>
            </a:lvl6pPr>
            <a:lvl7pPr marL="2971800" indent="-228600" eaLnBrk="0" fontAlgn="base" hangingPunct="0">
              <a:spcBef>
                <a:spcPct val="20000"/>
              </a:spcBef>
              <a:spcAft>
                <a:spcPct val="0"/>
              </a:spcAft>
              <a:buChar char="»"/>
              <a:defRPr sz="2000">
                <a:solidFill>
                  <a:srgbClr val="001C3D"/>
                </a:solidFill>
                <a:latin typeface="Verdana" pitchFamily="34" charset="0"/>
              </a:defRPr>
            </a:lvl7pPr>
            <a:lvl8pPr marL="3429000" indent="-228600" eaLnBrk="0" fontAlgn="base" hangingPunct="0">
              <a:spcBef>
                <a:spcPct val="20000"/>
              </a:spcBef>
              <a:spcAft>
                <a:spcPct val="0"/>
              </a:spcAft>
              <a:buChar char="»"/>
              <a:defRPr sz="2000">
                <a:solidFill>
                  <a:srgbClr val="001C3D"/>
                </a:solidFill>
                <a:latin typeface="Verdana" pitchFamily="34" charset="0"/>
              </a:defRPr>
            </a:lvl8pPr>
            <a:lvl9pPr marL="3886200" indent="-228600" eaLnBrk="0" fontAlgn="base" hangingPunct="0">
              <a:spcBef>
                <a:spcPct val="20000"/>
              </a:spcBef>
              <a:spcAft>
                <a:spcPct val="0"/>
              </a:spcAft>
              <a:buChar char="»"/>
              <a:defRPr sz="2000">
                <a:solidFill>
                  <a:srgbClr val="001C3D"/>
                </a:solidFill>
                <a:latin typeface="Verdana" pitchFamily="34" charset="0"/>
              </a:defRPr>
            </a:lvl9pPr>
          </a:lstStyle>
          <a:p>
            <a:pPr algn="ctr" eaLnBrk="1" hangingPunct="1">
              <a:lnSpc>
                <a:spcPct val="120000"/>
              </a:lnSpc>
              <a:buFontTx/>
              <a:buNone/>
            </a:pPr>
            <a:endParaRPr lang="en-US" altLang="en-US" sz="2400">
              <a:solidFill>
                <a:schemeClr val="accent2"/>
              </a:solidFill>
              <a:latin typeface="Arial" pitchFamily="34" charset="0"/>
            </a:endParaRPr>
          </a:p>
        </p:txBody>
      </p:sp>
      <p:sp>
        <p:nvSpPr>
          <p:cNvPr id="763938" name="AutoShape 34"/>
          <p:cNvSpPr>
            <a:spLocks noChangeArrowheads="1"/>
          </p:cNvSpPr>
          <p:nvPr/>
        </p:nvSpPr>
        <p:spPr bwMode="auto">
          <a:xfrm rot="10800000">
            <a:off x="4876800" y="3124200"/>
            <a:ext cx="1152525" cy="215900"/>
          </a:xfrm>
          <a:prstGeom prst="rightArrow">
            <a:avLst>
              <a:gd name="adj1" fmla="val 50000"/>
              <a:gd name="adj2" fmla="val 133456"/>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wrap="none" anchor="ctr"/>
          <a:lstStyle>
            <a:lvl1pPr marL="342900" indent="-342900">
              <a:spcBef>
                <a:spcPct val="20000"/>
              </a:spcBef>
              <a:buChar char="•"/>
              <a:defRPr sz="3200">
                <a:solidFill>
                  <a:srgbClr val="001C3D"/>
                </a:solidFill>
                <a:latin typeface="Verdana" pitchFamily="34" charset="0"/>
              </a:defRPr>
            </a:lvl1pPr>
            <a:lvl2pPr marL="742950" indent="-285750">
              <a:spcBef>
                <a:spcPct val="20000"/>
              </a:spcBef>
              <a:buChar char="–"/>
              <a:defRPr sz="2800">
                <a:solidFill>
                  <a:srgbClr val="001C3D"/>
                </a:solidFill>
                <a:latin typeface="Verdana" pitchFamily="34" charset="0"/>
              </a:defRPr>
            </a:lvl2pPr>
            <a:lvl3pPr marL="1143000" indent="-228600">
              <a:spcBef>
                <a:spcPct val="20000"/>
              </a:spcBef>
              <a:buChar char="•"/>
              <a:defRPr sz="2400">
                <a:solidFill>
                  <a:srgbClr val="001C3D"/>
                </a:solidFill>
                <a:latin typeface="Verdana" pitchFamily="34" charset="0"/>
              </a:defRPr>
            </a:lvl3pPr>
            <a:lvl4pPr marL="1600200" indent="-228600">
              <a:spcBef>
                <a:spcPct val="20000"/>
              </a:spcBef>
              <a:buChar char="–"/>
              <a:defRPr sz="2000">
                <a:solidFill>
                  <a:srgbClr val="001C3D"/>
                </a:solidFill>
                <a:latin typeface="Verdana" pitchFamily="34" charset="0"/>
              </a:defRPr>
            </a:lvl4pPr>
            <a:lvl5pPr marL="2057400" indent="-228600">
              <a:spcBef>
                <a:spcPct val="20000"/>
              </a:spcBef>
              <a:buChar char="»"/>
              <a:defRPr sz="2000">
                <a:solidFill>
                  <a:srgbClr val="001C3D"/>
                </a:solidFill>
                <a:latin typeface="Verdana" pitchFamily="34" charset="0"/>
              </a:defRPr>
            </a:lvl5pPr>
            <a:lvl6pPr marL="2514600" indent="-228600" eaLnBrk="0" fontAlgn="base" hangingPunct="0">
              <a:spcBef>
                <a:spcPct val="20000"/>
              </a:spcBef>
              <a:spcAft>
                <a:spcPct val="0"/>
              </a:spcAft>
              <a:buChar char="»"/>
              <a:defRPr sz="2000">
                <a:solidFill>
                  <a:srgbClr val="001C3D"/>
                </a:solidFill>
                <a:latin typeface="Verdana" pitchFamily="34" charset="0"/>
              </a:defRPr>
            </a:lvl6pPr>
            <a:lvl7pPr marL="2971800" indent="-228600" eaLnBrk="0" fontAlgn="base" hangingPunct="0">
              <a:spcBef>
                <a:spcPct val="20000"/>
              </a:spcBef>
              <a:spcAft>
                <a:spcPct val="0"/>
              </a:spcAft>
              <a:buChar char="»"/>
              <a:defRPr sz="2000">
                <a:solidFill>
                  <a:srgbClr val="001C3D"/>
                </a:solidFill>
                <a:latin typeface="Verdana" pitchFamily="34" charset="0"/>
              </a:defRPr>
            </a:lvl7pPr>
            <a:lvl8pPr marL="3429000" indent="-228600" eaLnBrk="0" fontAlgn="base" hangingPunct="0">
              <a:spcBef>
                <a:spcPct val="20000"/>
              </a:spcBef>
              <a:spcAft>
                <a:spcPct val="0"/>
              </a:spcAft>
              <a:buChar char="»"/>
              <a:defRPr sz="2000">
                <a:solidFill>
                  <a:srgbClr val="001C3D"/>
                </a:solidFill>
                <a:latin typeface="Verdana" pitchFamily="34" charset="0"/>
              </a:defRPr>
            </a:lvl8pPr>
            <a:lvl9pPr marL="3886200" indent="-228600" eaLnBrk="0" fontAlgn="base" hangingPunct="0">
              <a:spcBef>
                <a:spcPct val="20000"/>
              </a:spcBef>
              <a:spcAft>
                <a:spcPct val="0"/>
              </a:spcAft>
              <a:buChar char="»"/>
              <a:defRPr sz="2000">
                <a:solidFill>
                  <a:srgbClr val="001C3D"/>
                </a:solidFill>
                <a:latin typeface="Verdana" pitchFamily="34" charset="0"/>
              </a:defRPr>
            </a:lvl9pPr>
          </a:lstStyle>
          <a:p>
            <a:pPr algn="ctr" eaLnBrk="1" hangingPunct="1">
              <a:lnSpc>
                <a:spcPct val="120000"/>
              </a:lnSpc>
              <a:buFontTx/>
              <a:buNone/>
            </a:pPr>
            <a:endParaRPr lang="en-US" altLang="en-US" sz="2400">
              <a:solidFill>
                <a:schemeClr val="accent2"/>
              </a:solidFill>
              <a:latin typeface="Arial" pitchFamily="34" charset="0"/>
            </a:endParaRPr>
          </a:p>
        </p:txBody>
      </p:sp>
      <p:sp>
        <p:nvSpPr>
          <p:cNvPr id="42019" name="AutoShape 33"/>
          <p:cNvSpPr>
            <a:spLocks noChangeArrowheads="1"/>
          </p:cNvSpPr>
          <p:nvPr/>
        </p:nvSpPr>
        <p:spPr bwMode="auto">
          <a:xfrm>
            <a:off x="4876800" y="2895600"/>
            <a:ext cx="1152525" cy="215900"/>
          </a:xfrm>
          <a:prstGeom prst="rightArrow">
            <a:avLst>
              <a:gd name="adj1" fmla="val 50000"/>
              <a:gd name="adj2" fmla="val 133456"/>
            </a:avLst>
          </a:prstGeom>
          <a:solidFill>
            <a:schemeClr val="accent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marL="342900" indent="-342900">
              <a:spcBef>
                <a:spcPct val="20000"/>
              </a:spcBef>
              <a:buChar char="•"/>
              <a:defRPr sz="3200">
                <a:solidFill>
                  <a:srgbClr val="001C3D"/>
                </a:solidFill>
                <a:latin typeface="Verdana" pitchFamily="34" charset="0"/>
              </a:defRPr>
            </a:lvl1pPr>
            <a:lvl2pPr marL="742950" indent="-285750">
              <a:spcBef>
                <a:spcPct val="20000"/>
              </a:spcBef>
              <a:buChar char="–"/>
              <a:defRPr sz="2800">
                <a:solidFill>
                  <a:srgbClr val="001C3D"/>
                </a:solidFill>
                <a:latin typeface="Verdana" pitchFamily="34" charset="0"/>
              </a:defRPr>
            </a:lvl2pPr>
            <a:lvl3pPr marL="1143000" indent="-228600">
              <a:spcBef>
                <a:spcPct val="20000"/>
              </a:spcBef>
              <a:buChar char="•"/>
              <a:defRPr sz="2400">
                <a:solidFill>
                  <a:srgbClr val="001C3D"/>
                </a:solidFill>
                <a:latin typeface="Verdana" pitchFamily="34" charset="0"/>
              </a:defRPr>
            </a:lvl3pPr>
            <a:lvl4pPr marL="1600200" indent="-228600">
              <a:spcBef>
                <a:spcPct val="20000"/>
              </a:spcBef>
              <a:buChar char="–"/>
              <a:defRPr sz="2000">
                <a:solidFill>
                  <a:srgbClr val="001C3D"/>
                </a:solidFill>
                <a:latin typeface="Verdana" pitchFamily="34" charset="0"/>
              </a:defRPr>
            </a:lvl4pPr>
            <a:lvl5pPr marL="2057400" indent="-228600">
              <a:spcBef>
                <a:spcPct val="20000"/>
              </a:spcBef>
              <a:buChar char="»"/>
              <a:defRPr sz="2000">
                <a:solidFill>
                  <a:srgbClr val="001C3D"/>
                </a:solidFill>
                <a:latin typeface="Verdana" pitchFamily="34" charset="0"/>
              </a:defRPr>
            </a:lvl5pPr>
            <a:lvl6pPr marL="2514600" indent="-228600" eaLnBrk="0" fontAlgn="base" hangingPunct="0">
              <a:spcBef>
                <a:spcPct val="20000"/>
              </a:spcBef>
              <a:spcAft>
                <a:spcPct val="0"/>
              </a:spcAft>
              <a:buChar char="»"/>
              <a:defRPr sz="2000">
                <a:solidFill>
                  <a:srgbClr val="001C3D"/>
                </a:solidFill>
                <a:latin typeface="Verdana" pitchFamily="34" charset="0"/>
              </a:defRPr>
            </a:lvl6pPr>
            <a:lvl7pPr marL="2971800" indent="-228600" eaLnBrk="0" fontAlgn="base" hangingPunct="0">
              <a:spcBef>
                <a:spcPct val="20000"/>
              </a:spcBef>
              <a:spcAft>
                <a:spcPct val="0"/>
              </a:spcAft>
              <a:buChar char="»"/>
              <a:defRPr sz="2000">
                <a:solidFill>
                  <a:srgbClr val="001C3D"/>
                </a:solidFill>
                <a:latin typeface="Verdana" pitchFamily="34" charset="0"/>
              </a:defRPr>
            </a:lvl7pPr>
            <a:lvl8pPr marL="3429000" indent="-228600" eaLnBrk="0" fontAlgn="base" hangingPunct="0">
              <a:spcBef>
                <a:spcPct val="20000"/>
              </a:spcBef>
              <a:spcAft>
                <a:spcPct val="0"/>
              </a:spcAft>
              <a:buChar char="»"/>
              <a:defRPr sz="2000">
                <a:solidFill>
                  <a:srgbClr val="001C3D"/>
                </a:solidFill>
                <a:latin typeface="Verdana" pitchFamily="34" charset="0"/>
              </a:defRPr>
            </a:lvl8pPr>
            <a:lvl9pPr marL="3886200" indent="-228600" eaLnBrk="0" fontAlgn="base" hangingPunct="0">
              <a:spcBef>
                <a:spcPct val="20000"/>
              </a:spcBef>
              <a:spcAft>
                <a:spcPct val="0"/>
              </a:spcAft>
              <a:buChar char="»"/>
              <a:defRPr sz="2000">
                <a:solidFill>
                  <a:srgbClr val="001C3D"/>
                </a:solidFill>
                <a:latin typeface="Verdana" pitchFamily="34" charset="0"/>
              </a:defRPr>
            </a:lvl9pPr>
          </a:lstStyle>
          <a:p>
            <a:pPr algn="ctr" eaLnBrk="1" hangingPunct="1">
              <a:lnSpc>
                <a:spcPct val="120000"/>
              </a:lnSpc>
              <a:buFontTx/>
              <a:buNone/>
            </a:pPr>
            <a:endParaRPr lang="en-US" altLang="en-US" sz="2400">
              <a:solidFill>
                <a:schemeClr val="accent2"/>
              </a:solidFill>
              <a:latin typeface="Arial" pitchFamily="34" charset="0"/>
            </a:endParaRPr>
          </a:p>
        </p:txBody>
      </p:sp>
      <p:sp>
        <p:nvSpPr>
          <p:cNvPr id="763940" name="Text Box 36"/>
          <p:cNvSpPr txBox="1">
            <a:spLocks noChangeArrowheads="1"/>
          </p:cNvSpPr>
          <p:nvPr/>
        </p:nvSpPr>
        <p:spPr bwMode="auto">
          <a:xfrm>
            <a:off x="4495800" y="4572000"/>
            <a:ext cx="23034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pPr eaLnBrk="1" hangingPunct="1">
              <a:spcBef>
                <a:spcPct val="50000"/>
              </a:spcBef>
            </a:pPr>
            <a:r>
              <a:rPr lang="nl-NL" altLang="en-US" sz="2000">
                <a:solidFill>
                  <a:srgbClr val="000066"/>
                </a:solidFill>
                <a:latin typeface="Arial" pitchFamily="34" charset="0"/>
              </a:rPr>
              <a:t>arts en patiënt</a:t>
            </a:r>
            <a:endParaRPr lang="en-US" altLang="en-US" sz="2000">
              <a:solidFill>
                <a:srgbClr val="000066"/>
              </a:solidFill>
              <a:latin typeface="Arial" pitchFamily="34" charset="0"/>
            </a:endParaRPr>
          </a:p>
        </p:txBody>
      </p:sp>
      <p:sp>
        <p:nvSpPr>
          <p:cNvPr id="12" name="Text Box 36"/>
          <p:cNvSpPr txBox="1">
            <a:spLocks noChangeArrowheads="1"/>
          </p:cNvSpPr>
          <p:nvPr/>
        </p:nvSpPr>
        <p:spPr bwMode="auto">
          <a:xfrm>
            <a:off x="2895600" y="373380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pPr eaLnBrk="1" hangingPunct="1">
              <a:spcBef>
                <a:spcPct val="50000"/>
              </a:spcBef>
            </a:pPr>
            <a:r>
              <a:rPr lang="en-US" altLang="en-US" sz="2000">
                <a:solidFill>
                  <a:srgbClr val="000066"/>
                </a:solidFill>
                <a:latin typeface="Arial" pitchFamily="34" charset="0"/>
              </a:rPr>
              <a:t>arts</a:t>
            </a:r>
          </a:p>
        </p:txBody>
      </p:sp>
      <p:sp>
        <p:nvSpPr>
          <p:cNvPr id="13" name="Text Box 36"/>
          <p:cNvSpPr txBox="1">
            <a:spLocks noChangeArrowheads="1"/>
          </p:cNvSpPr>
          <p:nvPr/>
        </p:nvSpPr>
        <p:spPr bwMode="auto">
          <a:xfrm>
            <a:off x="4495800" y="3733800"/>
            <a:ext cx="23034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pPr eaLnBrk="1" hangingPunct="1">
              <a:spcBef>
                <a:spcPct val="50000"/>
              </a:spcBef>
            </a:pPr>
            <a:r>
              <a:rPr lang="nl-NL" altLang="en-US" sz="2000">
                <a:solidFill>
                  <a:srgbClr val="000066"/>
                </a:solidFill>
                <a:latin typeface="Arial" pitchFamily="34" charset="0"/>
              </a:rPr>
              <a:t>arts en patiënt</a:t>
            </a:r>
            <a:endParaRPr lang="en-US" altLang="en-US" sz="2000">
              <a:solidFill>
                <a:srgbClr val="000066"/>
              </a:solidFill>
              <a:latin typeface="Arial" pitchFamily="34" charset="0"/>
            </a:endParaRPr>
          </a:p>
        </p:txBody>
      </p:sp>
      <p:sp>
        <p:nvSpPr>
          <p:cNvPr id="14" name="Text Box 36"/>
          <p:cNvSpPr txBox="1">
            <a:spLocks noChangeArrowheads="1"/>
          </p:cNvSpPr>
          <p:nvPr/>
        </p:nvSpPr>
        <p:spPr bwMode="auto">
          <a:xfrm>
            <a:off x="2895600" y="4572000"/>
            <a:ext cx="60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pPr eaLnBrk="1" hangingPunct="1">
              <a:spcBef>
                <a:spcPct val="50000"/>
              </a:spcBef>
            </a:pPr>
            <a:r>
              <a:rPr lang="en-US" altLang="en-US" sz="2000">
                <a:solidFill>
                  <a:srgbClr val="000066"/>
                </a:solidFill>
                <a:latin typeface="Arial" pitchFamily="34" charset="0"/>
              </a:rPr>
              <a:t>arts</a:t>
            </a:r>
          </a:p>
        </p:txBody>
      </p:sp>
      <p:sp>
        <p:nvSpPr>
          <p:cNvPr id="15" name="Text Box 36"/>
          <p:cNvSpPr txBox="1">
            <a:spLocks noChangeArrowheads="1"/>
          </p:cNvSpPr>
          <p:nvPr/>
        </p:nvSpPr>
        <p:spPr bwMode="auto">
          <a:xfrm>
            <a:off x="7086600" y="3733800"/>
            <a:ext cx="1219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pPr eaLnBrk="1" hangingPunct="1">
              <a:spcBef>
                <a:spcPct val="50000"/>
              </a:spcBef>
            </a:pPr>
            <a:r>
              <a:rPr lang="en-US" altLang="en-US" sz="2000">
                <a:solidFill>
                  <a:srgbClr val="000066"/>
                </a:solidFill>
                <a:latin typeface="Arial" pitchFamily="34" charset="0"/>
              </a:rPr>
              <a:t>patiënt</a:t>
            </a:r>
          </a:p>
        </p:txBody>
      </p:sp>
      <p:sp>
        <p:nvSpPr>
          <p:cNvPr id="16" name="Text Box 36"/>
          <p:cNvSpPr txBox="1">
            <a:spLocks noChangeArrowheads="1"/>
          </p:cNvSpPr>
          <p:nvPr/>
        </p:nvSpPr>
        <p:spPr bwMode="auto">
          <a:xfrm>
            <a:off x="7086600" y="4572000"/>
            <a:ext cx="1219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rgbClr val="001C3D"/>
                </a:solidFill>
                <a:latin typeface="Verdana" pitchFamily="34" charset="0"/>
              </a:defRPr>
            </a:lvl1pPr>
            <a:lvl2pPr marL="742950" indent="-285750">
              <a:defRPr sz="3200">
                <a:solidFill>
                  <a:srgbClr val="001C3D"/>
                </a:solidFill>
                <a:latin typeface="Verdana" pitchFamily="34" charset="0"/>
              </a:defRPr>
            </a:lvl2pPr>
            <a:lvl3pPr marL="1143000" indent="-228600">
              <a:defRPr sz="3200">
                <a:solidFill>
                  <a:srgbClr val="001C3D"/>
                </a:solidFill>
                <a:latin typeface="Verdana" pitchFamily="34" charset="0"/>
              </a:defRPr>
            </a:lvl3pPr>
            <a:lvl4pPr marL="1600200" indent="-228600">
              <a:defRPr sz="3200">
                <a:solidFill>
                  <a:srgbClr val="001C3D"/>
                </a:solidFill>
                <a:latin typeface="Verdana" pitchFamily="34" charset="0"/>
              </a:defRPr>
            </a:lvl4pPr>
            <a:lvl5pPr marL="2057400" indent="-228600">
              <a:defRPr sz="3200">
                <a:solidFill>
                  <a:srgbClr val="001C3D"/>
                </a:solidFill>
                <a:latin typeface="Verdana" pitchFamily="34" charset="0"/>
              </a:defRPr>
            </a:lvl5pPr>
            <a:lvl6pPr marL="2514600" indent="-228600" eaLnBrk="0" fontAlgn="base" hangingPunct="0">
              <a:spcBef>
                <a:spcPct val="0"/>
              </a:spcBef>
              <a:spcAft>
                <a:spcPct val="0"/>
              </a:spcAft>
              <a:defRPr sz="3200">
                <a:solidFill>
                  <a:srgbClr val="001C3D"/>
                </a:solidFill>
                <a:latin typeface="Verdana" pitchFamily="34" charset="0"/>
              </a:defRPr>
            </a:lvl6pPr>
            <a:lvl7pPr marL="2971800" indent="-228600" eaLnBrk="0" fontAlgn="base" hangingPunct="0">
              <a:spcBef>
                <a:spcPct val="0"/>
              </a:spcBef>
              <a:spcAft>
                <a:spcPct val="0"/>
              </a:spcAft>
              <a:defRPr sz="3200">
                <a:solidFill>
                  <a:srgbClr val="001C3D"/>
                </a:solidFill>
                <a:latin typeface="Verdana" pitchFamily="34" charset="0"/>
              </a:defRPr>
            </a:lvl7pPr>
            <a:lvl8pPr marL="3429000" indent="-228600" eaLnBrk="0" fontAlgn="base" hangingPunct="0">
              <a:spcBef>
                <a:spcPct val="0"/>
              </a:spcBef>
              <a:spcAft>
                <a:spcPct val="0"/>
              </a:spcAft>
              <a:defRPr sz="3200">
                <a:solidFill>
                  <a:srgbClr val="001C3D"/>
                </a:solidFill>
                <a:latin typeface="Verdana" pitchFamily="34" charset="0"/>
              </a:defRPr>
            </a:lvl8pPr>
            <a:lvl9pPr marL="3886200" indent="-228600" eaLnBrk="0" fontAlgn="base" hangingPunct="0">
              <a:spcBef>
                <a:spcPct val="0"/>
              </a:spcBef>
              <a:spcAft>
                <a:spcPct val="0"/>
              </a:spcAft>
              <a:defRPr sz="3200">
                <a:solidFill>
                  <a:srgbClr val="001C3D"/>
                </a:solidFill>
                <a:latin typeface="Verdana" pitchFamily="34" charset="0"/>
              </a:defRPr>
            </a:lvl9pPr>
          </a:lstStyle>
          <a:p>
            <a:pPr eaLnBrk="1" hangingPunct="1">
              <a:spcBef>
                <a:spcPct val="50000"/>
              </a:spcBef>
            </a:pPr>
            <a:r>
              <a:rPr lang="en-US" altLang="en-US" sz="2000">
                <a:solidFill>
                  <a:srgbClr val="000066"/>
                </a:solidFill>
                <a:latin typeface="Arial" pitchFamily="34" charset="0"/>
              </a:rPr>
              <a:t>patiënt</a:t>
            </a:r>
          </a:p>
        </p:txBody>
      </p:sp>
      <p:sp>
        <p:nvSpPr>
          <p:cNvPr id="17" name="Ovaal 16"/>
          <p:cNvSpPr/>
          <p:nvPr/>
        </p:nvSpPr>
        <p:spPr>
          <a:xfrm>
            <a:off x="4114800" y="1752600"/>
            <a:ext cx="2514600" cy="3810000"/>
          </a:xfrm>
          <a:prstGeom prst="ellipse">
            <a:avLst/>
          </a:prstGeom>
          <a:noFill/>
          <a:ln w="635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4912904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1517498" y="1291424"/>
            <a:ext cx="184666" cy="369332"/>
          </a:xfrm>
          <a:prstGeom prst="rect">
            <a:avLst/>
          </a:prstGeom>
          <a:noFill/>
        </p:spPr>
        <p:txBody>
          <a:bodyPr wrap="none" rtlCol="0">
            <a:spAutoFit/>
          </a:bodyPr>
          <a:lstStyle/>
          <a:p>
            <a:endParaRPr lang="nl-NL" dirty="0"/>
          </a:p>
        </p:txBody>
      </p:sp>
      <p:pic>
        <p:nvPicPr>
          <p:cNvPr id="6" name="Tijdelijke aanduiding voor inhoud 5" descr="Schermafbeelding 2019-02-26 om 11.17.43.png"/>
          <p:cNvPicPr>
            <a:picLocks noGrp="1" noChangeAspect="1"/>
          </p:cNvPicPr>
          <p:nvPr>
            <p:ph sz="quarter" idx="1"/>
          </p:nvPr>
        </p:nvPicPr>
        <p:blipFill rotWithShape="1">
          <a:blip r:embed="rId3">
            <a:extLst>
              <a:ext uri="{28A0092B-C50C-407E-A947-70E740481C1C}">
                <a14:useLocalDpi xmlns:a14="http://schemas.microsoft.com/office/drawing/2010/main" val="0"/>
              </a:ext>
            </a:extLst>
          </a:blip>
          <a:srcRect l="2152" t="-171" b="-9008"/>
          <a:stretch/>
        </p:blipFill>
        <p:spPr>
          <a:xfrm>
            <a:off x="705646" y="799560"/>
            <a:ext cx="7831802" cy="4229639"/>
          </a:xfrm>
        </p:spPr>
      </p:pic>
      <p:sp>
        <p:nvSpPr>
          <p:cNvPr id="4" name="Tekstvak 3"/>
          <p:cNvSpPr txBox="1"/>
          <p:nvPr/>
        </p:nvSpPr>
        <p:spPr>
          <a:xfrm>
            <a:off x="762000" y="5410200"/>
            <a:ext cx="7543800" cy="1384995"/>
          </a:xfrm>
          <a:prstGeom prst="rect">
            <a:avLst/>
          </a:prstGeom>
          <a:noFill/>
        </p:spPr>
        <p:txBody>
          <a:bodyPr wrap="square" rtlCol="0">
            <a:spAutoFit/>
          </a:bodyPr>
          <a:lstStyle/>
          <a:p>
            <a:pPr>
              <a:defRPr/>
            </a:pPr>
            <a:r>
              <a:rPr lang="nl-NL" sz="1400" i="1" dirty="0"/>
              <a:t>Afbeelding uit H&amp;W 57; okt 2014. </a:t>
            </a:r>
            <a:r>
              <a:rPr lang="nl-NL" sz="1400" i="1" dirty="0" err="1"/>
              <a:t>H</a:t>
            </a:r>
            <a:r>
              <a:rPr lang="nl-NL" sz="1400" i="1" dirty="0"/>
              <a:t> van Veenendaal, C </a:t>
            </a:r>
            <a:r>
              <a:rPr lang="nl-NL" sz="1400" i="1" dirty="0" err="1"/>
              <a:t>Rietmeijer</a:t>
            </a:r>
            <a:r>
              <a:rPr lang="nl-NL" sz="1400" i="1" dirty="0"/>
              <a:t>, H </a:t>
            </a:r>
            <a:r>
              <a:rPr lang="nl-NL" sz="1400" i="1" dirty="0" err="1"/>
              <a:t>Voogdt</a:t>
            </a:r>
            <a:r>
              <a:rPr lang="nl-NL" sz="1400" i="1" dirty="0"/>
              <a:t>-Pruis, I </a:t>
            </a:r>
            <a:r>
              <a:rPr lang="nl-NL" sz="1400" i="1" dirty="0" err="1"/>
              <a:t>Raats.</a:t>
            </a:r>
            <a:r>
              <a:rPr lang="nl-NL" sz="1400" i="1" dirty="0"/>
              <a:t> ‘Samen beslissen is beter’ (artikel beschikbaar in de bouwsteen ‘Gezamenlijke Besluitvorming - wat en hoe’).</a:t>
            </a:r>
          </a:p>
          <a:p>
            <a:pPr>
              <a:defRPr/>
            </a:pPr>
            <a:endParaRPr lang="nl-NL" sz="1400" i="1" dirty="0"/>
          </a:p>
          <a:p>
            <a:pPr>
              <a:spcBef>
                <a:spcPct val="0"/>
              </a:spcBef>
              <a:buFontTx/>
              <a:buNone/>
            </a:pPr>
            <a:r>
              <a:rPr lang="nl-NL" sz="1400" i="1" dirty="0"/>
              <a:t>De driedeling berust op het werk van </a:t>
            </a:r>
            <a:r>
              <a:rPr lang="nl-NL" sz="1400" i="1" dirty="0" err="1"/>
              <a:t>Glyn</a:t>
            </a:r>
            <a:r>
              <a:rPr lang="nl-NL" sz="1400" i="1" dirty="0"/>
              <a:t> </a:t>
            </a:r>
            <a:r>
              <a:rPr lang="nl-NL" sz="1400" i="1" dirty="0" err="1"/>
              <a:t>Elwyn.</a:t>
            </a:r>
            <a:r>
              <a:rPr lang="nl-NL" sz="1400" i="1" dirty="0"/>
              <a:t> ‘</a:t>
            </a:r>
            <a:r>
              <a:rPr lang="en-US" altLang="en-US" sz="1400" i="1" dirty="0"/>
              <a:t>Shared Decision Making: A Model for Clinical Practice’. </a:t>
            </a:r>
            <a:r>
              <a:rPr lang="en-US" altLang="en-US" sz="1400" i="1" dirty="0" err="1"/>
              <a:t>Elwyn</a:t>
            </a:r>
            <a:r>
              <a:rPr lang="en-US" altLang="en-US" sz="1400" i="1" dirty="0"/>
              <a:t> G et al. J Gen Intern Med. 2012</a:t>
            </a:r>
          </a:p>
          <a:p>
            <a:endParaRPr lang="nl-NL" sz="1400" i="1"/>
          </a:p>
        </p:txBody>
      </p:sp>
    </p:spTree>
    <p:extLst>
      <p:ext uri="{BB962C8B-B14F-4D97-AF65-F5344CB8AC3E}">
        <p14:creationId xmlns:p14="http://schemas.microsoft.com/office/powerpoint/2010/main" val="477538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209800" y="3200400"/>
            <a:ext cx="8229600" cy="1143000"/>
          </a:xfrm>
        </p:spPr>
        <p:txBody>
          <a:bodyPr/>
          <a:lstStyle/>
          <a:p>
            <a:r>
              <a:rPr lang="nl-BE" dirty="0" err="1"/>
              <a:t>‘choice</a:t>
            </a:r>
            <a:r>
              <a:rPr lang="nl-BE" dirty="0"/>
              <a:t> talk’ </a:t>
            </a:r>
          </a:p>
        </p:txBody>
      </p:sp>
      <p:pic>
        <p:nvPicPr>
          <p:cNvPr id="5" name="Tijdelijke aanduiding voor inhoud 5" descr="Schermafbeelding 2019-02-26 om 11.17.43.png"/>
          <p:cNvPicPr>
            <a:picLocks noGrp="1" noChangeAspect="1"/>
          </p:cNvPicPr>
          <p:nvPr>
            <p:ph sz="quarter" idx="1"/>
          </p:nvPr>
        </p:nvPicPr>
        <p:blipFill rotWithShape="1">
          <a:blip r:embed="rId3">
            <a:extLst>
              <a:ext uri="{28A0092B-C50C-407E-A947-70E740481C1C}">
                <a14:useLocalDpi xmlns:a14="http://schemas.microsoft.com/office/drawing/2010/main" val="0"/>
              </a:ext>
            </a:extLst>
          </a:blip>
          <a:srcRect l="1654" t="16257" r="2353" b="8305"/>
          <a:stretch/>
        </p:blipFill>
        <p:spPr>
          <a:xfrm>
            <a:off x="381000" y="457200"/>
            <a:ext cx="5488822" cy="2087804"/>
          </a:xfrm>
        </p:spPr>
      </p:pic>
      <p:sp>
        <p:nvSpPr>
          <p:cNvPr id="2" name="Ovaal 1"/>
          <p:cNvSpPr/>
          <p:nvPr/>
        </p:nvSpPr>
        <p:spPr>
          <a:xfrm>
            <a:off x="304800" y="1066800"/>
            <a:ext cx="1219200" cy="1219200"/>
          </a:xfrm>
          <a:prstGeom prst="ellipse">
            <a:avLst/>
          </a:prstGeom>
          <a:noFill/>
          <a:ln w="63500">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6" name="Pijl omlaag 5"/>
          <p:cNvSpPr/>
          <p:nvPr/>
        </p:nvSpPr>
        <p:spPr>
          <a:xfrm>
            <a:off x="685800" y="2286000"/>
            <a:ext cx="484632" cy="978408"/>
          </a:xfrm>
          <a:prstGeom prst="downArrow">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nl-NL"/>
          </a:p>
        </p:txBody>
      </p:sp>
      <p:sp>
        <p:nvSpPr>
          <p:cNvPr id="7" name="Tijdelijke aanduiding voor inhoud 2"/>
          <p:cNvSpPr txBox="1">
            <a:spLocks/>
          </p:cNvSpPr>
          <p:nvPr/>
        </p:nvSpPr>
        <p:spPr>
          <a:xfrm>
            <a:off x="5791200" y="2895600"/>
            <a:ext cx="34290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l-NL" dirty="0">
                <a:solidFill>
                  <a:srgbClr val="F79646"/>
                </a:solidFill>
                <a:latin typeface="Calibri" charset="0"/>
              </a:rPr>
              <a:t>‘</a:t>
            </a:r>
            <a:r>
              <a:rPr lang="nl-NL" dirty="0">
                <a:solidFill>
                  <a:srgbClr val="F79646"/>
                </a:solidFill>
                <a:latin typeface="Calibri" charset="0"/>
              </a:rPr>
              <a:t>er is een keuze’ </a:t>
            </a:r>
          </a:p>
          <a:p>
            <a:r>
              <a:rPr lang="nl-NL" dirty="0">
                <a:latin typeface="Calibri" charset="0"/>
              </a:rPr>
              <a:t>‘</a:t>
            </a:r>
            <a:r>
              <a:rPr lang="nl-NL" dirty="0">
                <a:latin typeface="Calibri" charset="0"/>
              </a:rPr>
              <a:t>u kunt kiezen’ </a:t>
            </a:r>
          </a:p>
          <a:p>
            <a:r>
              <a:rPr lang="nl-NL" dirty="0">
                <a:latin typeface="Calibri" charset="0"/>
              </a:rPr>
              <a:t>‘</a:t>
            </a:r>
            <a:r>
              <a:rPr lang="nl-NL" dirty="0">
                <a:latin typeface="Calibri" charset="0"/>
              </a:rPr>
              <a:t>ik kan u helpen’ </a:t>
            </a:r>
          </a:p>
          <a:p>
            <a:pPr marL="0" indent="0">
              <a:buNone/>
            </a:pPr>
            <a:endParaRPr lang="nl-NL"/>
          </a:p>
        </p:txBody>
      </p:sp>
    </p:spTree>
  </p:cSld>
  <p:clrMapOvr>
    <a:masterClrMapping/>
  </p:clrMapOvr>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92F03BA-60AA-40FF-845F-2B99F9DE333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1029</TotalTime>
  <Words>2001</Words>
  <Application>Microsoft Macintosh PowerPoint</Application>
  <PresentationFormat>Diavoorstelling (4:3)</PresentationFormat>
  <Paragraphs>165</Paragraphs>
  <Slides>14</Slides>
  <Notes>14</Notes>
  <HiddenSlides>0</HiddenSlides>
  <MMClips>0</MMClips>
  <ScaleCrop>false</ScaleCrop>
  <HeadingPairs>
    <vt:vector size="4" baseType="variant">
      <vt:variant>
        <vt:lpstr>Thema</vt:lpstr>
      </vt:variant>
      <vt:variant>
        <vt:i4>2</vt:i4>
      </vt:variant>
      <vt:variant>
        <vt:lpstr>Diatitels</vt:lpstr>
      </vt:variant>
      <vt:variant>
        <vt:i4>14</vt:i4>
      </vt:variant>
    </vt:vector>
  </HeadingPairs>
  <TitlesOfParts>
    <vt:vector size="16" baseType="lpstr">
      <vt:lpstr>Office-thema</vt:lpstr>
      <vt:lpstr>1_Office-thema</vt:lpstr>
      <vt:lpstr>PowerPoint-presentatie</vt:lpstr>
      <vt:lpstr>Patiëntgerichte communicatie </vt:lpstr>
      <vt:lpstr>Onderzoek naar  patiëntgerichte communicatie (1)</vt:lpstr>
      <vt:lpstr>PowerPoint-presentatie</vt:lpstr>
      <vt:lpstr>Vaardigheden bij ‘uitleg en advies’</vt:lpstr>
      <vt:lpstr>Gezamenlijke besluitvorming</vt:lpstr>
      <vt:lpstr>Besluitvorming in de spreekkamer</vt:lpstr>
      <vt:lpstr>PowerPoint-presentatie</vt:lpstr>
      <vt:lpstr>‘choice talk’ </vt:lpstr>
      <vt:lpstr>‘option talk’</vt:lpstr>
      <vt:lpstr>PowerPoint-presentatie</vt:lpstr>
      <vt:lpstr>‘decision talk’ </vt:lpstr>
      <vt:lpstr> </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Teamwork presentation</dc:title>
  <dc:creator>Bieke</dc:creator>
  <cp:lastModifiedBy>Marrit Kool</cp:lastModifiedBy>
  <cp:revision>94</cp:revision>
  <cp:lastPrinted>2019-02-26T11:27:27Z</cp:lastPrinted>
  <dcterms:modified xsi:type="dcterms:W3CDTF">2019-02-28T18:20:27Z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TC102282709990</vt:lpwstr>
  </property>
</Properties>
</file>