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6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Univers 45 Light"/>
      </a:defRPr>
    </a:lvl1pPr>
    <a:lvl2pPr indent="228600" latinLnBrk="0">
      <a:spcBef>
        <a:spcPts val="400"/>
      </a:spcBef>
      <a:defRPr sz="1200">
        <a:latin typeface="+mj-lt"/>
        <a:ea typeface="+mj-ea"/>
        <a:cs typeface="+mj-cs"/>
        <a:sym typeface="Univers 45 Light"/>
      </a:defRPr>
    </a:lvl2pPr>
    <a:lvl3pPr indent="457200" latinLnBrk="0">
      <a:spcBef>
        <a:spcPts val="400"/>
      </a:spcBef>
      <a:defRPr sz="1200">
        <a:latin typeface="+mj-lt"/>
        <a:ea typeface="+mj-ea"/>
        <a:cs typeface="+mj-cs"/>
        <a:sym typeface="Univers 45 Light"/>
      </a:defRPr>
    </a:lvl3pPr>
    <a:lvl4pPr indent="685800" latinLnBrk="0">
      <a:spcBef>
        <a:spcPts val="400"/>
      </a:spcBef>
      <a:defRPr sz="1200">
        <a:latin typeface="+mj-lt"/>
        <a:ea typeface="+mj-ea"/>
        <a:cs typeface="+mj-cs"/>
        <a:sym typeface="Univers 45 Light"/>
      </a:defRPr>
    </a:lvl4pPr>
    <a:lvl5pPr indent="914400" latinLnBrk="0">
      <a:spcBef>
        <a:spcPts val="400"/>
      </a:spcBef>
      <a:defRPr sz="1200">
        <a:latin typeface="+mj-lt"/>
        <a:ea typeface="+mj-ea"/>
        <a:cs typeface="+mj-cs"/>
        <a:sym typeface="Univers 45 Light"/>
      </a:defRPr>
    </a:lvl5pPr>
    <a:lvl6pPr indent="1143000" latinLnBrk="0">
      <a:spcBef>
        <a:spcPts val="400"/>
      </a:spcBef>
      <a:defRPr sz="1200">
        <a:latin typeface="+mj-lt"/>
        <a:ea typeface="+mj-ea"/>
        <a:cs typeface="+mj-cs"/>
        <a:sym typeface="Univers 45 Light"/>
      </a:defRPr>
    </a:lvl6pPr>
    <a:lvl7pPr indent="1371600" latinLnBrk="0">
      <a:spcBef>
        <a:spcPts val="400"/>
      </a:spcBef>
      <a:defRPr sz="1200">
        <a:latin typeface="+mj-lt"/>
        <a:ea typeface="+mj-ea"/>
        <a:cs typeface="+mj-cs"/>
        <a:sym typeface="Univers 45 Light"/>
      </a:defRPr>
    </a:lvl7pPr>
    <a:lvl8pPr indent="1600200" latinLnBrk="0">
      <a:spcBef>
        <a:spcPts val="400"/>
      </a:spcBef>
      <a:defRPr sz="1200">
        <a:latin typeface="+mj-lt"/>
        <a:ea typeface="+mj-ea"/>
        <a:cs typeface="+mj-cs"/>
        <a:sym typeface="Univers 45 Light"/>
      </a:defRPr>
    </a:lvl8pPr>
    <a:lvl9pPr indent="1828800" latinLnBrk="0">
      <a:spcBef>
        <a:spcPts val="400"/>
      </a:spcBef>
      <a:defRPr sz="1200">
        <a:latin typeface="+mj-lt"/>
        <a:ea typeface="+mj-ea"/>
        <a:cs typeface="+mj-cs"/>
        <a:sym typeface="Univers 45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Niet zozeer van toepassing op de huisartsenpraktijk, echter wel een leermoment: het B-formulier bevat in principe geen medische verrichtingen als operaties e.d. tenzij deze onderdeel uitmaakt van de causale keten (bij foutief uitvoeren oid)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Wel of niet vermelden van DM2 en roken bij 2). </a:t>
            </a:r>
          </a:p>
          <a:p>
            <a:r>
              <a:t>Roken draagt natuurlijk bij aan de atherosclerotische afwijkingen en zou dus vermeld mogen worden maar is niet noodzakelijk. </a:t>
            </a:r>
          </a:p>
          <a:p>
            <a:r>
              <a:t>Het vermelden van DM2 op deel 2 hangt af van de mate van controle. Mogelijk kent de huisarts de patient en weet of de controle altijd goed is geweest. Dan lijkt zoals gesteld roken de meest waarschijnlijke oorzaak van de atherosclerose. Echter als de controle van DM2 steeds een probleem is geweest, de patient therapie ontrouw was o.i.d kan DM2 zelfs wel op deel 1c van het B-formulier een plaats krijgen. Volgens instructies van WHO worden risico factoren (voor de statistiek) niet aangemerkt als doodsoorzaak. De invuller hoeft zich eigenlijk niet met WHO instructies bezig te houden. Roken wordt vaak vermeld, maar door CBS niet als DO gecodeerd. De keten begint dan bij atherosclerose.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Voor een niet-natuurlijke dood is apart gedeelte op B-formulier (rechts onder) en dit wordt ingevuld door een forensisch arts (FG), niet door de huisarts zelf. Het overlijden is een laat gevolg van een ongeval.</a:t>
            </a:r>
          </a:p>
          <a:p>
            <a:endParaRPr/>
          </a:p>
          <a:p>
            <a:r>
              <a:t>B-formulier vermeld (rechts onder): </a:t>
            </a:r>
          </a:p>
          <a:p>
            <a:r>
              <a:t>Aard letsel: heupfractuur</a:t>
            </a:r>
          </a:p>
          <a:p>
            <a:r>
              <a:t>Omstandigheden: val op zelfde niveau (struikelen)</a:t>
            </a:r>
          </a:p>
          <a:p>
            <a:r>
              <a:t>Plaats: op straat (openbare weg)</a:t>
            </a:r>
          </a:p>
          <a:p>
            <a:endParaRPr/>
          </a:p>
          <a:p>
            <a:r>
              <a:t>Bij toelichting op achterzijde van B-formulier kan operatie en immobiliteit worden vermeld. Het formulier staat nu ook ten dienste van ongevalspreventie. Wel momenteel veel discussie over val in kader van dementie. Er is een stroming (met name SO-s) die dit als natuurlijke dood af willen geven. Denk aan personen die meerdere malen per dag vallen in kader van verregaande neurodegeneratie. Dan heeft de valpreventie niet meer zozeer met het beruchte kleedje in de kamer of de trapleer te maken (externe oorzaak), maar is deze eerder onderdeel van de behandeling van het ziektebeeld (interne oorzaak). Dit komt uiteraard meer en meer voor. Historisch maakte de WHO uitzondering voor een val door epilepsie. Dit werd als natuurlijke dood aangemerkt, omdat de val als integraal onderdeel van het ziektebeeld werd gezien (interne oorzaak).  Echter door de toename van soortgelijke voorbeelden (val bij dementie/Parkinson e.d.) heeft de WHO besloten deze uitzondering te schrappen en een val ook bij onderliggend ziektebeeld als niet-natuurlijk aan te merken. Het is voor de FG dan wel van belang dit ziektebeeld bij de toelichting te noteren.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Wel of niet gebruiken van antistolling: </a:t>
            </a:r>
          </a:p>
          <a:p>
            <a:r>
              <a:t>Een lege artis uitgevoerde behandeling hoeft net als een ingreep niet op het B-formulier vermeld te worden. Bij doorschieten of overdosering antistolling wel vermelden. Het is dan onderdeel van de keten (komt relatief vaak voor).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Ingevuld door FG (vergeten vaak onderliggend lijden te vermelden bij euthanasie, omdat zij niet getraind zijn in 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pic>
        <p:nvPicPr>
          <p:cNvPr id="20"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21"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sp>
        <p:nvSpPr>
          <p:cNvPr id="22" name="Dianummer"/>
          <p:cNvSpPr txBox="1">
            <a:spLocks noGrp="1"/>
          </p:cNvSpPr>
          <p:nvPr>
            <p:ph type="sldNum" sz="quarter" idx="2"/>
          </p:nvPr>
        </p:nvSpPr>
        <p:spPr>
          <a:xfrm>
            <a:off x="8223094" y="4803997"/>
            <a:ext cx="237340" cy="23113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pic>
        <p:nvPicPr>
          <p:cNvPr id="29"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30" name="Afbeelding 6" descr="Afbeelding 6"/>
          <p:cNvPicPr>
            <a:picLocks noChangeAspect="1"/>
          </p:cNvPicPr>
          <p:nvPr/>
        </p:nvPicPr>
        <p:blipFill>
          <a:blip r:embed="rId3"/>
          <a:stretch>
            <a:fillRect/>
          </a:stretch>
        </p:blipFill>
        <p:spPr>
          <a:xfrm>
            <a:off x="0" y="0"/>
            <a:ext cx="9140825" cy="5143500"/>
          </a:xfrm>
          <a:prstGeom prst="rect">
            <a:avLst/>
          </a:prstGeom>
          <a:ln w="12700">
            <a:miter lim="400000"/>
          </a:ln>
        </p:spPr>
      </p:pic>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pic>
        <p:nvPicPr>
          <p:cNvPr id="38"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39"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sp>
        <p:nvSpPr>
          <p:cNvPr id="40" name="Dianummer"/>
          <p:cNvSpPr txBox="1">
            <a:spLocks noGrp="1"/>
          </p:cNvSpPr>
          <p:nvPr>
            <p:ph type="sldNum" sz="quarter" idx="2"/>
          </p:nvPr>
        </p:nvSpPr>
        <p:spPr>
          <a:xfrm>
            <a:off x="8449461" y="4767262"/>
            <a:ext cx="237340" cy="231139"/>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6" descr="Afbeelding 6"/>
          <p:cNvPicPr>
            <a:picLocks noChangeAspect="1"/>
          </p:cNvPicPr>
          <p:nvPr/>
        </p:nvPicPr>
        <p:blipFill>
          <a:blip r:embed="rId6"/>
          <a:stretch>
            <a:fillRect/>
          </a:stretch>
        </p:blipFill>
        <p:spPr>
          <a:xfrm>
            <a:off x="0" y="0"/>
            <a:ext cx="9140825" cy="5143500"/>
          </a:xfrm>
          <a:prstGeom prst="rect">
            <a:avLst/>
          </a:prstGeom>
          <a:ln w="12700">
            <a:miter lim="400000"/>
          </a:ln>
        </p:spPr>
      </p:pic>
      <p:pic>
        <p:nvPicPr>
          <p:cNvPr id="3" name="Afbeelding 6" descr="Afbeelding 6"/>
          <p:cNvPicPr>
            <a:picLocks noChangeAspect="1"/>
          </p:cNvPicPr>
          <p:nvPr/>
        </p:nvPicPr>
        <p:blipFill>
          <a:blip r:embed="rId7"/>
          <a:stretch>
            <a:fillRect/>
          </a:stretch>
        </p:blipFill>
        <p:spPr>
          <a:xfrm>
            <a:off x="0" y="131"/>
            <a:ext cx="9140825" cy="5143239"/>
          </a:xfrm>
          <a:prstGeom prst="rect">
            <a:avLst/>
          </a:prstGeom>
          <a:ln w="12700">
            <a:miter lim="400000"/>
          </a:ln>
        </p:spPr>
      </p:pic>
      <p:sp>
        <p:nvSpPr>
          <p:cNvPr id="4" name="Titeltekst"/>
          <p:cNvSpPr txBox="1">
            <a:spLocks noGrp="1"/>
          </p:cNvSpPr>
          <p:nvPr>
            <p:ph type="title"/>
          </p:nvPr>
        </p:nvSpPr>
        <p:spPr>
          <a:xfrm>
            <a:off x="1370012" y="577453"/>
            <a:ext cx="7315201" cy="1251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Titeltekst</a:t>
            </a:r>
          </a:p>
        </p:txBody>
      </p:sp>
      <p:sp>
        <p:nvSpPr>
          <p:cNvPr id="5" name="Hoofdtekst - niveau één…"/>
          <p:cNvSpPr txBox="1">
            <a:spLocks noGrp="1"/>
          </p:cNvSpPr>
          <p:nvPr>
            <p:ph type="body" idx="1"/>
          </p:nvPr>
        </p:nvSpPr>
        <p:spPr>
          <a:xfrm>
            <a:off x="5103812" y="1828800"/>
            <a:ext cx="3581401" cy="331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 name="Dianummer"/>
          <p:cNvSpPr txBox="1">
            <a:spLocks noGrp="1"/>
          </p:cNvSpPr>
          <p:nvPr>
            <p:ph type="sldNum" sz="quarter" idx="2"/>
          </p:nvPr>
        </p:nvSpPr>
        <p:spPr>
          <a:xfrm>
            <a:off x="6315860" y="4767262"/>
            <a:ext cx="237340" cy="231139"/>
          </a:xfrm>
          <a:prstGeom prst="rect">
            <a:avLst/>
          </a:prstGeom>
          <a:ln w="12700">
            <a:miter lim="400000"/>
          </a:ln>
        </p:spPr>
        <p:txBody>
          <a:bodyPr wrap="none" lIns="45718" tIns="45718" rIns="45718" bIns="45718">
            <a:spAutoFit/>
          </a:bodyPr>
          <a:lstStyle>
            <a:lvl1pPr algn="r">
              <a:defRPr sz="1000">
                <a:solidFill>
                  <a:srgbClr val="003741"/>
                </a:solidFill>
                <a:latin typeface="Trebuchet MS"/>
                <a:ea typeface="Trebuchet MS"/>
                <a:cs typeface="Trebuchet MS"/>
                <a:sym typeface="Trebuchet MS"/>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1pPr>
      <a:lvl2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2pPr>
      <a:lvl3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3pPr>
      <a:lvl4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4pPr>
      <a:lvl5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5pPr>
      <a:lvl6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6pPr>
      <a:lvl7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7pPr>
      <a:lvl8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8pPr>
      <a:lvl9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9pPr>
    </p:titleStyle>
    <p:bodyStyle>
      <a:lvl1pPr marL="257175" marR="0" indent="-257175"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1pPr>
      <a:lvl2pPr marL="587828" marR="0" indent="-244928"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2pPr>
      <a:lvl3pPr marL="914400" marR="0" indent="-22860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3pPr>
      <a:lvl4pPr marL="1303019" marR="0" indent="-274319"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4pPr>
      <a:lvl5pPr marL="1645920" marR="0" indent="-274319"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5pPr>
      <a:lvl6pPr marL="19888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6pPr>
      <a:lvl7pPr marL="23317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7pPr>
      <a:lvl8pPr marL="26746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8pPr>
      <a:lvl9pPr marL="30175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ransplantatiestichting.nl/medisch-professionals/modelprotocol/deel-2-weefseldonatie/2-donorherkenning-1/2-2-algemene-contra-indicat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ransplantatiestichting.nl/medisch-professionals/modelprotocol/deel-2-weefseldonatie/2-donorherkenning-1/2-2-algemene-contra-indica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g.org/sites/default/files/content/nhg_org/uploads/for_oc_d_1.48_vragen_die_worden_gesteld_bij_het_telefonisch_aanmel.pdf" TargetMode="External"/><Relationship Id="rId2" Type="http://schemas.openxmlformats.org/officeDocument/2006/relationships/hyperlink" Target="https://www.nhg.org/sites/default/files/content/nhg_org/uploads/nts_brochure_weefseldonatie_spreads_zondersnijtekens_0.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bs.nl/nl-nl/deelnemers-enquetes/deelnemers-enquetes/decentrale-overheden/decentrale-overheid/doodsoorzaakverklaring/toelichting-doodsoorzaak-verkla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Afbeelding 2" descr="Afbeelding 2"/>
          <p:cNvPicPr>
            <a:picLocks noChangeAspect="1"/>
          </p:cNvPicPr>
          <p:nvPr/>
        </p:nvPicPr>
        <p:blipFill>
          <a:blip r:embed="rId2"/>
          <a:stretch>
            <a:fillRect/>
          </a:stretch>
        </p:blipFill>
        <p:spPr>
          <a:xfrm>
            <a:off x="2650221" y="3225754"/>
            <a:ext cx="2946562" cy="1938285"/>
          </a:xfrm>
          <a:prstGeom prst="rect">
            <a:avLst/>
          </a:prstGeom>
          <a:ln w="12700">
            <a:miter lim="400000"/>
          </a:ln>
        </p:spPr>
      </p:pic>
      <p:sp>
        <p:nvSpPr>
          <p:cNvPr id="50" name="Titel 1"/>
          <p:cNvSpPr txBox="1">
            <a:spLocks noGrp="1"/>
          </p:cNvSpPr>
          <p:nvPr>
            <p:ph type="title" idx="4294967295"/>
          </p:nvPr>
        </p:nvSpPr>
        <p:spPr>
          <a:xfrm>
            <a:off x="755650" y="1563637"/>
            <a:ext cx="7056438" cy="1212852"/>
          </a:xfrm>
          <a:prstGeom prst="rect">
            <a:avLst/>
          </a:prstGeom>
        </p:spPr>
        <p:txBody>
          <a:bodyPr lIns="0" tIns="0" rIns="0" bIns="0" anchor="t">
            <a:normAutofit/>
          </a:bodyPr>
          <a:lstStyle/>
          <a:p>
            <a:pPr>
              <a:defRPr>
                <a:solidFill>
                  <a:srgbClr val="FFFFFF"/>
                </a:solidFill>
              </a:defRPr>
            </a:pPr>
            <a:r>
              <a:t>Lijkschouwing</a:t>
            </a:r>
          </a:p>
          <a:p>
            <a:pPr>
              <a:defRPr>
                <a:solidFill>
                  <a:srgbClr val="FFFFFF"/>
                </a:solidFill>
              </a:defRPr>
            </a:pPr>
            <a:endParaRPr/>
          </a:p>
          <a:p>
            <a:pPr>
              <a:defRPr sz="1500">
                <a:solidFill>
                  <a:srgbClr val="FFFFFF"/>
                </a:solidFill>
              </a:defRPr>
            </a:pPr>
            <a:r>
              <a:t>DH Beemsterboer</a:t>
            </a:r>
          </a:p>
        </p:txBody>
      </p:sp>
      <p:sp>
        <p:nvSpPr>
          <p:cNvPr id="51" name="Tekstvak 2"/>
          <p:cNvSpPr txBox="1"/>
          <p:nvPr/>
        </p:nvSpPr>
        <p:spPr>
          <a:xfrm>
            <a:off x="755650" y="2791571"/>
            <a:ext cx="8070209"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900">
                <a:solidFill>
                  <a:srgbClr val="FFFFFF"/>
                </a:solidFill>
                <a:latin typeface="Trebuchet MS Standaard"/>
                <a:ea typeface="Trebuchet MS Standaard"/>
                <a:cs typeface="Trebuchet MS Standaard"/>
                <a:sym typeface="Trebuchet MS Standaard"/>
              </a:defRPr>
            </a:pPr>
            <a:r>
              <a:t>Met medewerking van Peter Harteloh, statistisch onderzoeker en medicus bij CBS. </a:t>
            </a:r>
          </a:p>
          <a:p>
            <a:pPr>
              <a:defRPr sz="900">
                <a:solidFill>
                  <a:srgbClr val="FFFFFF"/>
                </a:solidFill>
                <a:latin typeface="Trebuchet MS Standaard"/>
                <a:ea typeface="Trebuchet MS Standaard"/>
                <a:cs typeface="Trebuchet MS Standaard"/>
                <a:sym typeface="Trebuchet MS Standaard"/>
              </a:defRPr>
            </a:pPr>
            <a:r>
              <a:t>O.b.v. </a:t>
            </a:r>
            <a:r>
              <a:rPr u="sng">
                <a:solidFill>
                  <a:srgbClr val="0000FF"/>
                </a:solidFill>
                <a:uFill>
                  <a:solidFill>
                    <a:srgbClr val="0000FF"/>
                  </a:solidFill>
                </a:uFill>
                <a:hlinkClick r:id="rId3"/>
              </a:rPr>
              <a:t>van den Tweet J, Harteloh P, de Leeuw P. Onderzoek B-formulieren laat verontrustend beeld zien. Doodsoorzaak vaak fout ingevuld: hoe kan het beter? Medische contact 39 september 2018 (14-18).</a:t>
            </a:r>
          </a:p>
        </p:txBody>
      </p:sp>
      <p:pic>
        <p:nvPicPr>
          <p:cNvPr id="52" name="Picture 3" descr="Picture 3"/>
          <p:cNvPicPr>
            <a:picLocks noChangeAspect="1"/>
          </p:cNvPicPr>
          <p:nvPr/>
        </p:nvPicPr>
        <p:blipFill>
          <a:blip r:embed="rId4"/>
          <a:stretch>
            <a:fillRect/>
          </a:stretch>
        </p:blipFill>
        <p:spPr>
          <a:xfrm>
            <a:off x="0" y="3219822"/>
            <a:ext cx="2885520" cy="1923678"/>
          </a:xfrm>
          <a:prstGeom prst="rect">
            <a:avLst/>
          </a:prstGeom>
          <a:ln w="12700">
            <a:miter lim="400000"/>
          </a:ln>
          <a:effectLst>
            <a:outerShdw blurRad="292100" dist="139700" dir="2700000" rotWithShape="0">
              <a:srgbClr val="333333">
                <a:alpha val="64999"/>
              </a:srgbClr>
            </a:outerShdw>
          </a:effectLst>
        </p:spPr>
      </p:pic>
      <p:sp>
        <p:nvSpPr>
          <p:cNvPr id="53" name="Tekstvak 1"/>
          <p:cNvSpPr txBox="1"/>
          <p:nvPr/>
        </p:nvSpPr>
        <p:spPr>
          <a:xfrm>
            <a:off x="6057879" y="4011911"/>
            <a:ext cx="2716874" cy="980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a:latin typeface="Trebuchet MS"/>
                <a:ea typeface="Trebuchet MS"/>
                <a:cs typeface="Trebuchet MS"/>
                <a:sym typeface="Trebuchet MS"/>
              </a:defRPr>
            </a:pPr>
            <a:r>
              <a:t>Amsterdam UMC</a:t>
            </a:r>
          </a:p>
          <a:p>
            <a:pPr>
              <a:defRPr sz="1200">
                <a:latin typeface="Trebuchet MS"/>
                <a:ea typeface="Trebuchet MS"/>
                <a:cs typeface="Trebuchet MS"/>
                <a:sym typeface="Trebuchet MS"/>
              </a:defRPr>
            </a:pPr>
            <a:r>
              <a:t>Locatie VUmc</a:t>
            </a:r>
          </a:p>
          <a:p>
            <a:pPr>
              <a:defRPr sz="1200">
                <a:latin typeface="Trebuchet MS"/>
                <a:ea typeface="Trebuchet MS"/>
                <a:cs typeface="Trebuchet MS"/>
                <a:sym typeface="Trebuchet MS"/>
              </a:defRPr>
            </a:pPr>
            <a:endParaRPr/>
          </a:p>
          <a:p>
            <a:pPr>
              <a:defRPr sz="1200">
                <a:latin typeface="Trebuchet MS"/>
                <a:ea typeface="Trebuchet MS"/>
                <a:cs typeface="Trebuchet MS"/>
                <a:sym typeface="Trebuchet MS"/>
              </a:defRPr>
            </a:pPr>
            <a:r>
              <a:t>Afdeling Huisartsgeneeskunde &amp; Ouderengeneeskunde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el 1"/>
          <p:cNvSpPr txBox="1">
            <a:spLocks noGrp="1"/>
          </p:cNvSpPr>
          <p:nvPr>
            <p:ph type="title" idx="4294967295"/>
          </p:nvPr>
        </p:nvSpPr>
        <p:spPr>
          <a:xfrm>
            <a:off x="663574" y="484187"/>
            <a:ext cx="7869240" cy="857251"/>
          </a:xfrm>
          <a:prstGeom prst="rect">
            <a:avLst/>
          </a:prstGeom>
        </p:spPr>
        <p:txBody>
          <a:bodyPr anchor="t">
            <a:normAutofit/>
          </a:bodyPr>
          <a:lstStyle/>
          <a:p>
            <a:r>
              <a:t>Doodsoorzaken(B)formulier</a:t>
            </a:r>
          </a:p>
        </p:txBody>
      </p:sp>
      <p:sp>
        <p:nvSpPr>
          <p:cNvPr id="88"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Counterfactual: denken over causaliteit</a:t>
            </a:r>
          </a:p>
          <a:p>
            <a:pPr marL="160420" indent="-160420">
              <a:spcBef>
                <a:spcPts val="300"/>
              </a:spcBef>
              <a:buFontTx/>
              <a:defRPr sz="1600">
                <a:latin typeface="Trebuchet MS Standaard"/>
                <a:ea typeface="Trebuchet MS Standaard"/>
                <a:cs typeface="Trebuchet MS Standaard"/>
                <a:sym typeface="Trebuchet MS Standaard"/>
              </a:defRPr>
            </a:pPr>
            <a:r>
              <a:t>Voorbeeld 1. patiënt in verpleeghuis met gevorderde dementie, hypertensie en roken in voorgeschiedenis, ontwikkelt massaal hartinfarct en overlijdt enige uren later. </a:t>
            </a:r>
            <a:endParaRPr sz="1200"/>
          </a:p>
          <a:p>
            <a:pPr marL="541421" lvl="1" indent="-160420">
              <a:spcBef>
                <a:spcPts val="300"/>
              </a:spcBef>
              <a:buFontTx/>
              <a:buChar char="•"/>
              <a:defRPr sz="1600">
                <a:latin typeface="Trebuchet MS Standaard"/>
                <a:ea typeface="Trebuchet MS Standaard"/>
                <a:cs typeface="Trebuchet MS Standaard"/>
                <a:sym typeface="Trebuchet MS Standaard"/>
              </a:defRPr>
            </a:pPr>
            <a:r>
              <a:t>CF: Zou deze patiënt ook zijn overleden aan het MI als hij/zij geen dementie zou hebben gehad? Ja, dan dementie </a:t>
            </a:r>
            <a:r>
              <a:rPr u="sng"/>
              <a:t>niet </a:t>
            </a:r>
            <a:r>
              <a:t>op B-formulier vermelden. </a:t>
            </a:r>
          </a:p>
          <a:p>
            <a:pPr marL="160420" indent="-160420">
              <a:spcBef>
                <a:spcPts val="300"/>
              </a:spcBef>
              <a:buFontTx/>
              <a:defRPr sz="1600">
                <a:latin typeface="Trebuchet MS Standaard"/>
                <a:ea typeface="Trebuchet MS Standaard"/>
                <a:cs typeface="Trebuchet MS Standaard"/>
                <a:sym typeface="Trebuchet MS Standaard"/>
              </a:defRPr>
            </a:pPr>
            <a:r>
              <a:t>Voorbeeld 2. patiënt in verpleeghuis met vergevorderde dementie, ontwikkelt pneumonie, symptomatisch beleid. Overlijden door ademhalingsinsufficiëntie. </a:t>
            </a:r>
            <a:endParaRPr sz="1200"/>
          </a:p>
          <a:p>
            <a:pPr marL="541421" lvl="1" indent="-160420">
              <a:spcBef>
                <a:spcPts val="300"/>
              </a:spcBef>
              <a:buFontTx/>
              <a:buChar char="•"/>
              <a:defRPr sz="1600">
                <a:latin typeface="Trebuchet MS Standaard"/>
                <a:ea typeface="Trebuchet MS Standaard"/>
                <a:cs typeface="Trebuchet MS Standaard"/>
                <a:sym typeface="Trebuchet MS Standaard"/>
              </a:defRPr>
            </a:pPr>
            <a:r>
              <a:t>CF: Zou deze patiënt ook zijn overleden als hij/zij geen dementie zou hebben gehad? Neen, dan dementie </a:t>
            </a:r>
            <a:r>
              <a:rPr u="sng"/>
              <a:t>wel</a:t>
            </a:r>
            <a:r>
              <a:t> op B-formulier vermelden.</a:t>
            </a:r>
          </a:p>
        </p:txBody>
      </p:sp>
      <p:sp>
        <p:nvSpPr>
          <p:cNvPr id="8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el 1"/>
          <p:cNvSpPr txBox="1">
            <a:spLocks noGrp="1"/>
          </p:cNvSpPr>
          <p:nvPr>
            <p:ph type="title" idx="4294967295"/>
          </p:nvPr>
        </p:nvSpPr>
        <p:spPr>
          <a:xfrm>
            <a:off x="663574" y="484187"/>
            <a:ext cx="7869240" cy="857251"/>
          </a:xfrm>
          <a:prstGeom prst="rect">
            <a:avLst/>
          </a:prstGeom>
        </p:spPr>
        <p:txBody>
          <a:bodyPr anchor="t">
            <a:normAutofit/>
          </a:bodyPr>
          <a:lstStyle/>
          <a:p>
            <a:r>
              <a:t>Donatie</a:t>
            </a:r>
          </a:p>
        </p:txBody>
      </p:sp>
      <p:sp>
        <p:nvSpPr>
          <p:cNvPr id="92" name="Tijdelijke aanduiding voor inhoud 2"/>
          <p:cNvSpPr txBox="1">
            <a:spLocks noGrp="1"/>
          </p:cNvSpPr>
          <p:nvPr>
            <p:ph type="body" sz="half" idx="4294967295"/>
          </p:nvPr>
        </p:nvSpPr>
        <p:spPr>
          <a:xfrm>
            <a:off x="663574" y="1574800"/>
            <a:ext cx="3700170" cy="3151383"/>
          </a:xfrm>
          <a:prstGeom prst="rect">
            <a:avLst/>
          </a:prstGeom>
        </p:spPr>
        <p:txBody>
          <a:bodyPr>
            <a:normAutofit/>
          </a:bodyPr>
          <a:lstStyle/>
          <a:p>
            <a:pPr marL="0" indent="0" defTabSz="310895">
              <a:spcBef>
                <a:spcPts val="800"/>
              </a:spcBef>
              <a:buSzTx/>
              <a:buFontTx/>
              <a:buNone/>
              <a:defRPr sz="1178">
                <a:solidFill>
                  <a:srgbClr val="694893"/>
                </a:solidFill>
                <a:latin typeface="+mn-lt"/>
                <a:ea typeface="+mn-ea"/>
                <a:cs typeface="+mn-cs"/>
                <a:sym typeface="Helvetica"/>
              </a:defRPr>
            </a:pPr>
            <a:r>
              <a:t>Stappenplan </a:t>
            </a:r>
            <a:endParaRPr sz="1088">
              <a:latin typeface="Trebuchet MS Standaard"/>
              <a:ea typeface="Trebuchet MS Standaard"/>
              <a:cs typeface="Trebuchet MS Standaard"/>
              <a:sym typeface="Trebuchet MS Standaard"/>
            </a:endParaRPr>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1: </a:t>
            </a:r>
            <a:r>
              <a:t>Is de patient ≤ 85 jaar? Raadpleeg Donorregister (071- 579 57 95, 24u/dag bereikbaar).</a:t>
            </a:r>
            <a:endParaRPr sz="816"/>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2: </a:t>
            </a:r>
            <a:r>
              <a:t>Controleer de leeftijdscriteria en belangrijkste </a:t>
            </a:r>
            <a:r>
              <a:rPr>
                <a:solidFill>
                  <a:srgbClr val="333333"/>
                </a:solidFill>
              </a:rPr>
              <a:t>algemene </a:t>
            </a:r>
            <a:r>
              <a:rPr u="sng">
                <a:solidFill>
                  <a:srgbClr val="0000FF"/>
                </a:solidFill>
                <a:uFill>
                  <a:solidFill>
                    <a:srgbClr val="0000FF"/>
                  </a:solidFill>
                </a:uFill>
                <a:hlinkClick r:id="rId2"/>
              </a:rPr>
              <a:t>contra-indicaties</a:t>
            </a:r>
            <a:r>
              <a:rPr>
                <a:solidFill>
                  <a:srgbClr val="333333"/>
                </a:solidFill>
              </a:rPr>
              <a:t>.</a:t>
            </a:r>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3:</a:t>
            </a:r>
            <a:r>
              <a:t> Voer een instemmings- of toestemmingsgesprek met de nabestaanden. Geef de brochure "Weefseldonatie Informatie voor</a:t>
            </a:r>
            <a:br/>
            <a:r>
              <a:t>naasten" mee. </a:t>
            </a:r>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4:</a:t>
            </a:r>
            <a:r>
              <a:t> Neem vraag 5 t/m 21 van de vragenlijst met de nabestaanden door en/of haal informatie uit het dossier. </a:t>
            </a:r>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5:</a:t>
            </a:r>
            <a:r>
              <a:t> Meld de donor aan bij de NTS (071- 579 57 95 - 24u/dag). </a:t>
            </a:r>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6</a:t>
            </a:r>
            <a:r>
              <a:t>: Laat het A- en B-formulier achter bij de overledene.Voorbeeld 2. patiënt in verpleeghuis met vergevorderde </a:t>
            </a:r>
            <a:br/>
            <a:endParaRPr/>
          </a:p>
        </p:txBody>
      </p:sp>
      <p:sp>
        <p:nvSpPr>
          <p:cNvPr id="93"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11</a:t>
            </a:fld>
            <a:endParaRPr/>
          </a:p>
        </p:txBody>
      </p:sp>
      <p:pic>
        <p:nvPicPr>
          <p:cNvPr id="94" name="Schermafbeelding 2022-01-20 om 11.13.14.png" descr="Schermafbeelding 2022-01-20 om 11.13.14.png"/>
          <p:cNvPicPr>
            <a:picLocks noChangeAspect="1"/>
          </p:cNvPicPr>
          <p:nvPr/>
        </p:nvPicPr>
        <p:blipFill>
          <a:blip r:embed="rId3"/>
          <a:stretch>
            <a:fillRect/>
          </a:stretch>
        </p:blipFill>
        <p:spPr>
          <a:xfrm>
            <a:off x="4861076" y="0"/>
            <a:ext cx="3409065" cy="51435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el 1"/>
          <p:cNvSpPr txBox="1">
            <a:spLocks noGrp="1"/>
          </p:cNvSpPr>
          <p:nvPr>
            <p:ph type="title" idx="4294967295"/>
          </p:nvPr>
        </p:nvSpPr>
        <p:spPr>
          <a:xfrm>
            <a:off x="663574" y="484187"/>
            <a:ext cx="7869240" cy="857251"/>
          </a:xfrm>
          <a:prstGeom prst="rect">
            <a:avLst/>
          </a:prstGeom>
        </p:spPr>
        <p:txBody>
          <a:bodyPr anchor="t">
            <a:normAutofit/>
          </a:bodyPr>
          <a:lstStyle/>
          <a:p>
            <a:r>
              <a:t>Donatie</a:t>
            </a:r>
          </a:p>
        </p:txBody>
      </p:sp>
      <p:sp>
        <p:nvSpPr>
          <p:cNvPr id="97" name="Tijdelijke aanduiding voor inhoud 2"/>
          <p:cNvSpPr txBox="1">
            <a:spLocks noGrp="1"/>
          </p:cNvSpPr>
          <p:nvPr>
            <p:ph type="body" sz="half" idx="4294967295"/>
          </p:nvPr>
        </p:nvSpPr>
        <p:spPr>
          <a:xfrm>
            <a:off x="663574" y="1574800"/>
            <a:ext cx="7869240" cy="1993900"/>
          </a:xfrm>
          <a:prstGeom prst="rect">
            <a:avLst/>
          </a:prstGeom>
        </p:spPr>
        <p:txBody>
          <a:bodyPr>
            <a:normAutofit/>
          </a:bodyPr>
          <a:lstStyle/>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Contra-indicaties</a:t>
            </a:r>
          </a:p>
          <a:p>
            <a:pPr marL="123524" indent="-123524" defTabSz="528065">
              <a:spcBef>
                <a:spcPts val="200"/>
              </a:spcBef>
              <a:buFontTx/>
              <a:defRPr sz="1232">
                <a:latin typeface="Trebuchet MS Standaard"/>
                <a:ea typeface="Trebuchet MS Standaard"/>
                <a:cs typeface="Trebuchet MS Standaard"/>
                <a:sym typeface="Trebuchet MS Standaard"/>
              </a:defRPr>
            </a:pPr>
            <a:r>
              <a:t>&gt; 80 jr en aan beide ogen geopereerd aan cataract.</a:t>
            </a:r>
          </a:p>
          <a:p>
            <a:pPr marL="123524" indent="-123524" defTabSz="528065">
              <a:spcBef>
                <a:spcPts val="200"/>
              </a:spcBef>
              <a:buFontTx/>
              <a:defRPr sz="1232">
                <a:latin typeface="Trebuchet MS Standaard"/>
                <a:ea typeface="Trebuchet MS Standaard"/>
                <a:cs typeface="Trebuchet MS Standaard"/>
                <a:sym typeface="Trebuchet MS Standaard"/>
              </a:defRPr>
            </a:pPr>
            <a:r>
              <a:t>Er sprake is van een degeneratieve neurologische ziekte van onbekende oorsprong (hieronder vallen onder andere alle vormen van dementie, ALS, Huntington, MSA, MS, en Parkinson. </a:t>
            </a:r>
          </a:p>
          <a:p>
            <a:pPr marL="123524" indent="-123524" defTabSz="528065">
              <a:spcBef>
                <a:spcPts val="200"/>
              </a:spcBef>
              <a:buFontTx/>
              <a:defRPr sz="1232">
                <a:latin typeface="Trebuchet MS Standaard"/>
                <a:ea typeface="Trebuchet MS Standaard"/>
                <a:cs typeface="Trebuchet MS Standaard"/>
                <a:sym typeface="Trebuchet MS Standaard"/>
              </a:defRPr>
            </a:pPr>
            <a:r>
              <a:rPr>
                <a:solidFill>
                  <a:srgbClr val="000000"/>
                </a:solidFill>
              </a:rPr>
              <a:t>Er sprake is van een (premaligne) hematologische aandoening </a:t>
            </a:r>
            <a:r>
              <a:t>of gemetastaseerd melanoom </a:t>
            </a:r>
            <a:r>
              <a:rPr i="1">
                <a:solidFill>
                  <a:srgbClr val="929292"/>
                </a:solidFill>
              </a:rPr>
              <a:t>NB: Een solide maligniteit in heden of verleden is geen contra-indicatie voor oogweefseldonatie, ook niet indien sprake is van metastasering </a:t>
            </a:r>
            <a:endParaRPr sz="924" i="1">
              <a:solidFill>
                <a:srgbClr val="000000"/>
              </a:solidFill>
            </a:endParaRPr>
          </a:p>
          <a:p>
            <a:pPr marL="416894" lvl="1" indent="-123524" defTabSz="528065">
              <a:spcBef>
                <a:spcPts val="200"/>
              </a:spcBef>
              <a:buFontTx/>
              <a:buChar char="•"/>
              <a:defRPr sz="1232">
                <a:latin typeface="Trebuchet MS Standaard"/>
                <a:ea typeface="Trebuchet MS Standaard"/>
                <a:cs typeface="Trebuchet MS Standaard"/>
                <a:sym typeface="Trebuchet MS Standaard"/>
              </a:defRPr>
            </a:pPr>
            <a:r>
              <a:rPr i="1">
                <a:solidFill>
                  <a:srgbClr val="929292"/>
                </a:solidFill>
              </a:rPr>
              <a:t>Zie voor uitgebreide versie: </a:t>
            </a:r>
            <a:r>
              <a:rPr u="sng">
                <a:solidFill>
                  <a:srgbClr val="0000FF"/>
                </a:solidFill>
                <a:uFill>
                  <a:solidFill>
                    <a:srgbClr val="0000FF"/>
                  </a:solidFill>
                </a:uFill>
                <a:hlinkClick r:id="rId2"/>
              </a:rPr>
              <a:t>Nederlandse Transplantatie Stichting </a:t>
            </a:r>
            <a:br>
              <a:rPr u="sng">
                <a:solidFill>
                  <a:srgbClr val="0000FF"/>
                </a:solidFill>
                <a:uFill>
                  <a:solidFill>
                    <a:srgbClr val="0000FF"/>
                  </a:solidFill>
                </a:uFill>
                <a:hlinkClick r:id="rId2"/>
              </a:rPr>
            </a:br>
            <a:endParaRPr u="sng">
              <a:solidFill>
                <a:srgbClr val="0000FF"/>
              </a:solidFill>
              <a:uFill>
                <a:solidFill>
                  <a:srgbClr val="0000FF"/>
                </a:solidFill>
              </a:uFill>
              <a:hlinkClick r:id="rId2"/>
            </a:endParaRPr>
          </a:p>
        </p:txBody>
      </p:sp>
      <p:sp>
        <p:nvSpPr>
          <p:cNvPr id="98"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12</a:t>
            </a:fld>
            <a:endParaRPr/>
          </a:p>
        </p:txBody>
      </p:sp>
      <p:pic>
        <p:nvPicPr>
          <p:cNvPr id="99" name="Schermafbeelding 2022-01-20 om 11.17.14.png" descr="Schermafbeelding 2022-01-20 om 11.17.14.png"/>
          <p:cNvPicPr>
            <a:picLocks noChangeAspect="1"/>
          </p:cNvPicPr>
          <p:nvPr/>
        </p:nvPicPr>
        <p:blipFill>
          <a:blip r:embed="rId3"/>
          <a:stretch>
            <a:fillRect/>
          </a:stretch>
        </p:blipFill>
        <p:spPr>
          <a:xfrm>
            <a:off x="0" y="3593926"/>
            <a:ext cx="9144001" cy="150115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el 1"/>
          <p:cNvSpPr txBox="1">
            <a:spLocks noGrp="1"/>
          </p:cNvSpPr>
          <p:nvPr>
            <p:ph type="title" idx="4294967295"/>
          </p:nvPr>
        </p:nvSpPr>
        <p:spPr>
          <a:xfrm>
            <a:off x="663574" y="484187"/>
            <a:ext cx="7869240" cy="857251"/>
          </a:xfrm>
          <a:prstGeom prst="rect">
            <a:avLst/>
          </a:prstGeom>
        </p:spPr>
        <p:txBody>
          <a:bodyPr anchor="t">
            <a:normAutofit/>
          </a:bodyPr>
          <a:lstStyle/>
          <a:p>
            <a:r>
              <a:t>Donatie</a:t>
            </a:r>
          </a:p>
        </p:txBody>
      </p:sp>
      <p:sp>
        <p:nvSpPr>
          <p:cNvPr id="102" name="Tijdelijke aanduiding voor inhoud 2"/>
          <p:cNvSpPr txBox="1">
            <a:spLocks noGrp="1"/>
          </p:cNvSpPr>
          <p:nvPr>
            <p:ph type="body" sz="half" idx="4294967295"/>
          </p:nvPr>
        </p:nvSpPr>
        <p:spPr>
          <a:xfrm>
            <a:off x="663574" y="1574800"/>
            <a:ext cx="3700170" cy="3151383"/>
          </a:xfrm>
          <a:prstGeom prst="rect">
            <a:avLst/>
          </a:prstGeom>
        </p:spPr>
        <p:txBody>
          <a:bodyPr>
            <a:normAutofit/>
          </a:bodyPr>
          <a:lstStyle/>
          <a:p>
            <a:pPr marL="0" indent="0" defTabSz="310895">
              <a:spcBef>
                <a:spcPts val="800"/>
              </a:spcBef>
              <a:buSzTx/>
              <a:buFontTx/>
              <a:buNone/>
              <a:defRPr sz="1178">
                <a:solidFill>
                  <a:srgbClr val="694893"/>
                </a:solidFill>
                <a:latin typeface="+mn-lt"/>
                <a:ea typeface="+mn-ea"/>
                <a:cs typeface="+mn-cs"/>
                <a:sym typeface="Helvetica"/>
              </a:defRPr>
            </a:pPr>
            <a:r>
              <a:t>Stappenplan </a:t>
            </a:r>
            <a:endParaRPr sz="1088">
              <a:latin typeface="Trebuchet MS Standaard"/>
              <a:ea typeface="Trebuchet MS Standaard"/>
              <a:cs typeface="Trebuchet MS Standaard"/>
              <a:sym typeface="Trebuchet MS Standaard"/>
            </a:endParaRPr>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1: </a:t>
            </a:r>
            <a:r>
              <a:t>Is de patient ≤ 85 jaar? Raadpleeg Donorregister (071- 579 57 95, 24u/dag bereikbaar).</a:t>
            </a:r>
            <a:endParaRPr sz="816"/>
          </a:p>
          <a:p>
            <a:pPr marL="109086" indent="-109086" defTabSz="466344">
              <a:spcBef>
                <a:spcPts val="200"/>
              </a:spcBef>
              <a:buFontTx/>
              <a:defRPr sz="1088">
                <a:solidFill>
                  <a:srgbClr val="C0C0C0"/>
                </a:solidFill>
                <a:latin typeface="Trebuchet MS Standaard"/>
                <a:ea typeface="Trebuchet MS Standaard"/>
                <a:cs typeface="Trebuchet MS Standaard"/>
                <a:sym typeface="Trebuchet MS Standaard"/>
              </a:defRPr>
            </a:pPr>
            <a:r>
              <a:rPr b="1"/>
              <a:t>Stap 2: </a:t>
            </a:r>
            <a:r>
              <a:t>Controleer de leeftijdscriteria en belangrijkste algemene contra-indicaties. </a:t>
            </a:r>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3:</a:t>
            </a:r>
            <a:r>
              <a:t> Voer een instemmings- of toestemmingsgesprek met de nabestaanden. Geef de brochure </a:t>
            </a:r>
            <a:r>
              <a:rPr>
                <a:solidFill>
                  <a:srgbClr val="337AB7"/>
                </a:solidFill>
                <a:hlinkClick r:id="rId2"/>
              </a:rPr>
              <a:t>"Weefseldonatie Informatie voor naasten"</a:t>
            </a:r>
            <a:r>
              <a:t> mee. </a:t>
            </a:r>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4:</a:t>
            </a:r>
            <a:r>
              <a:t> Neem </a:t>
            </a:r>
            <a:r>
              <a:rPr>
                <a:solidFill>
                  <a:srgbClr val="337AB7"/>
                </a:solidFill>
                <a:hlinkClick r:id="rId3"/>
              </a:rPr>
              <a:t>vraag 5 t/m 21 van de vragenlijst</a:t>
            </a:r>
            <a:r>
              <a:t> met de nabestaanden door en/of haal informatie uit het dossier. </a:t>
            </a:r>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5:</a:t>
            </a:r>
            <a:r>
              <a:t> Meld de donor aan bij de NTS (071- 579 57 95 - 24u/dag). </a:t>
            </a:r>
            <a:endParaRPr>
              <a:solidFill>
                <a:srgbClr val="333333"/>
              </a:solidFill>
            </a:endParaRPr>
          </a:p>
          <a:p>
            <a:pPr marL="109086" indent="-109086" defTabSz="466344">
              <a:spcBef>
                <a:spcPts val="200"/>
              </a:spcBef>
              <a:buFontTx/>
              <a:defRPr sz="1088">
                <a:latin typeface="Trebuchet MS Standaard"/>
                <a:ea typeface="Trebuchet MS Standaard"/>
                <a:cs typeface="Trebuchet MS Standaard"/>
                <a:sym typeface="Trebuchet MS Standaard"/>
              </a:defRPr>
            </a:pPr>
            <a:r>
              <a:rPr b="1"/>
              <a:t>Stap 6</a:t>
            </a:r>
            <a:r>
              <a:t>: Laat het A- en B-formulier achter bij de overledene.Voorbeeld 2. patiënt in verpleeghuis met vergevorderde </a:t>
            </a:r>
            <a:br>
              <a:rPr>
                <a:solidFill>
                  <a:srgbClr val="333333"/>
                </a:solidFill>
              </a:rPr>
            </a:br>
            <a:endParaRPr>
              <a:solidFill>
                <a:srgbClr val="333333"/>
              </a:solidFill>
            </a:endParaRPr>
          </a:p>
        </p:txBody>
      </p:sp>
      <p:sp>
        <p:nvSpPr>
          <p:cNvPr id="103"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13</a:t>
            </a:fld>
            <a:endParaRPr/>
          </a:p>
        </p:txBody>
      </p:sp>
      <p:pic>
        <p:nvPicPr>
          <p:cNvPr id="104" name="Schermafbeelding 2022-01-20 om 11.13.14.png" descr="Schermafbeelding 2022-01-20 om 11.13.14.png"/>
          <p:cNvPicPr>
            <a:picLocks noChangeAspect="1"/>
          </p:cNvPicPr>
          <p:nvPr/>
        </p:nvPicPr>
        <p:blipFill>
          <a:blip r:embed="rId4"/>
          <a:stretch>
            <a:fillRect/>
          </a:stretch>
        </p:blipFill>
        <p:spPr>
          <a:xfrm>
            <a:off x="4861076" y="0"/>
            <a:ext cx="3409065" cy="51435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el 1"/>
          <p:cNvSpPr txBox="1">
            <a:spLocks noGrp="1"/>
          </p:cNvSpPr>
          <p:nvPr>
            <p:ph type="title" idx="4294967295"/>
          </p:nvPr>
        </p:nvSpPr>
        <p:spPr>
          <a:xfrm>
            <a:off x="663574" y="484187"/>
            <a:ext cx="7869240" cy="857251"/>
          </a:xfrm>
          <a:prstGeom prst="rect">
            <a:avLst/>
          </a:prstGeom>
        </p:spPr>
        <p:txBody>
          <a:bodyPr anchor="t">
            <a:normAutofit/>
          </a:bodyPr>
          <a:lstStyle/>
          <a:p>
            <a:r>
              <a:t>Oefeningen</a:t>
            </a:r>
          </a:p>
        </p:txBody>
      </p:sp>
      <p:sp>
        <p:nvSpPr>
          <p:cNvPr id="10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Instructie invullen B-verklaring:</a:t>
            </a:r>
          </a:p>
          <a:p>
            <a:pPr marL="160420" indent="-160420">
              <a:spcBef>
                <a:spcPts val="300"/>
              </a:spcBef>
              <a:buFontTx/>
              <a:defRPr sz="1600">
                <a:latin typeface="Trebuchet MS Standaard"/>
                <a:ea typeface="Trebuchet MS Standaard"/>
                <a:cs typeface="Trebuchet MS Standaard"/>
                <a:sym typeface="Trebuchet MS Standaard"/>
              </a:defRPr>
            </a:pPr>
            <a:r>
              <a:t>1a. Wat is de ziekte/aandoening die rechtstreeks de dood tot gevolg had?</a:t>
            </a:r>
          </a:p>
          <a:p>
            <a:pPr marL="160420" indent="-160420">
              <a:spcBef>
                <a:spcPts val="300"/>
              </a:spcBef>
              <a:buFontTx/>
              <a:defRPr sz="1600">
                <a:latin typeface="Trebuchet MS Standaard"/>
                <a:ea typeface="Trebuchet MS Standaard"/>
                <a:cs typeface="Trebuchet MS Standaard"/>
                <a:sym typeface="Trebuchet MS Standaard"/>
              </a:defRPr>
            </a:pPr>
            <a:r>
              <a:t>1b. Welke ziekte/aandoeding heeft geleid tot de doodsoorzaak onder 1a?</a:t>
            </a:r>
          </a:p>
          <a:p>
            <a:pPr marL="160420" indent="-160420">
              <a:spcBef>
                <a:spcPts val="300"/>
              </a:spcBef>
              <a:buFontTx/>
              <a:defRPr sz="1600">
                <a:latin typeface="Trebuchet MS Standaard"/>
                <a:ea typeface="Trebuchet MS Standaard"/>
                <a:cs typeface="Trebuchet MS Standaard"/>
                <a:sym typeface="Trebuchet MS Standaard"/>
              </a:defRPr>
            </a:pPr>
            <a:r>
              <a:t>1c. Onderliggen doodsoorzaak: ziekte/aandoening die het startpunt is van de keten welke tot de dood heeft geleid. </a:t>
            </a:r>
          </a:p>
          <a:p>
            <a:pPr marL="160420" indent="-160420">
              <a:spcBef>
                <a:spcPts val="300"/>
              </a:spcBef>
              <a:buFontTx/>
              <a:defRPr sz="1600">
                <a:latin typeface="Trebuchet MS Standaard"/>
                <a:ea typeface="Trebuchet MS Standaard"/>
                <a:cs typeface="Trebuchet MS Standaard"/>
                <a:sym typeface="Trebuchet MS Standaard"/>
              </a:defRPr>
            </a:pPr>
            <a:r>
              <a:t>2. Bijdragende doodsoorzaak: ziekte/aandoening zonder welke de keten op 1 niet tot de dood zou hebben geleid.</a:t>
            </a:r>
          </a:p>
          <a:p>
            <a:pPr marL="160420" indent="-160420">
              <a:spcBef>
                <a:spcPts val="300"/>
              </a:spcBef>
              <a:buFontTx/>
              <a:defRPr sz="1600">
                <a:latin typeface="Trebuchet MS Standaard"/>
                <a:ea typeface="Trebuchet MS Standaard"/>
                <a:cs typeface="Trebuchet MS Standaard"/>
                <a:sym typeface="Trebuchet MS Standaard"/>
              </a:defRPr>
            </a:pPr>
            <a:r>
              <a:t>3. Is dit een natuurlijke dood of een niet-natuurlijke dood?</a:t>
            </a:r>
          </a:p>
        </p:txBody>
      </p:sp>
      <p:sp>
        <p:nvSpPr>
          <p:cNvPr id="10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0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el 1"/>
          <p:cNvSpPr txBox="1">
            <a:spLocks noGrp="1"/>
          </p:cNvSpPr>
          <p:nvPr>
            <p:ph type="title" idx="4294967295"/>
          </p:nvPr>
        </p:nvSpPr>
        <p:spPr>
          <a:xfrm>
            <a:off x="663574" y="484187"/>
            <a:ext cx="7869240" cy="857251"/>
          </a:xfrm>
          <a:prstGeom prst="rect">
            <a:avLst/>
          </a:prstGeom>
        </p:spPr>
        <p:txBody>
          <a:bodyPr anchor="t">
            <a:normAutofit/>
          </a:bodyPr>
          <a:lstStyle/>
          <a:p>
            <a:r>
              <a:t>Casus 1</a:t>
            </a:r>
          </a:p>
        </p:txBody>
      </p:sp>
      <p:sp>
        <p:nvSpPr>
          <p:cNvPr id="11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58-jarige vrouw:</a:t>
            </a:r>
          </a:p>
          <a:p>
            <a:pPr marL="0" indent="0">
              <a:spcBef>
                <a:spcPts val="300"/>
              </a:spcBef>
              <a:buSzTx/>
              <a:buNone/>
              <a:defRPr sz="1600">
                <a:latin typeface="Trebuchet MS Standaard"/>
                <a:ea typeface="Trebuchet MS Standaard"/>
                <a:cs typeface="Trebuchet MS Standaard"/>
                <a:sym typeface="Trebuchet MS Standaard"/>
              </a:defRPr>
            </a:pPr>
            <a:r>
              <a:t>wordt opgenomen in het ziekenhuis voor een operatie aan een forse uterus myomatosus (20x18x15cm). De operatie verloopt spoedig en patiënte kan naar de afdeling. Drie uur later wordt zij plotseling heftig kortademig. Zij is klam en maakt een cyanotische indruk. Nog voordat er een infuus ingebracht kan worden overlijdt patiënte onder het beeld van een polsloze elektrische activiteit (elektromechanische dissociatie).</a:t>
            </a:r>
          </a:p>
        </p:txBody>
      </p:sp>
      <p:sp>
        <p:nvSpPr>
          <p:cNvPr id="113"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14"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
          <p:cNvSpPr txBox="1">
            <a:spLocks noGrp="1"/>
          </p:cNvSpPr>
          <p:nvPr>
            <p:ph type="title" idx="4294967295"/>
          </p:nvPr>
        </p:nvSpPr>
        <p:spPr>
          <a:xfrm>
            <a:off x="663574" y="484187"/>
            <a:ext cx="7869240" cy="857251"/>
          </a:xfrm>
          <a:prstGeom prst="rect">
            <a:avLst/>
          </a:prstGeom>
        </p:spPr>
        <p:txBody>
          <a:bodyPr anchor="t">
            <a:normAutofit/>
          </a:bodyPr>
          <a:lstStyle/>
          <a:p>
            <a:r>
              <a:t>Casus 2</a:t>
            </a:r>
          </a:p>
        </p:txBody>
      </p:sp>
      <p:sp>
        <p:nvSpPr>
          <p:cNvPr id="11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73-jarige man:</a:t>
            </a:r>
          </a:p>
          <a:p>
            <a:pPr marL="0" indent="0">
              <a:spcBef>
                <a:spcPts val="300"/>
              </a:spcBef>
              <a:buSzTx/>
              <a:buNone/>
              <a:defRPr sz="1600">
                <a:latin typeface="Trebuchet MS Standaard"/>
                <a:ea typeface="Trebuchet MS Standaard"/>
                <a:cs typeface="Trebuchet MS Standaard"/>
                <a:sym typeface="Trebuchet MS Standaard"/>
              </a:defRPr>
            </a:pPr>
            <a:r>
              <a:t>die al meer dan twintig jaar bekend is met ernstige diabetes mellitus type 2 en stevig doorrookt, heeft in de loop van zijn leven uitgebreide atherosclerotische afwijkingen ontwikkeld. Hij ontwikkeld een ernstige sepsis op basis van progressief gangreen van zijn rechtervoet waaraan hij ten slotte overlijdt.</a:t>
            </a:r>
          </a:p>
        </p:txBody>
      </p:sp>
      <p:sp>
        <p:nvSpPr>
          <p:cNvPr id="11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1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idx="4294967295"/>
          </p:nvPr>
        </p:nvSpPr>
        <p:spPr>
          <a:xfrm>
            <a:off x="663574" y="484187"/>
            <a:ext cx="7869240" cy="857251"/>
          </a:xfrm>
          <a:prstGeom prst="rect">
            <a:avLst/>
          </a:prstGeom>
        </p:spPr>
        <p:txBody>
          <a:bodyPr anchor="t">
            <a:normAutofit/>
          </a:bodyPr>
          <a:lstStyle/>
          <a:p>
            <a:r>
              <a:t>Casus 3</a:t>
            </a:r>
          </a:p>
        </p:txBody>
      </p:sp>
      <p:sp>
        <p:nvSpPr>
          <p:cNvPr id="12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71-jarige man:</a:t>
            </a:r>
          </a:p>
          <a:p>
            <a:pPr marL="0" indent="0">
              <a:spcBef>
                <a:spcPts val="300"/>
              </a:spcBef>
              <a:buSzTx/>
              <a:buNone/>
              <a:defRPr sz="1600">
                <a:latin typeface="Trebuchet MS Standaard"/>
                <a:ea typeface="Trebuchet MS Standaard"/>
                <a:cs typeface="Trebuchet MS Standaard"/>
                <a:sym typeface="Trebuchet MS Standaard"/>
              </a:defRPr>
            </a:pPr>
            <a:r>
              <a:t>die al jaren COPD heeft en een matige hartfunctie (cor pulmonale) wordt toenemend kortademig. Bij onderzoek blijkt er hartfalen te bestaan met een verhoogde veneuze druk en perifeer oedeem. Verder is er rechtsachter/-onder ook een gebied met gedempte percussie en verminderd ademgeruis. Gedacht wordt aan een pneumonie. Hoewel patiënt aanvankelijk lijkt op te knappen onder de ingestelde therapie, breidt het longinfiltraat zich uit en verslechtert zijn toestand. Na enkele dagen overlijdt hij.</a:t>
            </a:r>
          </a:p>
        </p:txBody>
      </p:sp>
      <p:sp>
        <p:nvSpPr>
          <p:cNvPr id="123"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24"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el 1"/>
          <p:cNvSpPr txBox="1">
            <a:spLocks noGrp="1"/>
          </p:cNvSpPr>
          <p:nvPr>
            <p:ph type="title" idx="4294967295"/>
          </p:nvPr>
        </p:nvSpPr>
        <p:spPr>
          <a:xfrm>
            <a:off x="663574" y="484187"/>
            <a:ext cx="7869240" cy="857251"/>
          </a:xfrm>
          <a:prstGeom prst="rect">
            <a:avLst/>
          </a:prstGeom>
        </p:spPr>
        <p:txBody>
          <a:bodyPr anchor="t">
            <a:normAutofit/>
          </a:bodyPr>
          <a:lstStyle/>
          <a:p>
            <a:r>
              <a:t>Casus 4</a:t>
            </a:r>
          </a:p>
        </p:txBody>
      </p:sp>
      <p:sp>
        <p:nvSpPr>
          <p:cNvPr id="12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83-jarige man:</a:t>
            </a:r>
          </a:p>
          <a:p>
            <a:pPr marL="0" indent="0">
              <a:spcBef>
                <a:spcPts val="300"/>
              </a:spcBef>
              <a:buSzTx/>
              <a:buNone/>
              <a:defRPr sz="1600">
                <a:latin typeface="Trebuchet MS Standaard"/>
                <a:ea typeface="Trebuchet MS Standaard"/>
                <a:cs typeface="Trebuchet MS Standaard"/>
                <a:sym typeface="Trebuchet MS Standaard"/>
              </a:defRPr>
            </a:pPr>
            <a:r>
              <a:t>die altijd gezond is geweest maar de laatste maanden wat vergeetachtig is, struikelt over een stoeprand, valt ongelukkig en breekt zijn heup waarvoor hij een prothese krijgt. Na een week blijkt er een dislocatie van de nieuwe heup te zijn die wel op de avond na de operatie gerapporteerd was door de radioloog, maar niet gelezen door de behandelaar. Patiënt wordt immobiel en overlijdt enkele weken later plotseling in een verpleeghuis, terwijl hij met zijn dochter aan het praten is.</a:t>
            </a:r>
          </a:p>
        </p:txBody>
      </p:sp>
      <p:sp>
        <p:nvSpPr>
          <p:cNvPr id="12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2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el 1"/>
          <p:cNvSpPr txBox="1">
            <a:spLocks noGrp="1"/>
          </p:cNvSpPr>
          <p:nvPr>
            <p:ph type="title" idx="4294967295"/>
          </p:nvPr>
        </p:nvSpPr>
        <p:spPr>
          <a:xfrm>
            <a:off x="663574" y="484187"/>
            <a:ext cx="7869240" cy="857251"/>
          </a:xfrm>
          <a:prstGeom prst="rect">
            <a:avLst/>
          </a:prstGeom>
        </p:spPr>
        <p:txBody>
          <a:bodyPr anchor="t">
            <a:normAutofit/>
          </a:bodyPr>
          <a:lstStyle/>
          <a:p>
            <a:r>
              <a:t>Casus 5</a:t>
            </a:r>
          </a:p>
        </p:txBody>
      </p:sp>
      <p:sp>
        <p:nvSpPr>
          <p:cNvPr id="13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81-jarige man:</a:t>
            </a:r>
          </a:p>
          <a:p>
            <a:pPr marL="0" indent="0">
              <a:spcBef>
                <a:spcPts val="300"/>
              </a:spcBef>
              <a:buSzTx/>
              <a:buNone/>
              <a:defRPr sz="1600">
                <a:latin typeface="Trebuchet MS Standaard"/>
                <a:ea typeface="Trebuchet MS Standaard"/>
                <a:cs typeface="Trebuchet MS Standaard"/>
                <a:sym typeface="Trebuchet MS Standaard"/>
              </a:defRPr>
            </a:pPr>
            <a:r>
              <a:t>bekend met reumatische mitralisklepstenose raakt plotseling linkszijdig verlamd. Er is geen significante carotispathologie. In de rechterhemisfeer ontstaat na enkele dagen een bloeding, met als uiteindelijk gevolg inklemming van de hersenen in het tentorium en overlijden.</a:t>
            </a:r>
          </a:p>
        </p:txBody>
      </p:sp>
      <p:sp>
        <p:nvSpPr>
          <p:cNvPr id="133"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34"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1"/>
          <p:cNvSpPr txBox="1">
            <a:spLocks noGrp="1"/>
          </p:cNvSpPr>
          <p:nvPr>
            <p:ph type="title" idx="4294967295"/>
          </p:nvPr>
        </p:nvSpPr>
        <p:spPr>
          <a:xfrm>
            <a:off x="663574" y="484187"/>
            <a:ext cx="7869240" cy="857251"/>
          </a:xfrm>
          <a:prstGeom prst="rect">
            <a:avLst/>
          </a:prstGeom>
        </p:spPr>
        <p:txBody>
          <a:bodyPr anchor="t">
            <a:normAutofit/>
          </a:bodyPr>
          <a:lstStyle/>
          <a:p>
            <a:r>
              <a:t>Overlijden</a:t>
            </a:r>
          </a:p>
        </p:txBody>
      </p:sp>
      <p:sp>
        <p:nvSpPr>
          <p:cNvPr id="56"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Natuurlijk overlijden</a:t>
            </a:r>
          </a:p>
          <a:p>
            <a:pPr marL="0" indent="0">
              <a:spcBef>
                <a:spcPts val="300"/>
              </a:spcBef>
              <a:buSzTx/>
              <a:buNone/>
              <a:defRPr sz="1600">
                <a:latin typeface="Trebuchet MS Standaard"/>
                <a:ea typeface="Trebuchet MS Standaard"/>
                <a:cs typeface="Trebuchet MS Standaard"/>
                <a:sym typeface="Trebuchet MS Standaard"/>
              </a:defRPr>
            </a:pPr>
            <a:r>
              <a:t>is overlijden door spontane ziekte, inclusief een complicatie van een ‘lege artis’ uitgevoerde medische behandeling.</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Niet-natuurlijk overlijden</a:t>
            </a:r>
          </a:p>
          <a:p>
            <a:pPr marL="0" indent="0">
              <a:spcBef>
                <a:spcPts val="300"/>
              </a:spcBef>
              <a:buSzTx/>
              <a:buNone/>
              <a:defRPr sz="1600">
                <a:latin typeface="Trebuchet MS Standaard"/>
                <a:ea typeface="Trebuchet MS Standaard"/>
                <a:cs typeface="Trebuchet MS Standaard"/>
                <a:sym typeface="Trebuchet MS Standaard"/>
              </a:defRPr>
            </a:pPr>
            <a:r>
              <a:t>is overlijden als direct of indirect gevolg van een ongeval, geweld of een andere van buiten komende oorzaak, schuld of opzet van een ander, of zelfmoord.</a:t>
            </a:r>
          </a:p>
        </p:txBody>
      </p:sp>
      <p:sp>
        <p:nvSpPr>
          <p:cNvPr id="57"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el 1"/>
          <p:cNvSpPr txBox="1">
            <a:spLocks noGrp="1"/>
          </p:cNvSpPr>
          <p:nvPr>
            <p:ph type="title" idx="4294967295"/>
          </p:nvPr>
        </p:nvSpPr>
        <p:spPr>
          <a:xfrm>
            <a:off x="663574" y="484187"/>
            <a:ext cx="7869240" cy="857251"/>
          </a:xfrm>
          <a:prstGeom prst="rect">
            <a:avLst/>
          </a:prstGeom>
        </p:spPr>
        <p:txBody>
          <a:bodyPr anchor="t">
            <a:normAutofit/>
          </a:bodyPr>
          <a:lstStyle/>
          <a:p>
            <a:r>
              <a:t>Casus 6</a:t>
            </a:r>
          </a:p>
        </p:txBody>
      </p:sp>
      <p:sp>
        <p:nvSpPr>
          <p:cNvPr id="13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69-jarige vrouw:</a:t>
            </a:r>
          </a:p>
          <a:p>
            <a:pPr marL="0" indent="0">
              <a:spcBef>
                <a:spcPts val="300"/>
              </a:spcBef>
              <a:buSzTx/>
              <a:buNone/>
              <a:defRPr sz="1600">
                <a:latin typeface="Trebuchet MS Standaard"/>
                <a:ea typeface="Trebuchet MS Standaard"/>
                <a:cs typeface="Trebuchet MS Standaard"/>
                <a:sym typeface="Trebuchet MS Standaard"/>
              </a:defRPr>
            </a:pPr>
            <a:r>
              <a:t>wordt al enige tijd op de polikliniek Hematologie vervolgd in verband met een myelodysplastisch syndroom. Het trombocytengetal ligt meestal rond de 70x109/L maar is bij de laatste controle gedaald naar 20x109/L. Ze heeft daarbij nogal wat petechiën, maar geen grote bloedingen. Omdat patiënte nog niet in aanmerking komt voor trombocytentransfusie, wordt zij naar huis gestuurd. Nog dezelfde avond overlijdt ze onder het beeld van een bloeding in de linkerhemisfeer.</a:t>
            </a:r>
          </a:p>
        </p:txBody>
      </p:sp>
      <p:sp>
        <p:nvSpPr>
          <p:cNvPr id="13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3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el 1"/>
          <p:cNvSpPr txBox="1">
            <a:spLocks noGrp="1"/>
          </p:cNvSpPr>
          <p:nvPr>
            <p:ph type="title" idx="4294967295"/>
          </p:nvPr>
        </p:nvSpPr>
        <p:spPr>
          <a:xfrm>
            <a:off x="663574" y="484187"/>
            <a:ext cx="7869240" cy="857251"/>
          </a:xfrm>
          <a:prstGeom prst="rect">
            <a:avLst/>
          </a:prstGeom>
        </p:spPr>
        <p:txBody>
          <a:bodyPr anchor="t">
            <a:normAutofit/>
          </a:bodyPr>
          <a:lstStyle/>
          <a:p>
            <a:r>
              <a:t>Casus 7</a:t>
            </a:r>
          </a:p>
        </p:txBody>
      </p:sp>
      <p:sp>
        <p:nvSpPr>
          <p:cNvPr id="14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86-jarige ernstig demente man:</a:t>
            </a:r>
          </a:p>
          <a:p>
            <a:pPr marL="0" indent="0">
              <a:spcBef>
                <a:spcPts val="300"/>
              </a:spcBef>
              <a:buSzTx/>
              <a:buNone/>
              <a:defRPr sz="1600">
                <a:latin typeface="Trebuchet MS Standaard"/>
                <a:ea typeface="Trebuchet MS Standaard"/>
                <a:cs typeface="Trebuchet MS Standaard"/>
                <a:sym typeface="Trebuchet MS Standaard"/>
              </a:defRPr>
            </a:pPr>
            <a:r>
              <a:t>ligt in het verpleeghuis in verband met een dwarslaesie als gevolg van wervelmetastasen van een prostaatcarcinoom. Hij is al langere tijd niet meer zo zelfstandig en heeft hulp nodig bij het innemen van voedsel. Tijdens een van de momenten waarop hij gevoed wordt, krijgt hij een enorme hoestbui en ontwikkelt een aspiratiepneumonie. De verpleeghuisarts besluit te abstineren, waarna patiënt snel overlijdt.</a:t>
            </a:r>
          </a:p>
        </p:txBody>
      </p:sp>
      <p:sp>
        <p:nvSpPr>
          <p:cNvPr id="143"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44"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el 1"/>
          <p:cNvSpPr txBox="1">
            <a:spLocks noGrp="1"/>
          </p:cNvSpPr>
          <p:nvPr>
            <p:ph type="title" idx="4294967295"/>
          </p:nvPr>
        </p:nvSpPr>
        <p:spPr>
          <a:xfrm>
            <a:off x="663574" y="484187"/>
            <a:ext cx="7869240" cy="857251"/>
          </a:xfrm>
          <a:prstGeom prst="rect">
            <a:avLst/>
          </a:prstGeom>
        </p:spPr>
        <p:txBody>
          <a:bodyPr anchor="t">
            <a:normAutofit/>
          </a:bodyPr>
          <a:lstStyle/>
          <a:p>
            <a:r>
              <a:t>Casus 8</a:t>
            </a:r>
          </a:p>
        </p:txBody>
      </p:sp>
      <p:sp>
        <p:nvSpPr>
          <p:cNvPr id="14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85-jarige man:</a:t>
            </a:r>
          </a:p>
          <a:p>
            <a:pPr marL="0" indent="0">
              <a:spcBef>
                <a:spcPts val="300"/>
              </a:spcBef>
              <a:buSzTx/>
              <a:buNone/>
              <a:defRPr sz="1600">
                <a:latin typeface="Trebuchet MS Standaard"/>
                <a:ea typeface="Trebuchet MS Standaard"/>
                <a:cs typeface="Trebuchet MS Standaard"/>
                <a:sym typeface="Trebuchet MS Standaard"/>
              </a:defRPr>
            </a:pPr>
            <a:r>
              <a:t>die al langere tijd bekend is met dementie en prostaathypertrofie krijgt een urineweginfectie (DD: cystitis, prostatitis). De huisarts schrijft een antibioticumkuur voor, maar de toestand van patiënt gaat achteruit met hoge koorts en koude rillingen. Gezien de patiënt geen actief beleid meer heeft wordt de patiënt in het verpleeghuis behandeld, waarbij de behandeling gericht is op comfort. De patiënt overlijdt binnen anderhalve dag. </a:t>
            </a:r>
          </a:p>
        </p:txBody>
      </p:sp>
      <p:sp>
        <p:nvSpPr>
          <p:cNvPr id="14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4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el 1"/>
          <p:cNvSpPr txBox="1">
            <a:spLocks noGrp="1"/>
          </p:cNvSpPr>
          <p:nvPr>
            <p:ph type="title" idx="4294967295"/>
          </p:nvPr>
        </p:nvSpPr>
        <p:spPr>
          <a:xfrm>
            <a:off x="663574" y="484187"/>
            <a:ext cx="7869240" cy="857251"/>
          </a:xfrm>
          <a:prstGeom prst="rect">
            <a:avLst/>
          </a:prstGeom>
        </p:spPr>
        <p:txBody>
          <a:bodyPr anchor="t">
            <a:normAutofit/>
          </a:bodyPr>
          <a:lstStyle/>
          <a:p>
            <a:r>
              <a:t>Casus 9</a:t>
            </a:r>
          </a:p>
        </p:txBody>
      </p:sp>
      <p:sp>
        <p:nvSpPr>
          <p:cNvPr id="15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34-jarige vrouw:</a:t>
            </a:r>
          </a:p>
          <a:p>
            <a:pPr marL="0" indent="0">
              <a:spcBef>
                <a:spcPts val="300"/>
              </a:spcBef>
              <a:buSzTx/>
              <a:buNone/>
              <a:defRPr sz="1600">
                <a:latin typeface="Trebuchet MS Standaard"/>
                <a:ea typeface="Trebuchet MS Standaard"/>
                <a:cs typeface="Trebuchet MS Standaard"/>
                <a:sym typeface="Trebuchet MS Standaard"/>
              </a:defRPr>
            </a:pPr>
            <a:r>
              <a:t>met familiaire adenomateuze polyposis in de voorgeschiedenis heeft een coloncarcinoom ontwikkeld dat inmiddels gemetastaseerd is naar de longen. Na een verkoudheid ontstaat een bilaterale pneumonie die niet reageert op therapie. Patiënte overlijdt.</a:t>
            </a:r>
          </a:p>
        </p:txBody>
      </p:sp>
      <p:sp>
        <p:nvSpPr>
          <p:cNvPr id="153"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54"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el 1"/>
          <p:cNvSpPr txBox="1">
            <a:spLocks noGrp="1"/>
          </p:cNvSpPr>
          <p:nvPr>
            <p:ph type="title" idx="4294967295"/>
          </p:nvPr>
        </p:nvSpPr>
        <p:spPr>
          <a:xfrm>
            <a:off x="663574" y="484187"/>
            <a:ext cx="7869240" cy="857251"/>
          </a:xfrm>
          <a:prstGeom prst="rect">
            <a:avLst/>
          </a:prstGeom>
        </p:spPr>
        <p:txBody>
          <a:bodyPr anchor="t">
            <a:normAutofit/>
          </a:bodyPr>
          <a:lstStyle/>
          <a:p>
            <a:r>
              <a:t>Casus 10</a:t>
            </a:r>
          </a:p>
        </p:txBody>
      </p:sp>
      <p:sp>
        <p:nvSpPr>
          <p:cNvPr id="157"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43-jarige man:</a:t>
            </a:r>
          </a:p>
          <a:p>
            <a:pPr marL="0" indent="0">
              <a:spcBef>
                <a:spcPts val="300"/>
              </a:spcBef>
              <a:buSzTx/>
              <a:buNone/>
              <a:defRPr sz="1600">
                <a:latin typeface="Trebuchet MS Standaard"/>
                <a:ea typeface="Trebuchet MS Standaard"/>
                <a:cs typeface="Trebuchet MS Standaard"/>
                <a:sym typeface="Trebuchet MS Standaard"/>
              </a:defRPr>
            </a:pPr>
            <a:r>
              <a:t>drinkt al meer dan twintig jaar twee flessen wijn per dag. Wanneer hij in verwaarloosde toestand naar het ziekenhuis wordt gebracht, is hij icterisch en vertoont hij alle klinische kenmerken van levercirrose. De veneuze druk is verhoogd, er is ascites en fors oedeem. Hartecho toont een gedilateerde cardiomyopathie. Ondanks een ingezette behandeling wordt hij toenemend kortademig en overlijdt onder het beeld van hartfalen.</a:t>
            </a:r>
          </a:p>
        </p:txBody>
      </p:sp>
      <p:sp>
        <p:nvSpPr>
          <p:cNvPr id="158"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59"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el 1"/>
          <p:cNvSpPr txBox="1">
            <a:spLocks noGrp="1"/>
          </p:cNvSpPr>
          <p:nvPr>
            <p:ph type="title" idx="4294967295"/>
          </p:nvPr>
        </p:nvSpPr>
        <p:spPr>
          <a:xfrm>
            <a:off x="663574" y="484187"/>
            <a:ext cx="7869240" cy="857251"/>
          </a:xfrm>
          <a:prstGeom prst="rect">
            <a:avLst/>
          </a:prstGeom>
        </p:spPr>
        <p:txBody>
          <a:bodyPr anchor="t">
            <a:normAutofit/>
          </a:bodyPr>
          <a:lstStyle/>
          <a:p>
            <a:r>
              <a:t>Casus 11</a:t>
            </a:r>
          </a:p>
        </p:txBody>
      </p:sp>
      <p:sp>
        <p:nvSpPr>
          <p:cNvPr id="16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53-jarige man:</a:t>
            </a:r>
          </a:p>
          <a:p>
            <a:pPr marL="0" indent="0">
              <a:spcBef>
                <a:spcPts val="300"/>
              </a:spcBef>
              <a:buSzTx/>
              <a:buNone/>
              <a:defRPr sz="1600">
                <a:latin typeface="Trebuchet MS Standaard"/>
                <a:ea typeface="Trebuchet MS Standaard"/>
                <a:cs typeface="Trebuchet MS Standaard"/>
                <a:sym typeface="Trebuchet MS Standaard"/>
              </a:defRPr>
            </a:pPr>
            <a:r>
              <a:t>kreeg op 45 jarige leeftijd last van botpijn. Bij het radiologisch onderzoek werd daarbij een polyostotische vorm van de ziekte van Paget ontdekt. Op 52-jarige werd bij een controle een osteosarcoom in het bekken gevonden met al metastasen op afstand (longen, lever). Behandeling had geen resultaat en patiënt koos voor euthanasie.</a:t>
            </a:r>
          </a:p>
        </p:txBody>
      </p:sp>
      <p:sp>
        <p:nvSpPr>
          <p:cNvPr id="163"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a:t>
            </a:r>
          </a:p>
        </p:txBody>
      </p:sp>
      <p:sp>
        <p:nvSpPr>
          <p:cNvPr id="166"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Een 58-jarige vrouw:</a:t>
            </a:r>
          </a:p>
          <a:p>
            <a:pPr marL="0" indent="0" defTabSz="528065">
              <a:spcBef>
                <a:spcPts val="200"/>
              </a:spcBef>
              <a:buSzTx/>
              <a:buNone/>
              <a:defRPr sz="1200">
                <a:latin typeface="Trebuchet MS Standaard"/>
                <a:ea typeface="Trebuchet MS Standaard"/>
                <a:cs typeface="Trebuchet MS Standaard"/>
                <a:sym typeface="Trebuchet MS Standaard"/>
              </a:defRPr>
            </a:pPr>
            <a:r>
              <a:t>wordt opgenomen in het ziekenhuis voor een operatie aan een forse uterus myomatosus (20x18x15cm). De operatie verloopt spoedig en patiënte kan naar de afdeling. Drie uur later wordt zij plotseling heftig kortademig. Zij is klam en maakt een cyanotische indruk. Nog voordat er een infuus ingebracht kan worden overlijdt patiënte onder het beeld van een polsloze elektrische activiteit (elektromechanische dissociatie).</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None/>
              <a:defRPr sz="1200">
                <a:latin typeface="Trebuchet MS Standaard"/>
                <a:ea typeface="Trebuchet MS Standaard"/>
                <a:cs typeface="Trebuchet MS Standaard"/>
                <a:sym typeface="Trebuchet MS Standaard"/>
              </a:defRPr>
            </a:pPr>
            <a:r>
              <a:t>1a. Longembolie (meest waarschijnlijk).</a:t>
            </a:r>
          </a:p>
          <a:p>
            <a:pPr marL="0" indent="0" defTabSz="528065">
              <a:spcBef>
                <a:spcPts val="200"/>
              </a:spcBef>
              <a:buSzTx/>
              <a:buNone/>
              <a:defRPr sz="1200">
                <a:latin typeface="Trebuchet MS Standaard"/>
                <a:ea typeface="Trebuchet MS Standaard"/>
                <a:cs typeface="Trebuchet MS Standaard"/>
                <a:sym typeface="Trebuchet MS Standaard"/>
              </a:defRPr>
            </a:pPr>
            <a:r>
              <a:t>1b. Postoperatief embolie.</a:t>
            </a:r>
          </a:p>
          <a:p>
            <a:pPr marL="0" indent="0" defTabSz="528065">
              <a:spcBef>
                <a:spcPts val="200"/>
              </a:spcBef>
              <a:buSzTx/>
              <a:buNone/>
              <a:defRPr sz="1200">
                <a:latin typeface="Trebuchet MS Standaard"/>
                <a:ea typeface="Trebuchet MS Standaard"/>
                <a:cs typeface="Trebuchet MS Standaard"/>
                <a:sym typeface="Trebuchet MS Standaard"/>
              </a:defRPr>
            </a:pPr>
            <a:r>
              <a:t>1c. Uterus myomatosus.</a:t>
            </a:r>
          </a:p>
          <a:p>
            <a:pPr marL="0" indent="0" defTabSz="528065">
              <a:spcBef>
                <a:spcPts val="200"/>
              </a:spcBef>
              <a:buSzTx/>
              <a:buNone/>
              <a:defRPr sz="1200">
                <a:latin typeface="Trebuchet MS Standaard"/>
                <a:ea typeface="Trebuchet MS Standaard"/>
                <a:cs typeface="Trebuchet MS Standaard"/>
                <a:sym typeface="Trebuchet MS Standaard"/>
              </a:defRPr>
            </a:pPr>
            <a:r>
              <a:t>2. Geen.</a:t>
            </a:r>
          </a:p>
          <a:p>
            <a:pPr marL="0" indent="0" defTabSz="528065">
              <a:spcBef>
                <a:spcPts val="200"/>
              </a:spcBef>
              <a:buSzTx/>
              <a:buNone/>
              <a:defRPr sz="1200">
                <a:latin typeface="Trebuchet MS Standaard"/>
                <a:ea typeface="Trebuchet MS Standaard"/>
                <a:cs typeface="Trebuchet MS Standaard"/>
                <a:sym typeface="Trebuchet MS Standaard"/>
              </a:defRPr>
            </a:pPr>
            <a:r>
              <a:t>3. Natuurlijke dood.</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352042">
              <a:spcBef>
                <a:spcPts val="0"/>
              </a:spcBef>
              <a:buSzTx/>
              <a:buNone/>
              <a:defRPr sz="500">
                <a:solidFill>
                  <a:srgbClr val="000001"/>
                </a:solidFill>
                <a:latin typeface="+mn-lt"/>
                <a:ea typeface="+mn-ea"/>
                <a:cs typeface="+mn-cs"/>
                <a:sym typeface="Helvetica"/>
              </a:defRPr>
            </a:pPr>
            <a:r>
              <a:t>NB 1: PEA/EMD is als regel het gevolg van een massaal myocard infarct, van een massale longembolie, of  van een harttamponade (myocard ruptuur, doorbraak van een aneurysma dissecans van de thoracale aorta).</a:t>
            </a:r>
          </a:p>
          <a:p>
            <a:pPr marL="0" indent="0" defTabSz="352042">
              <a:spcBef>
                <a:spcPts val="0"/>
              </a:spcBef>
              <a:buSzTx/>
              <a:buNone/>
              <a:defRPr sz="500">
                <a:solidFill>
                  <a:srgbClr val="000001"/>
                </a:solidFill>
                <a:latin typeface="+mn-lt"/>
                <a:ea typeface="+mn-ea"/>
                <a:cs typeface="+mn-cs"/>
                <a:sym typeface="Helvetica"/>
              </a:defRPr>
            </a:pPr>
            <a:r>
              <a:t>NB 2: myocardinfarct als DOD is in dit onderzoek ook als goed geduid.</a:t>
            </a:r>
          </a:p>
          <a:p>
            <a:pPr marL="0" indent="0" defTabSz="352042">
              <a:spcBef>
                <a:spcPts val="0"/>
              </a:spcBef>
              <a:buSzTx/>
              <a:buNone/>
              <a:defRPr sz="500">
                <a:solidFill>
                  <a:srgbClr val="000001"/>
                </a:solidFill>
                <a:latin typeface="+mn-lt"/>
                <a:ea typeface="+mn-ea"/>
                <a:cs typeface="+mn-cs"/>
                <a:sym typeface="Helvetica"/>
              </a:defRPr>
            </a:pPr>
            <a:r>
              <a:t>NB 3: een embolie als alleen operatie complicatie na 3 uur is erg onwaarschijnlijk.</a:t>
            </a:r>
          </a:p>
        </p:txBody>
      </p:sp>
      <p:sp>
        <p:nvSpPr>
          <p:cNvPr id="167"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3"/>
              </a:rPr>
              <a:t>van den Tweet J, Harteloh P, de Leeuw P. Onderzoek B-formulieren laat verontrustend beeld zien. Doodsoorzaak vaak fout ingevuld: hoe kan het beter? Medische contact 39 september 2018 (14-18).</a:t>
            </a:r>
          </a:p>
        </p:txBody>
      </p:sp>
      <p:sp>
        <p:nvSpPr>
          <p:cNvPr id="168"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2</a:t>
            </a:r>
          </a:p>
        </p:txBody>
      </p:sp>
      <p:sp>
        <p:nvSpPr>
          <p:cNvPr id="173"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62355">
              <a:spcBef>
                <a:spcPts val="300"/>
              </a:spcBef>
              <a:buSzTx/>
              <a:buNone/>
              <a:defRPr sz="1300">
                <a:solidFill>
                  <a:srgbClr val="694893"/>
                </a:solidFill>
                <a:latin typeface="Trebuchet MS Standaard"/>
                <a:ea typeface="Trebuchet MS Standaard"/>
                <a:cs typeface="Trebuchet MS Standaard"/>
                <a:sym typeface="Trebuchet MS Standaard"/>
              </a:defRPr>
            </a:pPr>
            <a:r>
              <a:t>Een 73-jarige man:</a:t>
            </a:r>
          </a:p>
          <a:p>
            <a:pPr marL="0" indent="0" defTabSz="562355">
              <a:spcBef>
                <a:spcPts val="300"/>
              </a:spcBef>
              <a:buSzTx/>
              <a:buNone/>
              <a:defRPr sz="1300">
                <a:latin typeface="Trebuchet MS Standaard"/>
                <a:ea typeface="Trebuchet MS Standaard"/>
                <a:cs typeface="Trebuchet MS Standaard"/>
                <a:sym typeface="Trebuchet MS Standaard"/>
              </a:defRPr>
            </a:pPr>
            <a:r>
              <a:t>die al meer dan twintig jaar bekend is met ernstige diabetes mellitus type 2 en stevig doorrookt, heeft in de loop van zijn leven uitgebreide atherosclerotische afwijkingen ontwikkeld. Hij ontwikkeld een ernstige sepsis op basis van progressief gangreen van zijn rechtervoet waaraan hij ten slotte overlijdt.</a:t>
            </a:r>
          </a:p>
          <a:p>
            <a:pPr marL="0" indent="0" defTabSz="562355">
              <a:spcBef>
                <a:spcPts val="300"/>
              </a:spcBef>
              <a:buSzTx/>
              <a:buNone/>
              <a:defRPr sz="1300">
                <a:latin typeface="Trebuchet MS Standaard"/>
                <a:ea typeface="Trebuchet MS Standaard"/>
                <a:cs typeface="Trebuchet MS Standaard"/>
                <a:sym typeface="Trebuchet MS Standaard"/>
              </a:defRPr>
            </a:pPr>
            <a:endParaRPr/>
          </a:p>
          <a:p>
            <a:pPr marL="0" indent="0" defTabSz="562355">
              <a:spcBef>
                <a:spcPts val="300"/>
              </a:spcBef>
              <a:buSzTx/>
              <a:buNone/>
              <a:defRPr sz="1300">
                <a:solidFill>
                  <a:srgbClr val="694893"/>
                </a:solidFill>
                <a:latin typeface="Trebuchet MS Standaard"/>
                <a:ea typeface="Trebuchet MS Standaard"/>
                <a:cs typeface="Trebuchet MS Standaard"/>
                <a:sym typeface="Trebuchet MS Standaard"/>
              </a:defRPr>
            </a:pPr>
            <a:r>
              <a:t>Antwoorden:</a:t>
            </a:r>
          </a:p>
          <a:p>
            <a:pPr marL="0" indent="0" defTabSz="562355">
              <a:spcBef>
                <a:spcPts val="300"/>
              </a:spcBef>
              <a:buSzTx/>
              <a:buNone/>
              <a:defRPr sz="1300">
                <a:latin typeface="Trebuchet MS Standaard"/>
                <a:ea typeface="Trebuchet MS Standaard"/>
                <a:cs typeface="Trebuchet MS Standaard"/>
                <a:sym typeface="Trebuchet MS Standaard"/>
              </a:defRPr>
            </a:pPr>
            <a:r>
              <a:t>1a. Sepsis.</a:t>
            </a:r>
          </a:p>
          <a:p>
            <a:pPr marL="0" indent="0" defTabSz="562355">
              <a:spcBef>
                <a:spcPts val="300"/>
              </a:spcBef>
              <a:buSzTx/>
              <a:buNone/>
              <a:defRPr sz="1300">
                <a:latin typeface="Trebuchet MS Standaard"/>
                <a:ea typeface="Trebuchet MS Standaard"/>
                <a:cs typeface="Trebuchet MS Standaard"/>
                <a:sym typeface="Trebuchet MS Standaard"/>
              </a:defRPr>
            </a:pPr>
            <a:r>
              <a:t>1b. Gangreen</a:t>
            </a:r>
          </a:p>
          <a:p>
            <a:pPr marL="0" indent="0" defTabSz="562355">
              <a:spcBef>
                <a:spcPts val="300"/>
              </a:spcBef>
              <a:buSzTx/>
              <a:buNone/>
              <a:defRPr sz="1300">
                <a:latin typeface="Trebuchet MS Standaard"/>
                <a:ea typeface="Trebuchet MS Standaard"/>
                <a:cs typeface="Trebuchet MS Standaard"/>
                <a:sym typeface="Trebuchet MS Standaard"/>
              </a:defRPr>
            </a:pPr>
            <a:r>
              <a:t>1c. Atherosclerose.</a:t>
            </a:r>
          </a:p>
          <a:p>
            <a:pPr marL="0" indent="0" defTabSz="562355">
              <a:spcBef>
                <a:spcPts val="300"/>
              </a:spcBef>
              <a:buSzTx/>
              <a:buNone/>
              <a:defRPr sz="1300">
                <a:latin typeface="Trebuchet MS Standaard"/>
                <a:ea typeface="Trebuchet MS Standaard"/>
                <a:cs typeface="Trebuchet MS Standaard"/>
                <a:sym typeface="Trebuchet MS Standaard"/>
              </a:defRPr>
            </a:pPr>
            <a:r>
              <a:t>2. (Roken)</a:t>
            </a:r>
          </a:p>
          <a:p>
            <a:pPr marL="0" indent="0" defTabSz="562355">
              <a:spcBef>
                <a:spcPts val="300"/>
              </a:spcBef>
              <a:buSzTx/>
              <a:buNone/>
              <a:defRPr sz="1300">
                <a:latin typeface="Trebuchet MS Standaard"/>
                <a:ea typeface="Trebuchet MS Standaard"/>
                <a:cs typeface="Trebuchet MS Standaard"/>
                <a:sym typeface="Trebuchet MS Standaard"/>
              </a:defRPr>
            </a:pPr>
            <a:r>
              <a:t>3. Natuurlijke dood.</a:t>
            </a:r>
          </a:p>
          <a:p>
            <a:pPr marL="0" indent="0" defTabSz="562355">
              <a:spcBef>
                <a:spcPts val="300"/>
              </a:spcBef>
              <a:buSzTx/>
              <a:buNone/>
              <a:defRPr sz="1300">
                <a:latin typeface="Trebuchet MS Standaard"/>
                <a:ea typeface="Trebuchet MS Standaard"/>
                <a:cs typeface="Trebuchet MS Standaard"/>
                <a:sym typeface="Trebuchet MS Standaard"/>
              </a:defRPr>
            </a:pPr>
            <a:endParaRPr/>
          </a:p>
          <a:p>
            <a:pPr marL="0" indent="0" defTabSz="374904">
              <a:spcBef>
                <a:spcPts val="0"/>
              </a:spcBef>
              <a:buSzTx/>
              <a:buNone/>
              <a:defRPr sz="600">
                <a:solidFill>
                  <a:srgbClr val="000001"/>
                </a:solidFill>
                <a:latin typeface="+mn-lt"/>
                <a:ea typeface="+mn-ea"/>
                <a:cs typeface="+mn-cs"/>
                <a:sym typeface="Helvetica"/>
              </a:defRPr>
            </a:pPr>
            <a:r>
              <a:t>NB 1: waarschijnlijk is de kans dat het roken ten grondslag ligt aan de atherosclerose groter dan die van de diabetes.</a:t>
            </a:r>
          </a:p>
          <a:p>
            <a:pPr marL="0" indent="0" defTabSz="374904">
              <a:spcBef>
                <a:spcPts val="0"/>
              </a:spcBef>
              <a:buSzTx/>
              <a:buNone/>
              <a:defRPr sz="600">
                <a:solidFill>
                  <a:srgbClr val="000001"/>
                </a:solidFill>
                <a:latin typeface="+mn-lt"/>
                <a:ea typeface="+mn-ea"/>
                <a:cs typeface="+mn-cs"/>
                <a:sym typeface="Helvetica"/>
              </a:defRPr>
            </a:pPr>
            <a:r>
              <a:t>NB 2: Diabetes mellitus als ODO is wel goed gerekend in deze studie.</a:t>
            </a:r>
          </a:p>
        </p:txBody>
      </p:sp>
      <p:sp>
        <p:nvSpPr>
          <p:cNvPr id="174"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3"/>
              </a:rPr>
              <a:t>van den Tweet J, Harteloh P, de Leeuw P. Onderzoek B-formulieren laat verontrustend beeld zien. Doodsoorzaak vaak fout ingevuld: hoe kan het beter? Medische contact 39 september 2018 (14-18).</a:t>
            </a:r>
          </a:p>
        </p:txBody>
      </p:sp>
      <p:sp>
        <p:nvSpPr>
          <p:cNvPr id="175"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3</a:t>
            </a:r>
          </a:p>
        </p:txBody>
      </p:sp>
      <p:sp>
        <p:nvSpPr>
          <p:cNvPr id="180"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55498">
              <a:spcBef>
                <a:spcPts val="300"/>
              </a:spcBef>
              <a:buSzTx/>
              <a:buNone/>
              <a:defRPr sz="1200">
                <a:solidFill>
                  <a:srgbClr val="694893"/>
                </a:solidFill>
                <a:latin typeface="Trebuchet MS Standaard"/>
                <a:ea typeface="Trebuchet MS Standaard"/>
                <a:cs typeface="Trebuchet MS Standaard"/>
                <a:sym typeface="Trebuchet MS Standaard"/>
              </a:defRPr>
            </a:pPr>
            <a:r>
              <a:t>Een 71-jarige man:</a:t>
            </a:r>
          </a:p>
          <a:p>
            <a:pPr marL="0" indent="0" defTabSz="555498">
              <a:spcBef>
                <a:spcPts val="300"/>
              </a:spcBef>
              <a:buSzTx/>
              <a:buNone/>
              <a:defRPr sz="1200">
                <a:latin typeface="Trebuchet MS Standaard"/>
                <a:ea typeface="Trebuchet MS Standaard"/>
                <a:cs typeface="Trebuchet MS Standaard"/>
                <a:sym typeface="Trebuchet MS Standaard"/>
              </a:defRPr>
            </a:pPr>
            <a:r>
              <a:t>die al jaren COPD heeft en een matige hartfunctie (cor pulmonale) wordt toenemend kortademig. Bij onderzoek blijkt er hartfalen te bestaan met een verhoogde veneuze druk en perifeer oedeem. Verder is er rechtsachter/-onder ook een gebied met gedempte percussie en verminderd ademgeruis. Gedacht wordt aan een pneumonie. Hoewel patiënt aanvankelijk lijkt op te knappen onder de ingestelde therapie, breidt het longinfiltraat zich uit en verslechtert zijn toestand. Na enkele dagen overlijdt hij.</a:t>
            </a:r>
          </a:p>
          <a:p>
            <a:pPr marL="0" indent="0" defTabSz="555498">
              <a:spcBef>
                <a:spcPts val="300"/>
              </a:spcBef>
              <a:buSzTx/>
              <a:buNone/>
              <a:defRPr sz="1200">
                <a:latin typeface="Trebuchet MS Standaard"/>
                <a:ea typeface="Trebuchet MS Standaard"/>
                <a:cs typeface="Trebuchet MS Standaard"/>
                <a:sym typeface="Trebuchet MS Standaard"/>
              </a:defRPr>
            </a:pPr>
            <a:endParaRPr/>
          </a:p>
          <a:p>
            <a:pPr marL="0" indent="0" defTabSz="555498">
              <a:spcBef>
                <a:spcPts val="300"/>
              </a:spcBef>
              <a:buSzTx/>
              <a:buNone/>
              <a:defRPr sz="1200">
                <a:solidFill>
                  <a:srgbClr val="694893"/>
                </a:solidFill>
                <a:latin typeface="Trebuchet MS Standaard"/>
                <a:ea typeface="Trebuchet MS Standaard"/>
                <a:cs typeface="Trebuchet MS Standaard"/>
                <a:sym typeface="Trebuchet MS Standaard"/>
              </a:defRPr>
            </a:pPr>
            <a:r>
              <a:t>Antwoorden:</a:t>
            </a:r>
          </a:p>
          <a:p>
            <a:pPr marL="0" indent="0" defTabSz="555498">
              <a:spcBef>
                <a:spcPts val="300"/>
              </a:spcBef>
              <a:buSzTx/>
              <a:buNone/>
              <a:defRPr sz="1200">
                <a:latin typeface="Trebuchet MS Standaard"/>
                <a:ea typeface="Trebuchet MS Standaard"/>
                <a:cs typeface="Trebuchet MS Standaard"/>
                <a:sym typeface="Trebuchet MS Standaard"/>
              </a:defRPr>
            </a:pPr>
            <a:r>
              <a:t>1a. Pneumonie.</a:t>
            </a:r>
          </a:p>
          <a:p>
            <a:pPr marL="0" indent="0" defTabSz="555498">
              <a:spcBef>
                <a:spcPts val="300"/>
              </a:spcBef>
              <a:buSzTx/>
              <a:buNone/>
              <a:defRPr sz="1200">
                <a:latin typeface="Trebuchet MS Standaard"/>
                <a:ea typeface="Trebuchet MS Standaard"/>
                <a:cs typeface="Trebuchet MS Standaard"/>
                <a:sym typeface="Trebuchet MS Standaard"/>
              </a:defRPr>
            </a:pPr>
            <a:r>
              <a:t>1b. Hartfalen (cor pulmonale).</a:t>
            </a:r>
          </a:p>
          <a:p>
            <a:pPr marL="0" indent="0" defTabSz="555498">
              <a:spcBef>
                <a:spcPts val="300"/>
              </a:spcBef>
              <a:buSzTx/>
              <a:buNone/>
              <a:defRPr sz="1200">
                <a:latin typeface="Trebuchet MS Standaard"/>
                <a:ea typeface="Trebuchet MS Standaard"/>
                <a:cs typeface="Trebuchet MS Standaard"/>
                <a:sym typeface="Trebuchet MS Standaard"/>
              </a:defRPr>
            </a:pPr>
            <a:r>
              <a:t>1c. COPD.</a:t>
            </a:r>
          </a:p>
          <a:p>
            <a:pPr marL="0" indent="0" defTabSz="555498">
              <a:spcBef>
                <a:spcPts val="300"/>
              </a:spcBef>
              <a:buSzTx/>
              <a:buNone/>
              <a:defRPr sz="1200">
                <a:latin typeface="Trebuchet MS Standaard"/>
                <a:ea typeface="Trebuchet MS Standaard"/>
                <a:cs typeface="Trebuchet MS Standaard"/>
                <a:sym typeface="Trebuchet MS Standaard"/>
              </a:defRPr>
            </a:pPr>
            <a:r>
              <a:t>2. Geen.</a:t>
            </a:r>
          </a:p>
          <a:p>
            <a:pPr marL="0" indent="0" defTabSz="555498">
              <a:spcBef>
                <a:spcPts val="300"/>
              </a:spcBef>
              <a:buSzTx/>
              <a:buNone/>
              <a:defRPr sz="1200">
                <a:latin typeface="Trebuchet MS Standaard"/>
                <a:ea typeface="Trebuchet MS Standaard"/>
                <a:cs typeface="Trebuchet MS Standaard"/>
                <a:sym typeface="Trebuchet MS Standaard"/>
              </a:defRPr>
            </a:pPr>
            <a:r>
              <a:t>3. Natuurlijke dood.</a:t>
            </a:r>
          </a:p>
        </p:txBody>
      </p:sp>
      <p:sp>
        <p:nvSpPr>
          <p:cNvPr id="181"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182"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4</a:t>
            </a:r>
          </a:p>
        </p:txBody>
      </p:sp>
      <p:sp>
        <p:nvSpPr>
          <p:cNvPr id="185"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Een 83-jarige man:</a:t>
            </a:r>
          </a:p>
          <a:p>
            <a:pPr marL="0" indent="0" defTabSz="528065">
              <a:spcBef>
                <a:spcPts val="200"/>
              </a:spcBef>
              <a:buSzTx/>
              <a:buNone/>
              <a:defRPr sz="1200">
                <a:latin typeface="Trebuchet MS Standaard"/>
                <a:ea typeface="Trebuchet MS Standaard"/>
                <a:cs typeface="Trebuchet MS Standaard"/>
                <a:sym typeface="Trebuchet MS Standaard"/>
              </a:defRPr>
            </a:pPr>
            <a:r>
              <a:t>die altijd gezond is geweest maar de laatste maanden wat vergeetachtig is, struikelt over een stoeprand, valt ongelukkig en breekt zijn heup waarvoor hij een prothese krijgt. Na een week blijkt er een dislocatie van de nieuwe heup te zijn die wel op de avond na de operatie gerapporteerd was door de radioloog, maar niet gelezen door de behandelaar. Patiënt wordt immobiel en overlijdt enkele weken later plotseling in een verpleeghuis, terwijl hij met zijn dochter aan het praten is.</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None/>
              <a:defRPr sz="1200">
                <a:latin typeface="Trebuchet MS Standaard"/>
                <a:ea typeface="Trebuchet MS Standaard"/>
                <a:cs typeface="Trebuchet MS Standaard"/>
                <a:sym typeface="Trebuchet MS Standaard"/>
              </a:defRPr>
            </a:pPr>
            <a:r>
              <a:t>1a. Waarschijnlijk longembolie.</a:t>
            </a:r>
          </a:p>
          <a:p>
            <a:pPr marL="0" indent="0" defTabSz="528065">
              <a:spcBef>
                <a:spcPts val="200"/>
              </a:spcBef>
              <a:buSzTx/>
              <a:buNone/>
              <a:defRPr sz="1200">
                <a:latin typeface="Trebuchet MS Standaard"/>
                <a:ea typeface="Trebuchet MS Standaard"/>
                <a:cs typeface="Trebuchet MS Standaard"/>
                <a:sym typeface="Trebuchet MS Standaard"/>
              </a:defRPr>
            </a:pPr>
            <a:r>
              <a:t>1b. Immobiliteit bij gedisloceerde heuprothese na operatie heupfractuur</a:t>
            </a:r>
          </a:p>
          <a:p>
            <a:pPr marL="0" indent="0" defTabSz="528065">
              <a:spcBef>
                <a:spcPts val="200"/>
              </a:spcBef>
              <a:buSzTx/>
              <a:buNone/>
              <a:defRPr sz="1200">
                <a:latin typeface="Trebuchet MS Standaard"/>
                <a:ea typeface="Trebuchet MS Standaard"/>
                <a:cs typeface="Trebuchet MS Standaard"/>
                <a:sym typeface="Trebuchet MS Standaard"/>
              </a:defRPr>
            </a:pPr>
            <a:r>
              <a:t>1c. Val op zelfde/gelijk niveau (struikelen).</a:t>
            </a:r>
          </a:p>
          <a:p>
            <a:pPr marL="0" indent="0" defTabSz="528065">
              <a:spcBef>
                <a:spcPts val="200"/>
              </a:spcBef>
              <a:buSzTx/>
              <a:buNone/>
              <a:defRPr sz="1200">
                <a:latin typeface="Trebuchet MS Standaard"/>
                <a:ea typeface="Trebuchet MS Standaard"/>
                <a:cs typeface="Trebuchet MS Standaard"/>
                <a:sym typeface="Trebuchet MS Standaard"/>
              </a:defRPr>
            </a:pPr>
            <a:r>
              <a:t>2. Geen.</a:t>
            </a:r>
          </a:p>
          <a:p>
            <a:pPr marL="0" indent="0" defTabSz="528065">
              <a:spcBef>
                <a:spcPts val="200"/>
              </a:spcBef>
              <a:buSzTx/>
              <a:buNone/>
              <a:defRPr sz="1200">
                <a:latin typeface="Trebuchet MS Standaard"/>
                <a:ea typeface="Trebuchet MS Standaard"/>
                <a:cs typeface="Trebuchet MS Standaard"/>
                <a:sym typeface="Trebuchet MS Standaard"/>
              </a:defRPr>
            </a:pPr>
            <a:r>
              <a:t>3. Niet-natuurlijke dood.</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352042">
              <a:spcBef>
                <a:spcPts val="0"/>
              </a:spcBef>
              <a:buSzTx/>
              <a:buNone/>
              <a:defRPr sz="500">
                <a:solidFill>
                  <a:srgbClr val="000001"/>
                </a:solidFill>
                <a:latin typeface="+mn-lt"/>
                <a:ea typeface="+mn-ea"/>
                <a:cs typeface="+mn-cs"/>
                <a:sym typeface="Helvetica"/>
              </a:defRPr>
            </a:pPr>
            <a:r>
              <a:t>NB 1: ‘Val op zelfde/gelijk niveau (struikelen)’ is de correcte invulling als ODO. Heupfractuur is ook goed gerekend in deze studie.</a:t>
            </a:r>
          </a:p>
          <a:p>
            <a:pPr marL="0" indent="0" defTabSz="352042">
              <a:spcBef>
                <a:spcPts val="0"/>
              </a:spcBef>
              <a:buSzTx/>
              <a:buNone/>
              <a:defRPr sz="500">
                <a:solidFill>
                  <a:srgbClr val="000001"/>
                </a:solidFill>
                <a:latin typeface="+mn-lt"/>
                <a:ea typeface="+mn-ea"/>
                <a:cs typeface="+mn-cs"/>
                <a:sym typeface="Helvetica"/>
              </a:defRPr>
            </a:pPr>
            <a:r>
              <a:t>NB 2: Als iemand aan de gevolgen van een trauma overlijdt, hoe klein ook en hoe lang het ook duurt, is het overlijden altijd niet-natuurlijk</a:t>
            </a:r>
          </a:p>
        </p:txBody>
      </p:sp>
      <p:sp>
        <p:nvSpPr>
          <p:cNvPr id="186"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3"/>
              </a:rPr>
              <a:t>van den Tweet J, Harteloh P, de Leeuw P. Onderzoek B-formulieren laat verontrustend beeld zien. Doodsoorzaak vaak fout ingevuld: hoe kan het beter? Medische contact 39 september 2018 (14-18).</a:t>
            </a:r>
          </a:p>
        </p:txBody>
      </p:sp>
      <p:sp>
        <p:nvSpPr>
          <p:cNvPr id="187"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29</a:t>
            </a:fld>
            <a:endParaRPr/>
          </a:p>
        </p:txBody>
      </p:sp>
      <p:sp>
        <p:nvSpPr>
          <p:cNvPr id="188" name="Tijdelijke aanduiding voor inhoud 2"/>
          <p:cNvSpPr txBox="1"/>
          <p:nvPr/>
        </p:nvSpPr>
        <p:spPr>
          <a:xfrm>
            <a:off x="5839385" y="2666596"/>
            <a:ext cx="3069984" cy="2344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685800">
              <a:spcBef>
                <a:spcPts val="300"/>
              </a:spcBef>
              <a:defRPr sz="1300">
                <a:solidFill>
                  <a:srgbClr val="003741"/>
                </a:solidFill>
                <a:latin typeface="Trebuchet MS Standaard"/>
                <a:ea typeface="Trebuchet MS Standaard"/>
                <a:cs typeface="Trebuchet MS Standaard"/>
                <a:sym typeface="Trebuchet MS Standaard"/>
              </a:defRPr>
            </a:pPr>
            <a:endParaRPr/>
          </a:p>
          <a:p>
            <a:pPr defTabSz="685800">
              <a:spcBef>
                <a:spcPts val="300"/>
              </a:spcBef>
              <a:defRPr sz="1300">
                <a:solidFill>
                  <a:srgbClr val="694893"/>
                </a:solidFill>
                <a:latin typeface="Trebuchet MS Standaard"/>
                <a:ea typeface="Trebuchet MS Standaard"/>
                <a:cs typeface="Trebuchet MS Standaard"/>
                <a:sym typeface="Trebuchet MS Standaard"/>
              </a:defRPr>
            </a:pPr>
            <a:r>
              <a:t>B-formulier rechts onder:</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Aard letsel: heupfractuur</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Omstandigheden: val op zelfde niveau (struikelen)</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Plaats: op straat (openbare weg)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el 1"/>
          <p:cNvSpPr txBox="1">
            <a:spLocks noGrp="1"/>
          </p:cNvSpPr>
          <p:nvPr>
            <p:ph type="title" idx="4294967295"/>
          </p:nvPr>
        </p:nvSpPr>
        <p:spPr>
          <a:xfrm>
            <a:off x="663574" y="484187"/>
            <a:ext cx="7869240" cy="857251"/>
          </a:xfrm>
          <a:prstGeom prst="rect">
            <a:avLst/>
          </a:prstGeom>
        </p:spPr>
        <p:txBody>
          <a:bodyPr anchor="t">
            <a:normAutofit/>
          </a:bodyPr>
          <a:lstStyle/>
          <a:p>
            <a:r>
              <a:t>Controleren van overlijden</a:t>
            </a:r>
          </a:p>
        </p:txBody>
      </p:sp>
      <p:sp>
        <p:nvSpPr>
          <p:cNvPr id="60"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Onderzoek zekere tekenen van overlijden:</a:t>
            </a:r>
          </a:p>
          <a:p>
            <a:pPr marL="0" indent="0">
              <a:spcBef>
                <a:spcPts val="300"/>
              </a:spcBef>
              <a:buSzTx/>
              <a:buNone/>
              <a:defRPr sz="1600">
                <a:latin typeface="Trebuchet MS Standaard"/>
                <a:ea typeface="Trebuchet MS Standaard"/>
                <a:cs typeface="Trebuchet MS Standaard"/>
                <a:sym typeface="Trebuchet MS Standaard"/>
              </a:defRPr>
            </a:pPr>
            <a:r>
              <a:t>Lichtstijve (wijde) pupillen, vervormbare pupillen (drukt zacht op cornea), aanwezigheid van lijkvlekken en lijkstijfheid.</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Onderzoek onzekere tekenen van overlijden:</a:t>
            </a:r>
          </a:p>
          <a:p>
            <a:pPr marL="0" indent="0">
              <a:spcBef>
                <a:spcPts val="300"/>
              </a:spcBef>
              <a:buSzTx/>
              <a:buNone/>
              <a:defRPr sz="1600">
                <a:latin typeface="Trebuchet MS Standaard"/>
                <a:ea typeface="Trebuchet MS Standaard"/>
                <a:cs typeface="Trebuchet MS Standaard"/>
                <a:sym typeface="Trebuchet MS Standaard"/>
              </a:defRPr>
            </a:pPr>
            <a:r>
              <a:t>Afwezigheid van hartactie en ademhaling, afkoeling, spierverslapping en door de hersenen aangestuurde reflexen.</a:t>
            </a:r>
          </a:p>
        </p:txBody>
      </p:sp>
      <p:sp>
        <p:nvSpPr>
          <p:cNvPr id="61"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5</a:t>
            </a:r>
          </a:p>
        </p:txBody>
      </p:sp>
      <p:sp>
        <p:nvSpPr>
          <p:cNvPr id="193"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Een 81-jarige man:</a:t>
            </a:r>
          </a:p>
          <a:p>
            <a:pPr marL="0" indent="0" defTabSz="576070">
              <a:spcBef>
                <a:spcPts val="300"/>
              </a:spcBef>
              <a:buSzTx/>
              <a:buNone/>
              <a:defRPr sz="1300">
                <a:latin typeface="Trebuchet MS Standaard"/>
                <a:ea typeface="Trebuchet MS Standaard"/>
                <a:cs typeface="Trebuchet MS Standaard"/>
                <a:sym typeface="Trebuchet MS Standaard"/>
              </a:defRPr>
            </a:pPr>
            <a:r>
              <a:t>bekend met reumatische mitralisklepstenose raakt plotseling linkszijdig verlamd. Er is geen significante carotispathologie. In de rechterhemisfeer ontstaat na enkele dagen een bloeding, met als uiteindelijk gevolg inklemming van de hersenen in het tentorium en overlijden.</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Antwoorden:</a:t>
            </a:r>
          </a:p>
          <a:p>
            <a:pPr marL="0" indent="0" defTabSz="576070">
              <a:spcBef>
                <a:spcPts val="300"/>
              </a:spcBef>
              <a:buSzTx/>
              <a:buNone/>
              <a:defRPr sz="1300">
                <a:latin typeface="Trebuchet MS Standaard"/>
                <a:ea typeface="Trebuchet MS Standaard"/>
                <a:cs typeface="Trebuchet MS Standaard"/>
                <a:sym typeface="Trebuchet MS Standaard"/>
              </a:defRPr>
            </a:pPr>
            <a:r>
              <a:t>1a. Cerebrale bloeding, hemisfeer.</a:t>
            </a:r>
          </a:p>
          <a:p>
            <a:pPr marL="0" indent="0" defTabSz="576070">
              <a:spcBef>
                <a:spcPts val="300"/>
              </a:spcBef>
              <a:buSzTx/>
              <a:buNone/>
              <a:defRPr sz="1300">
                <a:latin typeface="Trebuchet MS Standaard"/>
                <a:ea typeface="Trebuchet MS Standaard"/>
                <a:cs typeface="Trebuchet MS Standaard"/>
                <a:sym typeface="Trebuchet MS Standaard"/>
              </a:defRPr>
            </a:pPr>
            <a:r>
              <a:t>1b. Hersenembolie met ischemisch gebied.</a:t>
            </a:r>
          </a:p>
          <a:p>
            <a:pPr marL="0" indent="0" defTabSz="576070">
              <a:spcBef>
                <a:spcPts val="300"/>
              </a:spcBef>
              <a:buSzTx/>
              <a:buNone/>
              <a:defRPr sz="1300">
                <a:latin typeface="Trebuchet MS Standaard"/>
                <a:ea typeface="Trebuchet MS Standaard"/>
                <a:cs typeface="Trebuchet MS Standaard"/>
                <a:sym typeface="Trebuchet MS Standaard"/>
              </a:defRPr>
            </a:pPr>
            <a:r>
              <a:t>1c. Acute reumatische endocarditis.</a:t>
            </a:r>
          </a:p>
          <a:p>
            <a:pPr marL="0" indent="0" defTabSz="576070">
              <a:spcBef>
                <a:spcPts val="300"/>
              </a:spcBef>
              <a:buSzTx/>
              <a:buNone/>
              <a:defRPr sz="1300">
                <a:latin typeface="Trebuchet MS Standaard"/>
                <a:ea typeface="Trebuchet MS Standaard"/>
                <a:cs typeface="Trebuchet MS Standaard"/>
                <a:sym typeface="Trebuchet MS Standaard"/>
              </a:defRPr>
            </a:pPr>
            <a:r>
              <a:t>2. Geen.</a:t>
            </a:r>
          </a:p>
          <a:p>
            <a:pPr marL="0" indent="0" defTabSz="576070">
              <a:spcBef>
                <a:spcPts val="300"/>
              </a:spcBef>
              <a:buSzTx/>
              <a:buNone/>
              <a:defRPr sz="1300">
                <a:latin typeface="Trebuchet MS Standaard"/>
                <a:ea typeface="Trebuchet MS Standaard"/>
                <a:cs typeface="Trebuchet MS Standaard"/>
                <a:sym typeface="Trebuchet MS Standaard"/>
              </a:defRPr>
            </a:pPr>
            <a:r>
              <a:t>3. Natuurlijke dood.</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384047">
              <a:spcBef>
                <a:spcPts val="0"/>
              </a:spcBef>
              <a:buSzTx/>
              <a:buNone/>
              <a:defRPr sz="600">
                <a:solidFill>
                  <a:srgbClr val="000001"/>
                </a:solidFill>
                <a:latin typeface="+mn-lt"/>
                <a:ea typeface="+mn-ea"/>
                <a:cs typeface="+mn-cs"/>
                <a:sym typeface="Helvetica"/>
              </a:defRPr>
            </a:pPr>
            <a:r>
              <a:t>NB 1: onder 1a kan ook tentoriuminklemming genoemd worden, als dan de cerebrale bloeding maar onder 1b staat.</a:t>
            </a:r>
          </a:p>
          <a:p>
            <a:pPr marL="0" indent="0" defTabSz="384047">
              <a:spcBef>
                <a:spcPts val="0"/>
              </a:spcBef>
              <a:buSzTx/>
              <a:buNone/>
              <a:defRPr sz="600">
                <a:solidFill>
                  <a:srgbClr val="000001"/>
                </a:solidFill>
                <a:latin typeface="+mn-lt"/>
                <a:ea typeface="+mn-ea"/>
                <a:cs typeface="+mn-cs"/>
                <a:sym typeface="Helvetica"/>
              </a:defRPr>
            </a:pPr>
            <a:r>
              <a:t>NB 2: Als de streptokokkenfaryngitis (die ten grondslag ligt aan acute rheumatic fever) deel zou uitmaken van het medisch dossier van de overledene c.q. een waarneming bij de desbetreffende patiënt zou zijn, dan moet de keten een aanvang nemen met de faryngitis (1c). Het doodsoorzakenformulier is immers empirisch gegrondvest.</a:t>
            </a:r>
          </a:p>
        </p:txBody>
      </p:sp>
      <p:sp>
        <p:nvSpPr>
          <p:cNvPr id="194"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3"/>
              </a:rPr>
              <a:t>van den Tweet J, Harteloh P, de Leeuw P. Onderzoek B-formulieren laat verontrustend beeld zien. Doodsoorzaak vaak fout ingevuld: hoe kan het beter? Medische contact 39 september 2018 (14-18).</a:t>
            </a:r>
          </a:p>
        </p:txBody>
      </p:sp>
      <p:sp>
        <p:nvSpPr>
          <p:cNvPr id="195"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6</a:t>
            </a:r>
          </a:p>
        </p:txBody>
      </p:sp>
      <p:sp>
        <p:nvSpPr>
          <p:cNvPr id="200"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82930">
              <a:spcBef>
                <a:spcPts val="300"/>
              </a:spcBef>
              <a:buSzTx/>
              <a:buNone/>
              <a:defRPr sz="1300">
                <a:solidFill>
                  <a:srgbClr val="694893"/>
                </a:solidFill>
                <a:latin typeface="Trebuchet MS Standaard"/>
                <a:ea typeface="Trebuchet MS Standaard"/>
                <a:cs typeface="Trebuchet MS Standaard"/>
                <a:sym typeface="Trebuchet MS Standaard"/>
              </a:defRPr>
            </a:pPr>
            <a:r>
              <a:t>Een 69-jarige vrouw:</a:t>
            </a:r>
          </a:p>
          <a:p>
            <a:pPr marL="0" indent="0" defTabSz="582930">
              <a:spcBef>
                <a:spcPts val="300"/>
              </a:spcBef>
              <a:buSzTx/>
              <a:buNone/>
              <a:defRPr sz="1300">
                <a:latin typeface="Trebuchet MS Standaard"/>
                <a:ea typeface="Trebuchet MS Standaard"/>
                <a:cs typeface="Trebuchet MS Standaard"/>
                <a:sym typeface="Trebuchet MS Standaard"/>
              </a:defRPr>
            </a:pPr>
            <a:r>
              <a:t>wordt al enige tijd op de polikliniek Hematologie vervolgd in verband met een myelodysplastisch syndroom. Het trombocytengetal ligt meestal rond de 70x109/L maar is bij de laatste controle gedaald naar 20x109/L. Ze heeft daarbij nogal wat petechiën, maar geen grote bloedingen. Omdat patiënte nog niet in aanmerking komt voor trombocytentransfusie, wordt zij naar huis gestuurd. Nog dezelfde avond overlijdt ze onder het beeld van een bloeding in de linkerhemisfeer.</a:t>
            </a:r>
          </a:p>
          <a:p>
            <a:pPr marL="0" indent="0" defTabSz="582930">
              <a:spcBef>
                <a:spcPts val="300"/>
              </a:spcBef>
              <a:buSzTx/>
              <a:buNone/>
              <a:defRPr sz="1300">
                <a:latin typeface="Trebuchet MS Standaard"/>
                <a:ea typeface="Trebuchet MS Standaard"/>
                <a:cs typeface="Trebuchet MS Standaard"/>
                <a:sym typeface="Trebuchet MS Standaard"/>
              </a:defRPr>
            </a:pPr>
            <a:endParaRPr/>
          </a:p>
          <a:p>
            <a:pPr marL="0" indent="0" defTabSz="582930">
              <a:spcBef>
                <a:spcPts val="300"/>
              </a:spcBef>
              <a:buSzTx/>
              <a:buNone/>
              <a:defRPr sz="1300">
                <a:solidFill>
                  <a:srgbClr val="694893"/>
                </a:solidFill>
                <a:latin typeface="Trebuchet MS Standaard"/>
                <a:ea typeface="Trebuchet MS Standaard"/>
                <a:cs typeface="Trebuchet MS Standaard"/>
                <a:sym typeface="Trebuchet MS Standaard"/>
              </a:defRPr>
            </a:pPr>
            <a:r>
              <a:t>Antwoorden:</a:t>
            </a:r>
          </a:p>
          <a:p>
            <a:pPr marL="0" indent="0" defTabSz="582930">
              <a:spcBef>
                <a:spcPts val="300"/>
              </a:spcBef>
              <a:buSzTx/>
              <a:buNone/>
              <a:defRPr sz="1300">
                <a:latin typeface="Trebuchet MS Standaard"/>
                <a:ea typeface="Trebuchet MS Standaard"/>
                <a:cs typeface="Trebuchet MS Standaard"/>
                <a:sym typeface="Trebuchet MS Standaard"/>
              </a:defRPr>
            </a:pPr>
            <a:r>
              <a:t>1a. Cerebrale bloeding, hemisfeer.</a:t>
            </a:r>
          </a:p>
          <a:p>
            <a:pPr marL="0" indent="0" defTabSz="582930">
              <a:spcBef>
                <a:spcPts val="300"/>
              </a:spcBef>
              <a:buSzTx/>
              <a:buNone/>
              <a:defRPr sz="1300">
                <a:latin typeface="Trebuchet MS Standaard"/>
                <a:ea typeface="Trebuchet MS Standaard"/>
                <a:cs typeface="Trebuchet MS Standaard"/>
                <a:sym typeface="Trebuchet MS Standaard"/>
              </a:defRPr>
            </a:pPr>
            <a:r>
              <a:t>1b. Trombopenie.</a:t>
            </a:r>
          </a:p>
          <a:p>
            <a:pPr marL="0" indent="0" defTabSz="582930">
              <a:spcBef>
                <a:spcPts val="300"/>
              </a:spcBef>
              <a:buSzTx/>
              <a:buNone/>
              <a:defRPr sz="1300">
                <a:latin typeface="Trebuchet MS Standaard"/>
                <a:ea typeface="Trebuchet MS Standaard"/>
                <a:cs typeface="Trebuchet MS Standaard"/>
                <a:sym typeface="Trebuchet MS Standaard"/>
              </a:defRPr>
            </a:pPr>
            <a:r>
              <a:t>1c. Myelodysplastisch syndroom. </a:t>
            </a:r>
          </a:p>
          <a:p>
            <a:pPr marL="0" indent="0" defTabSz="582930">
              <a:spcBef>
                <a:spcPts val="300"/>
              </a:spcBef>
              <a:buSzTx/>
              <a:buNone/>
              <a:defRPr sz="1300">
                <a:latin typeface="Trebuchet MS Standaard"/>
                <a:ea typeface="Trebuchet MS Standaard"/>
                <a:cs typeface="Trebuchet MS Standaard"/>
                <a:sym typeface="Trebuchet MS Standaard"/>
              </a:defRPr>
            </a:pPr>
            <a:r>
              <a:t>2. Geen.</a:t>
            </a:r>
          </a:p>
          <a:p>
            <a:pPr marL="0" indent="0" defTabSz="582930">
              <a:spcBef>
                <a:spcPts val="300"/>
              </a:spcBef>
              <a:buSzTx/>
              <a:buNone/>
              <a:defRPr sz="1300">
                <a:latin typeface="Trebuchet MS Standaard"/>
                <a:ea typeface="Trebuchet MS Standaard"/>
                <a:cs typeface="Trebuchet MS Standaard"/>
                <a:sym typeface="Trebuchet MS Standaard"/>
              </a:defRPr>
            </a:pPr>
            <a:r>
              <a:t>3. Natuurlijke dood.</a:t>
            </a:r>
          </a:p>
        </p:txBody>
      </p:sp>
      <p:sp>
        <p:nvSpPr>
          <p:cNvPr id="201"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202"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7</a:t>
            </a:r>
          </a:p>
        </p:txBody>
      </p:sp>
      <p:sp>
        <p:nvSpPr>
          <p:cNvPr id="205"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Een 86-jarige ernstig demente man:</a:t>
            </a:r>
          </a:p>
          <a:p>
            <a:pPr marL="0" indent="0" defTabSz="528065">
              <a:spcBef>
                <a:spcPts val="200"/>
              </a:spcBef>
              <a:buSzTx/>
              <a:buNone/>
              <a:defRPr sz="1200">
                <a:latin typeface="Trebuchet MS Standaard"/>
                <a:ea typeface="Trebuchet MS Standaard"/>
                <a:cs typeface="Trebuchet MS Standaard"/>
                <a:sym typeface="Trebuchet MS Standaard"/>
              </a:defRPr>
            </a:pPr>
            <a:r>
              <a:t>ligt in het verpleeghuis in verband met een dwarslaesie als gevolg van wervelmetastasen van een prostaatcarcinoom. Hij is al langere tijd niet meer zo zelfstandig en heeft hulp nodig bij het innemen van voedsel. Tijdens een van de momenten waarop hij gevoed wordt, krijgt hij een enorme hoestbui en ontwikkelt een aspiratiepneumonie. De verpleeghuisarts besluit te abstineren, waarna patiënt snel overlijdt.</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None/>
              <a:defRPr sz="1200">
                <a:latin typeface="Trebuchet MS Standaard"/>
                <a:ea typeface="Trebuchet MS Standaard"/>
                <a:cs typeface="Trebuchet MS Standaard"/>
                <a:sym typeface="Trebuchet MS Standaard"/>
              </a:defRPr>
            </a:pPr>
            <a:r>
              <a:t>1a. Aspiratiepneumonie.</a:t>
            </a:r>
          </a:p>
          <a:p>
            <a:pPr marL="0" indent="0" defTabSz="528065">
              <a:spcBef>
                <a:spcPts val="200"/>
              </a:spcBef>
              <a:buSzTx/>
              <a:buNone/>
              <a:defRPr sz="1200">
                <a:latin typeface="Trebuchet MS Standaard"/>
                <a:ea typeface="Trebuchet MS Standaard"/>
                <a:cs typeface="Trebuchet MS Standaard"/>
                <a:sym typeface="Trebuchet MS Standaard"/>
              </a:defRPr>
            </a:pPr>
            <a:r>
              <a:t>1b. Dwarslaesie.</a:t>
            </a:r>
          </a:p>
          <a:p>
            <a:pPr marL="0" indent="0" defTabSz="528065">
              <a:spcBef>
                <a:spcPts val="200"/>
              </a:spcBef>
              <a:buSzTx/>
              <a:buNone/>
              <a:defRPr sz="1200">
                <a:latin typeface="Trebuchet MS Standaard"/>
                <a:ea typeface="Trebuchet MS Standaard"/>
                <a:cs typeface="Trebuchet MS Standaard"/>
                <a:sym typeface="Trebuchet MS Standaard"/>
              </a:defRPr>
            </a:pPr>
            <a:r>
              <a:t>1c. Prostaatcarcinoom met wervelmetastasen.</a:t>
            </a:r>
          </a:p>
          <a:p>
            <a:pPr marL="0" indent="0" defTabSz="528065">
              <a:spcBef>
                <a:spcPts val="200"/>
              </a:spcBef>
              <a:buSzTx/>
              <a:buNone/>
              <a:defRPr sz="1200">
                <a:latin typeface="Trebuchet MS Standaard"/>
                <a:ea typeface="Trebuchet MS Standaard"/>
                <a:cs typeface="Trebuchet MS Standaard"/>
                <a:sym typeface="Trebuchet MS Standaard"/>
              </a:defRPr>
            </a:pPr>
            <a:r>
              <a:t>2. Dementie.</a:t>
            </a:r>
          </a:p>
          <a:p>
            <a:pPr marL="0" indent="0" defTabSz="528065">
              <a:spcBef>
                <a:spcPts val="200"/>
              </a:spcBef>
              <a:buSzTx/>
              <a:buNone/>
              <a:defRPr sz="1200">
                <a:latin typeface="Trebuchet MS Standaard"/>
                <a:ea typeface="Trebuchet MS Standaard"/>
                <a:cs typeface="Trebuchet MS Standaard"/>
                <a:sym typeface="Trebuchet MS Standaard"/>
              </a:defRPr>
            </a:pPr>
            <a:r>
              <a:t>3. Natuurlijke dood.</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352042">
              <a:spcBef>
                <a:spcPts val="0"/>
              </a:spcBef>
              <a:buSzTx/>
              <a:buNone/>
              <a:defRPr sz="500">
                <a:solidFill>
                  <a:srgbClr val="000001"/>
                </a:solidFill>
                <a:latin typeface="+mn-lt"/>
                <a:ea typeface="+mn-ea"/>
                <a:cs typeface="+mn-cs"/>
                <a:sym typeface="Helvetica"/>
              </a:defRPr>
            </a:pPr>
            <a:endParaRPr/>
          </a:p>
          <a:p>
            <a:pPr marL="0" indent="0" defTabSz="352042">
              <a:spcBef>
                <a:spcPts val="0"/>
              </a:spcBef>
              <a:buSzTx/>
              <a:buNone/>
              <a:defRPr sz="500">
                <a:solidFill>
                  <a:srgbClr val="000001"/>
                </a:solidFill>
                <a:latin typeface="+mn-lt"/>
                <a:ea typeface="+mn-ea"/>
                <a:cs typeface="+mn-cs"/>
                <a:sym typeface="Helvetica"/>
              </a:defRPr>
            </a:pPr>
            <a:r>
              <a:t>NB 1: ODO, zonder zijn prostaatproblematiek zou patiënt waarschijnlijk nu niet zijn overleden.</a:t>
            </a:r>
          </a:p>
          <a:p>
            <a:pPr marL="0" indent="0" defTabSz="352042">
              <a:spcBef>
                <a:spcPts val="0"/>
              </a:spcBef>
              <a:buSzTx/>
              <a:buNone/>
              <a:defRPr sz="500">
                <a:solidFill>
                  <a:srgbClr val="000001"/>
                </a:solidFill>
                <a:latin typeface="+mn-lt"/>
                <a:ea typeface="+mn-ea"/>
                <a:cs typeface="+mn-cs"/>
                <a:sym typeface="Helvetica"/>
              </a:defRPr>
            </a:pPr>
            <a:r>
              <a:t>NB 2:  het is niet te beoordelen in hoeverre de dementie een rol speelt bij de verslikking, dit kan in deze casus niet worden uitgesloten.</a:t>
            </a:r>
          </a:p>
        </p:txBody>
      </p:sp>
      <p:sp>
        <p:nvSpPr>
          <p:cNvPr id="206"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207"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8</a:t>
            </a:r>
          </a:p>
        </p:txBody>
      </p:sp>
      <p:sp>
        <p:nvSpPr>
          <p:cNvPr id="210"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Een 85-jarige man:</a:t>
            </a:r>
          </a:p>
          <a:p>
            <a:pPr marL="0" indent="0" defTabSz="528065">
              <a:spcBef>
                <a:spcPts val="200"/>
              </a:spcBef>
              <a:buSzTx/>
              <a:buNone/>
              <a:defRPr sz="1200">
                <a:latin typeface="Trebuchet MS Standaard"/>
                <a:ea typeface="Trebuchet MS Standaard"/>
                <a:cs typeface="Trebuchet MS Standaard"/>
                <a:sym typeface="Trebuchet MS Standaard"/>
              </a:defRPr>
            </a:pPr>
            <a:r>
              <a:t>die al langere tijd bekend is met dementie en prostaathypertrofie krijgt een urineweginfectie (DD: cystitis, prostatitis). De huisarts schrijft een antibioticumkuur voor, maar de toestand van patiënt gaat achteruit met hoge koorts en koude rillingen. Gezien de patiënt geen actief beleid meer heeft wordt de patiënt in het verpleeghuis behandeld, waarbij de behandeling gericht is op comfort. De patiënt overlijdt binnen anderhalve dag. </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528065">
              <a:spcBef>
                <a:spcPts val="200"/>
              </a:spcBef>
              <a:buSzTx/>
              <a:buNone/>
              <a:defRPr sz="1200">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None/>
              <a:defRPr sz="1200">
                <a:latin typeface="Trebuchet MS Standaard"/>
                <a:ea typeface="Trebuchet MS Standaard"/>
                <a:cs typeface="Trebuchet MS Standaard"/>
                <a:sym typeface="Trebuchet MS Standaard"/>
              </a:defRPr>
            </a:pPr>
            <a:r>
              <a:t>1a. Sepsis/SIRS</a:t>
            </a:r>
          </a:p>
          <a:p>
            <a:pPr marL="0" indent="0" defTabSz="528065">
              <a:spcBef>
                <a:spcPts val="200"/>
              </a:spcBef>
              <a:buSzTx/>
              <a:buNone/>
              <a:defRPr sz="1200">
                <a:latin typeface="Trebuchet MS Standaard"/>
                <a:ea typeface="Trebuchet MS Standaard"/>
                <a:cs typeface="Trebuchet MS Standaard"/>
                <a:sym typeface="Trebuchet MS Standaard"/>
              </a:defRPr>
            </a:pPr>
            <a:r>
              <a:t>1b. Pyelonefritis</a:t>
            </a:r>
          </a:p>
          <a:p>
            <a:pPr marL="0" indent="0" defTabSz="528065">
              <a:spcBef>
                <a:spcPts val="200"/>
              </a:spcBef>
              <a:buSzTx/>
              <a:buNone/>
              <a:defRPr sz="1200">
                <a:latin typeface="Trebuchet MS Standaard"/>
                <a:ea typeface="Trebuchet MS Standaard"/>
                <a:cs typeface="Trebuchet MS Standaard"/>
                <a:sym typeface="Trebuchet MS Standaard"/>
              </a:defRPr>
            </a:pPr>
            <a:r>
              <a:t>1c. Prostaathypertrofie</a:t>
            </a:r>
          </a:p>
          <a:p>
            <a:pPr marL="0" indent="0" defTabSz="528065">
              <a:spcBef>
                <a:spcPts val="200"/>
              </a:spcBef>
              <a:buSzTx/>
              <a:buNone/>
              <a:defRPr sz="1200">
                <a:latin typeface="Trebuchet MS Standaard"/>
                <a:ea typeface="Trebuchet MS Standaard"/>
                <a:cs typeface="Trebuchet MS Standaard"/>
                <a:sym typeface="Trebuchet MS Standaard"/>
              </a:defRPr>
            </a:pPr>
            <a:r>
              <a:t>2. Dementie</a:t>
            </a:r>
          </a:p>
          <a:p>
            <a:pPr marL="0" indent="0" defTabSz="528065">
              <a:spcBef>
                <a:spcPts val="200"/>
              </a:spcBef>
              <a:buSzTx/>
              <a:buNone/>
              <a:defRPr sz="1200">
                <a:latin typeface="Trebuchet MS Standaard"/>
                <a:ea typeface="Trebuchet MS Standaard"/>
                <a:cs typeface="Trebuchet MS Standaard"/>
                <a:sym typeface="Trebuchet MS Standaard"/>
              </a:defRPr>
            </a:pPr>
            <a:r>
              <a:t>3. Natuurlijke Dood</a:t>
            </a:r>
          </a:p>
          <a:p>
            <a:pPr marL="0" indent="0" defTabSz="528065">
              <a:spcBef>
                <a:spcPts val="200"/>
              </a:spcBef>
              <a:buSzTx/>
              <a:buNone/>
              <a:defRPr sz="1200">
                <a:latin typeface="Trebuchet MS Standaard"/>
                <a:ea typeface="Trebuchet MS Standaard"/>
                <a:cs typeface="Trebuchet MS Standaard"/>
                <a:sym typeface="Trebuchet MS Standaard"/>
              </a:defRPr>
            </a:pPr>
            <a:endParaRPr/>
          </a:p>
          <a:p>
            <a:pPr marL="0" indent="0" defTabSz="352042">
              <a:spcBef>
                <a:spcPts val="0"/>
              </a:spcBef>
              <a:buSzTx/>
              <a:buNone/>
              <a:defRPr sz="500">
                <a:solidFill>
                  <a:srgbClr val="000001"/>
                </a:solidFill>
                <a:latin typeface="+mn-lt"/>
                <a:ea typeface="+mn-ea"/>
                <a:cs typeface="+mn-cs"/>
                <a:sym typeface="Helvetica"/>
              </a:defRPr>
            </a:pPr>
            <a:r>
              <a:t>NB: dementie wordt onder 2 vermeld gezien er geen actief beleid meer was wegens dementie. </a:t>
            </a:r>
          </a:p>
        </p:txBody>
      </p:sp>
      <p:sp>
        <p:nvSpPr>
          <p:cNvPr id="211"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212"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9</a:t>
            </a:r>
          </a:p>
        </p:txBody>
      </p:sp>
      <p:sp>
        <p:nvSpPr>
          <p:cNvPr id="215"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630936">
              <a:spcBef>
                <a:spcPts val="300"/>
              </a:spcBef>
              <a:buSzTx/>
              <a:buNone/>
              <a:defRPr sz="1400">
                <a:solidFill>
                  <a:srgbClr val="694893"/>
                </a:solidFill>
                <a:latin typeface="Trebuchet MS Standaard"/>
                <a:ea typeface="Trebuchet MS Standaard"/>
                <a:cs typeface="Trebuchet MS Standaard"/>
                <a:sym typeface="Trebuchet MS Standaard"/>
              </a:defRPr>
            </a:pPr>
            <a:r>
              <a:t>Een 34-jarige vrouw:</a:t>
            </a:r>
          </a:p>
          <a:p>
            <a:pPr marL="0" indent="0" defTabSz="630936">
              <a:spcBef>
                <a:spcPts val="300"/>
              </a:spcBef>
              <a:buSzTx/>
              <a:buNone/>
              <a:defRPr sz="1400">
                <a:latin typeface="Trebuchet MS Standaard"/>
                <a:ea typeface="Trebuchet MS Standaard"/>
                <a:cs typeface="Trebuchet MS Standaard"/>
                <a:sym typeface="Trebuchet MS Standaard"/>
              </a:defRPr>
            </a:pPr>
            <a:r>
              <a:t>met familiaire adenomateuze polyposis in de voorgeschiedenis heeft een coloncarcinoom ontwikkeld dat inmiddels gemetastaseerd is naar de longen. Na een verkoudheid ontstaat een bilaterale pneumonie die niet reageert op therapie. Patiënte overlijdt.</a:t>
            </a:r>
          </a:p>
          <a:p>
            <a:pPr marL="0" indent="0" defTabSz="630936">
              <a:spcBef>
                <a:spcPts val="300"/>
              </a:spcBef>
              <a:buSzTx/>
              <a:buNone/>
              <a:defRPr sz="1400">
                <a:latin typeface="Trebuchet MS Standaard"/>
                <a:ea typeface="Trebuchet MS Standaard"/>
                <a:cs typeface="Trebuchet MS Standaard"/>
                <a:sym typeface="Trebuchet MS Standaard"/>
              </a:defRPr>
            </a:pPr>
            <a:endParaRPr/>
          </a:p>
          <a:p>
            <a:pPr marL="0" indent="0" defTabSz="630936">
              <a:spcBef>
                <a:spcPts val="300"/>
              </a:spcBef>
              <a:buSzTx/>
              <a:buNone/>
              <a:defRPr sz="1400">
                <a:solidFill>
                  <a:srgbClr val="694893"/>
                </a:solidFill>
                <a:latin typeface="Trebuchet MS Standaard"/>
                <a:ea typeface="Trebuchet MS Standaard"/>
                <a:cs typeface="Trebuchet MS Standaard"/>
                <a:sym typeface="Trebuchet MS Standaard"/>
              </a:defRPr>
            </a:pPr>
            <a:r>
              <a:t>Antwoorden:</a:t>
            </a:r>
          </a:p>
          <a:p>
            <a:pPr marL="0" indent="0" defTabSz="630936">
              <a:spcBef>
                <a:spcPts val="300"/>
              </a:spcBef>
              <a:buSzTx/>
              <a:buNone/>
              <a:defRPr sz="1400">
                <a:latin typeface="Trebuchet MS Standaard"/>
                <a:ea typeface="Trebuchet MS Standaard"/>
                <a:cs typeface="Trebuchet MS Standaard"/>
                <a:sym typeface="Trebuchet MS Standaard"/>
              </a:defRPr>
            </a:pPr>
            <a:r>
              <a:t>1a. Pneumonie.</a:t>
            </a:r>
          </a:p>
          <a:p>
            <a:pPr marL="0" indent="0" defTabSz="630936">
              <a:spcBef>
                <a:spcPts val="300"/>
              </a:spcBef>
              <a:buSzTx/>
              <a:buNone/>
              <a:defRPr sz="1400">
                <a:latin typeface="Trebuchet MS Standaard"/>
                <a:ea typeface="Trebuchet MS Standaard"/>
                <a:cs typeface="Trebuchet MS Standaard"/>
                <a:sym typeface="Trebuchet MS Standaard"/>
              </a:defRPr>
            </a:pPr>
            <a:r>
              <a:t>1b. Coloncarcinoom met longmetastasen.</a:t>
            </a:r>
          </a:p>
          <a:p>
            <a:pPr marL="0" indent="0" defTabSz="630936">
              <a:spcBef>
                <a:spcPts val="300"/>
              </a:spcBef>
              <a:buSzTx/>
              <a:buNone/>
              <a:defRPr sz="1400">
                <a:latin typeface="Trebuchet MS Standaard"/>
                <a:ea typeface="Trebuchet MS Standaard"/>
                <a:cs typeface="Trebuchet MS Standaard"/>
                <a:sym typeface="Trebuchet MS Standaard"/>
              </a:defRPr>
            </a:pPr>
            <a:r>
              <a:t>1c. FAP (Familiaire adenomateuze polyposis).</a:t>
            </a:r>
          </a:p>
          <a:p>
            <a:pPr marL="0" indent="0" defTabSz="630936">
              <a:spcBef>
                <a:spcPts val="300"/>
              </a:spcBef>
              <a:buSzTx/>
              <a:buNone/>
              <a:defRPr sz="1400">
                <a:latin typeface="Trebuchet MS Standaard"/>
                <a:ea typeface="Trebuchet MS Standaard"/>
                <a:cs typeface="Trebuchet MS Standaard"/>
                <a:sym typeface="Trebuchet MS Standaard"/>
              </a:defRPr>
            </a:pPr>
            <a:r>
              <a:t>2. Geen.</a:t>
            </a:r>
          </a:p>
          <a:p>
            <a:pPr marL="0" indent="0" defTabSz="630936">
              <a:spcBef>
                <a:spcPts val="300"/>
              </a:spcBef>
              <a:buSzTx/>
              <a:buNone/>
              <a:defRPr sz="1400">
                <a:latin typeface="Trebuchet MS Standaard"/>
                <a:ea typeface="Trebuchet MS Standaard"/>
                <a:cs typeface="Trebuchet MS Standaard"/>
                <a:sym typeface="Trebuchet MS Standaard"/>
              </a:defRPr>
            </a:pPr>
            <a:r>
              <a:t>3. Natuurlijke dood.</a:t>
            </a:r>
          </a:p>
          <a:p>
            <a:pPr marL="0" indent="0" defTabSz="630936">
              <a:spcBef>
                <a:spcPts val="300"/>
              </a:spcBef>
              <a:buSzTx/>
              <a:buNone/>
              <a:defRPr sz="1400">
                <a:latin typeface="Trebuchet MS Standaard"/>
                <a:ea typeface="Trebuchet MS Standaard"/>
                <a:cs typeface="Trebuchet MS Standaard"/>
                <a:sym typeface="Trebuchet MS Standaard"/>
              </a:defRPr>
            </a:pPr>
            <a:endParaRPr/>
          </a:p>
          <a:p>
            <a:pPr marL="0" indent="0" defTabSz="420623">
              <a:spcBef>
                <a:spcPts val="0"/>
              </a:spcBef>
              <a:buSzTx/>
              <a:buNone/>
              <a:defRPr sz="700">
                <a:solidFill>
                  <a:srgbClr val="000001"/>
                </a:solidFill>
                <a:latin typeface="+mn-lt"/>
                <a:ea typeface="+mn-ea"/>
                <a:cs typeface="+mn-cs"/>
                <a:sym typeface="Helvetica"/>
              </a:defRPr>
            </a:pPr>
            <a:r>
              <a:t>NB: FAB is het onderliggend lijden, coloncarcinoom is daar een complicatie van (coloncarcinoom is dus fout als ODO).</a:t>
            </a:r>
          </a:p>
        </p:txBody>
      </p:sp>
      <p:sp>
        <p:nvSpPr>
          <p:cNvPr id="216"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217"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10</a:t>
            </a:r>
          </a:p>
        </p:txBody>
      </p:sp>
      <p:sp>
        <p:nvSpPr>
          <p:cNvPr id="220"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Een 43-jarige man:</a:t>
            </a:r>
          </a:p>
          <a:p>
            <a:pPr marL="0" indent="0" defTabSz="576070">
              <a:spcBef>
                <a:spcPts val="300"/>
              </a:spcBef>
              <a:buSzTx/>
              <a:buNone/>
              <a:defRPr sz="1300">
                <a:latin typeface="Trebuchet MS Standaard"/>
                <a:ea typeface="Trebuchet MS Standaard"/>
                <a:cs typeface="Trebuchet MS Standaard"/>
                <a:sym typeface="Trebuchet MS Standaard"/>
              </a:defRPr>
            </a:pPr>
            <a:r>
              <a:t>drinkt al meer dan twintig jaar twee flessen wijn per dag. Hij is bekent met gedilateerde cardiomyopathie. Patient is overleden nadat hij in verwaarloosde toestand was gevonden. Hij was icterisch  de veneuze druk was verhoogd, hij had ascites en fors oedeem. Hij werd toenemend kortademig en overleed onder het beeld van hartfalen. </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Antwoorden:</a:t>
            </a:r>
          </a:p>
          <a:p>
            <a:pPr marL="0" indent="0" defTabSz="576070">
              <a:spcBef>
                <a:spcPts val="300"/>
              </a:spcBef>
              <a:buSzTx/>
              <a:buNone/>
              <a:defRPr sz="1300">
                <a:latin typeface="Trebuchet MS Standaard"/>
                <a:ea typeface="Trebuchet MS Standaard"/>
                <a:cs typeface="Trebuchet MS Standaard"/>
                <a:sym typeface="Trebuchet MS Standaard"/>
              </a:defRPr>
            </a:pPr>
            <a:r>
              <a:t>1a. Hartfalen.</a:t>
            </a:r>
          </a:p>
          <a:p>
            <a:pPr marL="0" indent="0" defTabSz="576070">
              <a:spcBef>
                <a:spcPts val="300"/>
              </a:spcBef>
              <a:buSzTx/>
              <a:buNone/>
              <a:defRPr sz="1300">
                <a:latin typeface="Trebuchet MS Standaard"/>
                <a:ea typeface="Trebuchet MS Standaard"/>
                <a:cs typeface="Trebuchet MS Standaard"/>
                <a:sym typeface="Trebuchet MS Standaard"/>
              </a:defRPr>
            </a:pPr>
            <a:r>
              <a:t>1b. Alcoholische gedilateerde cardiomyopathie.</a:t>
            </a:r>
          </a:p>
          <a:p>
            <a:pPr marL="0" indent="0" defTabSz="576070">
              <a:spcBef>
                <a:spcPts val="300"/>
              </a:spcBef>
              <a:buSzTx/>
              <a:buNone/>
              <a:defRPr sz="1300">
                <a:latin typeface="Trebuchet MS Standaard"/>
                <a:ea typeface="Trebuchet MS Standaard"/>
                <a:cs typeface="Trebuchet MS Standaard"/>
                <a:sym typeface="Trebuchet MS Standaard"/>
              </a:defRPr>
            </a:pPr>
            <a:r>
              <a:t>1c. Alcoholisme.</a:t>
            </a:r>
          </a:p>
          <a:p>
            <a:pPr marL="0" indent="0" defTabSz="576070">
              <a:spcBef>
                <a:spcPts val="300"/>
              </a:spcBef>
              <a:buSzTx/>
              <a:buNone/>
              <a:defRPr sz="1300">
                <a:latin typeface="Trebuchet MS Standaard"/>
                <a:ea typeface="Trebuchet MS Standaard"/>
                <a:cs typeface="Trebuchet MS Standaard"/>
                <a:sym typeface="Trebuchet MS Standaard"/>
              </a:defRPr>
            </a:pPr>
            <a:r>
              <a:t>2. Geen.</a:t>
            </a:r>
          </a:p>
          <a:p>
            <a:pPr marL="0" indent="0" defTabSz="576070">
              <a:spcBef>
                <a:spcPts val="300"/>
              </a:spcBef>
              <a:buSzTx/>
              <a:buNone/>
              <a:defRPr sz="1300">
                <a:latin typeface="Trebuchet MS Standaard"/>
                <a:ea typeface="Trebuchet MS Standaard"/>
                <a:cs typeface="Trebuchet MS Standaard"/>
                <a:sym typeface="Trebuchet MS Standaard"/>
              </a:defRPr>
            </a:pPr>
            <a:r>
              <a:t>3. Natuurlijke dood.</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384047">
              <a:spcBef>
                <a:spcPts val="0"/>
              </a:spcBef>
              <a:buSzTx/>
              <a:buNone/>
              <a:defRPr sz="600">
                <a:solidFill>
                  <a:srgbClr val="000001"/>
                </a:solidFill>
                <a:latin typeface="+mn-lt"/>
                <a:ea typeface="+mn-ea"/>
                <a:cs typeface="+mn-cs"/>
                <a:sym typeface="Helvetica"/>
              </a:defRPr>
            </a:pPr>
            <a:r>
              <a:t>NB 1: De cardiomyopathie is het gevolg van de alcoholintoxicatie en heeft geen relatie met de levercirrose.</a:t>
            </a:r>
          </a:p>
        </p:txBody>
      </p:sp>
      <p:sp>
        <p:nvSpPr>
          <p:cNvPr id="221" name="Tijdelijke aanduiding voor datum 4"/>
          <p:cNvSpPr txBox="1"/>
          <p:nvPr/>
        </p:nvSpPr>
        <p:spPr>
          <a:xfrm>
            <a:off x="693792" y="4803998"/>
            <a:ext cx="759290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000">
                <a:solidFill>
                  <a:srgbClr val="003741"/>
                </a:solidFill>
                <a:latin typeface="Trebuchet MS"/>
                <a:ea typeface="Trebuchet MS"/>
                <a:cs typeface="Trebuchet MS"/>
                <a:sym typeface="Trebuchet MS"/>
              </a:defRPr>
            </a:pPr>
            <a:r>
              <a:t>O.b.v. </a:t>
            </a:r>
            <a:r>
              <a:rPr u="sng">
                <a:solidFill>
                  <a:srgbClr val="0000FF"/>
                </a:solidFill>
                <a:uFill>
                  <a:solidFill>
                    <a:srgbClr val="0000FF"/>
                  </a:solidFill>
                </a:uFill>
                <a:hlinkClick r:id="rId2"/>
              </a:rPr>
              <a:t>van den Tweet J, Harteloh P, de Leeuw P. Onderzoek B-formulieren laat verontrustend beeld zien. Doodsoorzaak vaak fout ingevuld: hoe kan het beter? Medische contact 39 september 2018 (14-18).</a:t>
            </a:r>
          </a:p>
        </p:txBody>
      </p:sp>
      <p:sp>
        <p:nvSpPr>
          <p:cNvPr id="222"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11</a:t>
            </a:r>
          </a:p>
        </p:txBody>
      </p:sp>
      <p:sp>
        <p:nvSpPr>
          <p:cNvPr id="225"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Een 53-jarige man:</a:t>
            </a:r>
          </a:p>
          <a:p>
            <a:pPr marL="0" indent="0" defTabSz="576070">
              <a:spcBef>
                <a:spcPts val="300"/>
              </a:spcBef>
              <a:buSzTx/>
              <a:buNone/>
              <a:defRPr sz="1300">
                <a:latin typeface="Trebuchet MS Standaard"/>
                <a:ea typeface="Trebuchet MS Standaard"/>
                <a:cs typeface="Trebuchet MS Standaard"/>
                <a:sym typeface="Trebuchet MS Standaard"/>
              </a:defRPr>
            </a:pPr>
            <a:r>
              <a:t>kreeg op 45 jarige leeftijd last van botpijn. Bij het radiologisch onderzoek werd daarbij een polyostotische vorm van de ziekte van Paget ontdekt. Op 52-jarige werd bij een controle een osteosarcoom in het bekken gevonden met al metastasen op afstand (longen, lever). Behandeling had geen resultaat en patiënt koos voor euthanasie.</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576070">
              <a:spcBef>
                <a:spcPts val="300"/>
              </a:spcBef>
              <a:buSzTx/>
              <a:buNone/>
              <a:defRPr sz="1300">
                <a:solidFill>
                  <a:srgbClr val="694893"/>
                </a:solidFill>
                <a:latin typeface="Trebuchet MS Standaard"/>
                <a:ea typeface="Trebuchet MS Standaard"/>
                <a:cs typeface="Trebuchet MS Standaard"/>
                <a:sym typeface="Trebuchet MS Standaard"/>
              </a:defRPr>
            </a:pPr>
            <a:r>
              <a:t>Antwoorden:</a:t>
            </a:r>
          </a:p>
          <a:p>
            <a:pPr marL="0" indent="0" defTabSz="576070">
              <a:spcBef>
                <a:spcPts val="300"/>
              </a:spcBef>
              <a:buSzTx/>
              <a:buNone/>
              <a:defRPr sz="1300">
                <a:latin typeface="Trebuchet MS Standaard"/>
                <a:ea typeface="Trebuchet MS Standaard"/>
                <a:cs typeface="Trebuchet MS Standaard"/>
                <a:sym typeface="Trebuchet MS Standaard"/>
              </a:defRPr>
            </a:pPr>
            <a:r>
              <a:t>1a. metastasen long en lever</a:t>
            </a:r>
            <a:endParaRPr>
              <a:solidFill>
                <a:srgbClr val="201F1E"/>
              </a:solidFill>
            </a:endParaRPr>
          </a:p>
          <a:p>
            <a:pPr marL="0" indent="0" defTabSz="576070">
              <a:spcBef>
                <a:spcPts val="300"/>
              </a:spcBef>
              <a:buSzTx/>
              <a:buNone/>
              <a:defRPr sz="1300">
                <a:latin typeface="Trebuchet MS Standaard"/>
                <a:ea typeface="Trebuchet MS Standaard"/>
                <a:cs typeface="Trebuchet MS Standaard"/>
                <a:sym typeface="Trebuchet MS Standaard"/>
              </a:defRPr>
            </a:pPr>
            <a:r>
              <a:t>1b. osteosarcoom bekken</a:t>
            </a:r>
            <a:endParaRPr>
              <a:solidFill>
                <a:srgbClr val="201F1E"/>
              </a:solidFill>
            </a:endParaRPr>
          </a:p>
          <a:p>
            <a:pPr marL="0" indent="0" defTabSz="576070">
              <a:spcBef>
                <a:spcPts val="300"/>
              </a:spcBef>
              <a:buSzTx/>
              <a:buNone/>
              <a:defRPr sz="1300">
                <a:latin typeface="Trebuchet MS Standaard"/>
                <a:ea typeface="Trebuchet MS Standaard"/>
                <a:cs typeface="Trebuchet MS Standaard"/>
                <a:sym typeface="Trebuchet MS Standaard"/>
              </a:defRPr>
            </a:pPr>
            <a:r>
              <a:t>1c. m. Paget</a:t>
            </a:r>
          </a:p>
          <a:p>
            <a:pPr marL="0" indent="0" defTabSz="576070">
              <a:spcBef>
                <a:spcPts val="300"/>
              </a:spcBef>
              <a:buSzTx/>
              <a:buNone/>
              <a:defRPr sz="1300">
                <a:latin typeface="Trebuchet MS Standaard"/>
                <a:ea typeface="Trebuchet MS Standaard"/>
                <a:cs typeface="Trebuchet MS Standaard"/>
                <a:sym typeface="Trebuchet MS Standaard"/>
              </a:defRPr>
            </a:pPr>
            <a:r>
              <a:t>2. Geen.</a:t>
            </a:r>
          </a:p>
          <a:p>
            <a:pPr marL="0" indent="0" defTabSz="576070">
              <a:spcBef>
                <a:spcPts val="300"/>
              </a:spcBef>
              <a:buSzTx/>
              <a:buNone/>
              <a:defRPr sz="1300">
                <a:latin typeface="Trebuchet MS Standaard"/>
                <a:ea typeface="Trebuchet MS Standaard"/>
                <a:cs typeface="Trebuchet MS Standaard"/>
                <a:sym typeface="Trebuchet MS Standaard"/>
              </a:defRPr>
            </a:pPr>
            <a:r>
              <a:t>3. Natuurlijke dood.</a:t>
            </a:r>
          </a:p>
          <a:p>
            <a:pPr marL="0" indent="0" defTabSz="576070">
              <a:spcBef>
                <a:spcPts val="300"/>
              </a:spcBef>
              <a:buSzTx/>
              <a:buNone/>
              <a:defRPr sz="1300">
                <a:latin typeface="Trebuchet MS Standaard"/>
                <a:ea typeface="Trebuchet MS Standaard"/>
                <a:cs typeface="Trebuchet MS Standaard"/>
                <a:sym typeface="Trebuchet MS Standaard"/>
              </a:defRPr>
            </a:pPr>
            <a:endParaRPr/>
          </a:p>
          <a:p>
            <a:pPr marL="0" indent="0" defTabSz="384047">
              <a:spcBef>
                <a:spcPts val="0"/>
              </a:spcBef>
              <a:buSzTx/>
              <a:buNone/>
              <a:defRPr sz="600">
                <a:solidFill>
                  <a:srgbClr val="000001"/>
                </a:solidFill>
                <a:latin typeface="+mn-lt"/>
                <a:ea typeface="+mn-ea"/>
                <a:cs typeface="+mn-cs"/>
                <a:sym typeface="Helvetica"/>
              </a:defRPr>
            </a:pPr>
            <a:r>
              <a:t>NB 1: Wordt ingevuld door forensisch geneeskundige. Vinkje bij euthanasie</a:t>
            </a:r>
          </a:p>
        </p:txBody>
      </p:sp>
      <p:sp>
        <p:nvSpPr>
          <p:cNvPr id="226"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el 1"/>
          <p:cNvSpPr txBox="1">
            <a:spLocks noGrp="1"/>
          </p:cNvSpPr>
          <p:nvPr>
            <p:ph type="title" idx="4294967295"/>
          </p:nvPr>
        </p:nvSpPr>
        <p:spPr>
          <a:xfrm>
            <a:off x="663574" y="484187"/>
            <a:ext cx="7869240" cy="857251"/>
          </a:xfrm>
          <a:prstGeom prst="rect">
            <a:avLst/>
          </a:prstGeom>
        </p:spPr>
        <p:txBody>
          <a:bodyPr anchor="t">
            <a:normAutofit/>
          </a:bodyPr>
          <a:lstStyle/>
          <a:p>
            <a:r>
              <a:t>Nabespreking/ discussie</a:t>
            </a:r>
          </a:p>
        </p:txBody>
      </p:sp>
      <p:sp>
        <p:nvSpPr>
          <p:cNvPr id="231" name="Tijdelijke aanduiding voor dianummer 4"/>
          <p:cNvSpPr txBox="1">
            <a:spLocks noGrp="1"/>
          </p:cNvSpPr>
          <p:nvPr>
            <p:ph type="sldNum" sz="quarter" idx="4294967295"/>
          </p:nvPr>
        </p:nvSpPr>
        <p:spPr>
          <a:xfrm>
            <a:off x="8489055" y="4803997"/>
            <a:ext cx="232876"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37</a:t>
            </a:fld>
            <a:endParaRPr/>
          </a:p>
        </p:txBody>
      </p:sp>
      <p:sp>
        <p:nvSpPr>
          <p:cNvPr id="232" name="Tijdelijke aanduiding voor inhoud 2"/>
          <p:cNvSpPr txBox="1">
            <a:spLocks noGrp="1"/>
          </p:cNvSpPr>
          <p:nvPr>
            <p:ph type="body" idx="4294967295"/>
          </p:nvPr>
        </p:nvSpPr>
        <p:spPr>
          <a:xfrm>
            <a:off x="663574" y="1574800"/>
            <a:ext cx="7653340" cy="3192465"/>
          </a:xfrm>
          <a:prstGeom prst="rect">
            <a:avLst/>
          </a:prstGeom>
        </p:spPr>
        <p:txBody>
          <a:bodyPr anchor="ctr">
            <a:normAutofit/>
          </a:bodyPr>
          <a:lstStyle>
            <a:lvl1pPr marL="0" indent="0" algn="ctr">
              <a:spcBef>
                <a:spcPts val="300"/>
              </a:spcBef>
              <a:buSzTx/>
              <a:buNone/>
              <a:defRPr sz="7700">
                <a:solidFill>
                  <a:srgbClr val="694893"/>
                </a:solidFill>
                <a:latin typeface="Trebuchet MS Standaard"/>
                <a:ea typeface="Trebuchet MS Standaard"/>
                <a:cs typeface="Trebuchet MS Standaard"/>
                <a:sym typeface="Trebuchet MS Standaard"/>
              </a:defRPr>
            </a:lvl1pPr>
          </a:lstStyle>
          <a:p>
            <a: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el 1"/>
          <p:cNvSpPr txBox="1">
            <a:spLocks noGrp="1"/>
          </p:cNvSpPr>
          <p:nvPr>
            <p:ph type="title" idx="4294967295"/>
          </p:nvPr>
        </p:nvSpPr>
        <p:spPr>
          <a:xfrm>
            <a:off x="663574" y="484187"/>
            <a:ext cx="7869240" cy="857251"/>
          </a:xfrm>
          <a:prstGeom prst="rect">
            <a:avLst/>
          </a:prstGeom>
        </p:spPr>
        <p:txBody>
          <a:bodyPr anchor="t">
            <a:normAutofit/>
          </a:bodyPr>
          <a:lstStyle/>
          <a:p>
            <a:r>
              <a:t>Na vaststellen van overlijden</a:t>
            </a:r>
          </a:p>
        </p:txBody>
      </p:sp>
      <p:sp>
        <p:nvSpPr>
          <p:cNvPr id="64"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Vraag naar:</a:t>
            </a:r>
          </a:p>
          <a:p>
            <a:pPr marL="0" indent="0">
              <a:spcBef>
                <a:spcPts val="300"/>
              </a:spcBef>
              <a:buSzTx/>
              <a:buNone/>
              <a:defRPr sz="1600">
                <a:latin typeface="Trebuchet MS Standaard"/>
                <a:ea typeface="Trebuchet MS Standaard"/>
                <a:cs typeface="Trebuchet MS Standaard"/>
                <a:sym typeface="Trebuchet MS Standaard"/>
              </a:defRPr>
            </a:pPr>
            <a:r>
              <a:t>Identiteit van de overledene (volledige voornamen, geboorteplaats)</a:t>
            </a:r>
          </a:p>
          <a:p>
            <a:pPr marL="0" indent="0">
              <a:spcBef>
                <a:spcPts val="300"/>
              </a:spcBef>
              <a:buSzTx/>
              <a:buNone/>
              <a:defRPr sz="1600">
                <a:latin typeface="Trebuchet MS Standaard"/>
                <a:ea typeface="Trebuchet MS Standaard"/>
                <a:cs typeface="Trebuchet MS Standaard"/>
                <a:sym typeface="Trebuchet MS Standaard"/>
              </a:defRPr>
            </a:pPr>
            <a:r>
              <a:t>Toedracht van het overlijden </a:t>
            </a:r>
          </a:p>
          <a:p>
            <a:pPr marL="0" indent="0">
              <a:spcBef>
                <a:spcPts val="300"/>
              </a:spcBef>
              <a:buSzTx/>
              <a:buNone/>
              <a:defRPr sz="1600">
                <a:latin typeface="Trebuchet MS Standaard"/>
                <a:ea typeface="Trebuchet MS Standaard"/>
                <a:cs typeface="Trebuchet MS Standaard"/>
                <a:sym typeface="Trebuchet MS Standaard"/>
              </a:defRPr>
            </a:pPr>
            <a:r>
              <a:t>Medische voorgeschiedenis van de overledene</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Vorm een indruk over de omstandigheden van overlijden:</a:t>
            </a:r>
          </a:p>
          <a:p>
            <a:pPr marL="0" indent="0">
              <a:spcBef>
                <a:spcPts val="300"/>
              </a:spcBef>
              <a:buSzTx/>
              <a:buNone/>
              <a:defRPr sz="1600">
                <a:latin typeface="Trebuchet MS Standaard"/>
                <a:ea typeface="Trebuchet MS Standaard"/>
                <a:cs typeface="Trebuchet MS Standaard"/>
                <a:sym typeface="Trebuchet MS Standaard"/>
              </a:defRPr>
            </a:pPr>
            <a:r>
              <a:t>Plaats en houding van het stoffelijk overschot</a:t>
            </a:r>
          </a:p>
          <a:p>
            <a:pPr marL="0" indent="0">
              <a:spcBef>
                <a:spcPts val="300"/>
              </a:spcBef>
              <a:buSzTx/>
              <a:buNone/>
              <a:defRPr sz="1600">
                <a:latin typeface="Trebuchet MS Standaard"/>
                <a:ea typeface="Trebuchet MS Standaard"/>
                <a:cs typeface="Trebuchet MS Standaard"/>
                <a:sym typeface="Trebuchet MS Standaard"/>
              </a:defRPr>
            </a:pPr>
            <a:r>
              <a:t>Uitwendig zichtbare sporen: zoals bloed,sperma, braaksel</a:t>
            </a:r>
          </a:p>
          <a:p>
            <a:pPr marL="0" indent="0">
              <a:spcBef>
                <a:spcPts val="300"/>
              </a:spcBef>
              <a:buSzTx/>
              <a:buNone/>
              <a:defRPr sz="1600">
                <a:latin typeface="Trebuchet MS Standaard"/>
                <a:ea typeface="Trebuchet MS Standaard"/>
                <a:cs typeface="Trebuchet MS Standaard"/>
                <a:sym typeface="Trebuchet MS Standaard"/>
              </a:defRPr>
            </a:pPr>
            <a:r>
              <a:t>Verdachte omstandigheden: wapens, drugs, pillen, naalden, en het gedrag van omstanders.</a:t>
            </a:r>
          </a:p>
        </p:txBody>
      </p:sp>
      <p:sp>
        <p:nvSpPr>
          <p:cNvPr id="65"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el 1"/>
          <p:cNvSpPr txBox="1">
            <a:spLocks noGrp="1"/>
          </p:cNvSpPr>
          <p:nvPr>
            <p:ph type="title" idx="4294967295"/>
          </p:nvPr>
        </p:nvSpPr>
        <p:spPr>
          <a:xfrm>
            <a:off x="663574" y="484187"/>
            <a:ext cx="7869240" cy="857251"/>
          </a:xfrm>
          <a:prstGeom prst="rect">
            <a:avLst/>
          </a:prstGeom>
        </p:spPr>
        <p:txBody>
          <a:bodyPr anchor="t">
            <a:normAutofit/>
          </a:bodyPr>
          <a:lstStyle/>
          <a:p>
            <a:r>
              <a:t>Lijkschouw, onderzoek</a:t>
            </a:r>
          </a:p>
        </p:txBody>
      </p:sp>
      <p:sp>
        <p:nvSpPr>
          <p:cNvPr id="68"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Ogen:</a:t>
            </a:r>
          </a:p>
          <a:p>
            <a:pPr marL="0" indent="0" defTabSz="624077">
              <a:spcBef>
                <a:spcPts val="300"/>
              </a:spcBef>
              <a:buSzTx/>
              <a:buNone/>
              <a:defRPr sz="1400">
                <a:latin typeface="Trebuchet MS Standaard"/>
                <a:ea typeface="Trebuchet MS Standaard"/>
                <a:cs typeface="Trebuchet MS Standaard"/>
                <a:sym typeface="Trebuchet MS Standaard"/>
              </a:defRPr>
            </a:pPr>
            <a:r>
              <a:t>helderheid cornea, petechiën op de conjunctivae (wijst op stuwing, verwurging of verstikking), Sommerse vlekken</a:t>
            </a:r>
          </a:p>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Hoofd:</a:t>
            </a:r>
          </a:p>
          <a:p>
            <a:pPr marL="0" indent="0" defTabSz="624077">
              <a:spcBef>
                <a:spcPts val="300"/>
              </a:spcBef>
              <a:buSzTx/>
              <a:buNone/>
              <a:defRPr sz="1400">
                <a:latin typeface="Trebuchet MS Standaard"/>
                <a:ea typeface="Trebuchet MS Standaard"/>
                <a:cs typeface="Trebuchet MS Standaard"/>
                <a:sym typeface="Trebuchet MS Standaard"/>
              </a:defRPr>
            </a:pPr>
            <a:r>
              <a:t>petechiën op de lippen en mond, verwondingen en wurgsporen</a:t>
            </a:r>
          </a:p>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Borst, buik, en rug:</a:t>
            </a:r>
          </a:p>
          <a:p>
            <a:pPr marL="0" indent="0" defTabSz="624077">
              <a:spcBef>
                <a:spcPts val="300"/>
              </a:spcBef>
              <a:buSzTx/>
              <a:buNone/>
              <a:defRPr sz="1400">
                <a:latin typeface="Trebuchet MS Standaard"/>
                <a:ea typeface="Trebuchet MS Standaard"/>
                <a:cs typeface="Trebuchet MS Standaard"/>
                <a:sym typeface="Trebuchet MS Standaard"/>
              </a:defRPr>
            </a:pPr>
            <a:r>
              <a:t>verwondingen.</a:t>
            </a:r>
          </a:p>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Armen en benen:</a:t>
            </a:r>
          </a:p>
          <a:p>
            <a:pPr marL="0" indent="0" defTabSz="624077">
              <a:spcBef>
                <a:spcPts val="300"/>
              </a:spcBef>
              <a:buSzTx/>
              <a:buNone/>
              <a:defRPr sz="1400">
                <a:latin typeface="Trebuchet MS Standaard"/>
                <a:ea typeface="Trebuchet MS Standaard"/>
                <a:cs typeface="Trebuchet MS Standaard"/>
                <a:sym typeface="Trebuchet MS Standaard"/>
              </a:defRPr>
            </a:pPr>
            <a:r>
              <a:t>injectieplaatsen en verwondingen</a:t>
            </a:r>
          </a:p>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Huidtemperatuur:</a:t>
            </a:r>
          </a:p>
          <a:p>
            <a:pPr marL="0" indent="0" defTabSz="624077">
              <a:spcBef>
                <a:spcPts val="300"/>
              </a:spcBef>
              <a:buSzTx/>
              <a:buNone/>
              <a:defRPr sz="1400">
                <a:solidFill>
                  <a:srgbClr val="694893"/>
                </a:solidFill>
                <a:latin typeface="Trebuchet MS Standaard"/>
                <a:ea typeface="Trebuchet MS Standaard"/>
                <a:cs typeface="Trebuchet MS Standaard"/>
                <a:sym typeface="Trebuchet MS Standaard"/>
              </a:defRPr>
            </a:pPr>
            <a:r>
              <a:t>a</a:t>
            </a:r>
            <a:r>
              <a:rPr>
                <a:solidFill>
                  <a:srgbClr val="003741"/>
                </a:solidFill>
              </a:rPr>
              <a:t>fkoeling begint onder normale omstandigheden 2-3 uur postmortaal met een daling van 0,5–1,0 graad per uur, waarbij het lichaam na ongeveer 24 uur op omgevingstemperatuur is.</a:t>
            </a:r>
          </a:p>
        </p:txBody>
      </p:sp>
      <p:sp>
        <p:nvSpPr>
          <p:cNvPr id="69"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el 1"/>
          <p:cNvSpPr txBox="1">
            <a:spLocks noGrp="1"/>
          </p:cNvSpPr>
          <p:nvPr>
            <p:ph type="title" idx="4294967295"/>
          </p:nvPr>
        </p:nvSpPr>
        <p:spPr>
          <a:xfrm>
            <a:off x="663574" y="484187"/>
            <a:ext cx="7869240" cy="857251"/>
          </a:xfrm>
          <a:prstGeom prst="rect">
            <a:avLst/>
          </a:prstGeom>
        </p:spPr>
        <p:txBody>
          <a:bodyPr anchor="t">
            <a:normAutofit/>
          </a:bodyPr>
          <a:lstStyle/>
          <a:p>
            <a:r>
              <a:t>Natuurlijke doodsoorzaak</a:t>
            </a:r>
          </a:p>
        </p:txBody>
      </p:sp>
      <p:sp>
        <p:nvSpPr>
          <p:cNvPr id="72"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A-verklaring:</a:t>
            </a:r>
          </a:p>
          <a:p>
            <a:pPr marL="0" indent="0">
              <a:spcBef>
                <a:spcPts val="300"/>
              </a:spcBef>
              <a:buSzTx/>
              <a:buNone/>
              <a:defRPr sz="1600">
                <a:latin typeface="Trebuchet MS Standaard"/>
                <a:ea typeface="Trebuchet MS Standaard"/>
                <a:cs typeface="Trebuchet MS Standaard"/>
                <a:sym typeface="Trebuchet MS Standaard"/>
              </a:defRPr>
            </a:pPr>
            <a:r>
              <a:t>verklaring van overlijden. Deze verklaring is nodig zodat de ambtenaar van de burgerlijke stand een verlof tot begraven of cremeren kan afgeven aan de uitvaartverzorger. </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B-verklaring:</a:t>
            </a:r>
          </a:p>
          <a:p>
            <a:pPr marL="0" indent="0">
              <a:spcBef>
                <a:spcPts val="300"/>
              </a:spcBef>
              <a:buSzTx/>
              <a:buNone/>
              <a:defRPr sz="1600">
                <a:latin typeface="Trebuchet MS Standaard"/>
                <a:ea typeface="Trebuchet MS Standaard"/>
                <a:cs typeface="Trebuchet MS Standaard"/>
                <a:sym typeface="Trebuchet MS Standaard"/>
              </a:defRPr>
            </a:pPr>
            <a:r>
              <a:t>verklaring ten behoeve van de doodsoorzakenstatistiek van het CBS</a:t>
            </a: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endParaRPr/>
          </a:p>
          <a:p>
            <a:pPr marL="0" indent="0" defTabSz="457200">
              <a:spcBef>
                <a:spcPts val="0"/>
              </a:spcBef>
              <a:buSzTx/>
              <a:buNone/>
              <a:defRPr sz="1400">
                <a:solidFill>
                  <a:srgbClr val="337AB7"/>
                </a:solidFill>
                <a:latin typeface="Helvetica Neue"/>
                <a:ea typeface="Helvetica Neue"/>
                <a:cs typeface="Helvetica Neue"/>
                <a:sym typeface="Helvetica Neue"/>
              </a:defRPr>
            </a:pPr>
            <a:r>
              <a:t>Zie filmpje </a:t>
            </a:r>
            <a:r>
              <a:rPr u="sng">
                <a:solidFill>
                  <a:srgbClr val="0000FF"/>
                </a:solidFill>
                <a:uFill>
                  <a:solidFill>
                    <a:srgbClr val="0000FF"/>
                  </a:solidFill>
                </a:uFill>
                <a:hlinkClick r:id="rId2"/>
              </a:rPr>
              <a:t>“Toelichting doodsoorzaak­verklaring” van CBS</a:t>
            </a:r>
          </a:p>
        </p:txBody>
      </p:sp>
      <p:sp>
        <p:nvSpPr>
          <p:cNvPr id="73"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el 1"/>
          <p:cNvSpPr txBox="1">
            <a:spLocks noGrp="1"/>
          </p:cNvSpPr>
          <p:nvPr>
            <p:ph type="title" idx="4294967295"/>
          </p:nvPr>
        </p:nvSpPr>
        <p:spPr>
          <a:xfrm>
            <a:off x="663574" y="484187"/>
            <a:ext cx="7869240" cy="857251"/>
          </a:xfrm>
          <a:prstGeom prst="rect">
            <a:avLst/>
          </a:prstGeom>
        </p:spPr>
        <p:txBody>
          <a:bodyPr anchor="t">
            <a:normAutofit/>
          </a:bodyPr>
          <a:lstStyle/>
          <a:p>
            <a:r>
              <a:t>Twijfel natuurlijke doodsoorzaak</a:t>
            </a:r>
          </a:p>
        </p:txBody>
      </p:sp>
      <p:sp>
        <p:nvSpPr>
          <p:cNvPr id="76" name="Tijdelijke aanduiding voor inhoud 2"/>
          <p:cNvSpPr txBox="1">
            <a:spLocks noGrp="1"/>
          </p:cNvSpPr>
          <p:nvPr>
            <p:ph type="body" idx="4294967295"/>
          </p:nvPr>
        </p:nvSpPr>
        <p:spPr>
          <a:xfrm>
            <a:off x="663574" y="1574800"/>
            <a:ext cx="7653340" cy="3192465"/>
          </a:xfrm>
          <a:prstGeom prst="rect">
            <a:avLst/>
          </a:prstGeom>
        </p:spPr>
        <p:txBody>
          <a:bodyPr>
            <a:normAutofit/>
          </a:bodyPr>
          <a:lstStyle/>
          <a:p>
            <a:pPr marL="0" indent="0" defTabSz="466344">
              <a:spcBef>
                <a:spcPts val="200"/>
              </a:spcBef>
              <a:buSzTx/>
              <a:buNone/>
              <a:defRPr sz="1000">
                <a:latin typeface="Trebuchet MS Standaard"/>
                <a:ea typeface="Trebuchet MS Standaard"/>
                <a:cs typeface="Trebuchet MS Standaard"/>
                <a:sym typeface="Trebuchet MS Standaard"/>
              </a:defRPr>
            </a:pPr>
            <a:r>
              <a:t>Schakel de gemeentelijk lijkschouwer in. </a:t>
            </a:r>
          </a:p>
          <a:p>
            <a:pPr marL="0" indent="0" defTabSz="466344">
              <a:spcBef>
                <a:spcPts val="200"/>
              </a:spcBef>
              <a:buSzTx/>
              <a:buNone/>
              <a:defRPr sz="1000">
                <a:solidFill>
                  <a:srgbClr val="694893"/>
                </a:solidFill>
                <a:latin typeface="Trebuchet MS Standaard"/>
                <a:ea typeface="Trebuchet MS Standaard"/>
                <a:cs typeface="Trebuchet MS Standaard"/>
                <a:sym typeface="Trebuchet MS Standaard"/>
              </a:defRPr>
            </a:pPr>
            <a:r>
              <a:t>Altijd overleggen met gemeentelijk lijkschouwer bij:</a:t>
            </a:r>
          </a:p>
          <a:p>
            <a:pPr marL="109086" indent="-109086" defTabSz="466344">
              <a:spcBef>
                <a:spcPts val="200"/>
              </a:spcBef>
              <a:buFontTx/>
              <a:defRPr sz="1000">
                <a:latin typeface="Trebuchet MS Standaard"/>
                <a:ea typeface="Trebuchet MS Standaard"/>
                <a:cs typeface="Trebuchet MS Standaard"/>
                <a:sym typeface="Trebuchet MS Standaard"/>
              </a:defRPr>
            </a:pPr>
            <a:r>
              <a:t>minderjarigen</a:t>
            </a:r>
          </a:p>
          <a:p>
            <a:pPr marL="109086" indent="-109086" defTabSz="466344">
              <a:spcBef>
                <a:spcPts val="200"/>
              </a:spcBef>
              <a:buFontTx/>
              <a:defRPr sz="1000">
                <a:latin typeface="Trebuchet MS Standaard"/>
                <a:ea typeface="Trebuchet MS Standaard"/>
                <a:cs typeface="Trebuchet MS Standaard"/>
                <a:sym typeface="Trebuchet MS Standaard"/>
              </a:defRPr>
            </a:pPr>
            <a:r>
              <a:t>lijkvinding (de datum en/of de plaats van overlijden niet of niet met voldoende nauwkeurigheid vast te stellen)</a:t>
            </a:r>
          </a:p>
          <a:p>
            <a:pPr marL="109086" indent="-109086" defTabSz="466344">
              <a:spcBef>
                <a:spcPts val="200"/>
              </a:spcBef>
              <a:buFontTx/>
              <a:defRPr sz="1000">
                <a:latin typeface="Trebuchet MS Standaard"/>
                <a:ea typeface="Trebuchet MS Standaard"/>
                <a:cs typeface="Trebuchet MS Standaard"/>
                <a:sym typeface="Trebuchet MS Standaard"/>
              </a:defRPr>
            </a:pPr>
            <a:r>
              <a:t>ongeval</a:t>
            </a:r>
          </a:p>
          <a:p>
            <a:pPr marL="109086" indent="-109086" defTabSz="466344">
              <a:spcBef>
                <a:spcPts val="200"/>
              </a:spcBef>
              <a:buFontTx/>
              <a:defRPr sz="1000">
                <a:latin typeface="Trebuchet MS Standaard"/>
                <a:ea typeface="Trebuchet MS Standaard"/>
                <a:cs typeface="Trebuchet MS Standaard"/>
                <a:sym typeface="Trebuchet MS Standaard"/>
              </a:defRPr>
            </a:pPr>
            <a:r>
              <a:t>verdrinking</a:t>
            </a:r>
          </a:p>
          <a:p>
            <a:pPr marL="109086" indent="-109086" defTabSz="466344">
              <a:spcBef>
                <a:spcPts val="200"/>
              </a:spcBef>
              <a:buFontTx/>
              <a:defRPr sz="1000">
                <a:latin typeface="Trebuchet MS Standaard"/>
                <a:ea typeface="Trebuchet MS Standaard"/>
                <a:cs typeface="Trebuchet MS Standaard"/>
                <a:sym typeface="Trebuchet MS Standaard"/>
              </a:defRPr>
            </a:pPr>
            <a:r>
              <a:t>verstikking</a:t>
            </a:r>
          </a:p>
          <a:p>
            <a:pPr marL="109086" indent="-109086" defTabSz="466344">
              <a:spcBef>
                <a:spcPts val="200"/>
              </a:spcBef>
              <a:buFontTx/>
              <a:defRPr sz="1000">
                <a:latin typeface="Trebuchet MS Standaard"/>
                <a:ea typeface="Trebuchet MS Standaard"/>
                <a:cs typeface="Trebuchet MS Standaard"/>
                <a:sym typeface="Trebuchet MS Standaard"/>
              </a:defRPr>
            </a:pPr>
            <a:r>
              <a:t>geweld (moord, doodslag of mishandeling)</a:t>
            </a:r>
          </a:p>
          <a:p>
            <a:pPr marL="109086" indent="-109086" defTabSz="466344">
              <a:spcBef>
                <a:spcPts val="200"/>
              </a:spcBef>
              <a:buFontTx/>
              <a:defRPr sz="1000">
                <a:latin typeface="Trebuchet MS Standaard"/>
                <a:ea typeface="Trebuchet MS Standaard"/>
                <a:cs typeface="Trebuchet MS Standaard"/>
                <a:sym typeface="Trebuchet MS Standaard"/>
              </a:defRPr>
            </a:pPr>
            <a:r>
              <a:t>vergiftiging (waaronder de interactie van geneesmiddelen)</a:t>
            </a:r>
          </a:p>
          <a:p>
            <a:pPr marL="109086" indent="-109086" defTabSz="466344">
              <a:spcBef>
                <a:spcPts val="200"/>
              </a:spcBef>
              <a:buFontTx/>
              <a:defRPr sz="1000">
                <a:latin typeface="Trebuchet MS Standaard"/>
                <a:ea typeface="Trebuchet MS Standaard"/>
                <a:cs typeface="Trebuchet MS Standaard"/>
                <a:sym typeface="Trebuchet MS Standaard"/>
              </a:defRPr>
            </a:pPr>
            <a:r>
              <a:t>overdosis</a:t>
            </a:r>
          </a:p>
          <a:p>
            <a:pPr marL="109086" indent="-109086" defTabSz="466344">
              <a:spcBef>
                <a:spcPts val="200"/>
              </a:spcBef>
              <a:buFontTx/>
              <a:defRPr sz="1000">
                <a:latin typeface="Trebuchet MS Standaard"/>
                <a:ea typeface="Trebuchet MS Standaard"/>
                <a:cs typeface="Trebuchet MS Standaard"/>
                <a:sym typeface="Trebuchet MS Standaard"/>
              </a:defRPr>
            </a:pPr>
            <a:r>
              <a:t>zelfdoding</a:t>
            </a:r>
          </a:p>
          <a:p>
            <a:pPr marL="109086" indent="-109086" defTabSz="466344">
              <a:spcBef>
                <a:spcPts val="200"/>
              </a:spcBef>
              <a:buFontTx/>
              <a:defRPr sz="1000">
                <a:latin typeface="Trebuchet MS Standaard"/>
                <a:ea typeface="Trebuchet MS Standaard"/>
                <a:cs typeface="Trebuchet MS Standaard"/>
                <a:sym typeface="Trebuchet MS Standaard"/>
              </a:defRPr>
            </a:pPr>
            <a:r>
              <a:t>euthanasie (hiervoor geldt een speciale procedure, zie kader Euthanasie)</a:t>
            </a:r>
          </a:p>
          <a:p>
            <a:pPr marL="109086" indent="-109086" defTabSz="466344">
              <a:spcBef>
                <a:spcPts val="200"/>
              </a:spcBef>
              <a:buFontTx/>
              <a:defRPr sz="1000">
                <a:latin typeface="Trebuchet MS Standaard"/>
                <a:ea typeface="Trebuchet MS Standaard"/>
                <a:cs typeface="Trebuchet MS Standaard"/>
                <a:sym typeface="Trebuchet MS Standaard"/>
              </a:defRPr>
            </a:pPr>
            <a:r>
              <a:t>actieve levensbeëindiging zonder verzoek</a:t>
            </a:r>
          </a:p>
          <a:p>
            <a:pPr marL="109086" indent="-109086" defTabSz="466344">
              <a:spcBef>
                <a:spcPts val="200"/>
              </a:spcBef>
              <a:buFontTx/>
              <a:defRPr sz="1000">
                <a:latin typeface="Trebuchet MS Standaard"/>
                <a:ea typeface="Trebuchet MS Standaard"/>
                <a:cs typeface="Trebuchet MS Standaard"/>
                <a:sym typeface="Trebuchet MS Standaard"/>
              </a:defRPr>
            </a:pPr>
            <a:r>
              <a:t>zwangerschapsonderbreking na 24 of meer weken zwangerschap</a:t>
            </a:r>
          </a:p>
          <a:p>
            <a:pPr marL="109086" indent="-109086" defTabSz="466344">
              <a:spcBef>
                <a:spcPts val="200"/>
              </a:spcBef>
              <a:buFontTx/>
              <a:defRPr sz="1000">
                <a:latin typeface="Trebuchet MS Standaard"/>
                <a:ea typeface="Trebuchet MS Standaard"/>
                <a:cs typeface="Trebuchet MS Standaard"/>
                <a:sym typeface="Trebuchet MS Standaard"/>
              </a:defRPr>
            </a:pPr>
            <a:r>
              <a:t>overlijden door een medische of paramedische calamiteit</a:t>
            </a:r>
          </a:p>
        </p:txBody>
      </p:sp>
      <p:sp>
        <p:nvSpPr>
          <p:cNvPr id="77"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el 1"/>
          <p:cNvSpPr txBox="1">
            <a:spLocks noGrp="1"/>
          </p:cNvSpPr>
          <p:nvPr>
            <p:ph type="title" idx="4294967295"/>
          </p:nvPr>
        </p:nvSpPr>
        <p:spPr>
          <a:xfrm>
            <a:off x="663574" y="484187"/>
            <a:ext cx="7869240" cy="857251"/>
          </a:xfrm>
          <a:prstGeom prst="rect">
            <a:avLst/>
          </a:prstGeom>
        </p:spPr>
        <p:txBody>
          <a:bodyPr anchor="t">
            <a:normAutofit/>
          </a:bodyPr>
          <a:lstStyle/>
          <a:p>
            <a:r>
              <a:t>Top tien doodsoorzaken 2019</a:t>
            </a:r>
          </a:p>
        </p:txBody>
      </p:sp>
      <p:sp>
        <p:nvSpPr>
          <p:cNvPr id="80"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8</a:t>
            </a:fld>
            <a:endParaRPr/>
          </a:p>
        </p:txBody>
      </p:sp>
      <p:pic>
        <p:nvPicPr>
          <p:cNvPr id="81" name="Afbeelding" descr="Afbeelding"/>
          <p:cNvPicPr>
            <a:picLocks noChangeAspect="1"/>
          </p:cNvPicPr>
          <p:nvPr/>
        </p:nvPicPr>
        <p:blipFill>
          <a:blip r:embed="rId2"/>
          <a:stretch>
            <a:fillRect/>
          </a:stretch>
        </p:blipFill>
        <p:spPr>
          <a:xfrm>
            <a:off x="1063007" y="1213730"/>
            <a:ext cx="4850655" cy="365648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el 1"/>
          <p:cNvSpPr txBox="1">
            <a:spLocks noGrp="1"/>
          </p:cNvSpPr>
          <p:nvPr>
            <p:ph type="title" idx="4294967295"/>
          </p:nvPr>
        </p:nvSpPr>
        <p:spPr>
          <a:xfrm>
            <a:off x="663574" y="484187"/>
            <a:ext cx="7869240" cy="857251"/>
          </a:xfrm>
          <a:prstGeom prst="rect">
            <a:avLst/>
          </a:prstGeom>
        </p:spPr>
        <p:txBody>
          <a:bodyPr anchor="t">
            <a:normAutofit/>
          </a:bodyPr>
          <a:lstStyle/>
          <a:p>
            <a:r>
              <a:t>Top tien niet-ND 2019</a:t>
            </a:r>
          </a:p>
        </p:txBody>
      </p:sp>
      <p:sp>
        <p:nvSpPr>
          <p:cNvPr id="84" name="Tijdelijke aanduiding voor dianummer 4"/>
          <p:cNvSpPr txBox="1">
            <a:spLocks noGrp="1"/>
          </p:cNvSpPr>
          <p:nvPr>
            <p:ph type="sldNum" sz="quarter" idx="4294967295"/>
          </p:nvPr>
        </p:nvSpPr>
        <p:spPr>
          <a:xfrm>
            <a:off x="8553423" y="4803997"/>
            <a:ext cx="168507" cy="228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9</a:t>
            </a:fld>
            <a:endParaRPr/>
          </a:p>
        </p:txBody>
      </p:sp>
      <p:pic>
        <p:nvPicPr>
          <p:cNvPr id="85" name="Afbeelding" descr="Afbeelding"/>
          <p:cNvPicPr>
            <a:picLocks noChangeAspect="1"/>
          </p:cNvPicPr>
          <p:nvPr/>
        </p:nvPicPr>
        <p:blipFill>
          <a:blip r:embed="rId2"/>
          <a:stretch>
            <a:fillRect/>
          </a:stretch>
        </p:blipFill>
        <p:spPr>
          <a:xfrm>
            <a:off x="848507" y="1123313"/>
            <a:ext cx="5251727" cy="376407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PP Template UMC 16-9">
  <a:themeElements>
    <a:clrScheme name="PP Template UMC 16-9">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 Template UMC 16-9">
      <a:majorFont>
        <a:latin typeface="Univers 45 Light"/>
        <a:ea typeface="Univers 45 Light"/>
        <a:cs typeface="Univers 45 Light"/>
      </a:majorFont>
      <a:minorFont>
        <a:latin typeface="Helvetica"/>
        <a:ea typeface="Helvetica"/>
        <a:cs typeface="Helvetica"/>
      </a:minorFont>
    </a:fontScheme>
    <a:fmtScheme name="PP Template UMC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P Template UMC 16-9">
  <a:themeElements>
    <a:clrScheme name="PP Template UMC 16-9">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 Template UMC 16-9">
      <a:majorFont>
        <a:latin typeface="Univers 45 Light"/>
        <a:ea typeface="Univers 45 Light"/>
        <a:cs typeface="Univers 45 Light"/>
      </a:majorFont>
      <a:minorFont>
        <a:latin typeface="Helvetica"/>
        <a:ea typeface="Helvetica"/>
        <a:cs typeface="Helvetica"/>
      </a:minorFont>
    </a:fontScheme>
    <a:fmtScheme name="PP Template UMC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4725</Words>
  <Application>Microsoft Office PowerPoint</Application>
  <PresentationFormat>Diavoorstelling (16:9)</PresentationFormat>
  <Paragraphs>351</Paragraphs>
  <Slides>37</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37</vt:i4>
      </vt:variant>
    </vt:vector>
  </HeadingPairs>
  <TitlesOfParts>
    <vt:vector size="45" baseType="lpstr">
      <vt:lpstr>Arial</vt:lpstr>
      <vt:lpstr>Calibri</vt:lpstr>
      <vt:lpstr>Helvetica</vt:lpstr>
      <vt:lpstr>Helvetica Neue</vt:lpstr>
      <vt:lpstr>Trebuchet MS</vt:lpstr>
      <vt:lpstr>Trebuchet MS Standaard</vt:lpstr>
      <vt:lpstr>Univers 45 Light</vt:lpstr>
      <vt:lpstr>PP Template UMC 16-9</vt:lpstr>
      <vt:lpstr>Lijkschouwing  DH Beemsterboer</vt:lpstr>
      <vt:lpstr>Overlijden</vt:lpstr>
      <vt:lpstr>Controleren van overlijden</vt:lpstr>
      <vt:lpstr>Na vaststellen van overlijden</vt:lpstr>
      <vt:lpstr>Lijkschouw, onderzoek</vt:lpstr>
      <vt:lpstr>Natuurlijke doodsoorzaak</vt:lpstr>
      <vt:lpstr>Twijfel natuurlijke doodsoorzaak</vt:lpstr>
      <vt:lpstr>Top tien doodsoorzaken 2019</vt:lpstr>
      <vt:lpstr>Top tien niet-ND 2019</vt:lpstr>
      <vt:lpstr>Doodsoorzaken(B)formulier</vt:lpstr>
      <vt:lpstr>Donatie</vt:lpstr>
      <vt:lpstr>Donatie</vt:lpstr>
      <vt:lpstr>Donatie</vt:lpstr>
      <vt:lpstr>Oefeningen</vt:lpstr>
      <vt:lpstr>Casus 1</vt:lpstr>
      <vt:lpstr>Casus 2</vt:lpstr>
      <vt:lpstr>Casus 3</vt:lpstr>
      <vt:lpstr>Casus 4</vt:lpstr>
      <vt:lpstr>Casus 5</vt:lpstr>
      <vt:lpstr>Casus 6</vt:lpstr>
      <vt:lpstr>Casus 7</vt:lpstr>
      <vt:lpstr>Casus 8</vt:lpstr>
      <vt:lpstr>Casus 9</vt:lpstr>
      <vt:lpstr>Casus 10</vt:lpstr>
      <vt:lpstr>Casus 11</vt:lpstr>
      <vt:lpstr>Antwoord casus 1</vt:lpstr>
      <vt:lpstr>Antwoord casus 2</vt:lpstr>
      <vt:lpstr>Antwoord casus 3</vt:lpstr>
      <vt:lpstr>Antwoord casus 4</vt:lpstr>
      <vt:lpstr>Antwoord casus 5</vt:lpstr>
      <vt:lpstr>Antwoord casus 6</vt:lpstr>
      <vt:lpstr>Antwoord casus 7</vt:lpstr>
      <vt:lpstr>Antwoord casus 8</vt:lpstr>
      <vt:lpstr>Antwoord casus 9</vt:lpstr>
      <vt:lpstr>Antwoord casus 10</vt:lpstr>
      <vt:lpstr>Antwoord casus 11</vt:lpstr>
      <vt:lpstr>Nabespreking/ discussie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Lijkschouwing  DH Beemsterboer</dc:title>
  <dc:creator>Art Center Hoorn</dc:creator>
  <cp:lastModifiedBy>Art Center Hoorn</cp:lastModifiedBy>
  <cp:revision>1</cp:revision>
  <dcterms:modified xsi:type="dcterms:W3CDTF">2022-01-20T11:19:17Z</dcterms:modified>
</cp:coreProperties>
</file>