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297" r:id="rId3"/>
    <p:sldId id="258" r:id="rId4"/>
    <p:sldId id="302" r:id="rId5"/>
    <p:sldId id="303" r:id="rId6"/>
    <p:sldId id="301" r:id="rId7"/>
    <p:sldId id="299" r:id="rId8"/>
    <p:sldId id="298" r:id="rId9"/>
    <p:sldId id="296" r:id="rId10"/>
    <p:sldId id="305" r:id="rId11"/>
    <p:sldId id="30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que P" initials="MP" lastIdx="3" clrIdx="0">
    <p:extLst>
      <p:ext uri="{19B8F6BF-5375-455C-9EA6-DF929625EA0E}">
        <p15:presenceInfo xmlns:p15="http://schemas.microsoft.com/office/powerpoint/2012/main" userId="2b6433b63a91cc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6AB650"/>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4A346-422D-4841-A290-D0293F34542F}" v="20" dt="2020-12-07T09:16:10.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17-1-2021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223834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gebruik van het begrip ‘</a:t>
            </a:r>
            <a:r>
              <a:rPr lang="nl-NL" dirty="0" err="1"/>
              <a:t>frailty</a:t>
            </a:r>
            <a:r>
              <a:rPr lang="nl-NL" dirty="0"/>
              <a:t>’ heeft een aantal voordelen. De indeling </a:t>
            </a:r>
            <a:r>
              <a:rPr lang="nl-NL" dirty="0" err="1"/>
              <a:t>frail</a:t>
            </a:r>
            <a:r>
              <a:rPr lang="nl-NL" dirty="0"/>
              <a:t> versus niet-</a:t>
            </a:r>
            <a:r>
              <a:rPr lang="nl-NL" dirty="0" err="1"/>
              <a:t>frail</a:t>
            </a:r>
            <a:r>
              <a:rPr lang="nl-NL" dirty="0"/>
              <a:t> geeft naam aan een onderscheid dat in de praktijk zinnig is: ouderen met en zonder een verhoogd risico op beperkingen in cognitie, mobiliteit en het zelfstandig uitvoeren van instrumentele activiteiten van het dagelijkse leven, sterfte door ziekte en complicaties van medisch handelen. Het vergemakkelijkt herkenning en wijst naar behandelopties om de componenten van het </a:t>
            </a:r>
            <a:r>
              <a:rPr lang="nl-NL" dirty="0" err="1"/>
              <a:t>frailty</a:t>
            </a:r>
            <a:r>
              <a:rPr lang="nl-NL" dirty="0"/>
              <a:t>-syndroom te verbeteren en negatieve uitkomsten te beperken. </a:t>
            </a:r>
            <a:r>
              <a:rPr lang="nl-NL" dirty="0" err="1"/>
              <a:t>Frailty</a:t>
            </a:r>
            <a:r>
              <a:rPr lang="nl-NL" dirty="0"/>
              <a:t> maakt ook alert op de noodzaak een </a:t>
            </a:r>
            <a:r>
              <a:rPr lang="nl-NL" dirty="0" err="1"/>
              <a:t>biopsychosociaal</a:t>
            </a:r>
            <a:r>
              <a:rPr lang="nl-NL" dirty="0"/>
              <a:t> en </a:t>
            </a:r>
            <a:r>
              <a:rPr lang="nl-NL" dirty="0" err="1"/>
              <a:t>multicausaal</a:t>
            </a:r>
            <a:r>
              <a:rPr lang="nl-NL" dirty="0"/>
              <a:t> verklaringsmodel te gebruiken om de samenhang van symptomen en gezondheidsproblemen, ook bij afwezigheid van ziekte, voldoende te kunnen verklaren bij kwetsbare ouderen. Een monocausaal medisch model geeft vaak bij deze patiënten vaak geen of een onvoldoende verklaring van klachten en symptomen.</a:t>
            </a:r>
          </a:p>
          <a:p>
            <a:endParaRPr lang="nl-NL" dirty="0"/>
          </a:p>
          <a:p>
            <a:r>
              <a:rPr lang="nl-NL" dirty="0"/>
              <a:t>Het gebruik van het concept ‘</a:t>
            </a:r>
            <a:r>
              <a:rPr lang="nl-NL" dirty="0" err="1"/>
              <a:t>frailty</a:t>
            </a:r>
            <a:r>
              <a:rPr lang="nl-NL" dirty="0"/>
              <a:t>’ lost echter niet alle diagnostische problemen op van kwetsbare ouderen. Als na het vaststellen van </a:t>
            </a:r>
            <a:r>
              <a:rPr lang="nl-NL" dirty="0" err="1"/>
              <a:t>frailty</a:t>
            </a:r>
            <a:r>
              <a:rPr lang="nl-NL" dirty="0"/>
              <a:t> geen nadere diagnostiek wordt overwogen, heeft </a:t>
            </a:r>
            <a:r>
              <a:rPr lang="nl-NL" dirty="0" err="1"/>
              <a:t>frailty</a:t>
            </a:r>
            <a:r>
              <a:rPr lang="nl-NL" dirty="0"/>
              <a:t> nauwelijks meerwaarde boven het toeschrijven van klachten aan hoge leeftijd en kan het zelfs contraproductief werken doordat onderliggende problemen worden toegedekt. Het vaststellen van </a:t>
            </a:r>
            <a:r>
              <a:rPr lang="nl-NL" dirty="0" err="1"/>
              <a:t>frailty</a:t>
            </a:r>
            <a:r>
              <a:rPr lang="nl-NL" dirty="0"/>
              <a:t> levert net zo min als hoge leeftijd een pathofysiologische verklaring voor het ontstaan van klachten en beperkingen. Nadeel grote diversiteit</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84001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43504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Discussie: Hoe kijken jongeren naar ouderen. Wat is oud? </a:t>
            </a:r>
          </a:p>
          <a:p>
            <a:r>
              <a:rPr lang="nl-NL" dirty="0"/>
              <a:t>Leeftijd alleen is niet de voornaamste factor van fysieke verschillen tussen oud en jong. Er zijn tachtigers die zonder gebruik van medicatie zeer actief door het leven gaan, tegenover 70 jarigen, die met veel aandoeningen en pillen aan huis gekluisterd, invalide en zorgafhankelijk zijn. Ouderen zijn ook anders omdat ze niet altijd op dezelfde manier op ziekten reageren als jongeren.  Ook de tijd waarin we oud worden bepaald of we iemand als oud zien: in de jaren 60 was je knie versleten dus oud, nu is een totale knie prothese mogelijk.  Linker foto: jaren 70, middelste senioren van nu, rechts honderd jarige dame. </a:t>
            </a:r>
            <a:r>
              <a:rPr lang="nl-NL" dirty="0" err="1"/>
              <a:t>Patienten</a:t>
            </a:r>
            <a:r>
              <a:rPr lang="nl-NL" dirty="0"/>
              <a:t> met lage SES en  niet-westerse achtergrond zijn ook eerder oud: vanaf 55 </a:t>
            </a:r>
            <a:r>
              <a:rPr lang="nl-NL" dirty="0" err="1"/>
              <a:t>jr</a:t>
            </a:r>
            <a:r>
              <a:rPr lang="nl-NL" dirty="0"/>
              <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90850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groepjes de veranderingen opschrijven bij de diverse onderdelen. Maak er een wedstrijdje van: welk groepje heeft de meeste punten?</a:t>
            </a:r>
          </a:p>
          <a:p>
            <a:r>
              <a:rPr lang="nl-NL" dirty="0"/>
              <a:t>Bij het ouder worden neemt de hoeveelheid lichaamswater af en de hoeveelheid vet relatief toe</a:t>
            </a:r>
          </a:p>
          <a:p>
            <a:r>
              <a:rPr lang="nl-NL" dirty="0"/>
              <a:t>Huid: dunner, minder elastisch, minder in staat vocht vast te houden, turgor en lichaamsbeharing nemen </a:t>
            </a:r>
            <a:r>
              <a:rPr lang="nl-NL" dirty="0" err="1"/>
              <a:t>af,bij</a:t>
            </a:r>
            <a:r>
              <a:rPr lang="nl-NL" dirty="0"/>
              <a:t> vrouwen in gelaat toe huidbloedingen,  </a:t>
            </a:r>
          </a:p>
          <a:p>
            <a:r>
              <a:rPr lang="nl-NL" dirty="0"/>
              <a:t>Vitale functies: oude mensen met infectie heeft 10% een hypothermie </a:t>
            </a:r>
            <a:r>
              <a:rPr lang="nl-NL" dirty="0" err="1"/>
              <a:t>ipv</a:t>
            </a:r>
            <a:r>
              <a:rPr lang="nl-NL" dirty="0"/>
              <a:t> koorts</a:t>
            </a:r>
          </a:p>
          <a:p>
            <a:r>
              <a:rPr lang="nl-NL" dirty="0"/>
              <a:t>Bloeddruk: elastische tijdsverlies SBD neemt toe, DBD neemt af, </a:t>
            </a:r>
            <a:r>
              <a:rPr lang="nl-NL" dirty="0" err="1"/>
              <a:t>orthostase</a:t>
            </a:r>
            <a:endParaRPr lang="nl-NL" dirty="0"/>
          </a:p>
          <a:p>
            <a:r>
              <a:rPr lang="nl-NL" dirty="0"/>
              <a:t>Gehoor: </a:t>
            </a:r>
            <a:r>
              <a:rPr lang="nl-NL" dirty="0" err="1"/>
              <a:t>presbyacusis</a:t>
            </a:r>
            <a:endParaRPr lang="nl-NL" dirty="0"/>
          </a:p>
          <a:p>
            <a:r>
              <a:rPr lang="nl-NL" dirty="0"/>
              <a:t>Oog; verminderde elasticiteit ooglens -&gt; verziendheid, verdichtingen lens cataract</a:t>
            </a:r>
          </a:p>
          <a:p>
            <a:r>
              <a:rPr lang="nl-NL" dirty="0"/>
              <a:t>Mond: uitval tanden, atrofie </a:t>
            </a:r>
            <a:r>
              <a:rPr lang="nl-NL" dirty="0" err="1"/>
              <a:t>tandwal</a:t>
            </a:r>
            <a:r>
              <a:rPr lang="nl-NL" dirty="0"/>
              <a:t> bij kunstgebit waardoor candida mondhoeken</a:t>
            </a:r>
          </a:p>
          <a:p>
            <a:r>
              <a:rPr lang="nl-NL" dirty="0"/>
              <a:t>Hart: functie hart neemt af, minder </a:t>
            </a:r>
            <a:r>
              <a:rPr lang="nl-NL" dirty="0" err="1"/>
              <a:t>efficiente</a:t>
            </a:r>
            <a:r>
              <a:rPr lang="nl-NL" dirty="0"/>
              <a:t> van perifere zuurstofextractie en verlaging max. </a:t>
            </a:r>
            <a:r>
              <a:rPr lang="nl-NL" dirty="0" err="1"/>
              <a:t>hartfreq</a:t>
            </a:r>
            <a:r>
              <a:rPr lang="nl-NL" dirty="0"/>
              <a:t>. -&gt; inspanningscap. Verminderd</a:t>
            </a:r>
          </a:p>
          <a:p>
            <a:r>
              <a:rPr lang="nl-NL" dirty="0"/>
              <a:t>Longen: verlies elasticiteit , verlies alveoli en toename stijfheid thorax wand</a:t>
            </a:r>
          </a:p>
          <a:p>
            <a:r>
              <a:rPr lang="nl-NL" dirty="0"/>
              <a:t>Verminderde speekselproductie, mobiliteit maagdarmkanaal verminderd, onderste </a:t>
            </a:r>
            <a:r>
              <a:rPr lang="nl-NL" dirty="0" err="1"/>
              <a:t>oesofagussfincter</a:t>
            </a:r>
            <a:r>
              <a:rPr lang="nl-NL" dirty="0"/>
              <a:t> neemt af, </a:t>
            </a:r>
          </a:p>
          <a:p>
            <a:r>
              <a:rPr lang="nl-NL" dirty="0"/>
              <a:t>Bewegingsapparaat en mobiliteit: </a:t>
            </a:r>
            <a:r>
              <a:rPr lang="nl-NL" dirty="0" err="1"/>
              <a:t>botdichtehid</a:t>
            </a:r>
            <a:r>
              <a:rPr lang="nl-NL" dirty="0"/>
              <a:t> neemt af, lengte neemt af, </a:t>
            </a:r>
            <a:r>
              <a:rPr lang="nl-NL" dirty="0" err="1"/>
              <a:t>thoracal</a:t>
            </a:r>
            <a:r>
              <a:rPr lang="nl-NL" dirty="0"/>
              <a:t> </a:t>
            </a:r>
            <a:r>
              <a:rPr lang="nl-NL" dirty="0" err="1"/>
              <a:t>ekyfose</a:t>
            </a:r>
            <a:endParaRPr lang="nl-NL" dirty="0"/>
          </a:p>
          <a:p>
            <a:r>
              <a:rPr lang="nl-NL" dirty="0"/>
              <a:t>Mobiliteitsstoornis: meestal multifactorieel. Verminderde </a:t>
            </a:r>
            <a:r>
              <a:rPr lang="nl-NL" dirty="0" err="1"/>
              <a:t>lich</a:t>
            </a:r>
            <a:r>
              <a:rPr lang="nl-NL" dirty="0"/>
              <a:t>. Activiteit, verminderde balans, </a:t>
            </a:r>
            <a:r>
              <a:rPr lang="nl-NL" dirty="0" err="1"/>
              <a:t>atrose</a:t>
            </a:r>
            <a:r>
              <a:rPr lang="nl-NL" dirty="0"/>
              <a:t>, enkeloedeem, polyneuropathie, spierkracht neemt af , spiermassa neemt af, visus verminderd, veranderd evenwicht</a:t>
            </a:r>
          </a:p>
          <a:p>
            <a:r>
              <a:rPr lang="nl-NL" dirty="0"/>
              <a:t>Hersenen: </a:t>
            </a:r>
            <a:r>
              <a:rPr lang="nl-NL" dirty="0" err="1"/>
              <a:t>atorfie</a:t>
            </a:r>
            <a:r>
              <a:rPr lang="nl-NL" dirty="0"/>
              <a:t>, verminderde cerebrale doorbloeding – achteruitgang van geheugen, enige vertraging,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22148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Lichamelijk zie eerder. Psychisch/sociaal: verlies van familie en partner eenzaamheid en rouw, lichamelijke beperkingen geeft minder mogelijkheden tot participatie, belemmeringen in zinvolle taken in het leven. </a:t>
            </a:r>
          </a:p>
          <a:p>
            <a:endParaRPr lang="nl-NL" dirty="0"/>
          </a:p>
          <a:p>
            <a:r>
              <a:rPr lang="nl-NL" dirty="0"/>
              <a:t>Hier zie je de basis van het 4 d model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418611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Ouderen reageren niet altijd op dezelfde manier als jongeren</a:t>
            </a:r>
          </a:p>
          <a:p>
            <a:r>
              <a:rPr lang="nl-NL" dirty="0"/>
              <a:t>Symptoom waarmee de </a:t>
            </a:r>
            <a:r>
              <a:rPr lang="nl-NL" dirty="0" err="1"/>
              <a:t>patient</a:t>
            </a:r>
            <a:r>
              <a:rPr lang="nl-NL" dirty="0"/>
              <a:t> zich presenteert hoeft geen relatie te hebben met het aangedane orgaan. BV vallen als enige symptoom bij pneumonie. Symptomen vaak aspecifiek bv ;knik in </a:t>
            </a:r>
            <a:r>
              <a:rPr lang="nl-NL" dirty="0" err="1"/>
              <a:t>functioneren”verminderde</a:t>
            </a:r>
            <a:r>
              <a:rPr lang="nl-NL" dirty="0"/>
              <a:t> zelfredzaamheid of delier. Verminderde reserves waardoor infectie, intoxicatie of ander ziekte vaak op de meest kwetsbare plaats tot uiting komt. Onderrapportage: iemand zelf de klachten </a:t>
            </a:r>
            <a:r>
              <a:rPr lang="nl-NL" dirty="0" err="1"/>
              <a:t>toestrijft</a:t>
            </a:r>
            <a:r>
              <a:rPr lang="nl-NL" dirty="0"/>
              <a:t> aan al bekende ziekte of het ouder worden  Grens tussen normale veroudering of pathologie niet altijd duidelijk en veranderd soms van de therapeutische </a:t>
            </a:r>
            <a:r>
              <a:rPr lang="nl-NL" dirty="0" err="1"/>
              <a:t>mogelijkehden</a:t>
            </a:r>
            <a:r>
              <a:rPr lang="nl-NL" dirty="0"/>
              <a:t>.  Bv </a:t>
            </a:r>
            <a:r>
              <a:rPr lang="nl-NL" dirty="0" err="1"/>
              <a:t>coxatrose</a:t>
            </a:r>
            <a:r>
              <a:rPr lang="nl-NL" dirty="0"/>
              <a:t> -&gt; heupprothese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32681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Multimorbiditeit betekent dat er twee of meer chronisch ziekten tegelijk voorkomen bij dezelfde persoon. Ruim 70% van de Nederlandse ouderen (55 jaar en ouder) met een chronische ziekte, heeft nog een of meer chronische aandoeningen.  Slechts 9.7% van de mensen met </a:t>
            </a:r>
            <a:r>
              <a:rPr lang="nl-NL" dirty="0" err="1"/>
              <a:t>multimorbiditeit</a:t>
            </a:r>
            <a:r>
              <a:rPr lang="nl-NL" dirty="0"/>
              <a:t> zijn ook kwetsbaar : het hebben van een chronische ziekte zegt weinig over de ernst ervan.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5505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begrip kwetsbaar verwijst in de LESA zorg voor kwetsbare naar “… een proces van het opeenstapelen van lichamelijk, psychische e/o sociale tekorten in het functioneren dat de kans vergroot op negatieve gezondheidsuitkomsten. </a:t>
            </a:r>
          </a:p>
          <a:p>
            <a:r>
              <a:rPr lang="nl-NL" dirty="0"/>
              <a:t>Er zijn geen ‘harde </a:t>
            </a:r>
            <a:r>
              <a:rPr lang="nl-NL" dirty="0" err="1"/>
              <a:t>criteria’om</a:t>
            </a:r>
            <a:r>
              <a:rPr lang="nl-NL" dirty="0"/>
              <a:t> kwetsbaarheid vast te stellen. Factoren die –vooral in combinatie met elkaar – ouderen kwetsbaar maken, zijn onder meer </a:t>
            </a:r>
            <a:r>
              <a:rPr lang="nl-NL" dirty="0" err="1"/>
              <a:t>multimorbiditeit</a:t>
            </a:r>
            <a:r>
              <a:rPr lang="nl-NL" dirty="0"/>
              <a:t>, een of meer </a:t>
            </a:r>
            <a:r>
              <a:rPr lang="nl-NL" dirty="0" err="1"/>
              <a:t>geriatric</a:t>
            </a:r>
            <a:r>
              <a:rPr lang="nl-NL" dirty="0"/>
              <a:t> </a:t>
            </a:r>
            <a:r>
              <a:rPr lang="nl-NL" dirty="0" err="1"/>
              <a:t>giants</a:t>
            </a:r>
            <a:r>
              <a:rPr lang="nl-NL" dirty="0"/>
              <a:t> (</a:t>
            </a:r>
            <a:r>
              <a:rPr lang="nl-NL" dirty="0" err="1"/>
              <a:t>mobiliteitstoornissen</a:t>
            </a:r>
            <a:r>
              <a:rPr lang="nl-NL" dirty="0"/>
              <a:t>, balansproblemen, communicatiestoornissen, geheugenproblemen, psychische stoornissen en incontinentie) het ontbreken van een sociaal netwerk, recent verlies van een partner, alleenstaand zijn, lage opleiding, laaggeletterdheid en een recent ziekenhuis opnamen.</a:t>
            </a:r>
          </a:p>
          <a:p>
            <a:r>
              <a:rPr lang="nl-NL" dirty="0"/>
              <a:t>Factoren die ouderen met een niet westers achtergrond kwetsbaar kunnen maken hebben betrekking op hun doorgaans zwakkere sociale-economische achtergrond,; vaker lager opleidingsniveau, taalproblemen, slechter gezondheid en minder gezondheidsvaardigheden.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9136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Kwetsbaarheid is een dynamische begrip, </a:t>
            </a:r>
            <a:r>
              <a:rPr lang="nl-NL" dirty="0" err="1"/>
              <a:t>varierend</a:t>
            </a:r>
            <a:r>
              <a:rPr lang="nl-NL" dirty="0"/>
              <a:t> in complexiteit van zorg- en ondersteuningsbehoefte en diversiteit van de domeinen waarop sprake is van kwetsbaarheid. Ouderen kennen zelf het begrip kwetsbaarheid niet; het wordt gebruikt door zorgprofessionals</a:t>
            </a:r>
          </a:p>
          <a:p>
            <a:r>
              <a:rPr lang="nl-NL" dirty="0"/>
              <a:t>Kwetsbaarheid biedt geen pathofysiologisch </a:t>
            </a:r>
            <a:r>
              <a:rPr lang="nl-NL" dirty="0" err="1"/>
              <a:t>verklaringsmoedel</a:t>
            </a:r>
            <a:r>
              <a:rPr lang="nl-NL" dirty="0"/>
              <a:t> maar een beschrijving van ouderen die specifieke </a:t>
            </a:r>
            <a:r>
              <a:rPr lang="nl-NL" dirty="0" err="1"/>
              <a:t>geintegreerde</a:t>
            </a:r>
            <a:r>
              <a:rPr lang="nl-NL" dirty="0"/>
              <a:t> zorg nodig hebben.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0275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zorg voor kwetsbare ouderen - zorg voor wie?</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152751"/>
          </a:xfrm>
        </p:spPr>
        <p:txBody>
          <a:bodyPr anchor="b">
            <a:normAutofit/>
          </a:bodyPr>
          <a:lstStyle/>
          <a:p>
            <a:r>
              <a:rPr lang="nl-NL" dirty="0"/>
              <a:t>Zorg voor kwetsbare ouderen</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674915" y="2340428"/>
            <a:ext cx="10776857" cy="653143"/>
          </a:xfrm>
        </p:spPr>
        <p:txBody>
          <a:bodyPr>
            <a:normAutofit/>
          </a:bodyPr>
          <a:lstStyle/>
          <a:p>
            <a:r>
              <a:rPr lang="nl-NL"/>
              <a:t>Zorg voor wie? </a:t>
            </a:r>
          </a:p>
        </p:txBody>
      </p:sp>
      <p:pic>
        <p:nvPicPr>
          <p:cNvPr id="7" name="Afbeelding 6">
            <a:extLst>
              <a:ext uri="{FF2B5EF4-FFF2-40B4-BE49-F238E27FC236}">
                <a16:creationId xmlns:a16="http://schemas.microsoft.com/office/drawing/2014/main" id="{F4CF4809-83BF-491B-AC3C-F8476BA472DD}"/>
              </a:ext>
            </a:extLst>
          </p:cNvPr>
          <p:cNvPicPr>
            <a:picLocks noChangeAspect="1"/>
          </p:cNvPicPr>
          <p:nvPr/>
        </p:nvPicPr>
        <p:blipFill>
          <a:blip r:embed="rId3"/>
          <a:stretch>
            <a:fillRect/>
          </a:stretch>
        </p:blipFill>
        <p:spPr>
          <a:xfrm>
            <a:off x="4047624" y="3429000"/>
            <a:ext cx="4096752" cy="3429000"/>
          </a:xfrm>
          <a:prstGeom prst="rect">
            <a:avLst/>
          </a:prstGeom>
          <a:noFill/>
        </p:spPr>
      </p:pic>
      <p:sp>
        <p:nvSpPr>
          <p:cNvPr id="8" name="Tekstvak 7">
            <a:extLst>
              <a:ext uri="{FF2B5EF4-FFF2-40B4-BE49-F238E27FC236}">
                <a16:creationId xmlns:a16="http://schemas.microsoft.com/office/drawing/2014/main" id="{096EE7B4-DCE6-4959-BC8A-AB089B013B1B}"/>
              </a:ext>
            </a:extLst>
          </p:cNvPr>
          <p:cNvSpPr txBox="1"/>
          <p:nvPr/>
        </p:nvSpPr>
        <p:spPr>
          <a:xfrm>
            <a:off x="8774130" y="4253501"/>
            <a:ext cx="2721001" cy="646331"/>
          </a:xfrm>
          <a:prstGeom prst="rect">
            <a:avLst/>
          </a:prstGeom>
          <a:noFill/>
        </p:spPr>
        <p:txBody>
          <a:bodyPr wrap="none" lIns="91440" tIns="45720" rIns="91440" bIns="45720" rtlCol="0" anchor="t">
            <a:spAutoFit/>
          </a:bodyPr>
          <a:lstStyle/>
          <a:p>
            <a:r>
              <a:rPr lang="nl-NL" dirty="0"/>
              <a:t>Oktober 2020</a:t>
            </a:r>
          </a:p>
          <a:p>
            <a:r>
              <a:rPr lang="nl-NL" dirty="0" err="1"/>
              <a:t>M.Petra</a:t>
            </a:r>
            <a:r>
              <a:rPr lang="nl-NL" dirty="0"/>
              <a:t>, huisarts docent</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B1DA4-81C4-4A4A-900F-65F1EDEB4222}"/>
              </a:ext>
            </a:extLst>
          </p:cNvPr>
          <p:cNvSpPr>
            <a:spLocks noGrp="1"/>
          </p:cNvSpPr>
          <p:nvPr>
            <p:ph type="title"/>
          </p:nvPr>
        </p:nvSpPr>
        <p:spPr/>
        <p:txBody>
          <a:bodyPr/>
          <a:lstStyle/>
          <a:p>
            <a:r>
              <a:rPr lang="nl-NL" dirty="0"/>
              <a:t>Zin van gebruik begrip kwetsbaarheid</a:t>
            </a:r>
          </a:p>
        </p:txBody>
      </p:sp>
      <p:sp>
        <p:nvSpPr>
          <p:cNvPr id="3" name="Tijdelijke aanduiding voor inhoud 2">
            <a:extLst>
              <a:ext uri="{FF2B5EF4-FFF2-40B4-BE49-F238E27FC236}">
                <a16:creationId xmlns:a16="http://schemas.microsoft.com/office/drawing/2014/main" id="{27D7773A-894F-47D3-9645-DB24CA71E455}"/>
              </a:ext>
            </a:extLst>
          </p:cNvPr>
          <p:cNvSpPr>
            <a:spLocks noGrp="1"/>
          </p:cNvSpPr>
          <p:nvPr>
            <p:ph sz="half" idx="1"/>
          </p:nvPr>
        </p:nvSpPr>
        <p:spPr>
          <a:xfrm>
            <a:off x="673100" y="2425655"/>
            <a:ext cx="8064500" cy="3751308"/>
          </a:xfrm>
        </p:spPr>
        <p:txBody>
          <a:bodyPr/>
          <a:lstStyle/>
          <a:p>
            <a:pPr marL="457200" indent="-457200">
              <a:buAutoNum type="arabicPeriod"/>
            </a:pPr>
            <a:r>
              <a:rPr lang="nl-NL" dirty="0"/>
              <a:t>Onderscheid maken tussen ouderen met en zonder verhoogd risico op beperkingen in cognitie, mobiliteit, ADL, sterfte ziekte en medisch handelen</a:t>
            </a:r>
          </a:p>
          <a:p>
            <a:pPr marL="457200" indent="-457200">
              <a:buAutoNum type="arabicPeriod"/>
            </a:pPr>
            <a:r>
              <a:rPr lang="nl-NL" dirty="0"/>
              <a:t>Negatieve uitkomsten zorg beperken</a:t>
            </a:r>
          </a:p>
          <a:p>
            <a:pPr marL="457200" indent="-457200">
              <a:buAutoNum type="arabicPeriod"/>
            </a:pPr>
            <a:r>
              <a:rPr lang="nl-NL" dirty="0"/>
              <a:t>psychosociaal en </a:t>
            </a:r>
            <a:r>
              <a:rPr lang="nl-NL" dirty="0" err="1"/>
              <a:t>multicausaal</a:t>
            </a:r>
            <a:r>
              <a:rPr lang="nl-NL" dirty="0"/>
              <a:t> </a:t>
            </a:r>
            <a:r>
              <a:rPr lang="nl-NL" dirty="0" err="1"/>
              <a:t>verklarings</a:t>
            </a:r>
            <a:r>
              <a:rPr lang="nl-NL" dirty="0"/>
              <a:t> model gebruiken in diagnostiek </a:t>
            </a:r>
          </a:p>
        </p:txBody>
      </p:sp>
      <p:sp>
        <p:nvSpPr>
          <p:cNvPr id="4" name="Tijdelijke aanduiding voor inhoud 3">
            <a:extLst>
              <a:ext uri="{FF2B5EF4-FFF2-40B4-BE49-F238E27FC236}">
                <a16:creationId xmlns:a16="http://schemas.microsoft.com/office/drawing/2014/main" id="{456F919F-B4CC-40C6-BF93-A5F6ABA6DE1E}"/>
              </a:ext>
            </a:extLst>
          </p:cNvPr>
          <p:cNvSpPr>
            <a:spLocks noGrp="1"/>
          </p:cNvSpPr>
          <p:nvPr>
            <p:ph sz="half" idx="2"/>
          </p:nvPr>
        </p:nvSpPr>
        <p:spPr>
          <a:xfrm>
            <a:off x="10066866" y="2425655"/>
            <a:ext cx="1372277" cy="3751308"/>
          </a:xfrm>
        </p:spPr>
        <p:txBody>
          <a:bodyPr/>
          <a:lstStyle/>
          <a:p>
            <a:endParaRPr lang="nl-NL" dirty="0"/>
          </a:p>
        </p:txBody>
      </p:sp>
      <p:sp>
        <p:nvSpPr>
          <p:cNvPr id="5" name="Tijdelijke aanduiding voor voettekst 4">
            <a:extLst>
              <a:ext uri="{FF2B5EF4-FFF2-40B4-BE49-F238E27FC236}">
                <a16:creationId xmlns:a16="http://schemas.microsoft.com/office/drawing/2014/main" id="{36D5760F-7139-4E88-B9B3-9E41BE91FBDF}"/>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62055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15FF0-E735-4FBD-A812-58D86CF745FA}"/>
              </a:ext>
            </a:extLst>
          </p:cNvPr>
          <p:cNvSpPr>
            <a:spLocks noGrp="1"/>
          </p:cNvSpPr>
          <p:nvPr>
            <p:ph type="title"/>
          </p:nvPr>
        </p:nvSpPr>
        <p:spPr/>
        <p:txBody>
          <a:bodyPr/>
          <a:lstStyle/>
          <a:p>
            <a:r>
              <a:rPr lang="nl-NL" dirty="0"/>
              <a:t>Conclusie: </a:t>
            </a:r>
          </a:p>
        </p:txBody>
      </p:sp>
      <p:sp>
        <p:nvSpPr>
          <p:cNvPr id="3" name="Tijdelijke aanduiding voor inhoud 2">
            <a:extLst>
              <a:ext uri="{FF2B5EF4-FFF2-40B4-BE49-F238E27FC236}">
                <a16:creationId xmlns:a16="http://schemas.microsoft.com/office/drawing/2014/main" id="{D930413E-6E2C-4C9E-AF7C-DD813A04F2E5}"/>
              </a:ext>
            </a:extLst>
          </p:cNvPr>
          <p:cNvSpPr>
            <a:spLocks noGrp="1"/>
          </p:cNvSpPr>
          <p:nvPr>
            <p:ph sz="half" idx="1"/>
          </p:nvPr>
        </p:nvSpPr>
        <p:spPr>
          <a:xfrm>
            <a:off x="673099" y="2425655"/>
            <a:ext cx="8386233" cy="3751308"/>
          </a:xfrm>
        </p:spPr>
        <p:txBody>
          <a:bodyPr/>
          <a:lstStyle/>
          <a:p>
            <a:pPr marL="342900" indent="-342900">
              <a:buFontTx/>
              <a:buChar char="-"/>
            </a:pPr>
            <a:r>
              <a:rPr lang="nl-NL" dirty="0"/>
              <a:t>Grote diversiteit in ouderen; dé oudere bestaat niet</a:t>
            </a:r>
          </a:p>
          <a:p>
            <a:pPr marL="342900" indent="-342900">
              <a:buFontTx/>
              <a:buChar char="-"/>
            </a:pPr>
            <a:r>
              <a:rPr lang="nl-NL" dirty="0"/>
              <a:t>Verschil fysiologisch pathologische achteruitgang ook afhankelijk van therapie mogelijkheden</a:t>
            </a:r>
          </a:p>
          <a:p>
            <a:pPr marL="342900" indent="-342900">
              <a:buFontTx/>
              <a:buChar char="-"/>
            </a:pPr>
            <a:endParaRPr lang="nl-NL" dirty="0"/>
          </a:p>
          <a:p>
            <a:pPr marL="342900" indent="-342900">
              <a:buFontTx/>
              <a:buChar char="-"/>
            </a:pPr>
            <a:r>
              <a:rPr lang="nl-NL" dirty="0"/>
              <a:t>Multi morbiditeit is niet hetzelfde als kwetsbaar</a:t>
            </a:r>
          </a:p>
          <a:p>
            <a:pPr marL="342900" indent="-342900">
              <a:buFontTx/>
              <a:buChar char="-"/>
            </a:pPr>
            <a:r>
              <a:rPr lang="nl-NL" dirty="0"/>
              <a:t>Kwetsbare ouderen hebben wel vaak </a:t>
            </a:r>
            <a:r>
              <a:rPr lang="nl-NL" dirty="0" err="1"/>
              <a:t>multimorbiditeit</a:t>
            </a:r>
            <a:endParaRPr lang="nl-NL" dirty="0"/>
          </a:p>
          <a:p>
            <a:pPr marL="342900" indent="-342900">
              <a:buFontTx/>
              <a:buChar char="-"/>
            </a:pPr>
            <a:r>
              <a:rPr lang="nl-NL" dirty="0"/>
              <a:t>Kwetsbaarheid uit zich niet alleen in medisch domein</a:t>
            </a:r>
          </a:p>
          <a:p>
            <a:pPr marL="342900" indent="-342900">
              <a:buFontTx/>
              <a:buChar char="-"/>
            </a:pPr>
            <a:endParaRPr lang="nl-NL" dirty="0"/>
          </a:p>
        </p:txBody>
      </p:sp>
      <p:sp>
        <p:nvSpPr>
          <p:cNvPr id="4" name="Tijdelijke aanduiding voor inhoud 3">
            <a:extLst>
              <a:ext uri="{FF2B5EF4-FFF2-40B4-BE49-F238E27FC236}">
                <a16:creationId xmlns:a16="http://schemas.microsoft.com/office/drawing/2014/main" id="{3938BA06-24E4-4189-A129-A1E2C14D11B8}"/>
              </a:ext>
            </a:extLst>
          </p:cNvPr>
          <p:cNvSpPr>
            <a:spLocks noGrp="1"/>
          </p:cNvSpPr>
          <p:nvPr>
            <p:ph sz="half" idx="2"/>
          </p:nvPr>
        </p:nvSpPr>
        <p:spPr>
          <a:xfrm>
            <a:off x="8944864" y="2425655"/>
            <a:ext cx="5148072" cy="3751308"/>
          </a:xfrm>
        </p:spPr>
        <p:txBody>
          <a:bodyPr/>
          <a:lstStyle/>
          <a:p>
            <a:endParaRPr lang="nl-NL" dirty="0"/>
          </a:p>
        </p:txBody>
      </p:sp>
      <p:sp>
        <p:nvSpPr>
          <p:cNvPr id="5" name="Tijdelijke aanduiding voor voettekst 4">
            <a:extLst>
              <a:ext uri="{FF2B5EF4-FFF2-40B4-BE49-F238E27FC236}">
                <a16:creationId xmlns:a16="http://schemas.microsoft.com/office/drawing/2014/main" id="{250D9A3E-4A34-4681-BF39-A3B513666D7E}"/>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24815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CC10B-E2E9-4A4D-B38C-E36770410B78}"/>
              </a:ext>
            </a:extLst>
          </p:cNvPr>
          <p:cNvSpPr>
            <a:spLocks noGrp="1"/>
          </p:cNvSpPr>
          <p:nvPr>
            <p:ph type="title"/>
          </p:nvPr>
        </p:nvSpPr>
        <p:spPr/>
        <p:txBody>
          <a:bodyPr/>
          <a:lstStyle/>
          <a:p>
            <a:r>
              <a:rPr lang="nl-NL" dirty="0"/>
              <a:t>Doel: </a:t>
            </a:r>
          </a:p>
        </p:txBody>
      </p:sp>
      <p:sp>
        <p:nvSpPr>
          <p:cNvPr id="3" name="Tijdelijke aanduiding voor inhoud 2">
            <a:extLst>
              <a:ext uri="{FF2B5EF4-FFF2-40B4-BE49-F238E27FC236}">
                <a16:creationId xmlns:a16="http://schemas.microsoft.com/office/drawing/2014/main" id="{95DCE77D-5C2A-4B60-94E5-F536DF2832D2}"/>
              </a:ext>
            </a:extLst>
          </p:cNvPr>
          <p:cNvSpPr>
            <a:spLocks noGrp="1"/>
          </p:cNvSpPr>
          <p:nvPr>
            <p:ph sz="half" idx="1"/>
          </p:nvPr>
        </p:nvSpPr>
        <p:spPr>
          <a:xfrm>
            <a:off x="673099" y="2425655"/>
            <a:ext cx="10355359" cy="3751308"/>
          </a:xfrm>
        </p:spPr>
        <p:txBody>
          <a:bodyPr/>
          <a:lstStyle/>
          <a:p>
            <a:pPr marL="457200" indent="-457200">
              <a:buAutoNum type="arabicPeriod"/>
            </a:pPr>
            <a:r>
              <a:rPr lang="nl-NL" dirty="0"/>
              <a:t>De </a:t>
            </a:r>
            <a:r>
              <a:rPr lang="nl-NL" dirty="0" err="1"/>
              <a:t>aios</a:t>
            </a:r>
            <a:r>
              <a:rPr lang="nl-NL" dirty="0"/>
              <a:t> kan  eigen waarden en normen m.b.t. ouderdom benoemen</a:t>
            </a:r>
          </a:p>
          <a:p>
            <a:pPr marL="457200" indent="-457200">
              <a:buAutoNum type="arabicPeriod"/>
            </a:pPr>
            <a:r>
              <a:rPr lang="nl-NL" dirty="0"/>
              <a:t>De </a:t>
            </a:r>
            <a:r>
              <a:rPr lang="nl-NL" dirty="0" err="1"/>
              <a:t>aios</a:t>
            </a:r>
            <a:r>
              <a:rPr lang="nl-NL" dirty="0"/>
              <a:t> kan verschil tussen oud, </a:t>
            </a:r>
            <a:r>
              <a:rPr lang="nl-NL" dirty="0" err="1"/>
              <a:t>multimorbiditeit</a:t>
            </a:r>
            <a:r>
              <a:rPr lang="nl-NL" dirty="0"/>
              <a:t>, kwetsbaar benoemen</a:t>
            </a:r>
          </a:p>
          <a:p>
            <a:pPr marL="457200" indent="-457200">
              <a:buAutoNum type="arabicPeriod"/>
            </a:pPr>
            <a:r>
              <a:rPr lang="nl-NL" dirty="0"/>
              <a:t>De </a:t>
            </a:r>
            <a:r>
              <a:rPr lang="nl-NL" dirty="0" err="1"/>
              <a:t>aios</a:t>
            </a:r>
            <a:r>
              <a:rPr lang="nl-NL" dirty="0"/>
              <a:t> kan de zin van gebruik begrip kwetsbaarheid benoemen. </a:t>
            </a:r>
          </a:p>
          <a:p>
            <a:pPr marL="457200" indent="-457200">
              <a:buAutoNum type="arabicPeriod"/>
            </a:pPr>
            <a:r>
              <a:rPr lang="nl-NL" dirty="0"/>
              <a:t>De </a:t>
            </a:r>
            <a:r>
              <a:rPr lang="nl-NL" dirty="0" err="1"/>
              <a:t>aios</a:t>
            </a:r>
            <a:r>
              <a:rPr lang="nl-NL" dirty="0"/>
              <a:t> kan de fysiologische en psychosociale aspecten van het ouder  uitleggen </a:t>
            </a:r>
          </a:p>
          <a:p>
            <a:endParaRPr lang="nl-NL" dirty="0"/>
          </a:p>
        </p:txBody>
      </p:sp>
      <p:sp>
        <p:nvSpPr>
          <p:cNvPr id="4" name="Tijdelijke aanduiding voor inhoud 3">
            <a:extLst>
              <a:ext uri="{FF2B5EF4-FFF2-40B4-BE49-F238E27FC236}">
                <a16:creationId xmlns:a16="http://schemas.microsoft.com/office/drawing/2014/main" id="{21A4230C-221C-4683-A788-C82526DF891B}"/>
              </a:ext>
            </a:extLst>
          </p:cNvPr>
          <p:cNvSpPr>
            <a:spLocks noGrp="1"/>
          </p:cNvSpPr>
          <p:nvPr>
            <p:ph sz="half" idx="2"/>
          </p:nvPr>
        </p:nvSpPr>
        <p:spPr>
          <a:xfrm>
            <a:off x="9250030" y="1875564"/>
            <a:ext cx="5148072" cy="3751308"/>
          </a:xfrm>
        </p:spPr>
        <p:txBody>
          <a:bodyPr/>
          <a:lstStyle/>
          <a:p>
            <a:endParaRPr lang="nl-NL" dirty="0"/>
          </a:p>
        </p:txBody>
      </p:sp>
      <p:sp>
        <p:nvSpPr>
          <p:cNvPr id="5" name="Tijdelijke aanduiding voor voettekst 4">
            <a:extLst>
              <a:ext uri="{FF2B5EF4-FFF2-40B4-BE49-F238E27FC236}">
                <a16:creationId xmlns:a16="http://schemas.microsoft.com/office/drawing/2014/main" id="{73388AA1-BD7F-4A9F-A10F-74D464930D7E}"/>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59942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100" y="1100092"/>
            <a:ext cx="10766044" cy="1325563"/>
          </a:xfrm>
        </p:spPr>
        <p:txBody>
          <a:bodyPr anchor="ctr">
            <a:normAutofit fontScale="90000"/>
          </a:bodyPr>
          <a:lstStyle/>
          <a:p>
            <a:r>
              <a:rPr lang="nl-NL" dirty="0"/>
              <a:t>Wat is oud? </a:t>
            </a:r>
            <a:br>
              <a:rPr lang="nl-NL" dirty="0"/>
            </a:br>
            <a:br>
              <a:rPr lang="nl-NL" dirty="0"/>
            </a:br>
            <a:r>
              <a:rPr lang="nl-NL" sz="1300" dirty="0">
                <a:solidFill>
                  <a:schemeClr val="tx1"/>
                </a:solidFill>
              </a:rPr>
              <a:t>https://www.youtube.com/watch?v=lYdNjrUs4NM</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099" y="2425655"/>
            <a:ext cx="7920567" cy="3751308"/>
          </a:xfrm>
        </p:spPr>
        <p:txBody>
          <a:bodyPr>
            <a:normAutofit/>
          </a:bodyPr>
          <a:lstStyle/>
          <a:p>
            <a:pPr>
              <a:spcAft>
                <a:spcPts val="600"/>
              </a:spcAft>
            </a:pPr>
            <a:r>
              <a:rPr lang="nl-NL" dirty="0"/>
              <a:t>Wanneer vind jij iemand oud?</a:t>
            </a:r>
          </a:p>
          <a:p>
            <a:pPr>
              <a:spcAft>
                <a:spcPts val="600"/>
              </a:spcAft>
            </a:pPr>
            <a:r>
              <a:rPr lang="nl-NL" dirty="0"/>
              <a:t>Welke factoren bepalen dat je oud bent?</a:t>
            </a:r>
          </a:p>
        </p:txBody>
      </p:sp>
      <p:pic>
        <p:nvPicPr>
          <p:cNvPr id="6" name="Afbeelding 5">
            <a:extLst>
              <a:ext uri="{FF2B5EF4-FFF2-40B4-BE49-F238E27FC236}">
                <a16:creationId xmlns:a16="http://schemas.microsoft.com/office/drawing/2014/main" id="{56753B8B-508A-4931-B251-94D99E3964E6}"/>
              </a:ext>
            </a:extLst>
          </p:cNvPr>
          <p:cNvPicPr>
            <a:picLocks noChangeAspect="1"/>
          </p:cNvPicPr>
          <p:nvPr/>
        </p:nvPicPr>
        <p:blipFill rotWithShape="1">
          <a:blip r:embed="rId3"/>
          <a:srcRect l="8391" r="17502" b="-1"/>
          <a:stretch/>
        </p:blipFill>
        <p:spPr>
          <a:xfrm>
            <a:off x="814832" y="3657598"/>
            <a:ext cx="3025648" cy="2186759"/>
          </a:xfrm>
          <a:prstGeom prst="rect">
            <a:avLst/>
          </a:prstGeom>
          <a:noFill/>
        </p:spPr>
      </p:pic>
      <p:sp>
        <p:nvSpPr>
          <p:cNvPr id="11" name="Footer Placeholder 4">
            <a:extLst>
              <a:ext uri="{FF2B5EF4-FFF2-40B4-BE49-F238E27FC236}">
                <a16:creationId xmlns:a16="http://schemas.microsoft.com/office/drawing/2014/main" id="{9A364A72-05CB-4640-AF40-2D8CA49F54A1}"/>
              </a:ext>
            </a:extLst>
          </p:cNvPr>
          <p:cNvSpPr>
            <a:spLocks noGrp="1"/>
          </p:cNvSpPr>
          <p:nvPr>
            <p:ph type="ftr" sz="quarter" idx="11"/>
          </p:nvPr>
        </p:nvSpPr>
        <p:spPr>
          <a:xfrm>
            <a:off x="711200" y="6381750"/>
            <a:ext cx="4114800" cy="365125"/>
          </a:xfrm>
        </p:spPr>
        <p:txBody>
          <a:bodyPr/>
          <a:lstStyle/>
          <a:p>
            <a:pPr>
              <a:spcAft>
                <a:spcPts val="600"/>
              </a:spcAft>
            </a:pPr>
            <a:r>
              <a:rPr lang="nl-NL"/>
              <a:t>zorg voor kwetsbare ouderen - zorg voor wie?</a:t>
            </a:r>
            <a:endParaRPr lang="nl-NL" dirty="0"/>
          </a:p>
        </p:txBody>
      </p:sp>
      <p:pic>
        <p:nvPicPr>
          <p:cNvPr id="7" name="Afbeelding 6">
            <a:extLst>
              <a:ext uri="{FF2B5EF4-FFF2-40B4-BE49-F238E27FC236}">
                <a16:creationId xmlns:a16="http://schemas.microsoft.com/office/drawing/2014/main" id="{AD4444A1-375B-4D98-83EE-E497468E29F9}"/>
              </a:ext>
            </a:extLst>
          </p:cNvPr>
          <p:cNvPicPr>
            <a:picLocks noChangeAspect="1"/>
          </p:cNvPicPr>
          <p:nvPr/>
        </p:nvPicPr>
        <p:blipFill>
          <a:blip r:embed="rId4"/>
          <a:stretch>
            <a:fillRect/>
          </a:stretch>
        </p:blipFill>
        <p:spPr>
          <a:xfrm>
            <a:off x="7934452" y="3637280"/>
            <a:ext cx="3442716" cy="2207077"/>
          </a:xfrm>
          <a:prstGeom prst="rect">
            <a:avLst/>
          </a:prstGeom>
        </p:spPr>
      </p:pic>
      <p:pic>
        <p:nvPicPr>
          <p:cNvPr id="8" name="Afbeelding 7">
            <a:extLst>
              <a:ext uri="{FF2B5EF4-FFF2-40B4-BE49-F238E27FC236}">
                <a16:creationId xmlns:a16="http://schemas.microsoft.com/office/drawing/2014/main" id="{1BC3108C-42C5-4A0C-9C6D-3B47BB87F9A1}"/>
              </a:ext>
            </a:extLst>
          </p:cNvPr>
          <p:cNvPicPr>
            <a:picLocks noChangeAspect="1"/>
          </p:cNvPicPr>
          <p:nvPr/>
        </p:nvPicPr>
        <p:blipFill>
          <a:blip r:embed="rId5"/>
          <a:stretch>
            <a:fillRect/>
          </a:stretch>
        </p:blipFill>
        <p:spPr>
          <a:xfrm>
            <a:off x="4063492" y="3637280"/>
            <a:ext cx="3677920" cy="2207077"/>
          </a:xfrm>
          <a:prstGeom prst="rect">
            <a:avLst/>
          </a:prstGeom>
        </p:spPr>
      </p:pic>
    </p:spTree>
    <p:extLst>
      <p:ext uri="{BB962C8B-B14F-4D97-AF65-F5344CB8AC3E}">
        <p14:creationId xmlns:p14="http://schemas.microsoft.com/office/powerpoint/2010/main" val="28530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AA941-A211-4598-8B84-8A24CB1F7F2A}"/>
              </a:ext>
            </a:extLst>
          </p:cNvPr>
          <p:cNvSpPr>
            <a:spLocks noGrp="1"/>
          </p:cNvSpPr>
          <p:nvPr>
            <p:ph type="title"/>
          </p:nvPr>
        </p:nvSpPr>
        <p:spPr>
          <a:xfrm>
            <a:off x="673100" y="575354"/>
            <a:ext cx="10766044" cy="1027415"/>
          </a:xfrm>
        </p:spPr>
        <p:txBody>
          <a:bodyPr/>
          <a:lstStyle/>
          <a:p>
            <a:r>
              <a:rPr lang="nl-NL" dirty="0"/>
              <a:t>Wat veranderd er bij ouder worden?</a:t>
            </a:r>
          </a:p>
        </p:txBody>
      </p:sp>
      <p:pic>
        <p:nvPicPr>
          <p:cNvPr id="6" name="Tijdelijke aanduiding voor inhoud 5">
            <a:extLst>
              <a:ext uri="{FF2B5EF4-FFF2-40B4-BE49-F238E27FC236}">
                <a16:creationId xmlns:a16="http://schemas.microsoft.com/office/drawing/2014/main" id="{EAD0754B-7869-407C-AADE-044A64D24180}"/>
              </a:ext>
            </a:extLst>
          </p:cNvPr>
          <p:cNvPicPr>
            <a:picLocks noGrp="1" noChangeAspect="1"/>
          </p:cNvPicPr>
          <p:nvPr>
            <p:ph sz="half" idx="1"/>
          </p:nvPr>
        </p:nvPicPr>
        <p:blipFill>
          <a:blip r:embed="rId3"/>
          <a:stretch>
            <a:fillRect/>
          </a:stretch>
        </p:blipFill>
        <p:spPr>
          <a:xfrm>
            <a:off x="673100" y="2589088"/>
            <a:ext cx="5346700" cy="3188293"/>
          </a:xfrm>
          <a:prstGeom prst="rect">
            <a:avLst/>
          </a:prstGeom>
        </p:spPr>
      </p:pic>
      <p:sp>
        <p:nvSpPr>
          <p:cNvPr id="4" name="Tijdelijke aanduiding voor inhoud 3">
            <a:extLst>
              <a:ext uri="{FF2B5EF4-FFF2-40B4-BE49-F238E27FC236}">
                <a16:creationId xmlns:a16="http://schemas.microsoft.com/office/drawing/2014/main" id="{EAA470EE-5D2E-454B-A2F9-0A50CFD5B03E}"/>
              </a:ext>
            </a:extLst>
          </p:cNvPr>
          <p:cNvSpPr>
            <a:spLocks noGrp="1"/>
          </p:cNvSpPr>
          <p:nvPr>
            <p:ph sz="half" idx="2"/>
          </p:nvPr>
        </p:nvSpPr>
        <p:spPr>
          <a:xfrm>
            <a:off x="6291072" y="1602769"/>
            <a:ext cx="5148072" cy="4574194"/>
          </a:xfrm>
        </p:spPr>
        <p:txBody>
          <a:bodyPr/>
          <a:lstStyle/>
          <a:p>
            <a:r>
              <a:rPr lang="nl-NL" sz="1600" dirty="0"/>
              <a:t>Lichaamssamenstelling</a:t>
            </a:r>
          </a:p>
          <a:p>
            <a:r>
              <a:rPr lang="nl-NL" sz="1600" dirty="0"/>
              <a:t>Huid</a:t>
            </a:r>
          </a:p>
          <a:p>
            <a:r>
              <a:rPr lang="nl-NL" sz="1600" dirty="0"/>
              <a:t>Elastische tijd bloedvaten</a:t>
            </a:r>
          </a:p>
          <a:p>
            <a:r>
              <a:rPr lang="nl-NL" sz="1600" dirty="0"/>
              <a:t>Temperatuur</a:t>
            </a:r>
          </a:p>
          <a:p>
            <a:r>
              <a:rPr lang="nl-NL" sz="1600" dirty="0"/>
              <a:t>Gehoor</a:t>
            </a:r>
          </a:p>
          <a:p>
            <a:r>
              <a:rPr lang="nl-NL" sz="1600" dirty="0"/>
              <a:t>Oog</a:t>
            </a:r>
          </a:p>
          <a:p>
            <a:r>
              <a:rPr lang="nl-NL" sz="1600" dirty="0"/>
              <a:t>Mond</a:t>
            </a:r>
          </a:p>
          <a:p>
            <a:r>
              <a:rPr lang="nl-NL" sz="1600" dirty="0"/>
              <a:t>Hart</a:t>
            </a:r>
          </a:p>
          <a:p>
            <a:r>
              <a:rPr lang="nl-NL" sz="1600" dirty="0"/>
              <a:t>Longen</a:t>
            </a:r>
          </a:p>
          <a:p>
            <a:r>
              <a:rPr lang="nl-NL" sz="1600" dirty="0"/>
              <a:t>Tractus </a:t>
            </a:r>
            <a:r>
              <a:rPr lang="nl-NL" sz="1600" dirty="0" err="1"/>
              <a:t>digestivus</a:t>
            </a:r>
            <a:endParaRPr lang="nl-NL" sz="1600" dirty="0"/>
          </a:p>
          <a:p>
            <a:r>
              <a:rPr lang="nl-NL" sz="1600" dirty="0"/>
              <a:t>Bewegingsapparaat en mobiliteit</a:t>
            </a:r>
          </a:p>
          <a:p>
            <a:r>
              <a:rPr lang="nl-NL" sz="1600" dirty="0"/>
              <a:t>hersenen</a:t>
            </a:r>
          </a:p>
          <a:p>
            <a:endParaRPr lang="nl-NL" dirty="0"/>
          </a:p>
        </p:txBody>
      </p:sp>
      <p:sp>
        <p:nvSpPr>
          <p:cNvPr id="5" name="Tijdelijke aanduiding voor voettekst 4">
            <a:extLst>
              <a:ext uri="{FF2B5EF4-FFF2-40B4-BE49-F238E27FC236}">
                <a16:creationId xmlns:a16="http://schemas.microsoft.com/office/drawing/2014/main" id="{4722BDB2-35FA-4581-86E6-4A0FEE1A0501}"/>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15556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A017-A254-4749-919C-2ECCB0CEF12F}"/>
              </a:ext>
            </a:extLst>
          </p:cNvPr>
          <p:cNvSpPr>
            <a:spLocks noGrp="1"/>
          </p:cNvSpPr>
          <p:nvPr>
            <p:ph type="title"/>
          </p:nvPr>
        </p:nvSpPr>
        <p:spPr>
          <a:xfrm>
            <a:off x="789179" y="681038"/>
            <a:ext cx="10766044" cy="1291600"/>
          </a:xfrm>
        </p:spPr>
        <p:txBody>
          <a:bodyPr anchor="ctr">
            <a:normAutofit/>
          </a:bodyPr>
          <a:lstStyle/>
          <a:p>
            <a:r>
              <a:rPr lang="nl-NL" dirty="0"/>
              <a:t>Welke gevolgen heeft ouder worden op het</a:t>
            </a:r>
          </a:p>
        </p:txBody>
      </p:sp>
      <p:sp>
        <p:nvSpPr>
          <p:cNvPr id="3" name="Tijdelijke aanduiding voor inhoud 2">
            <a:extLst>
              <a:ext uri="{FF2B5EF4-FFF2-40B4-BE49-F238E27FC236}">
                <a16:creationId xmlns:a16="http://schemas.microsoft.com/office/drawing/2014/main" id="{3F7527A9-0EC9-4835-9E37-C2BFD025DBE8}"/>
              </a:ext>
            </a:extLst>
          </p:cNvPr>
          <p:cNvSpPr>
            <a:spLocks noGrp="1"/>
          </p:cNvSpPr>
          <p:nvPr>
            <p:ph sz="half" idx="1"/>
          </p:nvPr>
        </p:nvSpPr>
        <p:spPr>
          <a:xfrm>
            <a:off x="673100" y="2425655"/>
            <a:ext cx="5346700" cy="3751308"/>
          </a:xfrm>
        </p:spPr>
        <p:txBody>
          <a:bodyPr>
            <a:normAutofit/>
          </a:bodyPr>
          <a:lstStyle/>
          <a:p>
            <a:pPr marL="342900" indent="-342900">
              <a:spcAft>
                <a:spcPts val="600"/>
              </a:spcAft>
              <a:buFontTx/>
              <a:buChar char="-"/>
            </a:pPr>
            <a:r>
              <a:rPr lang="nl-NL" dirty="0"/>
              <a:t>Lichamelijk functioneren</a:t>
            </a:r>
          </a:p>
          <a:p>
            <a:pPr marL="342900" indent="-342900">
              <a:spcAft>
                <a:spcPts val="600"/>
              </a:spcAft>
              <a:buFontTx/>
              <a:buChar char="-"/>
            </a:pPr>
            <a:r>
              <a:rPr lang="nl-NL" dirty="0"/>
              <a:t>Psychisch functioneren</a:t>
            </a:r>
          </a:p>
          <a:p>
            <a:pPr marL="342900" indent="-342900">
              <a:spcAft>
                <a:spcPts val="600"/>
              </a:spcAft>
              <a:buFontTx/>
              <a:buChar char="-"/>
            </a:pPr>
            <a:r>
              <a:rPr lang="nl-NL" dirty="0"/>
              <a:t>Sociaal functioneren</a:t>
            </a:r>
          </a:p>
          <a:p>
            <a:pPr marL="342900" indent="-342900">
              <a:spcAft>
                <a:spcPts val="600"/>
              </a:spcAft>
              <a:buFontTx/>
              <a:buChar char="-"/>
            </a:pPr>
            <a:r>
              <a:rPr lang="nl-NL" dirty="0"/>
              <a:t>woonomgeving</a:t>
            </a:r>
          </a:p>
          <a:p>
            <a:pPr marL="342900" indent="-342900">
              <a:spcAft>
                <a:spcPts val="600"/>
              </a:spcAft>
              <a:buFontTx/>
              <a:buChar char="-"/>
            </a:pPr>
            <a:endParaRPr lang="nl-NL" dirty="0"/>
          </a:p>
        </p:txBody>
      </p:sp>
      <p:sp>
        <p:nvSpPr>
          <p:cNvPr id="5" name="Tijdelijke aanduiding voor voettekst 4">
            <a:extLst>
              <a:ext uri="{FF2B5EF4-FFF2-40B4-BE49-F238E27FC236}">
                <a16:creationId xmlns:a16="http://schemas.microsoft.com/office/drawing/2014/main" id="{0639FD76-9785-438A-89C7-E3B5FF5CBE93}"/>
              </a:ext>
            </a:extLst>
          </p:cNvPr>
          <p:cNvSpPr>
            <a:spLocks noGrp="1"/>
          </p:cNvSpPr>
          <p:nvPr>
            <p:ph type="ftr" sz="quarter" idx="11"/>
          </p:nvPr>
        </p:nvSpPr>
        <p:spPr>
          <a:xfrm>
            <a:off x="711200" y="6381750"/>
            <a:ext cx="4114800" cy="365125"/>
          </a:xfrm>
        </p:spPr>
        <p:txBody>
          <a:bodyPr anchor="ctr">
            <a:normAutofit/>
          </a:bodyPr>
          <a:lstStyle/>
          <a:p>
            <a:pPr>
              <a:spcAft>
                <a:spcPts val="600"/>
              </a:spcAft>
            </a:pPr>
            <a:r>
              <a:rPr lang="nl-NL"/>
              <a:t>zorg voor kwetsbare ouderen - zorg voor wie?</a:t>
            </a:r>
          </a:p>
        </p:txBody>
      </p:sp>
      <p:pic>
        <p:nvPicPr>
          <p:cNvPr id="9" name="Tijdelijke aanduiding voor inhoud 8">
            <a:extLst>
              <a:ext uri="{FF2B5EF4-FFF2-40B4-BE49-F238E27FC236}">
                <a16:creationId xmlns:a16="http://schemas.microsoft.com/office/drawing/2014/main" id="{42A1659B-335A-4355-8D60-F0DB3E91966A}"/>
              </a:ext>
            </a:extLst>
          </p:cNvPr>
          <p:cNvPicPr>
            <a:picLocks noGrp="1" noChangeAspect="1"/>
          </p:cNvPicPr>
          <p:nvPr>
            <p:ph sz="half" idx="2"/>
          </p:nvPr>
        </p:nvPicPr>
        <p:blipFill>
          <a:blip r:embed="rId3"/>
          <a:stretch>
            <a:fillRect/>
          </a:stretch>
        </p:blipFill>
        <p:spPr>
          <a:xfrm>
            <a:off x="5261021" y="2539165"/>
            <a:ext cx="1822361" cy="1165538"/>
          </a:xfrm>
        </p:spPr>
      </p:pic>
      <p:pic>
        <p:nvPicPr>
          <p:cNvPr id="11" name="Afbeelding 10">
            <a:extLst>
              <a:ext uri="{FF2B5EF4-FFF2-40B4-BE49-F238E27FC236}">
                <a16:creationId xmlns:a16="http://schemas.microsoft.com/office/drawing/2014/main" id="{31C6CD27-8C16-4085-A15E-6C401829D0D7}"/>
              </a:ext>
            </a:extLst>
          </p:cNvPr>
          <p:cNvPicPr>
            <a:picLocks noChangeAspect="1"/>
          </p:cNvPicPr>
          <p:nvPr/>
        </p:nvPicPr>
        <p:blipFill>
          <a:blip r:embed="rId4"/>
          <a:stretch>
            <a:fillRect/>
          </a:stretch>
        </p:blipFill>
        <p:spPr>
          <a:xfrm>
            <a:off x="7367391" y="2539165"/>
            <a:ext cx="1854558" cy="1197735"/>
          </a:xfrm>
          <a:prstGeom prst="rect">
            <a:avLst/>
          </a:prstGeom>
        </p:spPr>
      </p:pic>
      <p:pic>
        <p:nvPicPr>
          <p:cNvPr id="13" name="Afbeelding 12">
            <a:extLst>
              <a:ext uri="{FF2B5EF4-FFF2-40B4-BE49-F238E27FC236}">
                <a16:creationId xmlns:a16="http://schemas.microsoft.com/office/drawing/2014/main" id="{C5527B01-6279-40E5-9CAA-7E3EFF9474AC}"/>
              </a:ext>
            </a:extLst>
          </p:cNvPr>
          <p:cNvPicPr>
            <a:picLocks noChangeAspect="1"/>
          </p:cNvPicPr>
          <p:nvPr/>
        </p:nvPicPr>
        <p:blipFill>
          <a:blip r:embed="rId5"/>
          <a:stretch>
            <a:fillRect/>
          </a:stretch>
        </p:blipFill>
        <p:spPr>
          <a:xfrm>
            <a:off x="5261021" y="3963510"/>
            <a:ext cx="1828800" cy="1191296"/>
          </a:xfrm>
          <a:prstGeom prst="rect">
            <a:avLst/>
          </a:prstGeom>
        </p:spPr>
      </p:pic>
      <p:pic>
        <p:nvPicPr>
          <p:cNvPr id="15" name="Afbeelding 14">
            <a:extLst>
              <a:ext uri="{FF2B5EF4-FFF2-40B4-BE49-F238E27FC236}">
                <a16:creationId xmlns:a16="http://schemas.microsoft.com/office/drawing/2014/main" id="{930CF7D1-1893-4761-B07B-3849557798BA}"/>
              </a:ext>
            </a:extLst>
          </p:cNvPr>
          <p:cNvPicPr>
            <a:picLocks noChangeAspect="1"/>
          </p:cNvPicPr>
          <p:nvPr/>
        </p:nvPicPr>
        <p:blipFill>
          <a:blip r:embed="rId6"/>
          <a:stretch>
            <a:fillRect/>
          </a:stretch>
        </p:blipFill>
        <p:spPr>
          <a:xfrm>
            <a:off x="7367391" y="3924874"/>
            <a:ext cx="1867437" cy="1229932"/>
          </a:xfrm>
          <a:prstGeom prst="rect">
            <a:avLst/>
          </a:prstGeom>
        </p:spPr>
      </p:pic>
    </p:spTree>
    <p:extLst>
      <p:ext uri="{BB962C8B-B14F-4D97-AF65-F5344CB8AC3E}">
        <p14:creationId xmlns:p14="http://schemas.microsoft.com/office/powerpoint/2010/main" val="353633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DA3F4-BE7B-4CDB-8709-9FCE8FC742DA}"/>
              </a:ext>
            </a:extLst>
          </p:cNvPr>
          <p:cNvSpPr>
            <a:spLocks noGrp="1"/>
          </p:cNvSpPr>
          <p:nvPr>
            <p:ph type="title"/>
          </p:nvPr>
        </p:nvSpPr>
        <p:spPr/>
        <p:txBody>
          <a:bodyPr/>
          <a:lstStyle/>
          <a:p>
            <a:r>
              <a:rPr lang="nl-NL" dirty="0"/>
              <a:t>Wat maakt ouderen anders voor de dokter?</a:t>
            </a:r>
          </a:p>
        </p:txBody>
      </p:sp>
      <p:sp>
        <p:nvSpPr>
          <p:cNvPr id="3" name="Tijdelijke aanduiding voor inhoud 2">
            <a:extLst>
              <a:ext uri="{FF2B5EF4-FFF2-40B4-BE49-F238E27FC236}">
                <a16:creationId xmlns:a16="http://schemas.microsoft.com/office/drawing/2014/main" id="{2C645535-93F6-446B-BE68-C30F8CBDE3D7}"/>
              </a:ext>
            </a:extLst>
          </p:cNvPr>
          <p:cNvSpPr>
            <a:spLocks noGrp="1"/>
          </p:cNvSpPr>
          <p:nvPr>
            <p:ph sz="half" idx="1"/>
          </p:nvPr>
        </p:nvSpPr>
        <p:spPr/>
        <p:txBody>
          <a:bodyPr/>
          <a:lstStyle/>
          <a:p>
            <a:pPr marL="342900" indent="-342900">
              <a:buFontTx/>
              <a:buChar char="-"/>
            </a:pPr>
            <a:r>
              <a:rPr lang="nl-NL" dirty="0"/>
              <a:t>Atypische presentatie </a:t>
            </a:r>
          </a:p>
          <a:p>
            <a:pPr marL="342900" indent="-342900">
              <a:buFontTx/>
              <a:buChar char="-"/>
            </a:pPr>
            <a:r>
              <a:rPr lang="nl-NL" dirty="0"/>
              <a:t>Atypische symptomen</a:t>
            </a:r>
          </a:p>
          <a:p>
            <a:pPr marL="342900" indent="-342900">
              <a:buFontTx/>
              <a:buChar char="-"/>
            </a:pPr>
            <a:r>
              <a:rPr lang="nl-NL" dirty="0"/>
              <a:t>Onderrapportage</a:t>
            </a:r>
          </a:p>
          <a:p>
            <a:pPr marL="342900" indent="-342900">
              <a:buFontTx/>
              <a:buChar char="-"/>
            </a:pPr>
            <a:r>
              <a:rPr lang="nl-NL" dirty="0"/>
              <a:t>Verminderde reserves</a:t>
            </a:r>
          </a:p>
          <a:p>
            <a:pPr marL="342900" indent="-342900">
              <a:buFontTx/>
              <a:buChar char="-"/>
            </a:pPr>
            <a:r>
              <a:rPr lang="nl-NL" dirty="0"/>
              <a:t>Hoofdklacht versus hulpvraag</a:t>
            </a:r>
          </a:p>
          <a:p>
            <a:pPr marL="342900" indent="-342900">
              <a:buFontTx/>
              <a:buChar char="-"/>
            </a:pPr>
            <a:r>
              <a:rPr lang="nl-NL" dirty="0"/>
              <a:t>Multipathologie</a:t>
            </a:r>
          </a:p>
          <a:p>
            <a:pPr marL="342900" indent="-342900">
              <a:buFontTx/>
              <a:buChar char="-"/>
            </a:pPr>
            <a:r>
              <a:rPr lang="nl-NL" dirty="0"/>
              <a:t>polyfarmacie</a:t>
            </a:r>
          </a:p>
        </p:txBody>
      </p:sp>
      <p:sp>
        <p:nvSpPr>
          <p:cNvPr id="4" name="Tijdelijke aanduiding voor inhoud 3">
            <a:extLst>
              <a:ext uri="{FF2B5EF4-FFF2-40B4-BE49-F238E27FC236}">
                <a16:creationId xmlns:a16="http://schemas.microsoft.com/office/drawing/2014/main" id="{4D61F07A-359E-4B5D-8BE3-074040A1900E}"/>
              </a:ext>
            </a:extLst>
          </p:cNvPr>
          <p:cNvSpPr>
            <a:spLocks noGrp="1"/>
          </p:cNvSpPr>
          <p:nvPr>
            <p:ph sz="half" idx="2"/>
          </p:nvPr>
        </p:nvSpPr>
        <p:spPr/>
        <p:txBody>
          <a:bodyPr/>
          <a:lstStyle/>
          <a:p>
            <a:endParaRPr lang="nl-NL" dirty="0"/>
          </a:p>
        </p:txBody>
      </p:sp>
      <p:sp>
        <p:nvSpPr>
          <p:cNvPr id="5" name="Tijdelijke aanduiding voor voettekst 4">
            <a:extLst>
              <a:ext uri="{FF2B5EF4-FFF2-40B4-BE49-F238E27FC236}">
                <a16:creationId xmlns:a16="http://schemas.microsoft.com/office/drawing/2014/main" id="{61859480-426B-4A7F-98BA-64EB4ACF28C3}"/>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42469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30749-A37D-47AC-8DA9-DFE228AF5973}"/>
              </a:ext>
            </a:extLst>
          </p:cNvPr>
          <p:cNvSpPr>
            <a:spLocks noGrp="1"/>
          </p:cNvSpPr>
          <p:nvPr>
            <p:ph type="title"/>
          </p:nvPr>
        </p:nvSpPr>
        <p:spPr/>
        <p:txBody>
          <a:bodyPr/>
          <a:lstStyle/>
          <a:p>
            <a:r>
              <a:rPr lang="nl-NL" dirty="0" err="1"/>
              <a:t>multimorbiditeit</a:t>
            </a:r>
            <a:endParaRPr lang="nl-NL" dirty="0"/>
          </a:p>
        </p:txBody>
      </p:sp>
      <p:pic>
        <p:nvPicPr>
          <p:cNvPr id="10" name="Tijdelijke aanduiding voor inhoud 9">
            <a:extLst>
              <a:ext uri="{FF2B5EF4-FFF2-40B4-BE49-F238E27FC236}">
                <a16:creationId xmlns:a16="http://schemas.microsoft.com/office/drawing/2014/main" id="{D2407D1F-A830-4A4B-8EA2-8D9C0C756B5B}"/>
              </a:ext>
            </a:extLst>
          </p:cNvPr>
          <p:cNvPicPr>
            <a:picLocks noGrp="1" noChangeAspect="1"/>
          </p:cNvPicPr>
          <p:nvPr>
            <p:ph sz="half" idx="2"/>
          </p:nvPr>
        </p:nvPicPr>
        <p:blipFill>
          <a:blip r:embed="rId3"/>
          <a:stretch>
            <a:fillRect/>
          </a:stretch>
        </p:blipFill>
        <p:spPr>
          <a:xfrm>
            <a:off x="889718" y="2425700"/>
            <a:ext cx="3517895" cy="3751263"/>
          </a:xfrm>
          <a:prstGeom prst="rect">
            <a:avLst/>
          </a:prstGeom>
        </p:spPr>
      </p:pic>
      <p:sp>
        <p:nvSpPr>
          <p:cNvPr id="5" name="Tijdelijke aanduiding voor voettekst 4">
            <a:extLst>
              <a:ext uri="{FF2B5EF4-FFF2-40B4-BE49-F238E27FC236}">
                <a16:creationId xmlns:a16="http://schemas.microsoft.com/office/drawing/2014/main" id="{C682DF38-B141-4600-9D90-CCF403FB1FC0}"/>
              </a:ext>
            </a:extLst>
          </p:cNvPr>
          <p:cNvSpPr>
            <a:spLocks noGrp="1"/>
          </p:cNvSpPr>
          <p:nvPr>
            <p:ph type="ftr" sz="quarter" idx="11"/>
          </p:nvPr>
        </p:nvSpPr>
        <p:spPr/>
        <p:txBody>
          <a:bodyPr/>
          <a:lstStyle/>
          <a:p>
            <a:r>
              <a:rPr lang="nl-NL"/>
              <a:t>zorg voor kwetsbare ouderen - zorg voor wie?</a:t>
            </a:r>
          </a:p>
        </p:txBody>
      </p:sp>
      <p:sp>
        <p:nvSpPr>
          <p:cNvPr id="12" name="Tijdelijke aanduiding voor inhoud 11">
            <a:extLst>
              <a:ext uri="{FF2B5EF4-FFF2-40B4-BE49-F238E27FC236}">
                <a16:creationId xmlns:a16="http://schemas.microsoft.com/office/drawing/2014/main" id="{2924F1EF-7BA6-4F08-88AF-4A3C5B25C291}"/>
              </a:ext>
            </a:extLst>
          </p:cNvPr>
          <p:cNvSpPr>
            <a:spLocks noGrp="1"/>
          </p:cNvSpPr>
          <p:nvPr>
            <p:ph sz="half" idx="1"/>
          </p:nvPr>
        </p:nvSpPr>
        <p:spPr/>
        <p:txBody>
          <a:bodyPr/>
          <a:lstStyle/>
          <a:p>
            <a:endParaRPr lang="nl-NL"/>
          </a:p>
        </p:txBody>
      </p:sp>
    </p:spTree>
    <p:extLst>
      <p:ext uri="{BB962C8B-B14F-4D97-AF65-F5344CB8AC3E}">
        <p14:creationId xmlns:p14="http://schemas.microsoft.com/office/powerpoint/2010/main" val="324818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2963E-3645-47DD-B963-B0D16E5ACFD4}"/>
              </a:ext>
            </a:extLst>
          </p:cNvPr>
          <p:cNvSpPr>
            <a:spLocks noGrp="1"/>
          </p:cNvSpPr>
          <p:nvPr>
            <p:ph type="title"/>
          </p:nvPr>
        </p:nvSpPr>
        <p:spPr/>
        <p:txBody>
          <a:bodyPr/>
          <a:lstStyle/>
          <a:p>
            <a:r>
              <a:rPr lang="nl-NL" dirty="0"/>
              <a:t>Kwetsbaar </a:t>
            </a:r>
          </a:p>
        </p:txBody>
      </p:sp>
      <p:pic>
        <p:nvPicPr>
          <p:cNvPr id="6" name="Tijdelijke aanduiding voor inhoud 5">
            <a:extLst>
              <a:ext uri="{FF2B5EF4-FFF2-40B4-BE49-F238E27FC236}">
                <a16:creationId xmlns:a16="http://schemas.microsoft.com/office/drawing/2014/main" id="{2A403976-ED65-4E71-A07F-564F63C8B11B}"/>
              </a:ext>
            </a:extLst>
          </p:cNvPr>
          <p:cNvPicPr>
            <a:picLocks noGrp="1" noChangeAspect="1"/>
          </p:cNvPicPr>
          <p:nvPr>
            <p:ph sz="half" idx="1"/>
          </p:nvPr>
        </p:nvPicPr>
        <p:blipFill>
          <a:blip r:embed="rId3"/>
          <a:stretch>
            <a:fillRect/>
          </a:stretch>
        </p:blipFill>
        <p:spPr>
          <a:xfrm>
            <a:off x="673099" y="2147300"/>
            <a:ext cx="4782479" cy="3840540"/>
          </a:xfrm>
          <a:prstGeom prst="rect">
            <a:avLst/>
          </a:prstGeom>
        </p:spPr>
      </p:pic>
      <p:sp>
        <p:nvSpPr>
          <p:cNvPr id="5" name="Tijdelijke aanduiding voor voettekst 4">
            <a:extLst>
              <a:ext uri="{FF2B5EF4-FFF2-40B4-BE49-F238E27FC236}">
                <a16:creationId xmlns:a16="http://schemas.microsoft.com/office/drawing/2014/main" id="{D508B85C-BE5B-4949-BA3D-11F4F7EDAE63}"/>
              </a:ext>
            </a:extLst>
          </p:cNvPr>
          <p:cNvSpPr>
            <a:spLocks noGrp="1"/>
          </p:cNvSpPr>
          <p:nvPr>
            <p:ph type="ftr" sz="quarter" idx="11"/>
          </p:nvPr>
        </p:nvSpPr>
        <p:spPr/>
        <p:txBody>
          <a:bodyPr/>
          <a:lstStyle/>
          <a:p>
            <a:r>
              <a:rPr lang="nl-NL"/>
              <a:t>zorg voor kwetsbare ouderen - zorg voor wie?</a:t>
            </a:r>
          </a:p>
        </p:txBody>
      </p:sp>
      <p:pic>
        <p:nvPicPr>
          <p:cNvPr id="10" name="Tijdelijke aanduiding voor inhoud 9">
            <a:extLst>
              <a:ext uri="{FF2B5EF4-FFF2-40B4-BE49-F238E27FC236}">
                <a16:creationId xmlns:a16="http://schemas.microsoft.com/office/drawing/2014/main" id="{2084265D-7AF3-440E-92AF-997B305615E1}"/>
              </a:ext>
            </a:extLst>
          </p:cNvPr>
          <p:cNvPicPr>
            <a:picLocks noGrp="1" noChangeAspect="1"/>
          </p:cNvPicPr>
          <p:nvPr>
            <p:ph sz="half" idx="2"/>
          </p:nvPr>
        </p:nvPicPr>
        <p:blipFill>
          <a:blip r:embed="rId4"/>
          <a:stretch>
            <a:fillRect/>
          </a:stretch>
        </p:blipFill>
        <p:spPr>
          <a:xfrm>
            <a:off x="6291263" y="2183971"/>
            <a:ext cx="5148262" cy="3840540"/>
          </a:xfrm>
          <a:prstGeom prst="rect">
            <a:avLst/>
          </a:prstGeom>
        </p:spPr>
      </p:pic>
    </p:spTree>
    <p:extLst>
      <p:ext uri="{BB962C8B-B14F-4D97-AF65-F5344CB8AC3E}">
        <p14:creationId xmlns:p14="http://schemas.microsoft.com/office/powerpoint/2010/main" val="235412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endParaRPr lang="nl-NL" dirty="0"/>
          </a:p>
        </p:txBody>
      </p:sp>
      <p:pic>
        <p:nvPicPr>
          <p:cNvPr id="6" name="Tijdelijke aanduiding voor inhoud 5">
            <a:extLst>
              <a:ext uri="{FF2B5EF4-FFF2-40B4-BE49-F238E27FC236}">
                <a16:creationId xmlns:a16="http://schemas.microsoft.com/office/drawing/2014/main" id="{11523478-F8B1-4BD9-8160-8AC5765A0C6D}"/>
              </a:ext>
            </a:extLst>
          </p:cNvPr>
          <p:cNvPicPr>
            <a:picLocks noGrp="1" noChangeAspect="1"/>
          </p:cNvPicPr>
          <p:nvPr>
            <p:ph sz="half" idx="1"/>
          </p:nvPr>
        </p:nvPicPr>
        <p:blipFill>
          <a:blip r:embed="rId3"/>
          <a:stretch>
            <a:fillRect/>
          </a:stretch>
        </p:blipFill>
        <p:spPr>
          <a:xfrm>
            <a:off x="1426662" y="513709"/>
            <a:ext cx="6919568" cy="5663254"/>
          </a:xfrm>
        </p:spPr>
      </p:pic>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p:txBody>
          <a:bodyPr/>
          <a:lstStyle/>
          <a:p>
            <a:pPr marL="0" indent="0">
              <a:buNone/>
            </a:pPr>
            <a:endParaRPr lang="nl-NL" dirty="0"/>
          </a:p>
          <a:p>
            <a:pPr marL="0" indent="0">
              <a:buNone/>
            </a:pPr>
            <a:endParaRPr lang="nl-NL" dirty="0"/>
          </a:p>
          <a:p>
            <a:pPr marL="0" indent="0">
              <a:buNone/>
            </a:pPr>
            <a:r>
              <a:rPr lang="nl-NL" dirty="0"/>
              <a:t>	</a:t>
            </a:r>
          </a:p>
          <a:p>
            <a:pPr marL="0" indent="0">
              <a:buNone/>
            </a:pPr>
            <a:r>
              <a:rPr lang="nl-NL" dirty="0"/>
              <a:t>	</a:t>
            </a:r>
          </a:p>
        </p:txBody>
      </p:sp>
      <p:sp>
        <p:nvSpPr>
          <p:cNvPr id="7" name="Tijdelijke aanduiding voor voettekst 6">
            <a:extLst>
              <a:ext uri="{FF2B5EF4-FFF2-40B4-BE49-F238E27FC236}">
                <a16:creationId xmlns:a16="http://schemas.microsoft.com/office/drawing/2014/main" id="{551A721E-9F71-4C6A-894B-9B4EA435CD40}"/>
              </a:ext>
            </a:extLst>
          </p:cNvPr>
          <p:cNvSpPr>
            <a:spLocks noGrp="1"/>
          </p:cNvSpPr>
          <p:nvPr>
            <p:ph type="ftr" sz="quarter" idx="11"/>
          </p:nvPr>
        </p:nvSpPr>
        <p:spPr/>
        <p:txBody>
          <a:bodyPr/>
          <a:lstStyle/>
          <a:p>
            <a:r>
              <a:rPr lang="nl-NL"/>
              <a:t>zorg voor kwetsbare ouderen - zorg voor wie?</a:t>
            </a:r>
          </a:p>
        </p:txBody>
      </p:sp>
    </p:spTree>
    <p:extLst>
      <p:ext uri="{BB962C8B-B14F-4D97-AF65-F5344CB8AC3E}">
        <p14:creationId xmlns:p14="http://schemas.microsoft.com/office/powerpoint/2010/main" val="30852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voorbeeldumc" id="{388E65EF-7E1E-4AA1-BFE3-D86A323CC9FE}" vid="{B7514FBC-71BD-41F3-A205-27DCBBFA89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1342</Words>
  <Application>Microsoft Office PowerPoint</Application>
  <PresentationFormat>Breedbeeld</PresentationFormat>
  <Paragraphs>106</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Zorg voor kwetsbare ouderen</vt:lpstr>
      <vt:lpstr>Doel: </vt:lpstr>
      <vt:lpstr>Wat is oud?   https://www.youtube.com/watch?v=lYdNjrUs4NM</vt:lpstr>
      <vt:lpstr>Wat veranderd er bij ouder worden?</vt:lpstr>
      <vt:lpstr>Welke gevolgen heeft ouder worden op het</vt:lpstr>
      <vt:lpstr>Wat maakt ouderen anders voor de dokter?</vt:lpstr>
      <vt:lpstr>multimorbiditeit</vt:lpstr>
      <vt:lpstr>Kwetsbaar </vt:lpstr>
      <vt:lpstr>PowerPoint-presentatie</vt:lpstr>
      <vt:lpstr>Zin van gebruik begrip kwetsbaarheid</vt:lpstr>
      <vt:lpstr>Conclusie: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voor kwetsbare ouderen</dc:title>
  <dc:creator>Monique P</dc:creator>
  <cp:lastModifiedBy>asperen</cp:lastModifiedBy>
  <cp:revision>3</cp:revision>
  <dcterms:created xsi:type="dcterms:W3CDTF">2020-11-16T16:16:37Z</dcterms:created>
  <dcterms:modified xsi:type="dcterms:W3CDTF">2021-01-17T11:40:14Z</dcterms:modified>
</cp:coreProperties>
</file>