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316" r:id="rId3"/>
    <p:sldId id="312" r:id="rId4"/>
    <p:sldId id="261" r:id="rId5"/>
    <p:sldId id="262" r:id="rId6"/>
    <p:sldId id="268" r:id="rId7"/>
    <p:sldId id="263" r:id="rId8"/>
    <p:sldId id="264" r:id="rId9"/>
    <p:sldId id="265" r:id="rId10"/>
    <p:sldId id="266" r:id="rId11"/>
    <p:sldId id="267"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80563" autoAdjust="0"/>
  </p:normalViewPr>
  <p:slideViewPr>
    <p:cSldViewPr snapToGrid="0">
      <p:cViewPr varScale="1">
        <p:scale>
          <a:sx n="78" d="100"/>
          <a:sy n="78" d="100"/>
        </p:scale>
        <p:origin x="-1064" y="-104"/>
      </p:cViewPr>
      <p:guideLst>
        <p:guide orient="horz" pos="2160"/>
        <p:guide pos="3840"/>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13/06/22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Silverman (</a:t>
            </a:r>
            <a:r>
              <a:rPr lang="nl-NL" dirty="0" err="1"/>
              <a:t>bl</a:t>
            </a:r>
            <a:r>
              <a:rPr lang="nl-NL" dirty="0"/>
              <a:t> 183 3</a:t>
            </a:r>
            <a:r>
              <a:rPr lang="nl-NL" baseline="30000" dirty="0"/>
              <a:t>e</a:t>
            </a:r>
            <a:r>
              <a:rPr lang="nl-NL" dirty="0"/>
              <a:t> druk) citeert </a:t>
            </a:r>
            <a:r>
              <a:rPr lang="nl-NL" dirty="0" err="1"/>
              <a:t>Neuman</a:t>
            </a:r>
            <a:r>
              <a:rPr lang="nl-NL" dirty="0"/>
              <a:t> et al:’ Klinische empathie is de basisdeterminant van kwaliteit in de medische zorg. Slechts met empathie kan de clinicus de voornaamste </a:t>
            </a:r>
            <a:r>
              <a:rPr lang="nl-NL" dirty="0" err="1"/>
              <a:t>meedische</a:t>
            </a:r>
            <a:r>
              <a:rPr lang="nl-NL" dirty="0"/>
              <a:t> taken accuraat uitvoeren, waardoor betere gezondheidsuitkomsten behaald worden’</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toe: erkenningsrespons. Je laat merken dat je hoort/merkt wat de patiënt vertelt. Bijv. door een samenvatting en/of passende gevoelsreflectie.</a:t>
            </a:r>
          </a:p>
          <a:p>
            <a:r>
              <a:rPr lang="nl-NL" dirty="0"/>
              <a:t>Erkennen wil NIET zeggen: het ermee eens zijn, of toezeggen dat de patiënt krijgt wat zij/hij wil!</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63198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tot slot nadenken (evt. </a:t>
            </a:r>
            <a:r>
              <a:rPr lang="nl-NL" dirty="0" err="1"/>
              <a:t>buzzen</a:t>
            </a:r>
            <a:r>
              <a:rPr lang="nl-NL" dirty="0"/>
              <a:t> in 2 tallen) over een persoonlijk aandachtspunt: wat komt nu bij hen op als praktisch leerpunt bij het ontwikkelen of tonen van empathie.</a:t>
            </a:r>
          </a:p>
          <a:p>
            <a:r>
              <a:rPr lang="nl-NL" dirty="0"/>
              <a:t>Vergelijk ook met de aandachtspunten zoals verwoord in de MAAS 2.0</a:t>
            </a:r>
          </a:p>
          <a:p>
            <a:r>
              <a:rPr lang="nl-NL" dirty="0"/>
              <a:t>Benadruk: de </a:t>
            </a:r>
            <a:r>
              <a:rPr lang="nl-NL" dirty="0" err="1"/>
              <a:t>aios</a:t>
            </a:r>
            <a:r>
              <a:rPr lang="nl-NL" dirty="0"/>
              <a:t> kan een aandachtspunt bedenken </a:t>
            </a:r>
            <a:r>
              <a:rPr lang="nl-NL" dirty="0" err="1"/>
              <a:t>mbt</a:t>
            </a:r>
            <a:r>
              <a:rPr lang="nl-NL" dirty="0"/>
              <a:t> het ontwikkelen (dus attitude) </a:t>
            </a:r>
            <a:r>
              <a:rPr lang="nl-NL" dirty="0" err="1"/>
              <a:t>òf</a:t>
            </a:r>
            <a:r>
              <a:rPr lang="nl-NL" dirty="0"/>
              <a:t> rond het tonen (dus een bepaalde vaardigheid meer inzetten, verbaal of non verbaal)</a:t>
            </a:r>
          </a:p>
          <a:p>
            <a:r>
              <a:rPr lang="nl-NL" dirty="0"/>
              <a:t>En hoe gaan ze dat praktisch aanpakken, in hun consulten en in de leergesprekken?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40403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Feedback</a:t>
            </a:r>
            <a:r>
              <a:rPr lang="nl-NL" baseline="0" dirty="0" smtClean="0"/>
              <a:t> is van </a:t>
            </a:r>
            <a:r>
              <a:rPr lang="nl-NL" baseline="0" smtClean="0"/>
              <a:t>harte welkom!</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062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099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Passende hulp kan ook zijn: luisteren, er zijn. Of effectief geruststellen etc. Belangrijk om dit te verhelderen, het hoeft zeker niet te betekenen dat de dokter het probleem van de patiënt wegneemt! Dit gebeurt met professionele distantie als het een professionele relatie betreft. Empathische zorg vul je anders in als professional dan als </a:t>
            </a:r>
            <a:r>
              <a:rPr lang="nl-NL" dirty="0" err="1"/>
              <a:t>privepersoon</a:t>
            </a:r>
            <a:r>
              <a:rPr lang="nl-NL" dirty="0"/>
              <a:t>. </a:t>
            </a:r>
          </a:p>
          <a:p>
            <a:r>
              <a:rPr lang="nl-NL" dirty="0"/>
              <a:t>Alle uitingen van empathie dragen bij aan ‘het bieden van passende hulp’</a:t>
            </a:r>
          </a:p>
          <a:p>
            <a:endParaRPr lang="nl-NL" dirty="0"/>
          </a:p>
          <a:p>
            <a:r>
              <a:rPr lang="nl-NL" dirty="0" err="1"/>
              <a:t>Empatische</a:t>
            </a:r>
            <a:r>
              <a:rPr lang="nl-NL" dirty="0"/>
              <a:t> zorg komt min of meer overeen met veelvoorkomende definities van ‘compassie’. Hier is ervoor gekozen om vast te houden aan de meer ‘technische’ terminologie.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9789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a:t>
            </a:r>
            <a:r>
              <a:rPr lang="nl-NL" dirty="0" err="1"/>
              <a:t>aios</a:t>
            </a:r>
            <a:r>
              <a:rPr lang="nl-NL" dirty="0"/>
              <a:t> in groepjes sparren over deze vragen, kijk welke vragen leven in de groep en neem daarvoor </a:t>
            </a:r>
            <a:r>
              <a:rPr lang="nl-NL" dirty="0" err="1"/>
              <a:t>plenari</a:t>
            </a:r>
            <a:r>
              <a:rPr lang="nl-NL" dirty="0"/>
              <a:t> nog wat tijd.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5222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Actief = niet per se bewust!  </a:t>
            </a:r>
          </a:p>
          <a:p>
            <a:endParaRPr lang="nl-NL" dirty="0"/>
          </a:p>
          <a:p>
            <a:r>
              <a:rPr lang="nl-NL" dirty="0"/>
              <a:t>1: Silverman </a:t>
            </a:r>
            <a:r>
              <a:rPr lang="nl-NL" dirty="0" err="1"/>
              <a:t>bl</a:t>
            </a:r>
            <a:r>
              <a:rPr lang="nl-NL" dirty="0"/>
              <a:t> 185 3</a:t>
            </a:r>
            <a:r>
              <a:rPr lang="nl-NL" baseline="30000" dirty="0"/>
              <a:t>e</a:t>
            </a:r>
            <a:r>
              <a:rPr lang="nl-NL" dirty="0"/>
              <a:t> druk</a:t>
            </a:r>
          </a:p>
          <a:p>
            <a:r>
              <a:rPr lang="nl-NL" dirty="0"/>
              <a:t>2: </a:t>
            </a:r>
            <a:r>
              <a:rPr lang="nl-NL" dirty="0" err="1"/>
              <a:t>id</a:t>
            </a:r>
            <a:r>
              <a:rPr lang="nl-NL" dirty="0"/>
              <a:t> </a:t>
            </a:r>
            <a:r>
              <a:rPr lang="nl-NL" dirty="0" err="1"/>
              <a:t>bl</a:t>
            </a:r>
            <a:r>
              <a:rPr lang="nl-NL" dirty="0"/>
              <a:t> 164 en </a:t>
            </a:r>
            <a:r>
              <a:rPr lang="nl-NL" dirty="0" err="1"/>
              <a:t>bl</a:t>
            </a:r>
            <a:r>
              <a:rPr lang="nl-NL" dirty="0"/>
              <a:t> 185</a:t>
            </a:r>
          </a:p>
          <a:p>
            <a:r>
              <a:rPr lang="nl-NL" dirty="0"/>
              <a:t>3: </a:t>
            </a:r>
            <a:r>
              <a:rPr lang="nl-NL" dirty="0" err="1"/>
              <a:t>id</a:t>
            </a:r>
            <a:r>
              <a:rPr lang="nl-NL" dirty="0"/>
              <a:t> </a:t>
            </a:r>
            <a:r>
              <a:rPr lang="nl-NL" dirty="0" err="1"/>
              <a:t>bl</a:t>
            </a:r>
            <a:r>
              <a:rPr lang="nl-NL" dirty="0"/>
              <a:t> 164</a:t>
            </a:r>
          </a:p>
          <a:p>
            <a:r>
              <a:rPr lang="nl-NL" dirty="0"/>
              <a:t>4: </a:t>
            </a:r>
            <a:r>
              <a:rPr lang="nl-NL" dirty="0" err="1"/>
              <a:t>id</a:t>
            </a:r>
            <a:r>
              <a:rPr lang="nl-NL" dirty="0"/>
              <a:t> </a:t>
            </a:r>
            <a:r>
              <a:rPr lang="nl-NL" dirty="0" err="1"/>
              <a:t>bl</a:t>
            </a:r>
            <a:r>
              <a:rPr lang="nl-NL" dirty="0"/>
              <a:t> 187, te verklaren door toegenomen aandacht voor de biomedische invalshoek en de noodzaak om daarmee bezig te zijn tijdens het consult</a:t>
            </a:r>
          </a:p>
          <a:p>
            <a:r>
              <a:rPr lang="nl-NL" dirty="0"/>
              <a:t>5: gelukkig ook goed nieuws!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5554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a:t>
            </a:r>
            <a:r>
              <a:rPr lang="nl-NL" dirty="0" err="1"/>
              <a:t>bl</a:t>
            </a:r>
            <a:r>
              <a:rPr lang="nl-NL" dirty="0"/>
              <a:t> 184</a:t>
            </a:r>
          </a:p>
          <a:p>
            <a:endParaRPr lang="nl-NL" dirty="0"/>
          </a:p>
          <a:p>
            <a:r>
              <a:rPr lang="nl-NL" dirty="0"/>
              <a:t>Laat de groep </a:t>
            </a:r>
            <a:r>
              <a:rPr lang="nl-NL" dirty="0" err="1"/>
              <a:t>buzzen</a:t>
            </a:r>
            <a:r>
              <a:rPr lang="nl-NL" dirty="0"/>
              <a:t> en hardop denken over beide vragen. Op de volgende slides volgt over beide punten wat informatie.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7694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verschillen tussen mensen in hun empathisch vermogen, maar er is ook een belangrijke professionele ontwikkeling mogelijk door gecombineerde aandacht voor attitude </a:t>
            </a:r>
            <a:r>
              <a:rPr lang="nl-NL" dirty="0" err="1"/>
              <a:t>èn</a:t>
            </a:r>
            <a:r>
              <a:rPr lang="nl-NL" dirty="0"/>
              <a:t>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2885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xmlns=""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xmlns=""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xmlns=""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xmlns=""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'Empathie in het consult'. APC-Onderwijs HOVUmc 2019-08. </a:t>
            </a:r>
            <a:endParaRPr lang="nl-NL" dirty="0"/>
          </a:p>
        </p:txBody>
      </p:sp>
      <p:pic>
        <p:nvPicPr>
          <p:cNvPr id="8" name="Afbeelding 7">
            <a:extLst>
              <a:ext uri="{FF2B5EF4-FFF2-40B4-BE49-F238E27FC236}">
                <a16:creationId xmlns:a16="http://schemas.microsoft.com/office/drawing/2014/main" xmlns=""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Empathie</a:t>
            </a:r>
            <a:r>
              <a:rPr lang="en-US" sz="4000" dirty="0"/>
              <a:t> in het consult </a:t>
            </a:r>
            <a:br>
              <a:rPr lang="en-US" sz="4000" dirty="0"/>
            </a:br>
            <a:r>
              <a:rPr lang="en-US" sz="4000" i="1" dirty="0"/>
              <a:t>de basis van </a:t>
            </a:r>
            <a:r>
              <a:rPr lang="en-US" sz="4000" i="1" dirty="0" err="1"/>
              <a:t>medische</a:t>
            </a:r>
            <a:r>
              <a:rPr lang="en-US" sz="4000" i="1" dirty="0"/>
              <a:t> </a:t>
            </a:r>
            <a:r>
              <a:rPr lang="en-US" sz="4000" i="1" dirty="0" err="1"/>
              <a:t>zorg</a:t>
            </a:r>
            <a:endParaRPr lang="nl-NL" sz="4000" i="1" dirty="0"/>
          </a:p>
        </p:txBody>
      </p:sp>
      <p:pic>
        <p:nvPicPr>
          <p:cNvPr id="6" name="Tijdelijke aanduiding voor afbeelding 5">
            <a:extLst>
              <a:ext uri="{FF2B5EF4-FFF2-40B4-BE49-F238E27FC236}">
                <a16:creationId xmlns:a16="http://schemas.microsoft.com/office/drawing/2014/main" xmlns=""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xmlns="" id="{F06AC732-A01C-464D-8FAD-03F55046CC75}"/>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‘Empathie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EEAA91-E03A-3646-BF71-A08F9B024141}"/>
              </a:ext>
            </a:extLst>
          </p:cNvPr>
          <p:cNvSpPr>
            <a:spLocks noGrp="1"/>
          </p:cNvSpPr>
          <p:nvPr>
            <p:ph type="title"/>
          </p:nvPr>
        </p:nvSpPr>
        <p:spPr>
          <a:xfrm>
            <a:off x="673100" y="881150"/>
            <a:ext cx="10766044" cy="1014152"/>
          </a:xfrm>
        </p:spPr>
        <p:txBody>
          <a:bodyPr/>
          <a:lstStyle/>
          <a:p>
            <a:pPr algn="ctr"/>
            <a:r>
              <a:rPr lang="nl-NL" dirty="0"/>
              <a:t>Hoe toon je empathie? </a:t>
            </a:r>
          </a:p>
        </p:txBody>
      </p:sp>
      <p:sp>
        <p:nvSpPr>
          <p:cNvPr id="3" name="Tijdelijke aanduiding voor inhoud 2">
            <a:extLst>
              <a:ext uri="{FF2B5EF4-FFF2-40B4-BE49-F238E27FC236}">
                <a16:creationId xmlns:a16="http://schemas.microsoft.com/office/drawing/2014/main" xmlns="" id="{4457A109-B428-C24F-81F9-747AD84E3956}"/>
              </a:ext>
            </a:extLst>
          </p:cNvPr>
          <p:cNvSpPr>
            <a:spLocks noGrp="1"/>
          </p:cNvSpPr>
          <p:nvPr>
            <p:ph sz="half" idx="2"/>
          </p:nvPr>
        </p:nvSpPr>
        <p:spPr>
          <a:xfrm>
            <a:off x="694944" y="1895302"/>
            <a:ext cx="10744200" cy="4281661"/>
          </a:xfrm>
        </p:spPr>
        <p:txBody>
          <a:bodyPr/>
          <a:lstStyle/>
          <a:p>
            <a:pPr marL="0" indent="0">
              <a:buNone/>
            </a:pPr>
            <a:r>
              <a:rPr lang="nl-NL" sz="2000" b="1" dirty="0"/>
              <a:t>Verbaal</a:t>
            </a:r>
          </a:p>
          <a:p>
            <a:r>
              <a:rPr lang="nl-NL" sz="2000" dirty="0"/>
              <a:t>Warm welkom</a:t>
            </a:r>
          </a:p>
          <a:p>
            <a:r>
              <a:rPr lang="nl-NL" sz="2000" dirty="0"/>
              <a:t>aandacht voor wensen, verwachtingen en gevoelens van de patiënt (ICE)</a:t>
            </a:r>
          </a:p>
          <a:p>
            <a:r>
              <a:rPr lang="nl-NL" sz="2000" dirty="0"/>
              <a:t>Erkenningsrespons</a:t>
            </a:r>
          </a:p>
          <a:p>
            <a:r>
              <a:rPr lang="nl-NL" sz="2000" dirty="0"/>
              <a:t>Aanmoedigingen en gevoelsreflecties</a:t>
            </a:r>
          </a:p>
          <a:p>
            <a:r>
              <a:rPr lang="nl-NL" sz="2000" dirty="0"/>
              <a:t>De patiënt uitnodigen als een gelijke deel te nemen, keuzes bieden.</a:t>
            </a:r>
          </a:p>
          <a:p>
            <a:endParaRPr lang="nl-NL" sz="2000" dirty="0"/>
          </a:p>
          <a:p>
            <a:pPr marL="0" indent="0">
              <a:buNone/>
            </a:pPr>
            <a:r>
              <a:rPr lang="nl-NL" sz="2000" b="1" dirty="0"/>
              <a:t>Non verbaal:</a:t>
            </a:r>
          </a:p>
          <a:p>
            <a:r>
              <a:rPr lang="nl-NL" sz="2000" dirty="0"/>
              <a:t>Gezichtsuitdrukking, symmetrische houding</a:t>
            </a:r>
          </a:p>
          <a:p>
            <a:r>
              <a:rPr lang="nl-NL" sz="2000" dirty="0"/>
              <a:t>Aandachtig luisteren en het gebruik van stiltes.</a:t>
            </a:r>
          </a:p>
          <a:p>
            <a:endParaRPr lang="nl-NL" sz="2000"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xmlns="" id="{5C3F46CE-2054-9B47-9483-5C20126DAD25}"/>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9305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F437EDC-C01E-DD4C-9083-55C3B7DEBF45}"/>
              </a:ext>
            </a:extLst>
          </p:cNvPr>
          <p:cNvSpPr>
            <a:spLocks noGrp="1"/>
          </p:cNvSpPr>
          <p:nvPr>
            <p:ph type="title"/>
          </p:nvPr>
        </p:nvSpPr>
        <p:spPr/>
        <p:txBody>
          <a:bodyPr/>
          <a:lstStyle/>
          <a:p>
            <a:pPr algn="ctr"/>
            <a:r>
              <a:rPr lang="nl-NL" dirty="0"/>
              <a:t>Empathie in de MAAS 2.0 scorelijst</a:t>
            </a:r>
          </a:p>
        </p:txBody>
      </p:sp>
      <p:sp>
        <p:nvSpPr>
          <p:cNvPr id="4" name="Tijdelijke aanduiding voor voettekst 3">
            <a:extLst>
              <a:ext uri="{FF2B5EF4-FFF2-40B4-BE49-F238E27FC236}">
                <a16:creationId xmlns:a16="http://schemas.microsoft.com/office/drawing/2014/main" xmlns="" id="{C4A2AE23-693C-6A43-85B7-35B801CF252F}"/>
              </a:ext>
            </a:extLst>
          </p:cNvPr>
          <p:cNvSpPr>
            <a:spLocks noGrp="1"/>
          </p:cNvSpPr>
          <p:nvPr>
            <p:ph type="ftr" sz="quarter" idx="11"/>
          </p:nvPr>
        </p:nvSpPr>
        <p:spPr/>
        <p:txBody>
          <a:bodyPr/>
          <a:lstStyle/>
          <a:p>
            <a:r>
              <a:rPr lang="nl-NL" dirty="0"/>
              <a:t>Presentatie 'Empathie in het consult'. APC-Onderwijs </a:t>
            </a:r>
            <a:r>
              <a:rPr lang="nl-NL" dirty="0" err="1"/>
              <a:t>HOVUmc</a:t>
            </a:r>
            <a:r>
              <a:rPr lang="nl-NL" dirty="0"/>
              <a:t> 2019-08. </a:t>
            </a:r>
          </a:p>
        </p:txBody>
      </p:sp>
      <p:pic>
        <p:nvPicPr>
          <p:cNvPr id="7" name="Tijdelijke aanduiding voor inhoud 6">
            <a:extLst>
              <a:ext uri="{FF2B5EF4-FFF2-40B4-BE49-F238E27FC236}">
                <a16:creationId xmlns:a16="http://schemas.microsoft.com/office/drawing/2014/main" xmlns="" id="{042DCCA6-532C-9F49-9ECF-5E376B1797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2859" y="3124200"/>
            <a:ext cx="11979141" cy="1697831"/>
          </a:xfrm>
        </p:spPr>
      </p:pic>
    </p:spTree>
    <p:extLst>
      <p:ext uri="{BB962C8B-B14F-4D97-AF65-F5344CB8AC3E}">
        <p14:creationId xmlns:p14="http://schemas.microsoft.com/office/powerpoint/2010/main" val="12784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a:lstStyle/>
          <a:p>
            <a:r>
              <a:rPr lang="nl-NL" sz="2400" dirty="0"/>
              <a:t>Eigen ontwikkelpunt over ‘empathie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xmlns="" id="{212B9FAE-27E0-E547-85F7-F5943C0EDEC7}"/>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0030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
        <p:nvSpPr>
          <p:cNvPr id="4" name="Tijdelijke aanduiding voor voettekst 3">
            <a:extLst>
              <a:ext uri="{FF2B5EF4-FFF2-40B4-BE49-F238E27FC236}">
                <a16:creationId xmlns:a16="http://schemas.microsoft.com/office/drawing/2014/main" xmlns="" id="{7825CFB9-5B53-634E-9A60-2B9DDFF1A67C}"/>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2710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797D7A-47E8-AF41-9329-7037737658A2}"/>
              </a:ext>
            </a:extLst>
          </p:cNvPr>
          <p:cNvSpPr>
            <a:spLocks noGrp="1"/>
          </p:cNvSpPr>
          <p:nvPr>
            <p:ph type="title"/>
          </p:nvPr>
        </p:nvSpPr>
        <p:spPr>
          <a:xfrm>
            <a:off x="673100" y="681038"/>
            <a:ext cx="10766044" cy="1132772"/>
          </a:xfrm>
        </p:spPr>
        <p:txBody>
          <a:bodyPr/>
          <a:lstStyle/>
          <a:p>
            <a:pPr algn="ctr"/>
            <a:r>
              <a:rPr lang="nl-NL" dirty="0"/>
              <a:t>Onderwerpen presentatie</a:t>
            </a:r>
          </a:p>
        </p:txBody>
      </p:sp>
      <p:sp>
        <p:nvSpPr>
          <p:cNvPr id="3" name="Tijdelijke aanduiding voor inhoud 2">
            <a:extLst>
              <a:ext uri="{FF2B5EF4-FFF2-40B4-BE49-F238E27FC236}">
                <a16:creationId xmlns:a16="http://schemas.microsoft.com/office/drawing/2014/main" xmlns=""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Empathie in consultmodel van Silverman </a:t>
            </a:r>
          </a:p>
          <a:p>
            <a:r>
              <a:rPr lang="nl-NL" dirty="0"/>
              <a:t>3 aspecten van empathie </a:t>
            </a:r>
          </a:p>
          <a:p>
            <a:r>
              <a:rPr lang="nl-NL" dirty="0"/>
              <a:t>Hoe empathisch ben jij? </a:t>
            </a:r>
          </a:p>
          <a:p>
            <a:r>
              <a:rPr lang="nl-NL" dirty="0"/>
              <a:t>Onderzoeksresultaten over de empathische huisarts</a:t>
            </a:r>
          </a:p>
          <a:p>
            <a:r>
              <a:rPr lang="nl-NL" dirty="0"/>
              <a:t>Empathie is te leren </a:t>
            </a:r>
          </a:p>
          <a:p>
            <a:r>
              <a:rPr lang="nl-NL" dirty="0"/>
              <a:t>Empathie uiten </a:t>
            </a:r>
          </a:p>
          <a:p>
            <a:r>
              <a:rPr lang="nl-NL" dirty="0"/>
              <a:t>Empathie in de MAAS 2.0 scorelijst</a:t>
            </a:r>
          </a:p>
          <a:p>
            <a:r>
              <a:rPr lang="nl-NL" dirty="0"/>
              <a:t>Formuleren van eigen leerpunten </a:t>
            </a:r>
          </a:p>
        </p:txBody>
      </p:sp>
      <p:sp>
        <p:nvSpPr>
          <p:cNvPr id="4" name="Tijdelijke aanduiding voor voettekst 3">
            <a:extLst>
              <a:ext uri="{FF2B5EF4-FFF2-40B4-BE49-F238E27FC236}">
                <a16:creationId xmlns:a16="http://schemas.microsoft.com/office/drawing/2014/main" xmlns=""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802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xmlns="" id="{9F27DEFE-2C93-624B-B7D0-B59DD177E5E8}"/>
              </a:ext>
            </a:extLst>
          </p:cNvPr>
          <p:cNvSpPr>
            <a:spLocks noGrp="1"/>
          </p:cNvSpPr>
          <p:nvPr>
            <p:ph type="ftr" sz="quarter" idx="11"/>
          </p:nvPr>
        </p:nvSpPr>
        <p:spPr/>
        <p:txBody>
          <a:bodyPr/>
          <a:lstStyle/>
          <a:p>
            <a:r>
              <a:rPr lang="nl-NL" dirty="0"/>
              <a:t>Presentatie ‘Empathie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xmlns=""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xmlns=""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714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797D7A-47E8-AF41-9329-7037737658A2}"/>
              </a:ext>
            </a:extLst>
          </p:cNvPr>
          <p:cNvSpPr>
            <a:spLocks noGrp="1"/>
          </p:cNvSpPr>
          <p:nvPr>
            <p:ph type="title"/>
          </p:nvPr>
        </p:nvSpPr>
        <p:spPr>
          <a:xfrm>
            <a:off x="673100" y="681038"/>
            <a:ext cx="10766044" cy="1132772"/>
          </a:xfrm>
        </p:spPr>
        <p:txBody>
          <a:bodyPr/>
          <a:lstStyle/>
          <a:p>
            <a:pPr algn="ctr"/>
            <a:r>
              <a:rPr lang="nl-NL" dirty="0"/>
              <a:t>3 aspecten van empathie</a:t>
            </a:r>
          </a:p>
        </p:txBody>
      </p:sp>
      <p:sp>
        <p:nvSpPr>
          <p:cNvPr id="3" name="Tijdelijke aanduiding voor inhoud 2">
            <a:extLst>
              <a:ext uri="{FF2B5EF4-FFF2-40B4-BE49-F238E27FC236}">
                <a16:creationId xmlns:a16="http://schemas.microsoft.com/office/drawing/2014/main" xmlns=""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endParaRPr lang="nl-NL" u="sng" dirty="0"/>
          </a:p>
          <a:p>
            <a:pPr marL="0" indent="0">
              <a:buNone/>
            </a:pPr>
            <a:r>
              <a:rPr lang="nl-NL" u="sng" dirty="0"/>
              <a:t>1. Cognitieve empathie:</a:t>
            </a:r>
            <a:r>
              <a:rPr lang="nl-NL" dirty="0"/>
              <a:t> </a:t>
            </a:r>
          </a:p>
          <a:p>
            <a:pPr marL="0" indent="0">
              <a:buNone/>
            </a:pPr>
            <a:r>
              <a:rPr lang="nl-NL" dirty="0"/>
              <a:t>	Het vermogen om de gezichtspunten </a:t>
            </a:r>
          </a:p>
          <a:p>
            <a:pPr marL="0" indent="0">
              <a:buNone/>
            </a:pPr>
            <a:r>
              <a:rPr lang="nl-NL" dirty="0"/>
              <a:t>	van de ander te begrijpen</a:t>
            </a:r>
          </a:p>
          <a:p>
            <a:pPr marL="457200" indent="-457200">
              <a:buFont typeface="+mj-lt"/>
              <a:buAutoNum type="arabicPeriod"/>
            </a:pPr>
            <a:endParaRPr lang="nl-NL" dirty="0"/>
          </a:p>
          <a:p>
            <a:pPr marL="457200" indent="-457200">
              <a:buFont typeface="+mj-lt"/>
              <a:buAutoNum type="arabicPeriod"/>
            </a:pPr>
            <a:endParaRPr lang="nl-NL" dirty="0"/>
          </a:p>
          <a:p>
            <a:pPr marL="0" indent="0">
              <a:buNone/>
            </a:pPr>
            <a:r>
              <a:rPr lang="nl-NL" u="sng" dirty="0"/>
              <a:t>2. Emotionele empathie:</a:t>
            </a:r>
            <a:r>
              <a:rPr lang="nl-NL" dirty="0"/>
              <a:t> </a:t>
            </a:r>
          </a:p>
          <a:p>
            <a:pPr marL="457200" lvl="1" indent="0">
              <a:buNone/>
            </a:pPr>
            <a:r>
              <a:rPr lang="nl-NL" dirty="0"/>
              <a:t>	Aanvoelen hoe de ander zich voelt</a:t>
            </a:r>
          </a:p>
          <a:p>
            <a:pPr marL="0" indent="0">
              <a:buNone/>
            </a:pPr>
            <a:r>
              <a:rPr lang="nl-NL" dirty="0"/>
              <a:t>	Deels onbewust (affectieve resonantie)</a:t>
            </a:r>
          </a:p>
        </p:txBody>
      </p:sp>
      <p:sp>
        <p:nvSpPr>
          <p:cNvPr id="4" name="Tijdelijke aanduiding voor voettekst 3">
            <a:extLst>
              <a:ext uri="{FF2B5EF4-FFF2-40B4-BE49-F238E27FC236}">
                <a16:creationId xmlns:a16="http://schemas.microsoft.com/office/drawing/2014/main" xmlns=""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Tijdelijke aanduiding voor inhoud 3" descr="Afbeeldingsresultaat voor diagnostisch proces">
            <a:extLst>
              <a:ext uri="{FF2B5EF4-FFF2-40B4-BE49-F238E27FC236}">
                <a16:creationId xmlns:a16="http://schemas.microsoft.com/office/drawing/2014/main" xmlns="" id="{3F3D2A0B-E471-8848-8B0F-0A78A3D3D319}"/>
              </a:ext>
            </a:extLst>
          </p:cNvPr>
          <p:cNvPicPr>
            <a:picLocks/>
          </p:cNvPicPr>
          <p:nvPr/>
        </p:nvPicPr>
        <p:blipFill>
          <a:blip r:embed="rId3" cstate="print"/>
          <a:stretch>
            <a:fillRect/>
          </a:stretch>
        </p:blipFill>
        <p:spPr bwMode="auto">
          <a:xfrm>
            <a:off x="8432476" y="2083633"/>
            <a:ext cx="3064580" cy="1694636"/>
          </a:xfrm>
          <a:prstGeom prst="rect">
            <a:avLst/>
          </a:prstGeom>
          <a:noFill/>
          <a:ln w="9525">
            <a:noFill/>
            <a:miter lim="800000"/>
            <a:headEnd/>
            <a:tailEnd/>
          </a:ln>
        </p:spPr>
      </p:pic>
      <p:pic>
        <p:nvPicPr>
          <p:cNvPr id="7" name="Tijdelijke aanduiding voor inhoud 4">
            <a:extLst>
              <a:ext uri="{FF2B5EF4-FFF2-40B4-BE49-F238E27FC236}">
                <a16:creationId xmlns:a16="http://schemas.microsoft.com/office/drawing/2014/main" xmlns="" id="{2C9F1635-4EF8-0241-85DB-AB0CE71B7C70}"/>
              </a:ext>
            </a:extLst>
          </p:cNvPr>
          <p:cNvPicPr>
            <a:picLocks noChangeAspect="1"/>
          </p:cNvPicPr>
          <p:nvPr/>
        </p:nvPicPr>
        <p:blipFill>
          <a:blip r:embed="rId4"/>
          <a:srcRect t="9421" b="9421"/>
          <a:stretch>
            <a:fillRect/>
          </a:stretch>
        </p:blipFill>
        <p:spPr>
          <a:xfrm>
            <a:off x="8284889" y="4287935"/>
            <a:ext cx="3212167" cy="1734799"/>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F63C85-1BB4-FF47-8F72-942B5E694A3F}"/>
              </a:ext>
            </a:extLst>
          </p:cNvPr>
          <p:cNvSpPr>
            <a:spLocks noGrp="1"/>
          </p:cNvSpPr>
          <p:nvPr>
            <p:ph type="title"/>
          </p:nvPr>
        </p:nvSpPr>
        <p:spPr>
          <a:xfrm>
            <a:off x="673100" y="817159"/>
            <a:ext cx="10766044" cy="828761"/>
          </a:xfrm>
        </p:spPr>
        <p:txBody>
          <a:bodyPr/>
          <a:lstStyle/>
          <a:p>
            <a:pPr algn="ctr"/>
            <a:r>
              <a:rPr lang="nl-NL" dirty="0">
                <a:solidFill>
                  <a:srgbClr val="E89E00"/>
                </a:solidFill>
              </a:rPr>
              <a:t>…3 aspecten van empathie</a:t>
            </a:r>
          </a:p>
        </p:txBody>
      </p:sp>
      <p:sp>
        <p:nvSpPr>
          <p:cNvPr id="3" name="Tijdelijke aanduiding voor inhoud 2">
            <a:extLst>
              <a:ext uri="{FF2B5EF4-FFF2-40B4-BE49-F238E27FC236}">
                <a16:creationId xmlns:a16="http://schemas.microsoft.com/office/drawing/2014/main" xmlns="" id="{2CFB20F4-5FC0-5F45-8C06-A46E9F61AC40}"/>
              </a:ext>
            </a:extLst>
          </p:cNvPr>
          <p:cNvSpPr>
            <a:spLocks noGrp="1"/>
          </p:cNvSpPr>
          <p:nvPr>
            <p:ph sz="half" idx="2"/>
          </p:nvPr>
        </p:nvSpPr>
        <p:spPr>
          <a:xfrm>
            <a:off x="694944" y="1645919"/>
            <a:ext cx="10744200" cy="4531043"/>
          </a:xfrm>
        </p:spPr>
        <p:txBody>
          <a:bodyPr/>
          <a:lstStyle/>
          <a:p>
            <a:pPr marL="0" indent="0">
              <a:buNone/>
            </a:pPr>
            <a:endParaRPr lang="nl-NL" u="sng" dirty="0"/>
          </a:p>
          <a:p>
            <a:pPr marL="0" indent="0">
              <a:buNone/>
            </a:pPr>
            <a:r>
              <a:rPr lang="nl-NL" u="sng" dirty="0"/>
              <a:t>3. Empathische zorg:</a:t>
            </a:r>
          </a:p>
          <a:p>
            <a:pPr marL="0" indent="0">
              <a:buNone/>
            </a:pPr>
            <a:r>
              <a:rPr lang="nl-NL" dirty="0"/>
              <a:t>	1 en of 2 gecombineerd met de wens om </a:t>
            </a:r>
            <a:r>
              <a:rPr lang="nl-NL" i="1" dirty="0"/>
              <a:t>passende hulp </a:t>
            </a:r>
            <a:r>
              <a:rPr lang="nl-NL" dirty="0"/>
              <a:t>bieden.</a:t>
            </a:r>
          </a:p>
          <a:p>
            <a:pPr marL="457200" indent="-457200">
              <a:buAutoNum type="arabicPeriod" startAt="3"/>
            </a:pPr>
            <a:endParaRPr lang="nl-NL" dirty="0"/>
          </a:p>
          <a:p>
            <a:pPr marL="0" indent="0">
              <a:buNone/>
            </a:pPr>
            <a:endParaRPr lang="nl-NL" dirty="0"/>
          </a:p>
          <a:p>
            <a:pPr marL="457200" indent="-457200">
              <a:buFont typeface="+mj-lt"/>
              <a:buAutoNum type="arabicPeriod"/>
            </a:pPr>
            <a:endParaRPr lang="nl-NL" dirty="0"/>
          </a:p>
        </p:txBody>
      </p:sp>
      <p:sp>
        <p:nvSpPr>
          <p:cNvPr id="4" name="Tijdelijke aanduiding voor voettekst 3">
            <a:extLst>
              <a:ext uri="{FF2B5EF4-FFF2-40B4-BE49-F238E27FC236}">
                <a16:creationId xmlns:a16="http://schemas.microsoft.com/office/drawing/2014/main" xmlns="" id="{D1FFB09B-73AD-A747-B3F6-FC7D32C56B2F}"/>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Afbeelding 4">
            <a:extLst>
              <a:ext uri="{FF2B5EF4-FFF2-40B4-BE49-F238E27FC236}">
                <a16:creationId xmlns:a16="http://schemas.microsoft.com/office/drawing/2014/main" xmlns="" id="{FD9BFBBD-D563-9A42-9E38-8FD4FE271F1B}"/>
              </a:ext>
            </a:extLst>
          </p:cNvPr>
          <p:cNvPicPr>
            <a:picLocks noChangeAspect="1"/>
          </p:cNvPicPr>
          <p:nvPr/>
        </p:nvPicPr>
        <p:blipFill>
          <a:blip r:embed="rId3"/>
          <a:stretch>
            <a:fillRect/>
          </a:stretch>
        </p:blipFill>
        <p:spPr>
          <a:xfrm>
            <a:off x="1693934" y="3429000"/>
            <a:ext cx="3363199" cy="2239061"/>
          </a:xfrm>
          <a:prstGeom prst="rect">
            <a:avLst/>
          </a:prstGeom>
        </p:spPr>
      </p:pic>
      <p:pic>
        <p:nvPicPr>
          <p:cNvPr id="6" name="Afbeelding 5">
            <a:extLst>
              <a:ext uri="{FF2B5EF4-FFF2-40B4-BE49-F238E27FC236}">
                <a16:creationId xmlns:a16="http://schemas.microsoft.com/office/drawing/2014/main" xmlns="" id="{28273493-8BAA-E347-9DF3-D1EC1F4604D4}"/>
              </a:ext>
            </a:extLst>
          </p:cNvPr>
          <p:cNvPicPr>
            <a:picLocks noChangeAspect="1"/>
          </p:cNvPicPr>
          <p:nvPr/>
        </p:nvPicPr>
        <p:blipFill>
          <a:blip r:embed="rId4"/>
          <a:stretch>
            <a:fillRect/>
          </a:stretch>
        </p:blipFill>
        <p:spPr>
          <a:xfrm>
            <a:off x="5513197" y="3429000"/>
            <a:ext cx="3930564" cy="2239061"/>
          </a:xfrm>
          <a:prstGeom prst="rect">
            <a:avLst/>
          </a:prstGeom>
        </p:spPr>
      </p:pic>
    </p:spTree>
    <p:extLst>
      <p:ext uri="{BB962C8B-B14F-4D97-AF65-F5344CB8AC3E}">
        <p14:creationId xmlns:p14="http://schemas.microsoft.com/office/powerpoint/2010/main" val="481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DAC4852-2549-F64E-B957-00018E10BBC2}"/>
              </a:ext>
            </a:extLst>
          </p:cNvPr>
          <p:cNvSpPr>
            <a:spLocks noGrp="1"/>
          </p:cNvSpPr>
          <p:nvPr>
            <p:ph type="title"/>
          </p:nvPr>
        </p:nvSpPr>
        <p:spPr/>
        <p:txBody>
          <a:bodyPr/>
          <a:lstStyle/>
          <a:p>
            <a:r>
              <a:rPr lang="nl-NL" dirty="0"/>
              <a:t>Hoe empathisch ben jij?</a:t>
            </a:r>
          </a:p>
        </p:txBody>
      </p:sp>
      <p:sp>
        <p:nvSpPr>
          <p:cNvPr id="3" name="Tijdelijke aanduiding voor inhoud 2">
            <a:extLst>
              <a:ext uri="{FF2B5EF4-FFF2-40B4-BE49-F238E27FC236}">
                <a16:creationId xmlns:a16="http://schemas.microsoft.com/office/drawing/2014/main" xmlns="" id="{E9BC8545-1890-0246-8FCF-96C6DA78D6A4}"/>
              </a:ext>
            </a:extLst>
          </p:cNvPr>
          <p:cNvSpPr>
            <a:spLocks noGrp="1"/>
          </p:cNvSpPr>
          <p:nvPr>
            <p:ph sz="half" idx="2"/>
          </p:nvPr>
        </p:nvSpPr>
        <p:spPr/>
        <p:txBody>
          <a:bodyPr/>
          <a:lstStyle/>
          <a:p>
            <a:r>
              <a:rPr lang="nl-NL" dirty="0"/>
              <a:t>Wat herken je van de voorgaande beschrijving bij jezelf?</a:t>
            </a:r>
          </a:p>
          <a:p>
            <a:r>
              <a:rPr lang="nl-NL" dirty="0"/>
              <a:t>En wat niet of nauwelijks?</a:t>
            </a:r>
          </a:p>
          <a:p>
            <a:r>
              <a:rPr lang="nl-NL" dirty="0"/>
              <a:t>Heb je daarin iets te ontwikkelen, en wat dan precies?</a:t>
            </a:r>
          </a:p>
          <a:p>
            <a:r>
              <a:rPr lang="nl-NL" dirty="0"/>
              <a:t>Kun je ook </a:t>
            </a:r>
            <a:r>
              <a:rPr lang="nl-NL"/>
              <a:t>‘te veel </a:t>
            </a:r>
            <a:r>
              <a:rPr lang="nl-NL" dirty="0"/>
              <a:t>empathie’ hebben? </a:t>
            </a:r>
          </a:p>
          <a:p>
            <a:r>
              <a:rPr lang="nl-NL" dirty="0"/>
              <a:t>Kan een dokter ‘te weinig’ empathie hebben om zijn vak goed uit te oefenen?</a:t>
            </a:r>
          </a:p>
        </p:txBody>
      </p:sp>
      <p:sp>
        <p:nvSpPr>
          <p:cNvPr id="4" name="Tijdelijke aanduiding voor voettekst 3">
            <a:extLst>
              <a:ext uri="{FF2B5EF4-FFF2-40B4-BE49-F238E27FC236}">
                <a16:creationId xmlns:a16="http://schemas.microsoft.com/office/drawing/2014/main" xmlns="" id="{D86BE1AB-2DD1-6346-B79B-FE18A718581D}"/>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864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727DA3-CED9-E544-849F-C2B7B88C86F7}"/>
              </a:ext>
            </a:extLst>
          </p:cNvPr>
          <p:cNvSpPr>
            <a:spLocks noGrp="1"/>
          </p:cNvSpPr>
          <p:nvPr>
            <p:ph type="title"/>
          </p:nvPr>
        </p:nvSpPr>
        <p:spPr>
          <a:xfrm>
            <a:off x="673100" y="884421"/>
            <a:ext cx="10766044" cy="1094282"/>
          </a:xfrm>
        </p:spPr>
        <p:txBody>
          <a:bodyPr/>
          <a:lstStyle/>
          <a:p>
            <a:pPr algn="ctr"/>
            <a:r>
              <a:rPr lang="nl-NL" dirty="0"/>
              <a:t>Enkele feiten over de empathische relatie</a:t>
            </a:r>
          </a:p>
        </p:txBody>
      </p:sp>
      <p:sp>
        <p:nvSpPr>
          <p:cNvPr id="3" name="Tijdelijke aanduiding voor inhoud 2">
            <a:extLst>
              <a:ext uri="{FF2B5EF4-FFF2-40B4-BE49-F238E27FC236}">
                <a16:creationId xmlns:a16="http://schemas.microsoft.com/office/drawing/2014/main" xmlns="" id="{A2FF9E86-FCA6-8843-8F6A-D7B426F9D989}"/>
              </a:ext>
            </a:extLst>
          </p:cNvPr>
          <p:cNvSpPr>
            <a:spLocks noGrp="1"/>
          </p:cNvSpPr>
          <p:nvPr>
            <p:ph sz="half" idx="2"/>
          </p:nvPr>
        </p:nvSpPr>
        <p:spPr>
          <a:xfrm>
            <a:off x="694944" y="1978703"/>
            <a:ext cx="10744200" cy="4198260"/>
          </a:xfrm>
        </p:spPr>
        <p:txBody>
          <a:bodyPr/>
          <a:lstStyle/>
          <a:p>
            <a:pPr marL="457200" indent="-457200">
              <a:buFont typeface="+mj-lt"/>
              <a:buAutoNum type="arabicPeriod"/>
            </a:pPr>
            <a:r>
              <a:rPr lang="nl-NL" dirty="0"/>
              <a:t>Patiënten uiten hun gevoelens zelden direct.</a:t>
            </a:r>
          </a:p>
          <a:p>
            <a:pPr marL="457200" indent="-457200">
              <a:buFont typeface="+mj-lt"/>
              <a:buAutoNum type="arabicPeriod"/>
            </a:pPr>
            <a:r>
              <a:rPr lang="nl-NL" dirty="0"/>
              <a:t>Dokters verhinderen nogal eens actief dat patiënten hun gevoelens uiten (bijv. door het stellen van een biomedische vraag of door aan te sturen op oplossing van het probleem waarvoor de patiënt komt).</a:t>
            </a:r>
          </a:p>
          <a:p>
            <a:pPr marL="457200" indent="-457200">
              <a:buFont typeface="+mj-lt"/>
              <a:buAutoNum type="arabicPeriod"/>
            </a:pPr>
            <a:r>
              <a:rPr lang="nl-NL" dirty="0"/>
              <a:t>Dokters missen veel van de kansen om empathie te tonen (tot 90%).</a:t>
            </a:r>
          </a:p>
          <a:p>
            <a:pPr marL="457200" indent="-457200">
              <a:buFont typeface="+mj-lt"/>
              <a:buAutoNum type="arabicPeriod"/>
            </a:pPr>
            <a:r>
              <a:rPr lang="nl-NL" dirty="0"/>
              <a:t>In de loop van de medische opleiding lopen empathiescores terug.</a:t>
            </a:r>
          </a:p>
          <a:p>
            <a:pPr marL="457200" indent="-457200">
              <a:buFont typeface="+mj-lt"/>
              <a:buAutoNum type="arabicPeriod"/>
            </a:pPr>
            <a:r>
              <a:rPr lang="nl-NL" dirty="0"/>
              <a:t>Patiënten geven hun huisarts een hogere empathiescore dan de huisarts zichzelf geeft (H&amp;W maart 2019)</a:t>
            </a:r>
          </a:p>
        </p:txBody>
      </p:sp>
      <p:sp>
        <p:nvSpPr>
          <p:cNvPr id="4" name="Tijdelijke aanduiding voor voettekst 3">
            <a:extLst>
              <a:ext uri="{FF2B5EF4-FFF2-40B4-BE49-F238E27FC236}">
                <a16:creationId xmlns:a16="http://schemas.microsoft.com/office/drawing/2014/main" xmlns="" id="{6708053E-E5EA-2943-BAC4-4559B475915F}"/>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605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C9585B2-0290-1040-BDE5-BA53BFC8D856}"/>
              </a:ext>
            </a:extLst>
          </p:cNvPr>
          <p:cNvSpPr>
            <a:spLocks noGrp="1"/>
          </p:cNvSpPr>
          <p:nvPr>
            <p:ph type="title"/>
          </p:nvPr>
        </p:nvSpPr>
        <p:spPr/>
        <p:txBody>
          <a:bodyPr/>
          <a:lstStyle/>
          <a:p>
            <a:pPr algn="ctr"/>
            <a:r>
              <a:rPr lang="nl-NL" sz="3200" dirty="0"/>
              <a:t>Empathie (inlevingsvermogen) verloopt in 2 stadia:</a:t>
            </a:r>
          </a:p>
        </p:txBody>
      </p:sp>
      <p:sp>
        <p:nvSpPr>
          <p:cNvPr id="3" name="Tijdelijke aanduiding voor inhoud 2">
            <a:extLst>
              <a:ext uri="{FF2B5EF4-FFF2-40B4-BE49-F238E27FC236}">
                <a16:creationId xmlns:a16="http://schemas.microsoft.com/office/drawing/2014/main" xmlns="" id="{2E6E9F0E-2F77-AE40-A5B4-26138722A097}"/>
              </a:ext>
            </a:extLst>
          </p:cNvPr>
          <p:cNvSpPr>
            <a:spLocks noGrp="1"/>
          </p:cNvSpPr>
          <p:nvPr>
            <p:ph sz="half" idx="2"/>
          </p:nvPr>
        </p:nvSpPr>
        <p:spPr>
          <a:xfrm>
            <a:off x="694944" y="2728209"/>
            <a:ext cx="10744200" cy="2353457"/>
          </a:xfrm>
        </p:spPr>
        <p:txBody>
          <a:bodyPr/>
          <a:lstStyle/>
          <a:p>
            <a:pPr marL="514350" indent="-514350">
              <a:buFont typeface="+mj-lt"/>
              <a:buAutoNum type="arabicPeriod"/>
            </a:pPr>
            <a:r>
              <a:rPr lang="nl-NL" sz="2800" dirty="0"/>
              <a:t>Gevoelig zijn voor de situatie en de emoties van de ander.</a:t>
            </a:r>
          </a:p>
          <a:p>
            <a:pPr lvl="1"/>
            <a:r>
              <a:rPr lang="nl-NL" sz="2800" dirty="0"/>
              <a:t>Vraag: is dit aan te leren?</a:t>
            </a:r>
          </a:p>
          <a:p>
            <a:pPr lvl="1"/>
            <a:endParaRPr lang="nl-NL" sz="2800" dirty="0"/>
          </a:p>
          <a:p>
            <a:pPr marL="514350" indent="-514350">
              <a:buFont typeface="+mj-lt"/>
              <a:buAutoNum type="arabicPeriod"/>
            </a:pPr>
            <a:r>
              <a:rPr lang="nl-NL" sz="2800" dirty="0"/>
              <a:t>Dit aan de patiënt laten weten en daarmee steun bieden.</a:t>
            </a:r>
          </a:p>
          <a:p>
            <a:pPr lvl="1"/>
            <a:r>
              <a:rPr lang="nl-NL" sz="2800" dirty="0"/>
              <a:t>Vraag: welke manieren ken je om dit toe doen?</a:t>
            </a:r>
          </a:p>
        </p:txBody>
      </p:sp>
      <p:sp>
        <p:nvSpPr>
          <p:cNvPr id="4" name="Tijdelijke aanduiding voor voettekst 3">
            <a:extLst>
              <a:ext uri="{FF2B5EF4-FFF2-40B4-BE49-F238E27FC236}">
                <a16:creationId xmlns:a16="http://schemas.microsoft.com/office/drawing/2014/main" xmlns="" id="{849C6684-120B-0F43-B1CA-D5833D3D6BDA}"/>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3019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046350-B294-0C40-8B24-01BD0FC9D16F}"/>
              </a:ext>
            </a:extLst>
          </p:cNvPr>
          <p:cNvSpPr>
            <a:spLocks noGrp="1"/>
          </p:cNvSpPr>
          <p:nvPr>
            <p:ph type="title"/>
          </p:nvPr>
        </p:nvSpPr>
        <p:spPr>
          <a:xfrm>
            <a:off x="673100" y="854440"/>
            <a:ext cx="10766044" cy="989350"/>
          </a:xfrm>
        </p:spPr>
        <p:txBody>
          <a:bodyPr/>
          <a:lstStyle/>
          <a:p>
            <a:pPr algn="ctr"/>
            <a:r>
              <a:rPr lang="nl-NL" dirty="0"/>
              <a:t>Is empathie aan te leren?</a:t>
            </a:r>
          </a:p>
        </p:txBody>
      </p:sp>
      <p:sp>
        <p:nvSpPr>
          <p:cNvPr id="3" name="Tijdelijke aanduiding voor inhoud 2">
            <a:extLst>
              <a:ext uri="{FF2B5EF4-FFF2-40B4-BE49-F238E27FC236}">
                <a16:creationId xmlns:a16="http://schemas.microsoft.com/office/drawing/2014/main" xmlns="" id="{D05C18AF-418A-0144-85E1-094D97C115DF}"/>
              </a:ext>
            </a:extLst>
          </p:cNvPr>
          <p:cNvSpPr>
            <a:spLocks noGrp="1"/>
          </p:cNvSpPr>
          <p:nvPr>
            <p:ph sz="half" idx="2"/>
          </p:nvPr>
        </p:nvSpPr>
        <p:spPr>
          <a:xfrm>
            <a:off x="694944" y="1948721"/>
            <a:ext cx="10744200" cy="4228242"/>
          </a:xfrm>
        </p:spPr>
        <p:txBody>
          <a:bodyPr/>
          <a:lstStyle/>
          <a:p>
            <a:pPr marL="0" indent="0">
              <a:buNone/>
            </a:pPr>
            <a:r>
              <a:rPr lang="nl-NL" dirty="0" err="1"/>
              <a:t>Bonvicini</a:t>
            </a:r>
            <a:r>
              <a:rPr lang="nl-NL" dirty="0"/>
              <a:t> et al (2009) toont duidelijk effect aan van:</a:t>
            </a:r>
          </a:p>
          <a:p>
            <a:pPr marL="0" indent="0">
              <a:buNone/>
            </a:pPr>
            <a:endParaRPr lang="nl-NL" dirty="0"/>
          </a:p>
          <a:p>
            <a:r>
              <a:rPr lang="nl-NL" dirty="0"/>
              <a:t>Gericht onderwijs over consultvoering (gericht op vaardigheden)</a:t>
            </a:r>
          </a:p>
          <a:p>
            <a:r>
              <a:rPr lang="nl-NL" dirty="0"/>
              <a:t>Bewustwording bij de dokter (wat houdt mij bezig in dit consult, waarom doe ik wat ik doe)</a:t>
            </a:r>
          </a:p>
          <a:p>
            <a:endParaRPr lang="nl-NL" dirty="0"/>
          </a:p>
          <a:p>
            <a:pPr marL="0" indent="0">
              <a:buNone/>
            </a:pPr>
            <a:r>
              <a:rPr lang="nl-NL" dirty="0"/>
              <a:t>Het onderwijs op de TKD en de dagelijkse werkzaamheden in de opleidingspraktijk ondersteunen dus dit leerproces</a:t>
            </a:r>
          </a:p>
          <a:p>
            <a:pPr marL="0" indent="0">
              <a:buNone/>
            </a:pPr>
            <a:endParaRPr lang="nl-NL" dirty="0"/>
          </a:p>
        </p:txBody>
      </p:sp>
      <p:sp>
        <p:nvSpPr>
          <p:cNvPr id="4" name="Tijdelijke aanduiding voor voettekst 3">
            <a:extLst>
              <a:ext uri="{FF2B5EF4-FFF2-40B4-BE49-F238E27FC236}">
                <a16:creationId xmlns:a16="http://schemas.microsoft.com/office/drawing/2014/main" xmlns="" id="{1539391D-331C-F04F-9B0C-09B162BF8150}"/>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5651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2107</TotalTime>
  <Words>1716</Words>
  <Application>Microsoft Macintosh PowerPoint</Application>
  <PresentationFormat>Custom</PresentationFormat>
  <Paragraphs>146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Kantoorthema</vt:lpstr>
      <vt:lpstr>Empathie in het consult  de basis van medische zorg</vt:lpstr>
      <vt:lpstr>Onderwerpen presentatie</vt:lpstr>
      <vt:lpstr>Consulttaken volgens Silverman </vt:lpstr>
      <vt:lpstr>3 aspecten van empathie</vt:lpstr>
      <vt:lpstr>…3 aspecten van empathie</vt:lpstr>
      <vt:lpstr>Hoe empathisch ben jij?</vt:lpstr>
      <vt:lpstr>Enkele feiten over de empathische relatie</vt:lpstr>
      <vt:lpstr>Empathie (inlevingsvermogen) verloopt in 2 stadia:</vt:lpstr>
      <vt:lpstr>Is empathie aan te leren?</vt:lpstr>
      <vt:lpstr>Hoe toon je empathie? </vt:lpstr>
      <vt:lpstr>Empathie in de MAAS 2.0 scorelijst</vt:lpstr>
      <vt:lpstr>Afsluiting</vt:lpstr>
      <vt:lpstr>©️ APC-Werkgroep, februari 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103</cp:revision>
  <dcterms:created xsi:type="dcterms:W3CDTF">2018-06-28T15:32:29Z</dcterms:created>
  <dcterms:modified xsi:type="dcterms:W3CDTF">2022-06-13T18:07:24Z</dcterms:modified>
</cp:coreProperties>
</file>