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Roboto Slab" panose="020B0604020202020204" charset="0"/>
      <p:regular r:id="rId14"/>
      <p:bold r:id="rId15"/>
    </p:embeddedFont>
    <p:embeddedFont>
      <p:font typeface="Georgia" panose="02040502050405020303" pitchFamily="18" charset="0"/>
      <p:regular r:id="rId16"/>
      <p:bold r:id="rId17"/>
      <p:italic r:id="rId18"/>
      <p:boldItalic r:id="rId19"/>
    </p:embeddedFont>
    <p:embeddedFont>
      <p:font typeface="Roboto"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F07D2D-7698-4485-BFA9-479D7BF11AFC}">
  <a:tblStyle styleId="{ABF07D2D-7698-4485-BFA9-479D7BF11AF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b9a646762c_0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b9a646762c_0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b9a646762c_0_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b9a646762c_0_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Hier terugkomen op de eerste sheet: gaan de huisartsen van de toekomst dit gat vullen of zijn daar andere (commerciële) partijen voor nodig?</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14f3f4f59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14f3f4f5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802046ad4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802046ad4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Er is een groot tekort aan huisartsen buiten de Randstad, dit gat wordt deels gevuld door commerciële praktijken (denk aan co-med, eerder Quin doctors) Idee is dat je in de groep inventariseert of daar ambitie is om het tekort aan praktijkhouders buiten de Randstad op te vullen. Indien dit niet het geval is, hoe dan verder?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b9a646762c_0_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b9a646762c_0_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link naar het artikel: https://www.volkskrant.nl/columns-opinie/waarom-laat-de-overheid-commerciele-plofpraktijken-in-de-huisartsenzorg-toe~b0a96c50/</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b89101a9d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b89101a9d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Deze sheet geeft aan hoe groot het tekort aan huisartsen is; kunnen wij wel buiten de commerciele plofpraktijken?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b89101a9d0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b89101a9d0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b9a646762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b9a646762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c2c446cd8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c2c446cd8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c2c446ce4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c2c446ce4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Het is hierbij ook goed een discussie te voeren: Blijft continuïteit van zorg een kernwaarde van het huisartsenvak ook als het zorglandschap er straks heel anders uit ziet met de toegenomen digitalisering en zorg op afstand?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b89101a9d0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b89101a9d0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Ook andere manieren om te werken aan het huisartsentekort worden ingezet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flexdokters.nl/ons-verhaa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title"/>
          </p:nvPr>
        </p:nvSpPr>
        <p:spPr>
          <a:xfrm>
            <a:off x="311700" y="445025"/>
            <a:ext cx="8520600" cy="14430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nl"/>
              <a:t>Keek op de week</a:t>
            </a:r>
            <a:endParaRPr/>
          </a:p>
        </p:txBody>
      </p:sp>
      <p:sp>
        <p:nvSpPr>
          <p:cNvPr id="64" name="Google Shape;64;p13"/>
          <p:cNvSpPr txBox="1">
            <a:spLocks noGrp="1"/>
          </p:cNvSpPr>
          <p:nvPr>
            <p:ph type="body" idx="1"/>
          </p:nvPr>
        </p:nvSpPr>
        <p:spPr>
          <a:xfrm>
            <a:off x="311700" y="228540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nl"/>
              <a:t>Digitale commerciële praktijken: een vloek of een zegen?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graphicFrame>
        <p:nvGraphicFramePr>
          <p:cNvPr id="125" name="Google Shape;125;p22"/>
          <p:cNvGraphicFramePr/>
          <p:nvPr/>
        </p:nvGraphicFramePr>
        <p:xfrm>
          <a:off x="694275" y="1540060"/>
          <a:ext cx="3000000" cy="3000000"/>
        </p:xfrm>
        <a:graphic>
          <a:graphicData uri="http://schemas.openxmlformats.org/drawingml/2006/table">
            <a:tbl>
              <a:tblPr>
                <a:noFill/>
                <a:tableStyleId>{ABF07D2D-7698-4485-BFA9-479D7BF11AFC}</a:tableStyleId>
              </a:tblPr>
              <a:tblGrid>
                <a:gridCol w="5828600">
                  <a:extLst>
                    <a:ext uri="{9D8B030D-6E8A-4147-A177-3AD203B41FA5}">
                      <a16:colId xmlns:a16="http://schemas.microsoft.com/office/drawing/2014/main" val="20000"/>
                    </a:ext>
                  </a:extLst>
                </a:gridCol>
                <a:gridCol w="675050">
                  <a:extLst>
                    <a:ext uri="{9D8B030D-6E8A-4147-A177-3AD203B41FA5}">
                      <a16:colId xmlns:a16="http://schemas.microsoft.com/office/drawing/2014/main" val="20001"/>
                    </a:ext>
                  </a:extLst>
                </a:gridCol>
                <a:gridCol w="73535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endParaRPr>
                        <a:solidFill>
                          <a:schemeClr val="lt2"/>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nl">
                          <a:solidFill>
                            <a:schemeClr val="lt2"/>
                          </a:solidFill>
                        </a:rPr>
                        <a:t>Ja</a:t>
                      </a:r>
                      <a:endParaRPr>
                        <a:solidFill>
                          <a:schemeClr val="lt2"/>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nl">
                          <a:solidFill>
                            <a:schemeClr val="lt2"/>
                          </a:solidFill>
                        </a:rPr>
                        <a:t>Nee</a:t>
                      </a:r>
                      <a:endParaRPr>
                        <a:solidFill>
                          <a:schemeClr val="lt2"/>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nl">
                          <a:solidFill>
                            <a:schemeClr val="lt2"/>
                          </a:solidFill>
                        </a:rPr>
                        <a:t>Ik wil binnen 5 jaar praktijkhouder worden</a:t>
                      </a:r>
                      <a:endParaRPr>
                        <a:solidFill>
                          <a:schemeClr val="lt2"/>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lt2"/>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lt2"/>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nl">
                          <a:solidFill>
                            <a:schemeClr val="lt2"/>
                          </a:solidFill>
                        </a:rPr>
                        <a:t>Ik wil buiten de Randstad werken</a:t>
                      </a:r>
                      <a:endParaRPr>
                        <a:solidFill>
                          <a:schemeClr val="lt2"/>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lt2"/>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lt2"/>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nl">
                          <a:solidFill>
                            <a:schemeClr val="lt2"/>
                          </a:solidFill>
                        </a:rPr>
                        <a:t>Ik wil (deels) vanuit huis kunnen werken</a:t>
                      </a:r>
                      <a:endParaRPr>
                        <a:solidFill>
                          <a:schemeClr val="lt2"/>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lt2"/>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lt2"/>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nl">
                          <a:solidFill>
                            <a:schemeClr val="lt2"/>
                          </a:solidFill>
                        </a:rPr>
                        <a:t>Ik wil fulltime gaan werken</a:t>
                      </a:r>
                      <a:endParaRPr>
                        <a:solidFill>
                          <a:schemeClr val="lt2"/>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lt2"/>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lt2"/>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nl">
                          <a:solidFill>
                            <a:schemeClr val="lt2"/>
                          </a:solidFill>
                        </a:rPr>
                        <a:t>Continuïteit is voor mij een kernwaarde van het huisartsenvak</a:t>
                      </a:r>
                      <a:endParaRPr>
                        <a:solidFill>
                          <a:schemeClr val="lt2"/>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lt2"/>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lt2"/>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26" name="Google Shape;126;p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nl"/>
              <a:t>wij zijn de toekomst: en die ziet er wel/niet rooskleurig uit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nl"/>
              <a:t>Discussie</a:t>
            </a:r>
            <a:endParaRPr/>
          </a:p>
        </p:txBody>
      </p:sp>
      <p:sp>
        <p:nvSpPr>
          <p:cNvPr id="132" name="Google Shape;132;p2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nl"/>
              <a:t>Wat vinden jullie van de opkomst van commerciele praktijken?</a:t>
            </a:r>
            <a:endParaRPr/>
          </a:p>
          <a:p>
            <a:pPr marL="0" lvl="0" indent="0" algn="l" rtl="0">
              <a:spcBef>
                <a:spcPts val="1200"/>
              </a:spcBef>
              <a:spcAft>
                <a:spcPts val="0"/>
              </a:spcAft>
              <a:buNone/>
            </a:pPr>
            <a:r>
              <a:rPr lang="nl"/>
              <a:t>Is de opkomst van commerciële digitale praktijken te verenigen met de kernwaarden van de huisartsenzorg zoals continuïteit van de zorg?</a:t>
            </a:r>
            <a:endParaRPr/>
          </a:p>
          <a:p>
            <a:pPr marL="0" lvl="0" indent="0" algn="l" rtl="0">
              <a:spcBef>
                <a:spcPts val="120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graphicFrame>
        <p:nvGraphicFramePr>
          <p:cNvPr id="70" name="Google Shape;70;p14"/>
          <p:cNvGraphicFramePr/>
          <p:nvPr/>
        </p:nvGraphicFramePr>
        <p:xfrm>
          <a:off x="694275" y="1540060"/>
          <a:ext cx="3000000" cy="3000000"/>
        </p:xfrm>
        <a:graphic>
          <a:graphicData uri="http://schemas.openxmlformats.org/drawingml/2006/table">
            <a:tbl>
              <a:tblPr>
                <a:noFill/>
                <a:tableStyleId>{ABF07D2D-7698-4485-BFA9-479D7BF11AFC}</a:tableStyleId>
              </a:tblPr>
              <a:tblGrid>
                <a:gridCol w="5828600">
                  <a:extLst>
                    <a:ext uri="{9D8B030D-6E8A-4147-A177-3AD203B41FA5}">
                      <a16:colId xmlns:a16="http://schemas.microsoft.com/office/drawing/2014/main" val="20000"/>
                    </a:ext>
                  </a:extLst>
                </a:gridCol>
                <a:gridCol w="675050">
                  <a:extLst>
                    <a:ext uri="{9D8B030D-6E8A-4147-A177-3AD203B41FA5}">
                      <a16:colId xmlns:a16="http://schemas.microsoft.com/office/drawing/2014/main" val="20001"/>
                    </a:ext>
                  </a:extLst>
                </a:gridCol>
                <a:gridCol w="73535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endParaRPr>
                        <a:solidFill>
                          <a:schemeClr val="lt2"/>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nl">
                          <a:solidFill>
                            <a:schemeClr val="lt2"/>
                          </a:solidFill>
                        </a:rPr>
                        <a:t>Ja</a:t>
                      </a:r>
                      <a:endParaRPr>
                        <a:solidFill>
                          <a:schemeClr val="lt2"/>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nl">
                          <a:solidFill>
                            <a:schemeClr val="lt2"/>
                          </a:solidFill>
                        </a:rPr>
                        <a:t>Nee</a:t>
                      </a:r>
                      <a:endParaRPr>
                        <a:solidFill>
                          <a:schemeClr val="lt2"/>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nl">
                          <a:solidFill>
                            <a:schemeClr val="lt2"/>
                          </a:solidFill>
                        </a:rPr>
                        <a:t>Ik wil binnen 5 jaar praktijkhouder worden</a:t>
                      </a:r>
                      <a:endParaRPr>
                        <a:solidFill>
                          <a:schemeClr val="lt2"/>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lt2"/>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lt2"/>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nl">
                          <a:solidFill>
                            <a:schemeClr val="lt2"/>
                          </a:solidFill>
                        </a:rPr>
                        <a:t>Ik wil buiten de Randstad werken</a:t>
                      </a:r>
                      <a:endParaRPr>
                        <a:solidFill>
                          <a:schemeClr val="lt2"/>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lt2"/>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lt2"/>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nl">
                          <a:solidFill>
                            <a:schemeClr val="lt2"/>
                          </a:solidFill>
                        </a:rPr>
                        <a:t>Ik wil (deels) vanuit huis kunnen werken</a:t>
                      </a:r>
                      <a:endParaRPr>
                        <a:solidFill>
                          <a:schemeClr val="lt2"/>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lt2"/>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lt2"/>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nl">
                          <a:solidFill>
                            <a:schemeClr val="lt2"/>
                          </a:solidFill>
                        </a:rPr>
                        <a:t>Ik wil fulltime gaan werken</a:t>
                      </a:r>
                      <a:endParaRPr>
                        <a:solidFill>
                          <a:schemeClr val="lt2"/>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lt2"/>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lt2"/>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nl">
                          <a:solidFill>
                            <a:schemeClr val="lt2"/>
                          </a:solidFill>
                        </a:rPr>
                        <a:t>Continuïteit is voor mij een kernwaarde van het huisartsenvak</a:t>
                      </a:r>
                      <a:endParaRPr>
                        <a:solidFill>
                          <a:schemeClr val="lt2"/>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lt2"/>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lt2"/>
                        </a:solidFill>
                      </a:endParaRPr>
                    </a:p>
                  </a:txBody>
                  <a:tcPr marL="91425" marR="91425" marT="91425" marB="91425">
                    <a:lnL w="9525" cap="flat" cmpd="sng">
                      <a:solidFill>
                        <a:schemeClr val="accent1"/>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71" name="Google Shape;71;p1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nl"/>
              <a:t>Hoe sta jij er in?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sp>
        <p:nvSpPr>
          <p:cNvPr id="77" name="Google Shape;77;p1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8" name="Google Shape;78;p15"/>
          <p:cNvPicPr preferRelativeResize="0"/>
          <p:nvPr/>
        </p:nvPicPr>
        <p:blipFill>
          <a:blip r:embed="rId3">
            <a:alphaModFix/>
          </a:blip>
          <a:stretch>
            <a:fillRect/>
          </a:stretch>
        </p:blipFill>
        <p:spPr>
          <a:xfrm>
            <a:off x="51000" y="0"/>
            <a:ext cx="6602876" cy="1830375"/>
          </a:xfrm>
          <a:prstGeom prst="rect">
            <a:avLst/>
          </a:prstGeom>
          <a:noFill/>
          <a:ln>
            <a:noFill/>
          </a:ln>
        </p:spPr>
      </p:pic>
      <p:pic>
        <p:nvPicPr>
          <p:cNvPr id="79" name="Google Shape;79;p15"/>
          <p:cNvPicPr preferRelativeResize="0"/>
          <p:nvPr/>
        </p:nvPicPr>
        <p:blipFill>
          <a:blip r:embed="rId4">
            <a:alphaModFix/>
          </a:blip>
          <a:stretch>
            <a:fillRect/>
          </a:stretch>
        </p:blipFill>
        <p:spPr>
          <a:xfrm>
            <a:off x="132000" y="2077798"/>
            <a:ext cx="6236499" cy="1187900"/>
          </a:xfrm>
          <a:prstGeom prst="rect">
            <a:avLst/>
          </a:prstGeom>
          <a:noFill/>
          <a:ln>
            <a:noFill/>
          </a:ln>
        </p:spPr>
      </p:pic>
      <p:pic>
        <p:nvPicPr>
          <p:cNvPr id="80" name="Google Shape;80;p15"/>
          <p:cNvPicPr preferRelativeResize="0"/>
          <p:nvPr/>
        </p:nvPicPr>
        <p:blipFill>
          <a:blip r:embed="rId5">
            <a:alphaModFix/>
          </a:blip>
          <a:stretch>
            <a:fillRect/>
          </a:stretch>
        </p:blipFill>
        <p:spPr>
          <a:xfrm>
            <a:off x="2845925" y="2046354"/>
            <a:ext cx="6602874" cy="2699170"/>
          </a:xfrm>
          <a:prstGeom prst="rect">
            <a:avLst/>
          </a:prstGeom>
          <a:noFill/>
          <a:ln>
            <a:noFill/>
          </a:ln>
        </p:spPr>
      </p:pic>
      <p:pic>
        <p:nvPicPr>
          <p:cNvPr id="81" name="Google Shape;81;p15"/>
          <p:cNvPicPr preferRelativeResize="0"/>
          <p:nvPr/>
        </p:nvPicPr>
        <p:blipFill>
          <a:blip r:embed="rId6">
            <a:alphaModFix/>
          </a:blip>
          <a:stretch>
            <a:fillRect/>
          </a:stretch>
        </p:blipFill>
        <p:spPr>
          <a:xfrm>
            <a:off x="520450" y="120713"/>
            <a:ext cx="7575825" cy="4902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10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fade">
                                      <p:cBhvr>
                                        <p:cTn id="17" dur="1000"/>
                                        <p:tgtEl>
                                          <p:spTgt spid="8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fade">
                                      <p:cBhvr>
                                        <p:cTn id="22"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nl"/>
              <a:t>Het huisartsentekort</a:t>
            </a:r>
            <a:endParaRPr/>
          </a:p>
        </p:txBody>
      </p:sp>
      <p:sp>
        <p:nvSpPr>
          <p:cNvPr id="87" name="Google Shape;87;p16"/>
          <p:cNvSpPr txBox="1">
            <a:spLocks noGrp="1"/>
          </p:cNvSpPr>
          <p:nvPr>
            <p:ph type="body" idx="1"/>
          </p:nvPr>
        </p:nvSpPr>
        <p:spPr>
          <a:xfrm>
            <a:off x="387900" y="1489824"/>
            <a:ext cx="8368200" cy="3078900"/>
          </a:xfrm>
          <a:prstGeom prst="rect">
            <a:avLst/>
          </a:prstGeom>
          <a:noFill/>
        </p:spPr>
        <p:txBody>
          <a:bodyPr spcFirstLastPara="1" wrap="square" lIns="91425" tIns="91425" rIns="91425" bIns="91425" anchor="t" anchorCtr="0">
            <a:normAutofit/>
          </a:bodyPr>
          <a:lstStyle/>
          <a:p>
            <a:pPr marL="457200" lvl="0" indent="-330200" algn="l" rtl="0">
              <a:spcBef>
                <a:spcPts val="0"/>
              </a:spcBef>
              <a:spcAft>
                <a:spcPts val="0"/>
              </a:spcAft>
              <a:buClr>
                <a:schemeClr val="lt2"/>
              </a:buClr>
              <a:buSzPts val="1600"/>
              <a:buFont typeface="Georgia"/>
              <a:buChar char="●"/>
            </a:pPr>
            <a:r>
              <a:rPr lang="nl" sz="1600">
                <a:solidFill>
                  <a:schemeClr val="accent6"/>
                </a:solidFill>
                <a:latin typeface="Georgia"/>
                <a:ea typeface="Georgia"/>
                <a:cs typeface="Georgia"/>
                <a:sym typeface="Georgia"/>
              </a:rPr>
              <a:t>Praktijkhoudend </a:t>
            </a:r>
            <a:r>
              <a:rPr lang="nl" sz="1600">
                <a:solidFill>
                  <a:schemeClr val="lt2"/>
                </a:solidFill>
                <a:latin typeface="Georgia"/>
                <a:ea typeface="Georgia"/>
                <a:cs typeface="Georgia"/>
                <a:sym typeface="Georgia"/>
              </a:rPr>
              <a:t>huisartsen nemen af:  van </a:t>
            </a:r>
            <a:r>
              <a:rPr lang="nl" sz="1600" b="1">
                <a:solidFill>
                  <a:schemeClr val="accent6"/>
                </a:solidFill>
                <a:latin typeface="Georgia"/>
                <a:ea typeface="Georgia"/>
                <a:cs typeface="Georgia"/>
                <a:sym typeface="Georgia"/>
              </a:rPr>
              <a:t>84%</a:t>
            </a:r>
            <a:r>
              <a:rPr lang="nl" sz="1600" b="1">
                <a:solidFill>
                  <a:schemeClr val="lt2"/>
                </a:solidFill>
                <a:latin typeface="Georgia"/>
                <a:ea typeface="Georgia"/>
                <a:cs typeface="Georgia"/>
                <a:sym typeface="Georgia"/>
              </a:rPr>
              <a:t> </a:t>
            </a:r>
            <a:r>
              <a:rPr lang="nl" sz="1600">
                <a:solidFill>
                  <a:schemeClr val="lt2"/>
                </a:solidFill>
                <a:latin typeface="Georgia"/>
                <a:ea typeface="Georgia"/>
                <a:cs typeface="Georgia"/>
                <a:sym typeface="Georgia"/>
              </a:rPr>
              <a:t>in 2000 → </a:t>
            </a:r>
            <a:r>
              <a:rPr lang="nl" sz="1600" b="1">
                <a:solidFill>
                  <a:schemeClr val="accent6"/>
                </a:solidFill>
                <a:latin typeface="Georgia"/>
                <a:ea typeface="Georgia"/>
                <a:cs typeface="Georgia"/>
                <a:sym typeface="Georgia"/>
              </a:rPr>
              <a:t>60 %</a:t>
            </a:r>
            <a:r>
              <a:rPr lang="nl" sz="1600">
                <a:solidFill>
                  <a:schemeClr val="lt2"/>
                </a:solidFill>
                <a:latin typeface="Georgia"/>
                <a:ea typeface="Georgia"/>
                <a:cs typeface="Georgia"/>
                <a:sym typeface="Georgia"/>
              </a:rPr>
              <a:t>  procent in 2019</a:t>
            </a:r>
            <a:endParaRPr sz="1600">
              <a:solidFill>
                <a:schemeClr val="lt2"/>
              </a:solidFill>
              <a:latin typeface="Georgia"/>
              <a:ea typeface="Georgia"/>
              <a:cs typeface="Georgia"/>
              <a:sym typeface="Georgia"/>
            </a:endParaRPr>
          </a:p>
          <a:p>
            <a:pPr marL="457200" lvl="0" indent="-330200" algn="l" rtl="0">
              <a:spcBef>
                <a:spcPts val="0"/>
              </a:spcBef>
              <a:spcAft>
                <a:spcPts val="0"/>
              </a:spcAft>
              <a:buClr>
                <a:schemeClr val="lt2"/>
              </a:buClr>
              <a:buSzPts val="1600"/>
              <a:buFont typeface="Georgia"/>
              <a:buChar char="●"/>
            </a:pPr>
            <a:r>
              <a:rPr lang="nl" sz="1600" b="1">
                <a:solidFill>
                  <a:schemeClr val="accent6"/>
                </a:solidFill>
                <a:latin typeface="Georgia"/>
                <a:ea typeface="Georgia"/>
                <a:cs typeface="Georgia"/>
                <a:sym typeface="Georgia"/>
              </a:rPr>
              <a:t>138 jonge huisartsen (vijftig-min) stopten in 2021</a:t>
            </a:r>
            <a:r>
              <a:rPr lang="nl" sz="1600">
                <a:solidFill>
                  <a:schemeClr val="lt2"/>
                </a:solidFill>
                <a:latin typeface="Georgia"/>
                <a:ea typeface="Georgia"/>
                <a:cs typeface="Georgia"/>
                <a:sym typeface="Georgia"/>
              </a:rPr>
              <a:t>; alle jaren ervoor was het aantal stoppers minder dan de helft</a:t>
            </a:r>
            <a:endParaRPr sz="1600">
              <a:solidFill>
                <a:schemeClr val="lt2"/>
              </a:solidFill>
              <a:latin typeface="Georgia"/>
              <a:ea typeface="Georgia"/>
              <a:cs typeface="Georgia"/>
              <a:sym typeface="Georgia"/>
            </a:endParaRPr>
          </a:p>
          <a:p>
            <a:pPr marL="457200" lvl="0" indent="-330200" algn="l" rtl="0">
              <a:spcBef>
                <a:spcPts val="0"/>
              </a:spcBef>
              <a:spcAft>
                <a:spcPts val="0"/>
              </a:spcAft>
              <a:buClr>
                <a:schemeClr val="lt2"/>
              </a:buClr>
              <a:buSzPts val="1600"/>
              <a:buFont typeface="Georgia"/>
              <a:buChar char="●"/>
            </a:pPr>
            <a:r>
              <a:rPr lang="nl" sz="1600">
                <a:solidFill>
                  <a:schemeClr val="lt2"/>
                </a:solidFill>
                <a:latin typeface="Georgia"/>
                <a:ea typeface="Georgia"/>
                <a:cs typeface="Georgia"/>
                <a:sym typeface="Georgia"/>
              </a:rPr>
              <a:t>Bijna </a:t>
            </a:r>
            <a:r>
              <a:rPr lang="nl" sz="1600" b="1">
                <a:solidFill>
                  <a:schemeClr val="accent6"/>
                </a:solidFill>
                <a:latin typeface="Georgia"/>
                <a:ea typeface="Georgia"/>
                <a:cs typeface="Georgia"/>
                <a:sym typeface="Georgia"/>
              </a:rPr>
              <a:t>⅓ van de huisartsen gaat binnen 6 jaar met pensioen</a:t>
            </a:r>
            <a:endParaRPr sz="1600" b="1">
              <a:solidFill>
                <a:schemeClr val="accent6"/>
              </a:solidFill>
              <a:latin typeface="Georgia"/>
              <a:ea typeface="Georgia"/>
              <a:cs typeface="Georgia"/>
              <a:sym typeface="Georgia"/>
            </a:endParaRPr>
          </a:p>
          <a:p>
            <a:pPr marL="457200" lvl="0" indent="-330200" algn="l" rtl="0">
              <a:spcBef>
                <a:spcPts val="0"/>
              </a:spcBef>
              <a:spcAft>
                <a:spcPts val="0"/>
              </a:spcAft>
              <a:buClr>
                <a:schemeClr val="lt2"/>
              </a:buClr>
              <a:buSzPts val="1600"/>
              <a:buFont typeface="Georgia"/>
              <a:buChar char="●"/>
            </a:pPr>
            <a:r>
              <a:rPr lang="nl" sz="1600">
                <a:solidFill>
                  <a:schemeClr val="lt2"/>
                </a:solidFill>
                <a:latin typeface="Georgia"/>
                <a:ea typeface="Georgia"/>
                <a:cs typeface="Georgia"/>
                <a:sym typeface="Georgia"/>
              </a:rPr>
              <a:t>Huisartsen hebben een </a:t>
            </a:r>
            <a:r>
              <a:rPr lang="nl" sz="1600" b="1">
                <a:solidFill>
                  <a:schemeClr val="accent6"/>
                </a:solidFill>
                <a:latin typeface="Georgia"/>
                <a:ea typeface="Georgia"/>
                <a:cs typeface="Georgia"/>
                <a:sym typeface="Georgia"/>
              </a:rPr>
              <a:t>deeltijdfactor</a:t>
            </a:r>
            <a:r>
              <a:rPr lang="nl" sz="1600">
                <a:solidFill>
                  <a:schemeClr val="lt2"/>
                </a:solidFill>
                <a:latin typeface="Georgia"/>
                <a:ea typeface="Georgia"/>
                <a:cs typeface="Georgia"/>
                <a:sym typeface="Georgia"/>
              </a:rPr>
              <a:t> van 0,74FTE, bij waarnemers is dit 0,57FTE</a:t>
            </a:r>
            <a:endParaRPr sz="1600">
              <a:solidFill>
                <a:schemeClr val="lt2"/>
              </a:solidFill>
              <a:latin typeface="Georgia"/>
              <a:ea typeface="Georgia"/>
              <a:cs typeface="Georgia"/>
              <a:sym typeface="Georgia"/>
            </a:endParaRPr>
          </a:p>
          <a:p>
            <a:pPr marL="457200" lvl="0" indent="-330200" algn="l" rtl="0">
              <a:spcBef>
                <a:spcPts val="0"/>
              </a:spcBef>
              <a:spcAft>
                <a:spcPts val="0"/>
              </a:spcAft>
              <a:buClr>
                <a:schemeClr val="lt2"/>
              </a:buClr>
              <a:buSzPts val="1600"/>
              <a:buFont typeface="Georgia"/>
              <a:buChar char="●"/>
            </a:pPr>
            <a:r>
              <a:rPr lang="nl" sz="1600" b="1">
                <a:solidFill>
                  <a:schemeClr val="accent6"/>
                </a:solidFill>
                <a:latin typeface="Georgia"/>
                <a:ea typeface="Georgia"/>
                <a:cs typeface="Georgia"/>
                <a:sym typeface="Georgia"/>
              </a:rPr>
              <a:t>Zorgvraag neemt toe</a:t>
            </a:r>
            <a:r>
              <a:rPr lang="nl" sz="1600">
                <a:solidFill>
                  <a:schemeClr val="accent6"/>
                </a:solidFill>
                <a:latin typeface="Georgia"/>
                <a:ea typeface="Georgia"/>
                <a:cs typeface="Georgia"/>
                <a:sym typeface="Georgia"/>
              </a:rPr>
              <a:t>:</a:t>
            </a:r>
            <a:r>
              <a:rPr lang="nl" sz="1600">
                <a:solidFill>
                  <a:schemeClr val="lt2"/>
                </a:solidFill>
                <a:latin typeface="Georgia"/>
                <a:ea typeface="Georgia"/>
                <a:cs typeface="Georgia"/>
                <a:sym typeface="Georgia"/>
              </a:rPr>
              <a:t> </a:t>
            </a:r>
            <a:endParaRPr sz="1600">
              <a:solidFill>
                <a:schemeClr val="lt2"/>
              </a:solidFill>
              <a:latin typeface="Georgia"/>
              <a:ea typeface="Georgia"/>
              <a:cs typeface="Georgia"/>
              <a:sym typeface="Georgia"/>
            </a:endParaRPr>
          </a:p>
          <a:p>
            <a:pPr marL="0" lvl="0" indent="0" algn="l" rtl="0">
              <a:spcBef>
                <a:spcPts val="1200"/>
              </a:spcBef>
              <a:spcAft>
                <a:spcPts val="1200"/>
              </a:spcAft>
              <a:buNone/>
            </a:pPr>
            <a:endParaRPr sz="1600">
              <a:solidFill>
                <a:schemeClr val="dk1"/>
              </a:solidFill>
              <a:highlight>
                <a:srgbClr val="FFFFFF"/>
              </a:highlight>
              <a:latin typeface="Georgia"/>
              <a:ea typeface="Georgia"/>
              <a:cs typeface="Georgia"/>
              <a:sym typeface="Georgia"/>
            </a:endParaRPr>
          </a:p>
        </p:txBody>
      </p:sp>
      <p:graphicFrame>
        <p:nvGraphicFramePr>
          <p:cNvPr id="88" name="Google Shape;88;p16"/>
          <p:cNvGraphicFramePr/>
          <p:nvPr/>
        </p:nvGraphicFramePr>
        <p:xfrm>
          <a:off x="2683125" y="3264125"/>
          <a:ext cx="3000000" cy="3000000"/>
        </p:xfrm>
        <a:graphic>
          <a:graphicData uri="http://schemas.openxmlformats.org/drawingml/2006/table">
            <a:tbl>
              <a:tblPr>
                <a:noFill/>
                <a:tableStyleId>{ABF07D2D-7698-4485-BFA9-479D7BF11AFC}</a:tableStyleId>
              </a:tblPr>
              <a:tblGrid>
                <a:gridCol w="2413000">
                  <a:extLst>
                    <a:ext uri="{9D8B030D-6E8A-4147-A177-3AD203B41FA5}">
                      <a16:colId xmlns:a16="http://schemas.microsoft.com/office/drawing/2014/main" val="20000"/>
                    </a:ext>
                  </a:extLst>
                </a:gridCol>
                <a:gridCol w="1528975">
                  <a:extLst>
                    <a:ext uri="{9D8B030D-6E8A-4147-A177-3AD203B41FA5}">
                      <a16:colId xmlns:a16="http://schemas.microsoft.com/office/drawing/2014/main" val="20001"/>
                    </a:ext>
                  </a:extLst>
                </a:gridCol>
                <a:gridCol w="139835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endParaRPr>
                        <a:solidFill>
                          <a:schemeClr val="lt2"/>
                        </a:solidFill>
                      </a:endParaRPr>
                    </a:p>
                  </a:txBody>
                  <a:tcPr marL="91425" marR="91425" marT="91425" marB="91425"/>
                </a:tc>
                <a:tc>
                  <a:txBody>
                    <a:bodyPr/>
                    <a:lstStyle/>
                    <a:p>
                      <a:pPr marL="0" lvl="0" indent="0" algn="l" rtl="0">
                        <a:spcBef>
                          <a:spcPts val="0"/>
                        </a:spcBef>
                        <a:spcAft>
                          <a:spcPts val="0"/>
                        </a:spcAft>
                        <a:buNone/>
                      </a:pPr>
                      <a:r>
                        <a:rPr lang="nl">
                          <a:solidFill>
                            <a:schemeClr val="lt2"/>
                          </a:solidFill>
                        </a:rPr>
                        <a:t>2006</a:t>
                      </a:r>
                      <a:endParaRPr>
                        <a:solidFill>
                          <a:schemeClr val="lt2"/>
                        </a:solidFill>
                      </a:endParaRPr>
                    </a:p>
                  </a:txBody>
                  <a:tcPr marL="91425" marR="91425" marT="91425" marB="91425"/>
                </a:tc>
                <a:tc>
                  <a:txBody>
                    <a:bodyPr/>
                    <a:lstStyle/>
                    <a:p>
                      <a:pPr marL="0" lvl="0" indent="0" algn="l" rtl="0">
                        <a:spcBef>
                          <a:spcPts val="0"/>
                        </a:spcBef>
                        <a:spcAft>
                          <a:spcPts val="0"/>
                        </a:spcAft>
                        <a:buNone/>
                      </a:pPr>
                      <a:r>
                        <a:rPr lang="nl">
                          <a:solidFill>
                            <a:schemeClr val="lt2"/>
                          </a:solidFill>
                        </a:rPr>
                        <a:t>huidig</a:t>
                      </a:r>
                      <a:endParaRPr>
                        <a:solidFill>
                          <a:schemeClr val="lt2"/>
                        </a:solidFill>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nl">
                          <a:solidFill>
                            <a:schemeClr val="lt2"/>
                          </a:solidFill>
                        </a:rPr>
                        <a:t>Normpraktijk</a:t>
                      </a:r>
                      <a:endParaRPr>
                        <a:solidFill>
                          <a:schemeClr val="lt2"/>
                        </a:solidFill>
                      </a:endParaRPr>
                    </a:p>
                  </a:txBody>
                  <a:tcPr marL="91425" marR="91425" marT="91425" marB="91425"/>
                </a:tc>
                <a:tc>
                  <a:txBody>
                    <a:bodyPr/>
                    <a:lstStyle/>
                    <a:p>
                      <a:pPr marL="0" lvl="0" indent="0" algn="l" rtl="0">
                        <a:spcBef>
                          <a:spcPts val="0"/>
                        </a:spcBef>
                        <a:spcAft>
                          <a:spcPts val="0"/>
                        </a:spcAft>
                        <a:buNone/>
                      </a:pPr>
                      <a:r>
                        <a:rPr lang="nl">
                          <a:solidFill>
                            <a:schemeClr val="lt2"/>
                          </a:solidFill>
                        </a:rPr>
                        <a:t>2350</a:t>
                      </a:r>
                      <a:endParaRPr>
                        <a:solidFill>
                          <a:schemeClr val="lt2"/>
                        </a:solidFill>
                      </a:endParaRPr>
                    </a:p>
                  </a:txBody>
                  <a:tcPr marL="91425" marR="91425" marT="91425" marB="91425"/>
                </a:tc>
                <a:tc>
                  <a:txBody>
                    <a:bodyPr/>
                    <a:lstStyle/>
                    <a:p>
                      <a:pPr marL="0" lvl="0" indent="0" algn="l" rtl="0">
                        <a:spcBef>
                          <a:spcPts val="0"/>
                        </a:spcBef>
                        <a:spcAft>
                          <a:spcPts val="0"/>
                        </a:spcAft>
                        <a:buNone/>
                      </a:pPr>
                      <a:r>
                        <a:rPr lang="nl">
                          <a:solidFill>
                            <a:schemeClr val="lt2"/>
                          </a:solidFill>
                        </a:rPr>
                        <a:t>2095</a:t>
                      </a:r>
                      <a:endParaRPr>
                        <a:solidFill>
                          <a:schemeClr val="lt2"/>
                        </a:solidFill>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nl">
                          <a:solidFill>
                            <a:schemeClr val="lt2"/>
                          </a:solidFill>
                        </a:rPr>
                        <a:t>Consulten per normpraktijk</a:t>
                      </a:r>
                      <a:endParaRPr>
                        <a:solidFill>
                          <a:schemeClr val="lt2"/>
                        </a:solidFill>
                      </a:endParaRPr>
                    </a:p>
                  </a:txBody>
                  <a:tcPr marL="91425" marR="91425" marT="91425" marB="91425"/>
                </a:tc>
                <a:tc>
                  <a:txBody>
                    <a:bodyPr/>
                    <a:lstStyle/>
                    <a:p>
                      <a:pPr marL="0" lvl="0" indent="0" algn="l" rtl="0">
                        <a:spcBef>
                          <a:spcPts val="0"/>
                        </a:spcBef>
                        <a:spcAft>
                          <a:spcPts val="0"/>
                        </a:spcAft>
                        <a:buNone/>
                      </a:pPr>
                      <a:r>
                        <a:rPr lang="nl">
                          <a:solidFill>
                            <a:schemeClr val="lt2"/>
                          </a:solidFill>
                        </a:rPr>
                        <a:t>8296</a:t>
                      </a:r>
                      <a:endParaRPr>
                        <a:solidFill>
                          <a:schemeClr val="lt2"/>
                        </a:solidFill>
                      </a:endParaRPr>
                    </a:p>
                  </a:txBody>
                  <a:tcPr marL="91425" marR="91425" marT="91425" marB="91425"/>
                </a:tc>
                <a:tc>
                  <a:txBody>
                    <a:bodyPr/>
                    <a:lstStyle/>
                    <a:p>
                      <a:pPr marL="0" lvl="0" indent="0" algn="l" rtl="0">
                        <a:spcBef>
                          <a:spcPts val="0"/>
                        </a:spcBef>
                        <a:spcAft>
                          <a:spcPts val="0"/>
                        </a:spcAft>
                        <a:buNone/>
                      </a:pPr>
                      <a:r>
                        <a:rPr lang="nl">
                          <a:solidFill>
                            <a:schemeClr val="lt2"/>
                          </a:solidFill>
                        </a:rPr>
                        <a:t>8966</a:t>
                      </a:r>
                      <a:endParaRPr>
                        <a:solidFill>
                          <a:schemeClr val="lt2"/>
                        </a:solidFill>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nl">
                          <a:solidFill>
                            <a:schemeClr val="lt2"/>
                          </a:solidFill>
                        </a:rPr>
                        <a:t>consulten per patient</a:t>
                      </a:r>
                      <a:endParaRPr>
                        <a:solidFill>
                          <a:schemeClr val="lt2"/>
                        </a:solidFill>
                      </a:endParaRPr>
                    </a:p>
                  </a:txBody>
                  <a:tcPr marL="91425" marR="91425" marT="91425" marB="91425"/>
                </a:tc>
                <a:tc>
                  <a:txBody>
                    <a:bodyPr/>
                    <a:lstStyle/>
                    <a:p>
                      <a:pPr marL="0" lvl="0" indent="0" algn="l" rtl="0">
                        <a:spcBef>
                          <a:spcPts val="0"/>
                        </a:spcBef>
                        <a:spcAft>
                          <a:spcPts val="0"/>
                        </a:spcAft>
                        <a:buNone/>
                      </a:pPr>
                      <a:r>
                        <a:rPr lang="nl">
                          <a:solidFill>
                            <a:schemeClr val="lt2"/>
                          </a:solidFill>
                        </a:rPr>
                        <a:t>3,53</a:t>
                      </a:r>
                      <a:endParaRPr>
                        <a:solidFill>
                          <a:schemeClr val="lt2"/>
                        </a:solidFill>
                      </a:endParaRPr>
                    </a:p>
                  </a:txBody>
                  <a:tcPr marL="91425" marR="91425" marT="91425" marB="91425"/>
                </a:tc>
                <a:tc>
                  <a:txBody>
                    <a:bodyPr/>
                    <a:lstStyle/>
                    <a:p>
                      <a:pPr marL="0" lvl="0" indent="0" algn="l" rtl="0">
                        <a:spcBef>
                          <a:spcPts val="0"/>
                        </a:spcBef>
                        <a:spcAft>
                          <a:spcPts val="0"/>
                        </a:spcAft>
                        <a:buNone/>
                      </a:pPr>
                      <a:r>
                        <a:rPr lang="nl">
                          <a:solidFill>
                            <a:schemeClr val="lt2"/>
                          </a:solidFill>
                        </a:rPr>
                        <a:t>4,27 (+22%)</a:t>
                      </a:r>
                      <a:endParaRPr>
                        <a:solidFill>
                          <a:schemeClr val="lt2"/>
                        </a:solidFill>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sp>
        <p:nvSpPr>
          <p:cNvPr id="94" name="Google Shape;94;p1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95" name="Google Shape;95;p17"/>
          <p:cNvPicPr preferRelativeResize="0"/>
          <p:nvPr/>
        </p:nvPicPr>
        <p:blipFill>
          <a:blip r:embed="rId3">
            <a:alphaModFix/>
          </a:blip>
          <a:stretch>
            <a:fillRect/>
          </a:stretch>
        </p:blipFill>
        <p:spPr>
          <a:xfrm>
            <a:off x="1381050" y="423950"/>
            <a:ext cx="5854550" cy="42956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nl"/>
              <a:t>Samenvattend</a:t>
            </a:r>
            <a:endParaRPr/>
          </a:p>
        </p:txBody>
      </p:sp>
      <p:sp>
        <p:nvSpPr>
          <p:cNvPr id="101" name="Google Shape;101;p18"/>
          <p:cNvSpPr txBox="1">
            <a:spLocks noGrp="1"/>
          </p:cNvSpPr>
          <p:nvPr>
            <p:ph type="body" idx="1"/>
          </p:nvPr>
        </p:nvSpPr>
        <p:spPr>
          <a:xfrm>
            <a:off x="316475" y="1469424"/>
            <a:ext cx="8368200" cy="3078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nl"/>
              <a:t>De zorgvraag neemt toe</a:t>
            </a:r>
            <a:endParaRPr/>
          </a:p>
          <a:p>
            <a:pPr marL="0" lvl="0" indent="0" algn="l" rtl="0">
              <a:spcBef>
                <a:spcPts val="1200"/>
              </a:spcBef>
              <a:spcAft>
                <a:spcPts val="0"/>
              </a:spcAft>
              <a:buNone/>
            </a:pPr>
            <a:endParaRPr/>
          </a:p>
          <a:p>
            <a:pPr marL="0" lvl="0" indent="0" algn="l" rtl="0">
              <a:spcBef>
                <a:spcPts val="1200"/>
              </a:spcBef>
              <a:spcAft>
                <a:spcPts val="0"/>
              </a:spcAft>
              <a:buNone/>
            </a:pPr>
            <a:r>
              <a:rPr lang="nl"/>
              <a:t>Het aantal huisartsen/praktijkhouders neemt af</a:t>
            </a:r>
            <a:endParaRPr/>
          </a:p>
          <a:p>
            <a:pPr marL="0" lvl="0" indent="0" algn="l" rtl="0">
              <a:spcBef>
                <a:spcPts val="1200"/>
              </a:spcBef>
              <a:spcAft>
                <a:spcPts val="0"/>
              </a:spcAft>
              <a:buNone/>
            </a:pPr>
            <a:endParaRPr/>
          </a:p>
          <a:p>
            <a:pPr marL="0" lvl="0" indent="0" algn="l" rtl="0">
              <a:spcBef>
                <a:spcPts val="1200"/>
              </a:spcBef>
              <a:spcAft>
                <a:spcPts val="0"/>
              </a:spcAft>
              <a:buNone/>
            </a:pPr>
            <a:r>
              <a:rPr lang="nl"/>
              <a:t>Commerciële partijen springen in dit gat.</a:t>
            </a:r>
            <a:endParaRPr/>
          </a:p>
          <a:p>
            <a:pPr marL="0" lvl="0" indent="0" algn="l" rtl="0">
              <a:spcBef>
                <a:spcPts val="1200"/>
              </a:spcBef>
              <a:spcAft>
                <a:spcPts val="0"/>
              </a:spcAft>
              <a:buNone/>
            </a:pPr>
            <a:endParaRPr/>
          </a:p>
          <a:p>
            <a:pPr marL="0" lvl="0" indent="0" algn="l" rtl="0">
              <a:spcBef>
                <a:spcPts val="1200"/>
              </a:spcBef>
              <a:spcAft>
                <a:spcPts val="1200"/>
              </a:spcAft>
              <a:buNone/>
            </a:pPr>
            <a:r>
              <a:rPr lang="nl" sz="3764">
                <a:solidFill>
                  <a:schemeClr val="accent5"/>
                </a:solidFill>
              </a:rPr>
              <a:t>Wat vinden jullie hiervan?</a:t>
            </a:r>
            <a:endParaRPr sz="3764">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animEffect transition="in" filter="fade">
                                      <p:cBhvr>
                                        <p:cTn id="7" dur="1000"/>
                                        <p:tgtEl>
                                          <p:spTgt spid="1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xEl>
                                              <p:pRg st="1" end="1"/>
                                            </p:txEl>
                                          </p:spTgt>
                                        </p:tgtEl>
                                        <p:attrNameLst>
                                          <p:attrName>style.visibility</p:attrName>
                                        </p:attrNameLst>
                                      </p:cBhvr>
                                      <p:to>
                                        <p:strVal val="visible"/>
                                      </p:to>
                                    </p:set>
                                    <p:animEffect transition="in" filter="fade">
                                      <p:cBhvr>
                                        <p:cTn id="12" dur="1000"/>
                                        <p:tgtEl>
                                          <p:spTgt spid="1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
                                            <p:txEl>
                                              <p:pRg st="2" end="2"/>
                                            </p:txEl>
                                          </p:spTgt>
                                        </p:tgtEl>
                                        <p:attrNameLst>
                                          <p:attrName>style.visibility</p:attrName>
                                        </p:attrNameLst>
                                      </p:cBhvr>
                                      <p:to>
                                        <p:strVal val="visible"/>
                                      </p:to>
                                    </p:set>
                                    <p:animEffect transition="in" filter="fade">
                                      <p:cBhvr>
                                        <p:cTn id="17" dur="1000"/>
                                        <p:tgtEl>
                                          <p:spTgt spid="1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1">
                                            <p:txEl>
                                              <p:pRg st="3" end="3"/>
                                            </p:txEl>
                                          </p:spTgt>
                                        </p:tgtEl>
                                        <p:attrNameLst>
                                          <p:attrName>style.visibility</p:attrName>
                                        </p:attrNameLst>
                                      </p:cBhvr>
                                      <p:to>
                                        <p:strVal val="visible"/>
                                      </p:to>
                                    </p:set>
                                    <p:animEffect transition="in" filter="fade">
                                      <p:cBhvr>
                                        <p:cTn id="22" dur="1000"/>
                                        <p:tgtEl>
                                          <p:spTgt spid="1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1">
                                            <p:txEl>
                                              <p:pRg st="4" end="4"/>
                                            </p:txEl>
                                          </p:spTgt>
                                        </p:tgtEl>
                                        <p:attrNameLst>
                                          <p:attrName>style.visibility</p:attrName>
                                        </p:attrNameLst>
                                      </p:cBhvr>
                                      <p:to>
                                        <p:strVal val="visible"/>
                                      </p:to>
                                    </p:set>
                                    <p:animEffect transition="in" filter="fade">
                                      <p:cBhvr>
                                        <p:cTn id="27" dur="1000"/>
                                        <p:tgtEl>
                                          <p:spTgt spid="10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1">
                                            <p:txEl>
                                              <p:pRg st="5" end="5"/>
                                            </p:txEl>
                                          </p:spTgt>
                                        </p:tgtEl>
                                        <p:attrNameLst>
                                          <p:attrName>style.visibility</p:attrName>
                                        </p:attrNameLst>
                                      </p:cBhvr>
                                      <p:to>
                                        <p:strVal val="visible"/>
                                      </p:to>
                                    </p:set>
                                    <p:animEffect transition="in" filter="fade">
                                      <p:cBhvr>
                                        <p:cTn id="32" dur="1000"/>
                                        <p:tgtEl>
                                          <p:spTgt spid="10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1">
                                            <p:txEl>
                                              <p:pRg st="6" end="6"/>
                                            </p:txEl>
                                          </p:spTgt>
                                        </p:tgtEl>
                                        <p:attrNameLst>
                                          <p:attrName>style.visibility</p:attrName>
                                        </p:attrNameLst>
                                      </p:cBhvr>
                                      <p:to>
                                        <p:strVal val="visible"/>
                                      </p:to>
                                    </p:set>
                                    <p:animEffect transition="in" filter="fade">
                                      <p:cBhvr>
                                        <p:cTn id="37" dur="1000"/>
                                        <p:tgtEl>
                                          <p:spTgt spid="10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nl"/>
              <a:t>Voordelen van grote commerciële praktijken</a:t>
            </a:r>
            <a:endParaRPr/>
          </a:p>
        </p:txBody>
      </p:sp>
      <p:sp>
        <p:nvSpPr>
          <p:cNvPr id="107" name="Google Shape;107;p19"/>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AutoNum type="arabicParenR"/>
            </a:pPr>
            <a:r>
              <a:rPr lang="nl"/>
              <a:t>Schaalvoordelen</a:t>
            </a:r>
            <a:endParaRPr/>
          </a:p>
          <a:p>
            <a:pPr marL="457200" lvl="0" indent="-342900" algn="l" rtl="0">
              <a:spcBef>
                <a:spcPts val="0"/>
              </a:spcBef>
              <a:spcAft>
                <a:spcPts val="0"/>
              </a:spcAft>
              <a:buSzPts val="1800"/>
              <a:buAutoNum type="arabicParenR"/>
            </a:pPr>
            <a:r>
              <a:rPr lang="nl"/>
              <a:t>Makkelijkere opvang van acute tekorten door grote groep artsen op afstand</a:t>
            </a:r>
            <a:endParaRPr/>
          </a:p>
          <a:p>
            <a:pPr marL="457200" lvl="0" indent="-342900" algn="l" rtl="0">
              <a:spcBef>
                <a:spcPts val="0"/>
              </a:spcBef>
              <a:spcAft>
                <a:spcPts val="0"/>
              </a:spcAft>
              <a:buSzPts val="1800"/>
              <a:buAutoNum type="arabicParenR"/>
            </a:pPr>
            <a:r>
              <a:rPr lang="nl"/>
              <a:t>Plaatsen waar een tekort is aan huisartsen en assistenten kunnen op afstand worden bediend</a:t>
            </a:r>
            <a:endParaRPr/>
          </a:p>
          <a:p>
            <a:pPr marL="457200" lvl="0" indent="-342900" algn="l" rtl="0">
              <a:spcBef>
                <a:spcPts val="0"/>
              </a:spcBef>
              <a:spcAft>
                <a:spcPts val="0"/>
              </a:spcAft>
              <a:buSzPts val="1800"/>
              <a:buAutoNum type="arabicParenR"/>
            </a:pPr>
            <a:r>
              <a:rPr lang="nl"/>
              <a:t>Er wordt meer ingezet op digitalisering</a:t>
            </a:r>
            <a:endParaRPr/>
          </a:p>
          <a:p>
            <a:pPr marL="457200" lvl="0" indent="-342900" algn="l" rtl="0">
              <a:spcBef>
                <a:spcPts val="0"/>
              </a:spcBef>
              <a:spcAft>
                <a:spcPts val="0"/>
              </a:spcAft>
              <a:buSzPts val="1800"/>
              <a:buAutoNum type="arabicParenR"/>
            </a:pPr>
            <a:r>
              <a:rPr lang="nl"/>
              <a:t>De partijen springen in op plekken waar geen praktijkhouders te vinden zijn</a:t>
            </a:r>
            <a:endParaRPr/>
          </a:p>
          <a:p>
            <a:pPr marL="457200" lvl="0" indent="-342900" algn="l" rtl="0">
              <a:spcBef>
                <a:spcPts val="0"/>
              </a:spcBef>
              <a:spcAft>
                <a:spcPts val="0"/>
              </a:spcAft>
              <a:buSzPts val="1800"/>
              <a:buAutoNum type="arabicParenR"/>
            </a:pPr>
            <a:r>
              <a:rPr lang="nl"/>
              <a:t>Opties tot thuiswerken</a:t>
            </a:r>
            <a:endParaRPr/>
          </a:p>
          <a:p>
            <a:pPr marL="457200" lvl="0" indent="-342900" algn="l" rtl="0">
              <a:spcBef>
                <a:spcPts val="0"/>
              </a:spcBef>
              <a:spcAft>
                <a:spcPts val="0"/>
              </a:spcAft>
              <a:buSzPts val="1800"/>
              <a:buAutoNum type="arabicParenR"/>
            </a:pPr>
            <a:r>
              <a:rPr lang="nl"/>
              <a:t>Betalen waarnemers vaak meer dan een andere praktijken</a:t>
            </a:r>
            <a:endParaRPr/>
          </a:p>
          <a:p>
            <a:pPr marL="457200" lvl="0" indent="-342900" algn="l" rtl="0">
              <a:spcBef>
                <a:spcPts val="0"/>
              </a:spcBef>
              <a:spcAft>
                <a:spcPts val="0"/>
              </a:spcAft>
              <a:buSzPts val="1800"/>
              <a:buAutoNum type="arabicParenR"/>
            </a:pPr>
            <a:r>
              <a:rPr lang="nl"/>
              <a:t>Voor zorgverzekeraars met een zorgplicht vaak de enige uitweg als er geen huisarts wilt inspringen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nl"/>
              <a:t>Nadelen</a:t>
            </a:r>
            <a:endParaRPr/>
          </a:p>
        </p:txBody>
      </p:sp>
      <p:sp>
        <p:nvSpPr>
          <p:cNvPr id="113" name="Google Shape;113;p2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AutoNum type="arabicParenR"/>
            </a:pPr>
            <a:r>
              <a:rPr lang="nl"/>
              <a:t>Weinig continuïteit van zorg; kernwaarden van de huisarts komen in het geding</a:t>
            </a:r>
            <a:endParaRPr/>
          </a:p>
          <a:p>
            <a:pPr marL="457200" lvl="0" indent="-342900" algn="l" rtl="0">
              <a:spcBef>
                <a:spcPts val="0"/>
              </a:spcBef>
              <a:spcAft>
                <a:spcPts val="0"/>
              </a:spcAft>
              <a:buSzPts val="1800"/>
              <a:buAutoNum type="arabicParenR"/>
            </a:pPr>
            <a:r>
              <a:rPr lang="nl"/>
              <a:t>Wisselende artsen/zorg op afstand leidt gevoelsmatig tot meer aanvullend onderzoek en meer verwijzingen</a:t>
            </a:r>
            <a:endParaRPr/>
          </a:p>
          <a:p>
            <a:pPr marL="457200" lvl="0" indent="-342900" algn="l" rtl="0">
              <a:spcBef>
                <a:spcPts val="0"/>
              </a:spcBef>
              <a:spcAft>
                <a:spcPts val="0"/>
              </a:spcAft>
              <a:buSzPts val="1800"/>
              <a:buAutoNum type="arabicParenR"/>
            </a:pPr>
            <a:r>
              <a:rPr lang="nl"/>
              <a:t>Deel zorggeld vloeit af naar aandeelhouders</a:t>
            </a:r>
            <a:endParaRPr/>
          </a:p>
          <a:p>
            <a:pPr marL="457200" lvl="0" indent="-342900" algn="l" rtl="0">
              <a:spcBef>
                <a:spcPts val="0"/>
              </a:spcBef>
              <a:spcAft>
                <a:spcPts val="0"/>
              </a:spcAft>
              <a:buSzPts val="1800"/>
              <a:buAutoNum type="arabicParenR"/>
            </a:pPr>
            <a:r>
              <a:rPr lang="nl"/>
              <a:t>Weinig populair bij waarnemers en daardoor altijd onderbezet</a:t>
            </a:r>
            <a:endParaRPr/>
          </a:p>
          <a:p>
            <a:pPr marL="457200" lvl="0" indent="-342900" algn="l" rtl="0">
              <a:spcBef>
                <a:spcPts val="0"/>
              </a:spcBef>
              <a:spcAft>
                <a:spcPts val="0"/>
              </a:spcAft>
              <a:buSzPts val="1800"/>
              <a:buAutoNum type="arabicParenR"/>
            </a:pPr>
            <a:r>
              <a:rPr lang="nl"/>
              <a:t>Cherry picking; patiënten met een hoge zorgvraag zullen meestal niet kiezen voor een model van digitale zorg op afstand</a:t>
            </a:r>
            <a:endParaRPr/>
          </a:p>
          <a:p>
            <a:pPr marL="457200" lvl="0" indent="-342900" algn="l" rtl="0">
              <a:spcBef>
                <a:spcPts val="0"/>
              </a:spcBef>
              <a:spcAft>
                <a:spcPts val="0"/>
              </a:spcAft>
              <a:buSzPts val="1800"/>
              <a:buAutoNum type="arabicParenR"/>
            </a:pPr>
            <a:r>
              <a:rPr lang="nl"/>
              <a:t>De commerciële eigenaar draagt geen verantwoordelijkheid voor medische missers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nl"/>
              <a:t>What else?	</a:t>
            </a:r>
            <a:endParaRPr/>
          </a:p>
        </p:txBody>
      </p:sp>
      <p:sp>
        <p:nvSpPr>
          <p:cNvPr id="119" name="Google Shape;119;p2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Clr>
                <a:schemeClr val="lt2"/>
              </a:buClr>
              <a:buSzPts val="1600"/>
              <a:buAutoNum type="arabicParenR"/>
            </a:pPr>
            <a:r>
              <a:rPr lang="nl" sz="1600">
                <a:solidFill>
                  <a:schemeClr val="lt2"/>
                </a:solidFill>
              </a:rPr>
              <a:t>Er worden meer huisartsen opgeleid: 2010 waren dat er 620, dit jaar zijn het er 850</a:t>
            </a:r>
            <a:endParaRPr sz="1600">
              <a:solidFill>
                <a:schemeClr val="lt2"/>
              </a:solidFill>
            </a:endParaRPr>
          </a:p>
          <a:p>
            <a:pPr marL="457200" lvl="0" indent="-330200" algn="l" rtl="0">
              <a:spcBef>
                <a:spcPts val="0"/>
              </a:spcBef>
              <a:spcAft>
                <a:spcPts val="0"/>
              </a:spcAft>
              <a:buClr>
                <a:schemeClr val="lt2"/>
              </a:buClr>
              <a:buSzPts val="1600"/>
              <a:buAutoNum type="arabicParenR"/>
            </a:pPr>
            <a:r>
              <a:rPr lang="nl" sz="1600">
                <a:solidFill>
                  <a:schemeClr val="lt2"/>
                </a:solidFill>
              </a:rPr>
              <a:t>Zorggroepen nemen praktijken over en bemannen deze met waarnemers</a:t>
            </a:r>
            <a:endParaRPr sz="1600">
              <a:solidFill>
                <a:schemeClr val="lt2"/>
              </a:solidFill>
            </a:endParaRPr>
          </a:p>
          <a:p>
            <a:pPr marL="457200" lvl="0" indent="-330200" algn="l" rtl="0">
              <a:spcBef>
                <a:spcPts val="0"/>
              </a:spcBef>
              <a:spcAft>
                <a:spcPts val="0"/>
              </a:spcAft>
              <a:buClr>
                <a:schemeClr val="lt2"/>
              </a:buClr>
              <a:buSzPts val="1600"/>
              <a:buAutoNum type="arabicParenR"/>
            </a:pPr>
            <a:r>
              <a:rPr lang="nl" sz="1600">
                <a:solidFill>
                  <a:schemeClr val="lt2"/>
                </a:solidFill>
              </a:rPr>
              <a:t>Basisartsen en physician assistants worden ingezet voor leveren van huisartsenzorg</a:t>
            </a:r>
            <a:endParaRPr sz="1600">
              <a:solidFill>
                <a:schemeClr val="lt2"/>
              </a:solidFill>
            </a:endParaRPr>
          </a:p>
          <a:p>
            <a:pPr marL="457200" lvl="0" indent="-330200" algn="l" rtl="0">
              <a:spcBef>
                <a:spcPts val="0"/>
              </a:spcBef>
              <a:spcAft>
                <a:spcPts val="0"/>
              </a:spcAft>
              <a:buClr>
                <a:schemeClr val="lt2"/>
              </a:buClr>
              <a:buSzPts val="1600"/>
              <a:buAutoNum type="arabicParenR"/>
            </a:pPr>
            <a:r>
              <a:rPr lang="nl" sz="1600">
                <a:solidFill>
                  <a:schemeClr val="lt2"/>
                </a:solidFill>
              </a:rPr>
              <a:t>Praktijkhouderschap wordt aantrekkelijker gemaakt</a:t>
            </a:r>
            <a:endParaRPr sz="1600">
              <a:solidFill>
                <a:schemeClr val="lt2"/>
              </a:solidFill>
            </a:endParaRPr>
          </a:p>
          <a:p>
            <a:pPr marL="457200" lvl="0" indent="-330200" algn="l" rtl="0">
              <a:spcBef>
                <a:spcPts val="0"/>
              </a:spcBef>
              <a:spcAft>
                <a:spcPts val="0"/>
              </a:spcAft>
              <a:buClr>
                <a:schemeClr val="lt2"/>
              </a:buClr>
              <a:buSzPts val="1600"/>
              <a:buAutoNum type="arabicParenR"/>
            </a:pPr>
            <a:r>
              <a:rPr lang="nl" sz="1600">
                <a:solidFill>
                  <a:schemeClr val="lt2"/>
                </a:solidFill>
              </a:rPr>
              <a:t>Er ontstaan niet commerciële stichtingen waarbij huisartsen in loondienst werken (GAZO, SAG)</a:t>
            </a:r>
            <a:endParaRPr sz="1600">
              <a:solidFill>
                <a:schemeClr val="lt2"/>
              </a:solidFill>
            </a:endParaRPr>
          </a:p>
          <a:p>
            <a:pPr marL="457200" lvl="0" indent="-330200" algn="l" rtl="0">
              <a:spcBef>
                <a:spcPts val="0"/>
              </a:spcBef>
              <a:spcAft>
                <a:spcPts val="0"/>
              </a:spcAft>
              <a:buClr>
                <a:schemeClr val="lt2"/>
              </a:buClr>
              <a:buSzPts val="1600"/>
              <a:buAutoNum type="arabicParenR"/>
            </a:pPr>
            <a:r>
              <a:rPr lang="nl" sz="1600">
                <a:solidFill>
                  <a:schemeClr val="lt2"/>
                </a:solidFill>
              </a:rPr>
              <a:t>Zelfstandige cooperaties zonder winstoogmerkt zoals flexdokters (</a:t>
            </a:r>
            <a:r>
              <a:rPr lang="nl" sz="1600" u="sng">
                <a:solidFill>
                  <a:schemeClr val="hlink"/>
                </a:solidFill>
                <a:hlinkClick r:id="rId3"/>
              </a:rPr>
              <a:t>https://www.flexdokters.nl/ons-verhaal/</a:t>
            </a:r>
            <a:r>
              <a:rPr lang="nl" sz="1600">
                <a:solidFill>
                  <a:schemeClr val="lt2"/>
                </a:solidFill>
              </a:rPr>
              <a:t>) zijn opgericht om het praktijkhouderschap aantrekkelijker te maken en digitalisering/werken op afstand te vergemakkelijken </a:t>
            </a:r>
            <a:endParaRPr sz="1600">
              <a:solidFill>
                <a:schemeClr val="lt2"/>
              </a:solidFill>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643</Words>
  <Application>Microsoft Office PowerPoint</Application>
  <PresentationFormat>Diavoorstelling (16:9)</PresentationFormat>
  <Paragraphs>75</Paragraphs>
  <Slides>11</Slides>
  <Notes>11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Roboto Slab</vt:lpstr>
      <vt:lpstr>Georgia</vt:lpstr>
      <vt:lpstr>Roboto</vt:lpstr>
      <vt:lpstr>Arial</vt:lpstr>
      <vt:lpstr>Marina</vt:lpstr>
      <vt:lpstr>Keek op de week</vt:lpstr>
      <vt:lpstr>Hoe sta jij er in?</vt:lpstr>
      <vt:lpstr>PowerPoint-presentatie</vt:lpstr>
      <vt:lpstr>Het huisartsentekort</vt:lpstr>
      <vt:lpstr>PowerPoint-presentatie</vt:lpstr>
      <vt:lpstr>Samenvattend</vt:lpstr>
      <vt:lpstr>Voordelen van grote commerciële praktijken</vt:lpstr>
      <vt:lpstr>Nadelen</vt:lpstr>
      <vt:lpstr>What else? </vt:lpstr>
      <vt:lpstr>wij zijn de toekomst: en die ziet er wel/niet rooskleurig uit</vt:lpstr>
      <vt:lpstr>Discussie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Keek op de week</dc:title>
  <dc:creator>Vlak, S.M. (Sylvia)</dc:creator>
  <cp:lastModifiedBy>Vlak, S.M. (Sylvia)</cp:lastModifiedBy>
  <cp:revision>1</cp:revision>
  <dcterms:modified xsi:type="dcterms:W3CDTF">2023-03-24T11:13:01Z</dcterms:modified>
</cp:coreProperties>
</file>