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70" r:id="rId2"/>
    <p:sldId id="257" r:id="rId3"/>
    <p:sldId id="265" r:id="rId4"/>
    <p:sldId id="266" r:id="rId5"/>
    <p:sldId id="269" r:id="rId6"/>
    <p:sldId id="264" r:id="rId7"/>
    <p:sldId id="256" r:id="rId8"/>
    <p:sldId id="259" r:id="rId9"/>
    <p:sldId id="258" r:id="rId10"/>
    <p:sldId id="260" r:id="rId11"/>
    <p:sldId id="261" r:id="rId12"/>
    <p:sldId id="262" r:id="rId13"/>
    <p:sldId id="263" r:id="rId14"/>
    <p:sldId id="271" r:id="rId15"/>
    <p:sldId id="279"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A2A47-666D-4EF6-A4EB-0D892D9D0F0F}" type="datetimeFigureOut">
              <a:rPr lang="nl-NL" smtClean="0"/>
              <a:pPr/>
              <a:t>16-3-2018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E2E0FA-FC43-4095-8BEF-D4D4F57498BF}" type="slidenum">
              <a:rPr lang="nl-NL" smtClean="0"/>
              <a:pPr/>
              <a:t>‹nr.›</a:t>
            </a:fld>
            <a:endParaRPr lang="nl-NL"/>
          </a:p>
        </p:txBody>
      </p:sp>
    </p:spTree>
    <p:extLst>
      <p:ext uri="{BB962C8B-B14F-4D97-AF65-F5344CB8AC3E}">
        <p14:creationId xmlns:p14="http://schemas.microsoft.com/office/powerpoint/2010/main" val="164927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1</a:t>
            </a:fld>
            <a:endParaRPr lang="nl-NL"/>
          </a:p>
        </p:txBody>
      </p:sp>
    </p:spTree>
    <p:extLst>
      <p:ext uri="{BB962C8B-B14F-4D97-AF65-F5344CB8AC3E}">
        <p14:creationId xmlns:p14="http://schemas.microsoft.com/office/powerpoint/2010/main" val="2542646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Het is probleem is een soort  “opgave”</a:t>
            </a:r>
            <a:r>
              <a:rPr lang="nl-NL" baseline="0" dirty="0"/>
              <a:t> </a:t>
            </a:r>
            <a:r>
              <a:rPr lang="nl-NL" dirty="0"/>
              <a:t>of een soort “werkstuk” waar het volgende</a:t>
            </a:r>
            <a:r>
              <a:rPr lang="nl-NL" baseline="0" dirty="0"/>
              <a:t> voor geldt;</a:t>
            </a:r>
          </a:p>
          <a:p>
            <a:r>
              <a:rPr lang="nl-NL" baseline="0" dirty="0"/>
              <a:t>Ordenen volgens SAMPC</a:t>
            </a:r>
          </a:p>
          <a:p>
            <a:r>
              <a:rPr lang="nl-NL" baseline="0" dirty="0"/>
              <a:t>Relatie tot zorgdoel;   terminale zorg betekent bepaalde behandelingen niet meer inzetten</a:t>
            </a:r>
          </a:p>
          <a:p>
            <a:r>
              <a:rPr lang="nl-NL" baseline="0" dirty="0"/>
              <a:t>Professioneel;  bv CVA  veel professionele multidisciplinaire zorg.</a:t>
            </a:r>
          </a:p>
          <a:p>
            <a:r>
              <a:rPr lang="nl-NL" baseline="0" dirty="0"/>
              <a:t>Restmogelijkheden;  is het duidelijk, is er samenhang tussen de mogelijkheden die er te bieden zijn? </a:t>
            </a:r>
          </a:p>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10</a:t>
            </a:fld>
            <a:endParaRPr lang="nl-NL"/>
          </a:p>
        </p:txBody>
      </p:sp>
    </p:spTree>
    <p:extLst>
      <p:ext uri="{BB962C8B-B14F-4D97-AF65-F5344CB8AC3E}">
        <p14:creationId xmlns:p14="http://schemas.microsoft.com/office/powerpoint/2010/main" val="4025640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  voedingstoestand,</a:t>
            </a:r>
            <a:r>
              <a:rPr lang="nl-NL" baseline="0" dirty="0"/>
              <a:t>  pijn,  incontinentie,  </a:t>
            </a:r>
            <a:r>
              <a:rPr lang="nl-NL" baseline="0" dirty="0" err="1"/>
              <a:t>paresen</a:t>
            </a:r>
            <a:endParaRPr lang="nl-NL" baseline="0" dirty="0"/>
          </a:p>
          <a:p>
            <a:r>
              <a:rPr lang="nl-NL" baseline="0" dirty="0"/>
              <a:t>A=F= mobiliteit, transfers,  thuis huishoudelijk activiteiten aankunnen</a:t>
            </a:r>
          </a:p>
          <a:p>
            <a:r>
              <a:rPr lang="nl-NL" baseline="0" dirty="0"/>
              <a:t>M= </a:t>
            </a:r>
            <a:r>
              <a:rPr lang="nl-NL" baseline="0" dirty="0" err="1"/>
              <a:t>materiele</a:t>
            </a:r>
            <a:r>
              <a:rPr lang="nl-NL" baseline="0" dirty="0"/>
              <a:t> en </a:t>
            </a:r>
            <a:r>
              <a:rPr lang="nl-NL" baseline="0" dirty="0" err="1"/>
              <a:t>immateriele</a:t>
            </a:r>
            <a:r>
              <a:rPr lang="nl-NL" baseline="0" dirty="0"/>
              <a:t> zaken </a:t>
            </a:r>
          </a:p>
          <a:p>
            <a:r>
              <a:rPr lang="nl-NL" baseline="0" dirty="0"/>
              <a:t>P= cognitie / motivatie / </a:t>
            </a:r>
            <a:r>
              <a:rPr lang="nl-NL" baseline="0" dirty="0" err="1"/>
              <a:t>belevings</a:t>
            </a:r>
            <a:r>
              <a:rPr lang="nl-NL" baseline="0" dirty="0"/>
              <a:t> aspecten</a:t>
            </a:r>
          </a:p>
          <a:p>
            <a:r>
              <a:rPr lang="nl-NL" baseline="0" dirty="0"/>
              <a:t>C= communicatie = zintuigen, non verbaal begrepen worden,  behoefte tot communicatie. </a:t>
            </a:r>
          </a:p>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11</a:t>
            </a:fld>
            <a:endParaRPr lang="nl-NL"/>
          </a:p>
        </p:txBody>
      </p:sp>
    </p:spTree>
    <p:extLst>
      <p:ext uri="{BB962C8B-B14F-4D97-AF65-F5344CB8AC3E}">
        <p14:creationId xmlns:p14="http://schemas.microsoft.com/office/powerpoint/2010/main" val="104874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12</a:t>
            </a:fld>
            <a:endParaRPr lang="nl-NL"/>
          </a:p>
        </p:txBody>
      </p:sp>
    </p:spTree>
    <p:extLst>
      <p:ext uri="{BB962C8B-B14F-4D97-AF65-F5344CB8AC3E}">
        <p14:creationId xmlns:p14="http://schemas.microsoft.com/office/powerpoint/2010/main" val="4103046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SAMPC    hiermee aan de slag;</a:t>
            </a:r>
          </a:p>
          <a:p>
            <a:r>
              <a:rPr lang="nl-NL" dirty="0"/>
              <a:t>Domeinen invullen,  en per domein   Doelen beschrijven , met acties</a:t>
            </a:r>
            <a:r>
              <a:rPr lang="nl-NL" baseline="0" dirty="0"/>
              <a:t> door wie/welke discipline?  En evaluatie in de tijd met een MDO liefst. </a:t>
            </a:r>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13</a:t>
            </a:fld>
            <a:endParaRPr lang="nl-NL"/>
          </a:p>
        </p:txBody>
      </p:sp>
    </p:spTree>
    <p:extLst>
      <p:ext uri="{BB962C8B-B14F-4D97-AF65-F5344CB8AC3E}">
        <p14:creationId xmlns:p14="http://schemas.microsoft.com/office/powerpoint/2010/main" val="221439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Geriatrische principes ;</a:t>
            </a:r>
            <a:r>
              <a:rPr lang="nl-NL" baseline="0" dirty="0"/>
              <a:t> afkomstig uit ouderengeneeskunde in Engeland. </a:t>
            </a:r>
            <a:endParaRPr lang="nl-NL" dirty="0"/>
          </a:p>
          <a:p>
            <a:r>
              <a:rPr lang="nl-NL" dirty="0"/>
              <a:t>1=</a:t>
            </a:r>
            <a:r>
              <a:rPr lang="nl-NL" dirty="0" err="1"/>
              <a:t>multimorbiditeit</a:t>
            </a:r>
            <a:r>
              <a:rPr lang="nl-NL" dirty="0"/>
              <a:t> = een optelsom van risicofactoren en maakt iemand “kwetsbaar”</a:t>
            </a:r>
          </a:p>
          <a:p>
            <a:r>
              <a:rPr lang="nl-NL" dirty="0"/>
              <a:t>2-ouderdomsziekten; osteoporose,  </a:t>
            </a:r>
            <a:r>
              <a:rPr lang="nl-NL" dirty="0" err="1"/>
              <a:t>arthrose</a:t>
            </a:r>
            <a:r>
              <a:rPr lang="nl-NL" dirty="0"/>
              <a:t> </a:t>
            </a:r>
          </a:p>
          <a:p>
            <a:r>
              <a:rPr lang="nl-NL" dirty="0"/>
              <a:t>3-aspecifiek</a:t>
            </a:r>
            <a:r>
              <a:rPr lang="nl-NL" baseline="0" dirty="0"/>
              <a:t> presentatie </a:t>
            </a:r>
            <a:r>
              <a:rPr lang="nl-NL" dirty="0"/>
              <a:t>, geuit door verminderde zelfredzaamheid en verwoord door anderen</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a:t>4-doel van medische interventie is streven naar herstel van functionaliteit en zelfredzaamheid. </a:t>
            </a:r>
          </a:p>
          <a:p>
            <a:endParaRPr lang="nl-NL" dirty="0"/>
          </a:p>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2</a:t>
            </a:fld>
            <a:endParaRPr lang="nl-NL"/>
          </a:p>
        </p:txBody>
      </p:sp>
    </p:spTree>
    <p:extLst>
      <p:ext uri="{BB962C8B-B14F-4D97-AF65-F5344CB8AC3E}">
        <p14:creationId xmlns:p14="http://schemas.microsoft.com/office/powerpoint/2010/main" val="60944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ISCOPE studie =  </a:t>
            </a:r>
            <a:r>
              <a:rPr lang="nl-NL" dirty="0" err="1"/>
              <a:t>integrated</a:t>
            </a:r>
            <a:r>
              <a:rPr lang="nl-NL" dirty="0"/>
              <a:t> </a:t>
            </a:r>
            <a:r>
              <a:rPr lang="nl-NL" dirty="0" err="1"/>
              <a:t>Systemic</a:t>
            </a:r>
            <a:r>
              <a:rPr lang="nl-NL" dirty="0"/>
              <a:t> Care </a:t>
            </a:r>
            <a:r>
              <a:rPr lang="nl-NL" dirty="0" err="1"/>
              <a:t>for</a:t>
            </a:r>
            <a:r>
              <a:rPr lang="nl-NL" dirty="0"/>
              <a:t> </a:t>
            </a:r>
            <a:r>
              <a:rPr lang="nl-NL" dirty="0" err="1"/>
              <a:t>Older</a:t>
            </a:r>
            <a:r>
              <a:rPr lang="nl-NL" dirty="0"/>
              <a:t> </a:t>
            </a:r>
            <a:r>
              <a:rPr lang="nl-NL" dirty="0" err="1"/>
              <a:t>People</a:t>
            </a:r>
            <a:r>
              <a:rPr lang="nl-NL" dirty="0"/>
              <a:t>  </a:t>
            </a:r>
          </a:p>
          <a:p>
            <a:r>
              <a:rPr lang="nl-NL" dirty="0"/>
              <a:t>FIT</a:t>
            </a:r>
            <a:r>
              <a:rPr lang="nl-NL" baseline="0" dirty="0"/>
              <a:t> studie = Functiebehoud bij ouderen in de eerste lijn in Transitie.  Ouderen </a:t>
            </a:r>
            <a:r>
              <a:rPr lang="nl-NL" baseline="0" dirty="0" err="1"/>
              <a:t>systhematisch</a:t>
            </a:r>
            <a:r>
              <a:rPr lang="nl-NL" baseline="0" dirty="0"/>
              <a:t> screenen en waarnodig preventieve interventies aanbieden. </a:t>
            </a:r>
          </a:p>
          <a:p>
            <a:endParaRPr lang="nl-NL" baseline="0" dirty="0"/>
          </a:p>
          <a:p>
            <a:r>
              <a:rPr lang="nl-NL" baseline="0" dirty="0"/>
              <a:t>Welke items zijn belangrijk om iemand “kwetsbaar te noemen” ?  Somberheid/verdriet.  Eenzaamheid. Beperkte mobiliteit. Vergeetachtigheid. Slecht horen. </a:t>
            </a:r>
          </a:p>
          <a:p>
            <a:endParaRPr lang="nl-NL" baseline="0" dirty="0"/>
          </a:p>
          <a:p>
            <a:r>
              <a:rPr lang="nl-NL" baseline="0" dirty="0"/>
              <a:t>Conclusies; ouderen worden niet </a:t>
            </a:r>
            <a:r>
              <a:rPr lang="nl-NL" baseline="0" dirty="0" err="1"/>
              <a:t>zelfredzamer</a:t>
            </a:r>
            <a:r>
              <a:rPr lang="nl-NL" baseline="0" dirty="0"/>
              <a:t>!  Interventiegroep niet duurder dan </a:t>
            </a:r>
            <a:r>
              <a:rPr lang="nl-NL" baseline="0" dirty="0" err="1"/>
              <a:t>usual-care</a:t>
            </a:r>
            <a:r>
              <a:rPr lang="nl-NL" baseline="0" dirty="0"/>
              <a:t> groep.  Interventiegroep huisartsen maken zorgplannen en hebben hiermee hun kwetsbare ouderen beter in beeld. </a:t>
            </a:r>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3</a:t>
            </a:fld>
            <a:endParaRPr lang="nl-NL"/>
          </a:p>
        </p:txBody>
      </p:sp>
    </p:spTree>
    <p:extLst>
      <p:ext uri="{BB962C8B-B14F-4D97-AF65-F5344CB8AC3E}">
        <p14:creationId xmlns:p14="http://schemas.microsoft.com/office/powerpoint/2010/main" val="599458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Dit bleken</a:t>
            </a:r>
            <a:r>
              <a:rPr lang="nl-NL" baseline="0" dirty="0"/>
              <a:t> belangrijke items voor kwetsbaarheid.  </a:t>
            </a:r>
          </a:p>
          <a:p>
            <a:r>
              <a:rPr lang="nl-NL" baseline="0" dirty="0"/>
              <a:t>Welke items zijn belangrijk om iemand “kwetsbaar te noemen” ?  Somberheid/verdriet.  Eenzaamheid. Beperkte mobiliteit. Vergeetachtigheid. Slecht horen. </a:t>
            </a:r>
          </a:p>
          <a:p>
            <a:endParaRPr lang="nl-NL" baseline="0" dirty="0"/>
          </a:p>
          <a:p>
            <a:r>
              <a:rPr lang="nl-NL" baseline="0" dirty="0"/>
              <a:t>Conclusies; ouderen worden niet </a:t>
            </a:r>
            <a:r>
              <a:rPr lang="nl-NL" baseline="0" dirty="0" err="1"/>
              <a:t>zelfredzamer</a:t>
            </a:r>
            <a:r>
              <a:rPr lang="nl-NL" baseline="0" dirty="0"/>
              <a:t>!  Interventiegroep niet duurder dan </a:t>
            </a:r>
            <a:r>
              <a:rPr lang="nl-NL" baseline="0" dirty="0" err="1"/>
              <a:t>usual-care</a:t>
            </a:r>
            <a:r>
              <a:rPr lang="nl-NL" baseline="0" dirty="0"/>
              <a:t> groep.  Interventiegroep huisartsen maken zorgplannen en hebben hiermee hun kwetsbare ouderen beter in beeld. </a:t>
            </a:r>
            <a:endParaRPr lang="nl-NL" dirty="0"/>
          </a:p>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4</a:t>
            </a:fld>
            <a:endParaRPr lang="nl-NL"/>
          </a:p>
        </p:txBody>
      </p:sp>
    </p:spTree>
    <p:extLst>
      <p:ext uri="{BB962C8B-B14F-4D97-AF65-F5344CB8AC3E}">
        <p14:creationId xmlns:p14="http://schemas.microsoft.com/office/powerpoint/2010/main" val="271868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NHG </a:t>
            </a:r>
            <a:r>
              <a:rPr lang="nl-NL" baseline="0" dirty="0"/>
              <a:t> standpunt 2007 over ouderen.   KNMG standpunt  2010 over ouderen. </a:t>
            </a:r>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5</a:t>
            </a:fld>
            <a:endParaRPr lang="nl-NL"/>
          </a:p>
        </p:txBody>
      </p:sp>
    </p:spTree>
    <p:extLst>
      <p:ext uri="{BB962C8B-B14F-4D97-AF65-F5344CB8AC3E}">
        <p14:creationId xmlns:p14="http://schemas.microsoft.com/office/powerpoint/2010/main" val="1927750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Grapje ;    ouderen</a:t>
            </a:r>
            <a:r>
              <a:rPr lang="nl-NL" baseline="0" dirty="0"/>
              <a:t> met geheugenstoornissen;  vallen onder kwetsbare ouderen,  hoe spoor je die op. </a:t>
            </a:r>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6</a:t>
            </a:fld>
            <a:endParaRPr lang="nl-NL"/>
          </a:p>
        </p:txBody>
      </p:sp>
    </p:spTree>
    <p:extLst>
      <p:ext uri="{BB962C8B-B14F-4D97-AF65-F5344CB8AC3E}">
        <p14:creationId xmlns:p14="http://schemas.microsoft.com/office/powerpoint/2010/main" val="2169412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7</a:t>
            </a:fld>
            <a:endParaRPr lang="nl-NL"/>
          </a:p>
        </p:txBody>
      </p:sp>
    </p:spTree>
    <p:extLst>
      <p:ext uri="{BB962C8B-B14F-4D97-AF65-F5344CB8AC3E}">
        <p14:creationId xmlns:p14="http://schemas.microsoft.com/office/powerpoint/2010/main" val="1517338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Van diagnose gericht denken naar medisch probleem oplossen</a:t>
            </a:r>
          </a:p>
          <a:p>
            <a:r>
              <a:rPr lang="nl-NL" dirty="0"/>
              <a:t>Het ziektegericht denken loslaten</a:t>
            </a:r>
          </a:p>
          <a:p>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8</a:t>
            </a:fld>
            <a:endParaRPr lang="nl-NL"/>
          </a:p>
        </p:txBody>
      </p:sp>
    </p:spTree>
    <p:extLst>
      <p:ext uri="{BB962C8B-B14F-4D97-AF65-F5344CB8AC3E}">
        <p14:creationId xmlns:p14="http://schemas.microsoft.com/office/powerpoint/2010/main" val="1910559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1-</a:t>
            </a:r>
            <a:r>
              <a:rPr lang="nl-NL" baseline="0" dirty="0"/>
              <a:t> logistieke en diagnostische beperkingen,  geeft dat er meer vanuit “werkdiagnoses “ of hypothetische diagnoses wordt gewerkt.</a:t>
            </a:r>
          </a:p>
          <a:p>
            <a:r>
              <a:rPr lang="nl-NL" baseline="0" dirty="0"/>
              <a:t>2-oudere patiënt heeft beperkte belastbaarheid voor diagnostiek en nader onderzoek.  Meerwaarde is niet altijd helder; meer diagnostiek is niet altijd beter.  Welke consequenties heeft het? </a:t>
            </a:r>
            <a:endParaRPr lang="nl-NL" dirty="0"/>
          </a:p>
          <a:p>
            <a:r>
              <a:rPr lang="nl-NL" dirty="0"/>
              <a:t>3- directe gevolgen</a:t>
            </a:r>
            <a:r>
              <a:rPr lang="nl-NL" baseline="0" dirty="0"/>
              <a:t> en indirecte gevolgen van ziektediagnostiek.    Direct = beperkingen en handicaps als direct gevolg van de ziekte.</a:t>
            </a:r>
          </a:p>
          <a:p>
            <a:r>
              <a:rPr lang="nl-NL" baseline="0" dirty="0"/>
              <a:t>Indirect = hoe is </a:t>
            </a:r>
            <a:r>
              <a:rPr lang="nl-NL" baseline="0" dirty="0" err="1"/>
              <a:t>copingsstijl</a:t>
            </a:r>
            <a:r>
              <a:rPr lang="nl-NL" baseline="0" dirty="0"/>
              <a:t> van </a:t>
            </a:r>
            <a:r>
              <a:rPr lang="nl-NL" baseline="0" dirty="0" err="1"/>
              <a:t>patient</a:t>
            </a:r>
            <a:r>
              <a:rPr lang="nl-NL" baseline="0" dirty="0"/>
              <a:t> en hoe ervaart hij/zij kwaliteit van leven.  Welke hulpbronnen heeft </a:t>
            </a:r>
            <a:r>
              <a:rPr lang="nl-NL" baseline="0" dirty="0" err="1"/>
              <a:t>patient</a:t>
            </a:r>
            <a:r>
              <a:rPr lang="nl-NL" baseline="0" dirty="0"/>
              <a:t> nodig om verder te leven met gevolgen van ziektes.  Welke gevolgen heeft het op Sociale / maatschappelijke / psychische gezondheid? </a:t>
            </a:r>
          </a:p>
          <a:p>
            <a:r>
              <a:rPr lang="nl-NL" baseline="0" dirty="0"/>
              <a:t>4-huisarts moet met een zorgplan voor paramedische hulp / verpleegkundige hulp / </a:t>
            </a:r>
            <a:r>
              <a:rPr lang="nl-NL" baseline="0" dirty="0" err="1"/>
              <a:t>pscyhosociale</a:t>
            </a:r>
            <a:r>
              <a:rPr lang="nl-NL" baseline="0" dirty="0"/>
              <a:t> hulp  doelen stellen en hierin regie nemen. </a:t>
            </a:r>
            <a:endParaRPr lang="nl-NL" dirty="0"/>
          </a:p>
        </p:txBody>
      </p:sp>
      <p:sp>
        <p:nvSpPr>
          <p:cNvPr id="4" name="Tijdelijke aanduiding voor dianummer 3"/>
          <p:cNvSpPr>
            <a:spLocks noGrp="1"/>
          </p:cNvSpPr>
          <p:nvPr>
            <p:ph type="sldNum" sz="quarter" idx="10"/>
          </p:nvPr>
        </p:nvSpPr>
        <p:spPr/>
        <p:txBody>
          <a:bodyPr/>
          <a:lstStyle/>
          <a:p>
            <a:fld id="{30E2E0FA-FC43-4095-8BEF-D4D4F57498BF}" type="slidenum">
              <a:rPr lang="nl-NL" smtClean="0"/>
              <a:pPr/>
              <a:t>9</a:t>
            </a:fld>
            <a:endParaRPr lang="nl-NL"/>
          </a:p>
        </p:txBody>
      </p:sp>
    </p:spTree>
    <p:extLst>
      <p:ext uri="{BB962C8B-B14F-4D97-AF65-F5344CB8AC3E}">
        <p14:creationId xmlns:p14="http://schemas.microsoft.com/office/powerpoint/2010/main" val="2125963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73346BA-141C-44D6-A039-4F0010C0DE33}" type="datetimeFigureOut">
              <a:rPr lang="nl-NL" smtClean="0"/>
              <a:pPr/>
              <a:t>16-3-2018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73346BA-141C-44D6-A039-4F0010C0DE33}" type="datetimeFigureOut">
              <a:rPr lang="nl-NL" smtClean="0"/>
              <a:pPr/>
              <a:t>16-3-2018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73346BA-141C-44D6-A039-4F0010C0DE33}" type="datetimeFigureOut">
              <a:rPr lang="nl-NL" smtClean="0"/>
              <a:pPr/>
              <a:t>16-3-2018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3346BA-141C-44D6-A039-4F0010C0DE33}" type="datetimeFigureOut">
              <a:rPr lang="nl-NL" smtClean="0"/>
              <a:pPr/>
              <a:t>16-3-2018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3346BA-141C-44D6-A039-4F0010C0DE33}" type="datetimeFigureOut">
              <a:rPr lang="nl-NL" smtClean="0"/>
              <a:pPr/>
              <a:t>16-3-2018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3346BA-141C-44D6-A039-4F0010C0DE33}" type="datetimeFigureOut">
              <a:rPr lang="nl-NL" smtClean="0"/>
              <a:pPr/>
              <a:t>16-3-2018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6594291-6638-40A0-9569-2B4817E9CC6B}"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46BA-141C-44D6-A039-4F0010C0DE33}" type="datetimeFigureOut">
              <a:rPr lang="nl-NL" smtClean="0"/>
              <a:pPr/>
              <a:t>16-3-2018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94291-6638-40A0-9569-2B4817E9CC6B}"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074242"/>
          </a:xfrm>
        </p:spPr>
        <p:txBody>
          <a:bodyPr>
            <a:normAutofit/>
          </a:bodyPr>
          <a:lstStyle/>
          <a:p>
            <a:r>
              <a:rPr lang="nl-NL"/>
              <a:t>Probleem georienteerde</a:t>
            </a:r>
            <a:r>
              <a:rPr lang="nl-NL" dirty="0"/>
              <a:t> zorg </a:t>
            </a:r>
            <a:br>
              <a:rPr lang="nl-NL" dirty="0"/>
            </a:br>
            <a:r>
              <a:rPr lang="nl-NL" sz="1600" dirty="0" err="1"/>
              <a:t>a.c.</a:t>
            </a:r>
            <a:r>
              <a:rPr lang="nl-NL" sz="1600" dirty="0"/>
              <a:t> ten have</a:t>
            </a:r>
            <a:br>
              <a:rPr lang="nl-NL" sz="1600" dirty="0"/>
            </a:br>
            <a:r>
              <a:rPr lang="nl-NL" sz="1600" dirty="0"/>
              <a:t>dec 2014</a:t>
            </a:r>
          </a:p>
        </p:txBody>
      </p:sp>
      <p:pic>
        <p:nvPicPr>
          <p:cNvPr id="4" name="Picture 2" descr="http://www.fysiotherapievoorthuizen.nl/dynamic/media/30/images/rennend%20rekje.jpg"/>
          <p:cNvPicPr>
            <a:picLocks noGrp="1" noChangeAspect="1" noChangeArrowheads="1"/>
          </p:cNvPicPr>
          <p:nvPr>
            <p:ph idx="1"/>
          </p:nvPr>
        </p:nvPicPr>
        <p:blipFill>
          <a:blip r:embed="rId3" cstate="print"/>
          <a:srcRect/>
          <a:stretch>
            <a:fillRect/>
          </a:stretch>
        </p:blipFill>
        <p:spPr bwMode="auto">
          <a:xfrm rot="20834437">
            <a:off x="2787456" y="3049753"/>
            <a:ext cx="2702748" cy="240020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Het probleem in de probleemlijst</a:t>
            </a:r>
          </a:p>
        </p:txBody>
      </p:sp>
      <p:sp>
        <p:nvSpPr>
          <p:cNvPr id="3" name="Tijdelijke aanduiding voor inhoud 2"/>
          <p:cNvSpPr>
            <a:spLocks noGrp="1"/>
          </p:cNvSpPr>
          <p:nvPr>
            <p:ph idx="1"/>
          </p:nvPr>
        </p:nvSpPr>
        <p:spPr/>
        <p:txBody>
          <a:bodyPr/>
          <a:lstStyle/>
          <a:p>
            <a:r>
              <a:rPr lang="nl-NL" dirty="0"/>
              <a:t>Het probleem ordenen in domeinen bv SAMPC</a:t>
            </a:r>
          </a:p>
          <a:p>
            <a:r>
              <a:rPr lang="nl-NL" dirty="0"/>
              <a:t>Het probleem moet in relatie staan tot zorgdoeleinde</a:t>
            </a:r>
          </a:p>
          <a:p>
            <a:r>
              <a:rPr lang="nl-NL" dirty="0"/>
              <a:t>Het probleem moet professioneel vastgesteld en behandeld worden</a:t>
            </a:r>
          </a:p>
          <a:p>
            <a:r>
              <a:rPr lang="nl-NL" dirty="0"/>
              <a:t>Welke restmogelijkheden heeft patiënt nog?  </a:t>
            </a:r>
          </a:p>
          <a:p>
            <a:endParaRPr lang="nl-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SAMPC  </a:t>
            </a:r>
          </a:p>
        </p:txBody>
      </p:sp>
      <p:sp>
        <p:nvSpPr>
          <p:cNvPr id="3" name="Tijdelijke aanduiding voor inhoud 2"/>
          <p:cNvSpPr>
            <a:spLocks noGrp="1"/>
          </p:cNvSpPr>
          <p:nvPr>
            <p:ph idx="1"/>
          </p:nvPr>
        </p:nvSpPr>
        <p:spPr/>
        <p:txBody>
          <a:bodyPr/>
          <a:lstStyle/>
          <a:p>
            <a:r>
              <a:rPr lang="nl-NL" dirty="0">
                <a:solidFill>
                  <a:srgbClr val="C00000"/>
                </a:solidFill>
              </a:rPr>
              <a:t>S=Somatisch</a:t>
            </a:r>
          </a:p>
          <a:p>
            <a:r>
              <a:rPr lang="nl-NL" dirty="0">
                <a:solidFill>
                  <a:srgbClr val="C00000"/>
                </a:solidFill>
              </a:rPr>
              <a:t>A=F= Functioneel</a:t>
            </a:r>
          </a:p>
          <a:p>
            <a:r>
              <a:rPr lang="nl-NL" dirty="0">
                <a:solidFill>
                  <a:srgbClr val="C00000"/>
                </a:solidFill>
              </a:rPr>
              <a:t>M=Maatschappelijk</a:t>
            </a:r>
          </a:p>
          <a:p>
            <a:r>
              <a:rPr lang="nl-NL" dirty="0">
                <a:solidFill>
                  <a:srgbClr val="C00000"/>
                </a:solidFill>
              </a:rPr>
              <a:t>P= Psychisch</a:t>
            </a:r>
          </a:p>
          <a:p>
            <a:r>
              <a:rPr lang="nl-NL" dirty="0">
                <a:solidFill>
                  <a:srgbClr val="C00000"/>
                </a:solidFill>
              </a:rPr>
              <a:t>C= Communicatie</a:t>
            </a:r>
          </a:p>
          <a:p>
            <a:endParaRPr lang="nl-NL" dirty="0"/>
          </a:p>
        </p:txBody>
      </p:sp>
      <p:sp>
        <p:nvSpPr>
          <p:cNvPr id="6146" name="AutoShape 2" descr="http://medischcontact.artsennet.nl/upload/08dfef55-ea6b-4980-a5ba-ba7c8b1bdffa_cartoon_1_340.op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
        <p:nvSpPr>
          <p:cNvPr id="6148" name="AutoShape 4" descr="http://medischcontact.artsennet.nl/upload/08dfef55-ea6b-4980-a5ba-ba7c8b1bdffa_cartoon_1_340.op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74638"/>
            <a:ext cx="8291264" cy="850106"/>
          </a:xfrm>
        </p:spPr>
        <p:txBody>
          <a:bodyPr/>
          <a:lstStyle/>
          <a:p>
            <a:r>
              <a:rPr lang="nl-NL" dirty="0"/>
              <a:t>4 domeinen zorgplan</a:t>
            </a:r>
          </a:p>
        </p:txBody>
      </p:sp>
      <p:sp>
        <p:nvSpPr>
          <p:cNvPr id="3" name="Tijdelijke aanduiding voor inhoud 2"/>
          <p:cNvSpPr>
            <a:spLocks noGrp="1"/>
          </p:cNvSpPr>
          <p:nvPr>
            <p:ph idx="1"/>
          </p:nvPr>
        </p:nvSpPr>
        <p:spPr>
          <a:xfrm>
            <a:off x="457200" y="1196752"/>
            <a:ext cx="8229600" cy="4929411"/>
          </a:xfrm>
        </p:spPr>
        <p:txBody>
          <a:bodyPr>
            <a:normAutofit/>
          </a:bodyPr>
          <a:lstStyle/>
          <a:p>
            <a:r>
              <a:rPr lang="nl-NL" dirty="0"/>
              <a:t>Wonen</a:t>
            </a:r>
          </a:p>
          <a:p>
            <a:r>
              <a:rPr lang="nl-NL" dirty="0"/>
              <a:t>Participatie  = sociale redzaamheid</a:t>
            </a:r>
          </a:p>
          <a:p>
            <a:r>
              <a:rPr lang="nl-NL" dirty="0"/>
              <a:t>Welzijn = Mentaal welbevinden en autonomie</a:t>
            </a:r>
          </a:p>
          <a:p>
            <a:r>
              <a:rPr lang="nl-NL" dirty="0"/>
              <a:t>Zorg = Lichamelijk welbevinden en gezondheid</a:t>
            </a:r>
          </a:p>
          <a:p>
            <a:endParaRPr lang="nl-NL" dirty="0"/>
          </a:p>
          <a:p>
            <a:pPr>
              <a:buNone/>
            </a:pPr>
            <a:r>
              <a:rPr lang="nl-NL" dirty="0"/>
              <a:t>Medische model is nu </a:t>
            </a:r>
          </a:p>
          <a:p>
            <a:pPr>
              <a:buNone/>
            </a:pPr>
            <a:r>
              <a:rPr lang="nl-NL" dirty="0"/>
              <a:t>niet meer bepalend</a:t>
            </a:r>
          </a:p>
        </p:txBody>
      </p:sp>
      <p:pic>
        <p:nvPicPr>
          <p:cNvPr id="4098" name="Picture 2" descr="http://www.ouderenhart.be/PSYCHISCH_WELBEHAGEN/ISOLEMENT/isolement_bijlagen/klein_20090421_CARTOON_rusthuis_AlLangHier.gif"/>
          <p:cNvPicPr>
            <a:picLocks noChangeAspect="1" noChangeArrowheads="1"/>
          </p:cNvPicPr>
          <p:nvPr/>
        </p:nvPicPr>
        <p:blipFill>
          <a:blip r:embed="rId3" cstate="print"/>
          <a:srcRect/>
          <a:stretch>
            <a:fillRect/>
          </a:stretch>
        </p:blipFill>
        <p:spPr bwMode="auto">
          <a:xfrm>
            <a:off x="5868144" y="3501009"/>
            <a:ext cx="2664296" cy="288032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goed zorgplan</a:t>
            </a:r>
          </a:p>
        </p:txBody>
      </p:sp>
      <p:sp>
        <p:nvSpPr>
          <p:cNvPr id="3" name="Tijdelijke aanduiding voor inhoud 2"/>
          <p:cNvSpPr>
            <a:spLocks noGrp="1"/>
          </p:cNvSpPr>
          <p:nvPr>
            <p:ph idx="1"/>
          </p:nvPr>
        </p:nvSpPr>
        <p:spPr/>
        <p:txBody>
          <a:bodyPr/>
          <a:lstStyle/>
          <a:p>
            <a:r>
              <a:rPr lang="nl-NL" dirty="0"/>
              <a:t>Heeft  haalbare doelen. </a:t>
            </a:r>
          </a:p>
          <a:p>
            <a:r>
              <a:rPr lang="nl-NL" dirty="0"/>
              <a:t>Acties  en door wie?</a:t>
            </a:r>
          </a:p>
          <a:p>
            <a:r>
              <a:rPr lang="nl-NL" dirty="0"/>
              <a:t>Evaluatie in multidisciplinaire bespreking </a:t>
            </a:r>
          </a:p>
        </p:txBody>
      </p:sp>
      <p:pic>
        <p:nvPicPr>
          <p:cNvPr id="2050" name="Picture 2" descr="http://www.swok.nl/images/img3.jpg"/>
          <p:cNvPicPr>
            <a:picLocks noChangeAspect="1" noChangeArrowheads="1"/>
          </p:cNvPicPr>
          <p:nvPr/>
        </p:nvPicPr>
        <p:blipFill>
          <a:blip r:embed="rId3" cstate="print"/>
          <a:srcRect/>
          <a:stretch>
            <a:fillRect/>
          </a:stretch>
        </p:blipFill>
        <p:spPr bwMode="auto">
          <a:xfrm>
            <a:off x="3203848" y="4149080"/>
            <a:ext cx="2276475" cy="1600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Zorg Zwaarte </a:t>
            </a:r>
            <a:r>
              <a:rPr lang="nl-NL" dirty="0" err="1"/>
              <a:t>Paketten</a:t>
            </a:r>
            <a:r>
              <a:rPr lang="nl-NL" dirty="0"/>
              <a:t> V&amp;V</a:t>
            </a:r>
          </a:p>
        </p:txBody>
      </p:sp>
      <p:sp>
        <p:nvSpPr>
          <p:cNvPr id="3" name="Tijdelijke aanduiding voor inhoud 2"/>
          <p:cNvSpPr>
            <a:spLocks noGrp="1"/>
          </p:cNvSpPr>
          <p:nvPr>
            <p:ph idx="1"/>
          </p:nvPr>
        </p:nvSpPr>
        <p:spPr>
          <a:xfrm>
            <a:off x="457200" y="1556792"/>
            <a:ext cx="8229600" cy="452596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endParaRPr lang="nl-NL" dirty="0"/>
          </a:p>
          <a:p>
            <a:pPr marL="0" indent="0">
              <a:buNone/>
            </a:pPr>
            <a:r>
              <a:rPr lang="nl-NL" dirty="0">
                <a:solidFill>
                  <a:srgbClr val="00B050"/>
                </a:solidFill>
              </a:rPr>
              <a:t>1</a:t>
            </a:r>
          </a:p>
          <a:p>
            <a:pPr marL="0" indent="0">
              <a:buNone/>
            </a:pPr>
            <a:r>
              <a:rPr lang="nl-NL" dirty="0">
                <a:solidFill>
                  <a:srgbClr val="00B050"/>
                </a:solidFill>
              </a:rPr>
              <a:t>2</a:t>
            </a:r>
          </a:p>
          <a:p>
            <a:pPr marL="0" indent="0">
              <a:buNone/>
            </a:pPr>
            <a:r>
              <a:rPr lang="nl-NL" dirty="0">
                <a:solidFill>
                  <a:srgbClr val="FF0000"/>
                </a:solidFill>
              </a:rPr>
              <a:t>3	</a:t>
            </a:r>
            <a:r>
              <a:rPr lang="nl-NL" sz="2900" dirty="0" err="1">
                <a:solidFill>
                  <a:srgbClr val="FF0000"/>
                </a:solidFill>
                <a:latin typeface="Times New Roman" panose="02020603050405020304" pitchFamily="18" charset="0"/>
                <a:cs typeface="Times New Roman" panose="02020603050405020304" pitchFamily="18" charset="0"/>
              </a:rPr>
              <a:t>somatiek</a:t>
            </a:r>
            <a:endParaRPr lang="nl-NL" sz="2900" dirty="0">
              <a:solidFill>
                <a:srgbClr val="FF0000"/>
              </a:solidFill>
              <a:latin typeface="Times New Roman" panose="02020603050405020304" pitchFamily="18" charset="0"/>
              <a:cs typeface="Times New Roman" panose="02020603050405020304" pitchFamily="18" charset="0"/>
            </a:endParaRPr>
          </a:p>
          <a:p>
            <a:pPr marL="0" indent="0">
              <a:buNone/>
            </a:pPr>
            <a:r>
              <a:rPr lang="nl-NL" sz="2900" dirty="0">
                <a:solidFill>
                  <a:srgbClr val="FF0000"/>
                </a:solidFill>
                <a:latin typeface="Times New Roman" panose="02020603050405020304" pitchFamily="18" charset="0"/>
                <a:cs typeface="Times New Roman" panose="02020603050405020304" pitchFamily="18" charset="0"/>
              </a:rPr>
              <a:t>4	Licht PG</a:t>
            </a:r>
          </a:p>
          <a:p>
            <a:pPr marL="0" indent="0">
              <a:buNone/>
            </a:pPr>
            <a:endParaRPr lang="nl-NL" sz="2900" dirty="0">
              <a:solidFill>
                <a:srgbClr val="FF0000"/>
              </a:solidFill>
              <a:latin typeface="Times New Roman" panose="02020603050405020304" pitchFamily="18" charset="0"/>
              <a:cs typeface="Times New Roman" panose="02020603050405020304" pitchFamily="18" charset="0"/>
            </a:endParaRPr>
          </a:p>
          <a:p>
            <a:pPr marL="0" indent="0">
              <a:buNone/>
            </a:pPr>
            <a:r>
              <a:rPr lang="nl-NL" sz="2900" dirty="0">
                <a:solidFill>
                  <a:srgbClr val="7030A0"/>
                </a:solidFill>
                <a:latin typeface="Times New Roman" panose="02020603050405020304" pitchFamily="18" charset="0"/>
                <a:cs typeface="Times New Roman" panose="02020603050405020304" pitchFamily="18" charset="0"/>
              </a:rPr>
              <a:t>5	PG</a:t>
            </a:r>
          </a:p>
          <a:p>
            <a:pPr marL="0" indent="0">
              <a:buNone/>
            </a:pPr>
            <a:r>
              <a:rPr lang="nl-NL" sz="2900" dirty="0">
                <a:solidFill>
                  <a:srgbClr val="7030A0"/>
                </a:solidFill>
                <a:latin typeface="Times New Roman" panose="02020603050405020304" pitchFamily="18" charset="0"/>
                <a:cs typeface="Times New Roman" panose="02020603050405020304" pitchFamily="18" charset="0"/>
              </a:rPr>
              <a:t>6	</a:t>
            </a:r>
            <a:r>
              <a:rPr lang="nl-NL" sz="2900" dirty="0" err="1">
                <a:solidFill>
                  <a:srgbClr val="7030A0"/>
                </a:solidFill>
                <a:latin typeface="Times New Roman" panose="02020603050405020304" pitchFamily="18" charset="0"/>
                <a:cs typeface="Times New Roman" panose="02020603050405020304" pitchFamily="18" charset="0"/>
              </a:rPr>
              <a:t>somatiek</a:t>
            </a:r>
            <a:endParaRPr lang="nl-NL" sz="2900" dirty="0">
              <a:solidFill>
                <a:srgbClr val="7030A0"/>
              </a:solidFill>
              <a:latin typeface="Times New Roman" panose="02020603050405020304" pitchFamily="18" charset="0"/>
              <a:cs typeface="Times New Roman" panose="02020603050405020304" pitchFamily="18" charset="0"/>
            </a:endParaRPr>
          </a:p>
          <a:p>
            <a:pPr marL="0" indent="0">
              <a:buNone/>
            </a:pPr>
            <a:r>
              <a:rPr lang="nl-NL" sz="2900" dirty="0">
                <a:solidFill>
                  <a:srgbClr val="7030A0"/>
                </a:solidFill>
                <a:latin typeface="Times New Roman" panose="02020603050405020304" pitchFamily="18" charset="0"/>
                <a:cs typeface="Times New Roman" panose="02020603050405020304" pitchFamily="18" charset="0"/>
              </a:rPr>
              <a:t>7	PG+</a:t>
            </a:r>
          </a:p>
          <a:p>
            <a:pPr marL="0" indent="0">
              <a:buNone/>
            </a:pPr>
            <a:r>
              <a:rPr lang="nl-NL" sz="2900" dirty="0">
                <a:solidFill>
                  <a:srgbClr val="7030A0"/>
                </a:solidFill>
              </a:rPr>
              <a:t>8	</a:t>
            </a:r>
            <a:r>
              <a:rPr lang="nl-NL" sz="2900" dirty="0" err="1">
                <a:solidFill>
                  <a:srgbClr val="7030A0"/>
                </a:solidFill>
              </a:rPr>
              <a:t>somatiek</a:t>
            </a:r>
            <a:r>
              <a:rPr lang="nl-NL" sz="2900" dirty="0">
                <a:solidFill>
                  <a:srgbClr val="7030A0"/>
                </a:solidFill>
              </a:rPr>
              <a:t>+</a:t>
            </a:r>
          </a:p>
          <a:p>
            <a:pPr marL="0" indent="0">
              <a:buNone/>
            </a:pPr>
            <a:r>
              <a:rPr lang="nl-NL" sz="2900" dirty="0">
                <a:solidFill>
                  <a:srgbClr val="7030A0"/>
                </a:solidFill>
              </a:rPr>
              <a:t>9	revalidatie</a:t>
            </a:r>
          </a:p>
          <a:p>
            <a:pPr marL="0" indent="0">
              <a:buNone/>
            </a:pPr>
            <a:r>
              <a:rPr lang="nl-NL" sz="2900" dirty="0">
                <a:solidFill>
                  <a:srgbClr val="7030A0"/>
                </a:solidFill>
              </a:rPr>
              <a:t>10	palliatief</a:t>
            </a:r>
          </a:p>
        </p:txBody>
      </p:sp>
      <p:cxnSp>
        <p:nvCxnSpPr>
          <p:cNvPr id="5" name="Rechte verbindingslijn met pijl 4"/>
          <p:cNvCxnSpPr/>
          <p:nvPr/>
        </p:nvCxnSpPr>
        <p:spPr>
          <a:xfrm>
            <a:off x="827584" y="2708920"/>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Rechte verbindingslijn met pijl 7"/>
          <p:cNvCxnSpPr/>
          <p:nvPr/>
        </p:nvCxnSpPr>
        <p:spPr>
          <a:xfrm>
            <a:off x="539552" y="3573016"/>
            <a:ext cx="77048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756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548680"/>
            <a:ext cx="8229600" cy="1228998"/>
          </a:xfrm>
        </p:spPr>
        <p:style>
          <a:lnRef idx="1">
            <a:schemeClr val="accent2"/>
          </a:lnRef>
          <a:fillRef idx="2">
            <a:schemeClr val="accent2"/>
          </a:fillRef>
          <a:effectRef idx="1">
            <a:schemeClr val="accent2"/>
          </a:effectRef>
          <a:fontRef idx="minor">
            <a:schemeClr val="dk1"/>
          </a:fontRef>
        </p:style>
        <p:txBody>
          <a:bodyPr>
            <a:noAutofit/>
          </a:bodyPr>
          <a:lstStyle/>
          <a:p>
            <a:br>
              <a:rPr lang="nl-NL" sz="2800" dirty="0"/>
            </a:br>
            <a:r>
              <a:rPr lang="nl-NL" sz="2800" dirty="0"/>
              <a:t>ZZP 3 VV = Beschut wonen met begeleiding en intensieve verzorging</a:t>
            </a:r>
            <a:br>
              <a:rPr lang="nl-NL" sz="2800" dirty="0"/>
            </a:br>
            <a:br>
              <a:rPr lang="nl-NL" sz="2800" dirty="0"/>
            </a:br>
            <a:endParaRPr lang="nl-NL" sz="2800" dirty="0"/>
          </a:p>
        </p:txBody>
      </p:sp>
      <p:sp>
        <p:nvSpPr>
          <p:cNvPr id="3" name="Tijdelijke aanduiding voor inhoud 2"/>
          <p:cNvSpPr>
            <a:spLocks noGrp="1"/>
          </p:cNvSpPr>
          <p:nvPr>
            <p:ph idx="1"/>
          </p:nvPr>
        </p:nvSpPr>
        <p:spPr/>
        <p:txBody>
          <a:bodyPr/>
          <a:lstStyle/>
          <a:p>
            <a:endParaRPr lang="nl-NL" dirty="0"/>
          </a:p>
          <a:p>
            <a:r>
              <a:rPr lang="nl-NL" dirty="0"/>
              <a:t>Voorbeelden van cliëntgroepen zijn:</a:t>
            </a:r>
          </a:p>
          <a:p>
            <a:pPr marL="0" indent="0">
              <a:buNone/>
            </a:pPr>
            <a:r>
              <a:rPr lang="nl-NL" dirty="0"/>
              <a:t>	• Bewoners somatische </a:t>
            </a:r>
            <a:r>
              <a:rPr lang="nl-NL" dirty="0" err="1"/>
              <a:t>meerzorg</a:t>
            </a:r>
            <a:r>
              <a:rPr lang="nl-NL" dirty="0"/>
              <a:t> in het 	verzorgingshuis.</a:t>
            </a:r>
          </a:p>
          <a:p>
            <a:pPr marL="0" indent="0">
              <a:buNone/>
            </a:pPr>
            <a:r>
              <a:rPr lang="nl-NL" dirty="0"/>
              <a:t>	• Lichte somatische bewoners in een 	verpleeghuis. </a:t>
            </a:r>
          </a:p>
          <a:p>
            <a:endParaRPr lang="nl-NL" dirty="0"/>
          </a:p>
        </p:txBody>
      </p:sp>
    </p:spTree>
    <p:extLst>
      <p:ext uri="{BB962C8B-B14F-4D97-AF65-F5344CB8AC3E}">
        <p14:creationId xmlns:p14="http://schemas.microsoft.com/office/powerpoint/2010/main" val="1783823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r>
              <a:rPr lang="nl-NL" sz="2800" dirty="0"/>
              <a:t>ZZP 4 VV Beschut wonen met intensieve begeleiding en uitgebreide verzorging</a:t>
            </a:r>
            <a:br>
              <a:rPr lang="nl-NL" sz="2800" dirty="0"/>
            </a:br>
            <a:endParaRPr lang="nl-NL" sz="2800" dirty="0"/>
          </a:p>
        </p:txBody>
      </p:sp>
      <p:sp>
        <p:nvSpPr>
          <p:cNvPr id="3" name="Tijdelijke aanduiding voor inhoud 2"/>
          <p:cNvSpPr>
            <a:spLocks noGrp="1"/>
          </p:cNvSpPr>
          <p:nvPr>
            <p:ph idx="1"/>
          </p:nvPr>
        </p:nvSpPr>
        <p:spPr/>
        <p:txBody>
          <a:bodyPr>
            <a:normAutofit fontScale="85000" lnSpcReduction="20000"/>
          </a:bodyPr>
          <a:lstStyle/>
          <a:p>
            <a:r>
              <a:rPr lang="nl-NL" dirty="0"/>
              <a:t>Voorbeelden van cliëntgroepen zijn:</a:t>
            </a:r>
          </a:p>
          <a:p>
            <a:pPr marL="0" indent="0">
              <a:buNone/>
            </a:pPr>
            <a:r>
              <a:rPr lang="nl-NL" dirty="0"/>
              <a:t>	• Cliënten met een matig dementie syndroom.</a:t>
            </a:r>
          </a:p>
          <a:p>
            <a:pPr marL="0" indent="0">
              <a:buNone/>
            </a:pPr>
            <a:r>
              <a:rPr lang="nl-NL" dirty="0"/>
              <a:t>	• Bewoners met PG </a:t>
            </a:r>
            <a:r>
              <a:rPr lang="nl-NL" dirty="0" err="1"/>
              <a:t>meerzorg</a:t>
            </a:r>
            <a:r>
              <a:rPr lang="nl-NL" dirty="0"/>
              <a:t> in het 	verzorgingshuis.</a:t>
            </a:r>
          </a:p>
          <a:p>
            <a:pPr marL="0" indent="0">
              <a:buNone/>
            </a:pPr>
            <a:r>
              <a:rPr lang="nl-NL" dirty="0"/>
              <a:t>	• Cliënten die door ouderdom een 	verzorgingsbehoefte hebben gekregen naast</a:t>
            </a:r>
          </a:p>
          <a:p>
            <a:pPr marL="0" indent="0">
              <a:buNone/>
            </a:pPr>
            <a:r>
              <a:rPr lang="nl-NL" dirty="0"/>
              <a:t>	reeds bestaande langdurende psychiatrische 	problematiek.</a:t>
            </a:r>
          </a:p>
          <a:p>
            <a:pPr marL="0" indent="0">
              <a:buNone/>
            </a:pPr>
            <a:r>
              <a:rPr lang="nl-NL" dirty="0"/>
              <a:t>	• Personen die in samenhang met de fysieke 	verzorgingsbehoefte extra begeleiding nodig 	hebben vanwege ernstige zintuiglijke 	beperkingen (doof / blindheid op latere leeftijd). </a:t>
            </a:r>
          </a:p>
          <a:p>
            <a:endParaRPr lang="nl-NL" dirty="0"/>
          </a:p>
        </p:txBody>
      </p:sp>
    </p:spTree>
    <p:extLst>
      <p:ext uri="{BB962C8B-B14F-4D97-AF65-F5344CB8AC3E}">
        <p14:creationId xmlns:p14="http://schemas.microsoft.com/office/powerpoint/2010/main" val="177440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32656"/>
            <a:ext cx="8229600" cy="1143000"/>
          </a:xfrm>
        </p:spPr>
        <p:style>
          <a:lnRef idx="1">
            <a:schemeClr val="accent4"/>
          </a:lnRef>
          <a:fillRef idx="2">
            <a:schemeClr val="accent4"/>
          </a:fillRef>
          <a:effectRef idx="1">
            <a:schemeClr val="accent4"/>
          </a:effectRef>
          <a:fontRef idx="minor">
            <a:schemeClr val="dk1"/>
          </a:fontRef>
        </p:style>
        <p:txBody>
          <a:bodyPr>
            <a:noAutofit/>
          </a:bodyPr>
          <a:lstStyle/>
          <a:p>
            <a:r>
              <a:rPr lang="nl-NL" sz="2800" dirty="0"/>
              <a:t>ZZP 5 VV Beschermd wonen met intensieve dementiezorg</a:t>
            </a:r>
            <a:br>
              <a:rPr lang="nl-NL" sz="2800" dirty="0"/>
            </a:br>
            <a:endParaRPr lang="nl-NL" sz="2800" dirty="0"/>
          </a:p>
        </p:txBody>
      </p:sp>
      <p:sp>
        <p:nvSpPr>
          <p:cNvPr id="3" name="Tijdelijke aanduiding voor inhoud 2"/>
          <p:cNvSpPr>
            <a:spLocks noGrp="1"/>
          </p:cNvSpPr>
          <p:nvPr>
            <p:ph idx="1"/>
          </p:nvPr>
        </p:nvSpPr>
        <p:spPr/>
        <p:txBody>
          <a:bodyPr/>
          <a:lstStyle/>
          <a:p>
            <a:endParaRPr lang="nl-NL" dirty="0"/>
          </a:p>
          <a:p>
            <a:endParaRPr lang="nl-NL" dirty="0"/>
          </a:p>
          <a:p>
            <a:r>
              <a:rPr lang="nl-NL" dirty="0"/>
              <a:t>Voorbeelden van cliëntgroepen zijn:</a:t>
            </a:r>
          </a:p>
          <a:p>
            <a:pPr marL="0" indent="0">
              <a:buNone/>
            </a:pPr>
            <a:r>
              <a:rPr lang="nl-NL" dirty="0"/>
              <a:t>	• Cliënten met een ernstige mate van 	dementie zonder veel 	gedragsproblematiek. </a:t>
            </a:r>
          </a:p>
          <a:p>
            <a:endParaRPr lang="nl-NL" dirty="0"/>
          </a:p>
        </p:txBody>
      </p:sp>
    </p:spTree>
    <p:extLst>
      <p:ext uri="{BB962C8B-B14F-4D97-AF65-F5344CB8AC3E}">
        <p14:creationId xmlns:p14="http://schemas.microsoft.com/office/powerpoint/2010/main" val="3502165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15616" y="188641"/>
            <a:ext cx="7342584" cy="1440159"/>
          </a:xfrm>
        </p:spPr>
        <p:style>
          <a:lnRef idx="1">
            <a:schemeClr val="accent4"/>
          </a:lnRef>
          <a:fillRef idx="2">
            <a:schemeClr val="accent4"/>
          </a:fillRef>
          <a:effectRef idx="1">
            <a:schemeClr val="accent4"/>
          </a:effectRef>
          <a:fontRef idx="minor">
            <a:schemeClr val="dk1"/>
          </a:fontRef>
        </p:style>
        <p:txBody>
          <a:bodyPr>
            <a:normAutofit/>
          </a:bodyPr>
          <a:lstStyle/>
          <a:p>
            <a:r>
              <a:rPr lang="nl-NL" sz="2800" dirty="0"/>
              <a:t>ZZP 6 VV Beschermd wonen met intensieve verzorging en verpleging</a:t>
            </a:r>
          </a:p>
        </p:txBody>
      </p:sp>
      <p:sp>
        <p:nvSpPr>
          <p:cNvPr id="3" name="Ondertitel 2"/>
          <p:cNvSpPr>
            <a:spLocks noGrp="1"/>
          </p:cNvSpPr>
          <p:nvPr>
            <p:ph type="subTitle" idx="1"/>
          </p:nvPr>
        </p:nvSpPr>
        <p:spPr>
          <a:xfrm>
            <a:off x="611560" y="2204864"/>
            <a:ext cx="7160840" cy="4320480"/>
          </a:xfrm>
        </p:spPr>
        <p:txBody>
          <a:bodyPr>
            <a:noAutofit/>
          </a:bodyPr>
          <a:lstStyle/>
          <a:p>
            <a:r>
              <a:rPr lang="nl-NL" sz="2800" dirty="0"/>
              <a:t>Voorbeelden van cliëntgroepen zijn:</a:t>
            </a:r>
          </a:p>
          <a:p>
            <a:r>
              <a:rPr lang="nl-NL" sz="2800" dirty="0"/>
              <a:t>• Cliënten met ernstige somatische beperkingen</a:t>
            </a:r>
          </a:p>
          <a:p>
            <a:r>
              <a:rPr lang="nl-NL" sz="2800" dirty="0"/>
              <a:t>(bijvoorbeeld blijvend hersenletsel, </a:t>
            </a:r>
            <a:r>
              <a:rPr lang="nl-NL" sz="2800" dirty="0" err="1"/>
              <a:t>Parkinson</a:t>
            </a:r>
            <a:r>
              <a:rPr lang="nl-NL" sz="2800" dirty="0"/>
              <a:t>, chronisch hartfalen, spierziekte).</a:t>
            </a:r>
          </a:p>
          <a:p>
            <a:r>
              <a:rPr lang="nl-NL" sz="2800" dirty="0"/>
              <a:t>• Cliënten met complexe ziekten in een nog niet vergevorderd stadium en/of</a:t>
            </a:r>
          </a:p>
          <a:p>
            <a:r>
              <a:rPr lang="nl-NL" sz="2800" dirty="0"/>
              <a:t>zonder gedragsproblematiek.</a:t>
            </a:r>
          </a:p>
        </p:txBody>
      </p:sp>
    </p:spTree>
    <p:extLst>
      <p:ext uri="{BB962C8B-B14F-4D97-AF65-F5344CB8AC3E}">
        <p14:creationId xmlns:p14="http://schemas.microsoft.com/office/powerpoint/2010/main" val="1475640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260649"/>
            <a:ext cx="7702624" cy="1584175"/>
          </a:xfrm>
        </p:spPr>
        <p:style>
          <a:lnRef idx="3">
            <a:schemeClr val="lt1"/>
          </a:lnRef>
          <a:fillRef idx="1">
            <a:schemeClr val="accent4"/>
          </a:fillRef>
          <a:effectRef idx="1">
            <a:schemeClr val="accent4"/>
          </a:effectRef>
          <a:fontRef idx="minor">
            <a:schemeClr val="lt1"/>
          </a:fontRef>
        </p:style>
        <p:txBody>
          <a:bodyPr>
            <a:normAutofit fontScale="90000"/>
          </a:bodyPr>
          <a:lstStyle/>
          <a:p>
            <a:br>
              <a:rPr lang="nl-NL" sz="3100" dirty="0"/>
            </a:br>
            <a:r>
              <a:rPr lang="nl-NL" sz="3100" dirty="0"/>
              <a:t>ZZP 7 VV Beschermd wonen met zeer intensieve zorg, vanwege specifieke</a:t>
            </a:r>
            <a:br>
              <a:rPr lang="nl-NL" sz="3100" dirty="0"/>
            </a:br>
            <a:r>
              <a:rPr lang="nl-NL" sz="3100" dirty="0"/>
              <a:t>aandoeningen, met de nadruk op begeleiding </a:t>
            </a:r>
            <a:br>
              <a:rPr lang="nl-NL" dirty="0"/>
            </a:br>
            <a:endParaRPr lang="nl-NL" dirty="0"/>
          </a:p>
        </p:txBody>
      </p:sp>
      <p:sp>
        <p:nvSpPr>
          <p:cNvPr id="3" name="Ondertitel 2"/>
          <p:cNvSpPr>
            <a:spLocks noGrp="1"/>
          </p:cNvSpPr>
          <p:nvPr>
            <p:ph type="subTitle" idx="1"/>
          </p:nvPr>
        </p:nvSpPr>
        <p:spPr>
          <a:xfrm>
            <a:off x="539552" y="1988840"/>
            <a:ext cx="7160840" cy="4680520"/>
          </a:xfrm>
        </p:spPr>
        <p:txBody>
          <a:bodyPr>
            <a:noAutofit/>
          </a:bodyPr>
          <a:lstStyle/>
          <a:p>
            <a:pPr algn="l"/>
            <a:r>
              <a:rPr lang="nl-NL" sz="2000" dirty="0"/>
              <a:t>Voorbeelden van cliëntgroepen zijn:</a:t>
            </a:r>
          </a:p>
          <a:p>
            <a:pPr algn="l"/>
            <a:r>
              <a:rPr lang="nl-NL" sz="2000" dirty="0"/>
              <a:t>• Volwassenen met ernstig en blijvend niet aangeboren hersenletsel.</a:t>
            </a:r>
          </a:p>
          <a:p>
            <a:pPr algn="l"/>
            <a:r>
              <a:rPr lang="nl-NL" sz="2000" dirty="0"/>
              <a:t>• Cliënten met een ernstige mate van dementie in combinatie met gedragsproblemen (vooral voorkomend bij jong dementerenden).</a:t>
            </a:r>
          </a:p>
          <a:p>
            <a:pPr algn="l"/>
            <a:r>
              <a:rPr lang="nl-NL" sz="2000" dirty="0"/>
              <a:t>• Mensen met de ziekte van </a:t>
            </a:r>
            <a:r>
              <a:rPr lang="nl-NL" sz="2000" dirty="0" err="1"/>
              <a:t>Korsakov</a:t>
            </a:r>
            <a:r>
              <a:rPr lang="nl-NL" sz="2000" dirty="0"/>
              <a:t>.</a:t>
            </a:r>
          </a:p>
          <a:p>
            <a:pPr algn="l"/>
            <a:r>
              <a:rPr lang="nl-NL" sz="2000" dirty="0"/>
              <a:t>• Ouderen met complexe lichamelijke problematiek in combinatie met actieve</a:t>
            </a:r>
          </a:p>
          <a:p>
            <a:pPr algn="l"/>
            <a:r>
              <a:rPr lang="nl-NL" sz="2000" dirty="0"/>
              <a:t>psychiatrische problematiek.</a:t>
            </a:r>
          </a:p>
          <a:p>
            <a:pPr algn="l"/>
            <a:r>
              <a:rPr lang="nl-NL" sz="2000" dirty="0"/>
              <a:t>• Ouderen die als gevolg van </a:t>
            </a:r>
            <a:r>
              <a:rPr lang="nl-NL" sz="2000" dirty="0" err="1"/>
              <a:t>doofblindheid</a:t>
            </a:r>
            <a:r>
              <a:rPr lang="nl-NL" sz="2000" dirty="0"/>
              <a:t> op latere leeftijd specifieke zorg nodig</a:t>
            </a:r>
          </a:p>
          <a:p>
            <a:pPr algn="l"/>
            <a:r>
              <a:rPr lang="nl-NL" sz="2000" dirty="0"/>
              <a:t>hebben. </a:t>
            </a:r>
          </a:p>
        </p:txBody>
      </p:sp>
    </p:spTree>
    <p:extLst>
      <p:ext uri="{BB962C8B-B14F-4D97-AF65-F5344CB8AC3E}">
        <p14:creationId xmlns:p14="http://schemas.microsoft.com/office/powerpoint/2010/main" val="302864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611560" y="548681"/>
            <a:ext cx="7846640" cy="2160239"/>
          </a:xfrm>
        </p:spPr>
        <p:txBody>
          <a:bodyPr/>
          <a:lstStyle/>
          <a:p>
            <a:r>
              <a:rPr lang="nl-NL" dirty="0"/>
              <a:t>4 geriatrische principes</a:t>
            </a:r>
          </a:p>
        </p:txBody>
      </p:sp>
      <p:sp>
        <p:nvSpPr>
          <p:cNvPr id="6" name="Ondertitel 5"/>
          <p:cNvSpPr>
            <a:spLocks noGrp="1"/>
          </p:cNvSpPr>
          <p:nvPr>
            <p:ph type="subTitle" idx="1"/>
          </p:nvPr>
        </p:nvSpPr>
        <p:spPr>
          <a:xfrm>
            <a:off x="899592" y="2348880"/>
            <a:ext cx="6872808" cy="4032448"/>
          </a:xfrm>
        </p:spPr>
        <p:style>
          <a:lnRef idx="1">
            <a:schemeClr val="accent1"/>
          </a:lnRef>
          <a:fillRef idx="2">
            <a:schemeClr val="accent1"/>
          </a:fillRef>
          <a:effectRef idx="1">
            <a:schemeClr val="accent1"/>
          </a:effectRef>
          <a:fontRef idx="minor">
            <a:schemeClr val="dk1"/>
          </a:fontRef>
        </p:style>
        <p:txBody>
          <a:bodyPr>
            <a:noAutofit/>
          </a:bodyPr>
          <a:lstStyle/>
          <a:p>
            <a:pPr algn="l"/>
            <a:r>
              <a:rPr lang="nl-NL" sz="2400" dirty="0">
                <a:solidFill>
                  <a:srgbClr val="0070C0"/>
                </a:solidFill>
              </a:rPr>
              <a:t>1-  	</a:t>
            </a:r>
            <a:r>
              <a:rPr lang="nl-NL" sz="2400" dirty="0" err="1">
                <a:solidFill>
                  <a:srgbClr val="0070C0"/>
                </a:solidFill>
              </a:rPr>
              <a:t>multimorbiditeit</a:t>
            </a:r>
            <a:r>
              <a:rPr lang="nl-NL" sz="2400" dirty="0">
                <a:solidFill>
                  <a:srgbClr val="0070C0"/>
                </a:solidFill>
              </a:rPr>
              <a:t> maakt een oudere </a:t>
            </a:r>
            <a:r>
              <a:rPr lang="nl-NL" sz="2400" dirty="0" err="1">
                <a:solidFill>
                  <a:srgbClr val="0070C0"/>
                </a:solidFill>
              </a:rPr>
              <a:t>patient</a:t>
            </a:r>
            <a:r>
              <a:rPr lang="nl-NL" sz="2400" dirty="0">
                <a:solidFill>
                  <a:srgbClr val="0070C0"/>
                </a:solidFill>
              </a:rPr>
              <a:t> 	“fragiel”</a:t>
            </a:r>
          </a:p>
          <a:p>
            <a:pPr algn="l"/>
            <a:r>
              <a:rPr lang="nl-NL" sz="2400" dirty="0">
                <a:solidFill>
                  <a:srgbClr val="0070C0"/>
                </a:solidFill>
              </a:rPr>
              <a:t>2-	er zijn specifieke “ouderdomsziekten”</a:t>
            </a:r>
          </a:p>
          <a:p>
            <a:pPr algn="l"/>
            <a:r>
              <a:rPr lang="nl-NL" sz="2400" dirty="0">
                <a:solidFill>
                  <a:srgbClr val="0070C0"/>
                </a:solidFill>
              </a:rPr>
              <a:t>3-	aspecifieke presentatie, geuit door 	verminderde 	zelfredzaamheid en verwoord 	door anderen</a:t>
            </a:r>
          </a:p>
          <a:p>
            <a:pPr algn="l"/>
            <a:r>
              <a:rPr lang="nl-NL" sz="2400" dirty="0">
                <a:solidFill>
                  <a:srgbClr val="0070C0"/>
                </a:solidFill>
              </a:rPr>
              <a:t>4-	doel = herstel van functionaliteit en 	zelfredzaamheid.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48680"/>
            <a:ext cx="7772400" cy="1872208"/>
          </a:xfrm>
        </p:spPr>
        <p:style>
          <a:lnRef idx="3">
            <a:schemeClr val="lt1"/>
          </a:lnRef>
          <a:fillRef idx="1">
            <a:schemeClr val="accent4"/>
          </a:fillRef>
          <a:effectRef idx="1">
            <a:schemeClr val="accent4"/>
          </a:effectRef>
          <a:fontRef idx="minor">
            <a:schemeClr val="lt1"/>
          </a:fontRef>
        </p:style>
        <p:txBody>
          <a:bodyPr>
            <a:noAutofit/>
          </a:bodyPr>
          <a:lstStyle/>
          <a:p>
            <a:r>
              <a:rPr lang="nl-NL" sz="2800" dirty="0"/>
              <a:t>ZZP 8 VV Beschermd wonen met zeer intensieve zorg, vanwege specifieke</a:t>
            </a:r>
            <a:br>
              <a:rPr lang="nl-NL" sz="2800" dirty="0"/>
            </a:br>
            <a:r>
              <a:rPr lang="nl-NL" sz="2800" dirty="0"/>
              <a:t>aandoeningen, met de nadruk op verzorging/verpleging </a:t>
            </a:r>
          </a:p>
        </p:txBody>
      </p:sp>
      <p:sp>
        <p:nvSpPr>
          <p:cNvPr id="3" name="Ondertitel 2"/>
          <p:cNvSpPr>
            <a:spLocks noGrp="1"/>
          </p:cNvSpPr>
          <p:nvPr>
            <p:ph type="subTitle" idx="1"/>
          </p:nvPr>
        </p:nvSpPr>
        <p:spPr>
          <a:xfrm>
            <a:off x="971600" y="2996952"/>
            <a:ext cx="6800800" cy="3168352"/>
          </a:xfrm>
        </p:spPr>
        <p:txBody>
          <a:bodyPr>
            <a:normAutofit fontScale="92500"/>
          </a:bodyPr>
          <a:lstStyle/>
          <a:p>
            <a:pPr algn="l"/>
            <a:r>
              <a:rPr lang="nl-NL" dirty="0"/>
              <a:t>Voorbeelden van cliëntgroepen zijn:</a:t>
            </a:r>
          </a:p>
          <a:p>
            <a:pPr algn="l"/>
            <a:r>
              <a:rPr lang="nl-NL" dirty="0"/>
              <a:t>• Cliënten in de laatste (terminale) fasen van de ziekte, zoals Huntington, ALS,</a:t>
            </a:r>
          </a:p>
          <a:p>
            <a:pPr algn="l"/>
            <a:r>
              <a:rPr lang="nl-NL" dirty="0"/>
              <a:t>MS of zware reuma.</a:t>
            </a:r>
          </a:p>
          <a:p>
            <a:pPr algn="l"/>
            <a:r>
              <a:rPr lang="nl-NL" dirty="0"/>
              <a:t>• Cliënten met </a:t>
            </a:r>
            <a:r>
              <a:rPr lang="nl-NL" dirty="0" err="1"/>
              <a:t>Korsakov</a:t>
            </a:r>
            <a:r>
              <a:rPr lang="nl-NL" dirty="0"/>
              <a:t> in een fase van volledige zorgafhankelijkheid. </a:t>
            </a:r>
          </a:p>
          <a:p>
            <a:endParaRPr lang="nl-NL" dirty="0"/>
          </a:p>
        </p:txBody>
      </p:sp>
    </p:spTree>
    <p:extLst>
      <p:ext uri="{BB962C8B-B14F-4D97-AF65-F5344CB8AC3E}">
        <p14:creationId xmlns:p14="http://schemas.microsoft.com/office/powerpoint/2010/main" val="1091617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r>
              <a:rPr lang="nl-NL" dirty="0"/>
              <a:t>ZZP 9B VV Herstelgerichte behandeling met verpleging en verzorging </a:t>
            </a:r>
          </a:p>
        </p:txBody>
      </p:sp>
      <p:sp>
        <p:nvSpPr>
          <p:cNvPr id="3" name="Tijdelijke aanduiding voor inhoud 2"/>
          <p:cNvSpPr>
            <a:spLocks noGrp="1"/>
          </p:cNvSpPr>
          <p:nvPr>
            <p:ph idx="1"/>
          </p:nvPr>
        </p:nvSpPr>
        <p:spPr/>
        <p:txBody>
          <a:bodyPr>
            <a:normAutofit fontScale="92500" lnSpcReduction="20000"/>
          </a:bodyPr>
          <a:lstStyle/>
          <a:p>
            <a:r>
              <a:rPr lang="nl-NL" dirty="0"/>
              <a:t>De cliënten hebben een tijdelijke behoefte (2-6 maanden) aan extra behandeling en zorg, op meerdere momenten per dag. De zorgverlening is voortdurend in de nabijheid te leveren. Bij deze cliëntgroep is sprake van een multidisciplinaire inzet van behandelaars, waarbij specialistische deskundigheid op het gebied van ouderengeneeskunde noodzakelijk is. </a:t>
            </a:r>
          </a:p>
          <a:p>
            <a:endParaRPr lang="nl-NL" dirty="0"/>
          </a:p>
          <a:p>
            <a:pPr marL="0" indent="0">
              <a:buNone/>
            </a:pPr>
            <a:r>
              <a:rPr lang="nl-NL" dirty="0"/>
              <a:t>De dominante grondslag is meestal een somatische of psychogeriatrische ziekte / aandoening.</a:t>
            </a:r>
          </a:p>
        </p:txBody>
      </p:sp>
    </p:spTree>
    <p:extLst>
      <p:ext uri="{BB962C8B-B14F-4D97-AF65-F5344CB8AC3E}">
        <p14:creationId xmlns:p14="http://schemas.microsoft.com/office/powerpoint/2010/main" val="820978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normAutofit fontScale="90000"/>
          </a:bodyPr>
          <a:lstStyle/>
          <a:p>
            <a:r>
              <a:rPr lang="nl-NL" dirty="0"/>
              <a:t>ZZP 10 VV Beschermd verblijf met intensieve palliatief-terminale zorg</a:t>
            </a:r>
          </a:p>
        </p:txBody>
      </p:sp>
      <p:sp>
        <p:nvSpPr>
          <p:cNvPr id="3" name="Tijdelijke aanduiding voor inhoud 2"/>
          <p:cNvSpPr>
            <a:spLocks noGrp="1"/>
          </p:cNvSpPr>
          <p:nvPr>
            <p:ph idx="1"/>
          </p:nvPr>
        </p:nvSpPr>
        <p:spPr/>
        <p:txBody>
          <a:bodyPr/>
          <a:lstStyle/>
          <a:p>
            <a:r>
              <a:rPr lang="nl-NL" dirty="0"/>
              <a:t>De dominante grondslagen voor dit cliëntprofiel kunnen vaak zowel een somatische</a:t>
            </a:r>
          </a:p>
          <a:p>
            <a:r>
              <a:rPr lang="nl-NL" dirty="0"/>
              <a:t>ziekte/aandoening als een psychogeriatrische ziekte/aandoening zijn. </a:t>
            </a:r>
          </a:p>
          <a:p>
            <a:endParaRPr lang="nl-NL" dirty="0"/>
          </a:p>
        </p:txBody>
      </p:sp>
    </p:spTree>
    <p:extLst>
      <p:ext uri="{BB962C8B-B14F-4D97-AF65-F5344CB8AC3E}">
        <p14:creationId xmlns:p14="http://schemas.microsoft.com/office/powerpoint/2010/main" val="135754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fragiele oudere </a:t>
            </a:r>
          </a:p>
        </p:txBody>
      </p:sp>
      <p:sp>
        <p:nvSpPr>
          <p:cNvPr id="3" name="Tijdelijke aanduiding voor inhoud 2"/>
          <p:cNvSpPr>
            <a:spLocks noGrp="1"/>
          </p:cNvSpPr>
          <p:nvPr>
            <p:ph idx="1"/>
          </p:nvPr>
        </p:nvSpPr>
        <p:spPr/>
        <p:txBody>
          <a:bodyPr/>
          <a:lstStyle/>
          <a:p>
            <a:r>
              <a:rPr lang="nl-NL" dirty="0"/>
              <a:t>Wat maakt een oudere nu kwetsbaar? </a:t>
            </a:r>
          </a:p>
        </p:txBody>
      </p:sp>
      <p:pic>
        <p:nvPicPr>
          <p:cNvPr id="4098" name="Picture 2" descr="http://2.bp.blogspot.com/_zhRfIvEd4NQ/TAbQ6JUVP4I/AAAAAAAAA58/YoK-EQyeTo8/s400/bejaarde-vrouw-geeft-yogalessen_5_460x0.jpg"/>
          <p:cNvPicPr>
            <a:picLocks noChangeAspect="1" noChangeArrowheads="1"/>
          </p:cNvPicPr>
          <p:nvPr/>
        </p:nvPicPr>
        <p:blipFill>
          <a:blip r:embed="rId3" cstate="print"/>
          <a:srcRect/>
          <a:stretch>
            <a:fillRect/>
          </a:stretch>
        </p:blipFill>
        <p:spPr bwMode="auto">
          <a:xfrm>
            <a:off x="4716016" y="3140968"/>
            <a:ext cx="3810000" cy="2590800"/>
          </a:xfrm>
          <a:prstGeom prst="rect">
            <a:avLst/>
          </a:prstGeom>
          <a:noFill/>
        </p:spPr>
      </p:pic>
      <p:pic>
        <p:nvPicPr>
          <p:cNvPr id="4102" name="Picture 6" descr="http://www.kbolimburg.nl/include/makeThumbnail.asp?id=560"/>
          <p:cNvPicPr>
            <a:picLocks noChangeAspect="1" noChangeArrowheads="1"/>
          </p:cNvPicPr>
          <p:nvPr/>
        </p:nvPicPr>
        <p:blipFill>
          <a:blip r:embed="rId4" cstate="print"/>
          <a:srcRect/>
          <a:stretch>
            <a:fillRect/>
          </a:stretch>
        </p:blipFill>
        <p:spPr bwMode="auto">
          <a:xfrm>
            <a:off x="683568" y="3284984"/>
            <a:ext cx="3600450" cy="26574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a:xfrm>
            <a:off x="539552" y="620689"/>
            <a:ext cx="7918648" cy="2304255"/>
          </a:xfrm>
        </p:spPr>
        <p:txBody>
          <a:bodyPr/>
          <a:lstStyle/>
          <a:p>
            <a:r>
              <a:rPr lang="nl-NL" dirty="0"/>
              <a:t>Huisarts schat kwetsbaarheid anders in dan patiënten zelf</a:t>
            </a:r>
          </a:p>
        </p:txBody>
      </p:sp>
      <p:sp>
        <p:nvSpPr>
          <p:cNvPr id="7" name="Ondertitel 6"/>
          <p:cNvSpPr>
            <a:spLocks noGrp="1"/>
          </p:cNvSpPr>
          <p:nvPr>
            <p:ph type="subTitle" idx="1"/>
          </p:nvPr>
        </p:nvSpPr>
        <p:spPr>
          <a:xfrm>
            <a:off x="1371600" y="2852936"/>
            <a:ext cx="6400800" cy="3456384"/>
          </a:xfrm>
        </p:spPr>
        <p:txBody>
          <a:bodyPr>
            <a:noAutofit/>
          </a:bodyPr>
          <a:lstStyle/>
          <a:p>
            <a:r>
              <a:rPr lang="nl-NL" sz="2800" dirty="0">
                <a:solidFill>
                  <a:schemeClr val="accent6">
                    <a:lumMod val="75000"/>
                  </a:schemeClr>
                </a:solidFill>
              </a:rPr>
              <a:t>Somberheid / verdriet</a:t>
            </a:r>
          </a:p>
          <a:p>
            <a:r>
              <a:rPr lang="nl-NL" sz="2800" dirty="0">
                <a:solidFill>
                  <a:schemeClr val="accent6">
                    <a:lumMod val="75000"/>
                  </a:schemeClr>
                </a:solidFill>
              </a:rPr>
              <a:t>Eenzaamheid</a:t>
            </a:r>
          </a:p>
          <a:p>
            <a:r>
              <a:rPr lang="nl-NL" sz="2800" dirty="0">
                <a:solidFill>
                  <a:schemeClr val="accent6">
                    <a:lumMod val="75000"/>
                  </a:schemeClr>
                </a:solidFill>
              </a:rPr>
              <a:t>Beperkte mobiliteit</a:t>
            </a:r>
          </a:p>
          <a:p>
            <a:r>
              <a:rPr lang="nl-NL" sz="2800" dirty="0">
                <a:solidFill>
                  <a:schemeClr val="accent6">
                    <a:lumMod val="75000"/>
                  </a:schemeClr>
                </a:solidFill>
              </a:rPr>
              <a:t>Vergeetachtigheid</a:t>
            </a:r>
          </a:p>
          <a:p>
            <a:r>
              <a:rPr lang="nl-NL" sz="2800" dirty="0">
                <a:solidFill>
                  <a:schemeClr val="accent6">
                    <a:lumMod val="75000"/>
                  </a:schemeClr>
                </a:solidFill>
              </a:rPr>
              <a:t>Slecht horen / zien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Voorlopige conclusies van de studies</a:t>
            </a:r>
          </a:p>
        </p:txBody>
      </p:sp>
      <p:sp>
        <p:nvSpPr>
          <p:cNvPr id="3" name="Tijdelijke aanduiding voor inhoud 2"/>
          <p:cNvSpPr>
            <a:spLocks noGrp="1"/>
          </p:cNvSpPr>
          <p:nvPr>
            <p:ph idx="1"/>
          </p:nvPr>
        </p:nvSpPr>
        <p:spPr/>
        <p:txBody>
          <a:bodyPr/>
          <a:lstStyle/>
          <a:p>
            <a:r>
              <a:rPr lang="nl-NL" dirty="0" err="1"/>
              <a:t>Pro-actief</a:t>
            </a:r>
            <a:endParaRPr lang="nl-NL" dirty="0"/>
          </a:p>
          <a:p>
            <a:r>
              <a:rPr lang="nl-NL" dirty="0"/>
              <a:t>Samenhangende zorg en gericht op functioneren boven ziekte</a:t>
            </a:r>
          </a:p>
          <a:p>
            <a:r>
              <a:rPr lang="nl-NL" dirty="0"/>
              <a:t>Samenwerking is essentieel</a:t>
            </a:r>
          </a:p>
        </p:txBody>
      </p:sp>
      <p:pic>
        <p:nvPicPr>
          <p:cNvPr id="4" name="Picture 6" descr="http://medischcontact.artsennet.nl/upload/08dfef55-ea6b-4980-a5ba-ba7c8b1bdffa_cartoon_1_340.opt.jpg"/>
          <p:cNvPicPr>
            <a:picLocks noChangeAspect="1" noChangeArrowheads="1"/>
          </p:cNvPicPr>
          <p:nvPr/>
        </p:nvPicPr>
        <p:blipFill>
          <a:blip r:embed="rId3" cstate="print"/>
          <a:srcRect/>
          <a:stretch>
            <a:fillRect/>
          </a:stretch>
        </p:blipFill>
        <p:spPr bwMode="auto">
          <a:xfrm>
            <a:off x="5380228" y="3789040"/>
            <a:ext cx="3512252" cy="295232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6" descr="http://medischcontact.artsennet.nl/upload/08dfef55-ea6b-4980-a5ba-ba7c8b1bdffa_cartoon_1_340.opt.jpg"/>
          <p:cNvPicPr>
            <a:picLocks noChangeAspect="1" noChangeArrowheads="1"/>
          </p:cNvPicPr>
          <p:nvPr/>
        </p:nvPicPr>
        <p:blipFill>
          <a:blip r:embed="rId3" cstate="print"/>
          <a:srcRect/>
          <a:stretch>
            <a:fillRect/>
          </a:stretch>
        </p:blipFill>
        <p:spPr bwMode="auto">
          <a:xfrm>
            <a:off x="1907704" y="1268760"/>
            <a:ext cx="4968552" cy="417646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Probleemgeorienteerde</a:t>
            </a:r>
            <a:r>
              <a:rPr lang="nl-NL" dirty="0"/>
              <a:t> zorg</a:t>
            </a:r>
          </a:p>
        </p:txBody>
      </p:sp>
      <p:sp>
        <p:nvSpPr>
          <p:cNvPr id="3" name="Ondertitel 2"/>
          <p:cNvSpPr>
            <a:spLocks noGrp="1"/>
          </p:cNvSpPr>
          <p:nvPr>
            <p:ph type="subTitle" idx="1"/>
          </p:nvPr>
        </p:nvSpPr>
        <p:spPr>
          <a:xfrm>
            <a:off x="3347864" y="4509120"/>
            <a:ext cx="4424536" cy="1129680"/>
          </a:xfrm>
        </p:spPr>
        <p:txBody>
          <a:bodyPr>
            <a:normAutofit/>
          </a:bodyPr>
          <a:lstStyle/>
          <a:p>
            <a:endParaRPr lang="nl-NL" dirty="0"/>
          </a:p>
        </p:txBody>
      </p:sp>
      <p:pic>
        <p:nvPicPr>
          <p:cNvPr id="27650" name="Picture 2" descr="http://www.fysiotherapievoorthuizen.nl/dynamic/media/30/images/rennend%20rekje.jpg"/>
          <p:cNvPicPr>
            <a:picLocks noChangeAspect="1" noChangeArrowheads="1"/>
          </p:cNvPicPr>
          <p:nvPr/>
        </p:nvPicPr>
        <p:blipFill>
          <a:blip r:embed="rId3" cstate="print"/>
          <a:srcRect/>
          <a:stretch>
            <a:fillRect/>
          </a:stretch>
        </p:blipFill>
        <p:spPr bwMode="auto">
          <a:xfrm>
            <a:off x="323528" y="260648"/>
            <a:ext cx="2552700" cy="22669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nl-NL" dirty="0"/>
              <a:t>Met de ziektekundige benadering kom je er niet. </a:t>
            </a:r>
          </a:p>
        </p:txBody>
      </p:sp>
      <p:sp>
        <p:nvSpPr>
          <p:cNvPr id="3" name="Ondertitel 2"/>
          <p:cNvSpPr>
            <a:spLocks noGrp="1"/>
          </p:cNvSpPr>
          <p:nvPr>
            <p:ph type="subTitle" idx="1"/>
          </p:nvPr>
        </p:nvSpPr>
        <p:spPr/>
        <p:txBody>
          <a:bodyPr/>
          <a:lstStyle/>
          <a:p>
            <a:endParaRPr lang="nl-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04665"/>
            <a:ext cx="7990656" cy="1800199"/>
          </a:xfrm>
        </p:spPr>
        <p:txBody>
          <a:bodyPr>
            <a:normAutofit/>
          </a:bodyPr>
          <a:lstStyle/>
          <a:p>
            <a:r>
              <a:rPr lang="nl-NL" dirty="0"/>
              <a:t>Wat zijn de achtergronden van </a:t>
            </a:r>
            <a:r>
              <a:rPr lang="nl-NL" dirty="0" err="1"/>
              <a:t>probleemgeorienteerde</a:t>
            </a:r>
            <a:r>
              <a:rPr lang="nl-NL" dirty="0"/>
              <a:t> zorg? </a:t>
            </a:r>
          </a:p>
        </p:txBody>
      </p:sp>
      <p:sp>
        <p:nvSpPr>
          <p:cNvPr id="3" name="Ondertitel 2"/>
          <p:cNvSpPr>
            <a:spLocks noGrp="1"/>
          </p:cNvSpPr>
          <p:nvPr>
            <p:ph type="subTitle" idx="1"/>
          </p:nvPr>
        </p:nvSpPr>
        <p:spPr>
          <a:xfrm>
            <a:off x="1371600" y="2852936"/>
            <a:ext cx="6400800" cy="2785864"/>
          </a:xfrm>
        </p:spPr>
        <p:txBody>
          <a:bodyPr>
            <a:normAutofit fontScale="92500" lnSpcReduction="20000"/>
          </a:bodyPr>
          <a:lstStyle/>
          <a:p>
            <a:pPr marL="514350" indent="-514350" algn="l"/>
            <a:r>
              <a:rPr lang="nl-NL" dirty="0">
                <a:solidFill>
                  <a:srgbClr val="0070C0"/>
                </a:solidFill>
              </a:rPr>
              <a:t>1-beperkte diagnostiek mogelijk bij huisarts / verpleeghuisarts</a:t>
            </a:r>
          </a:p>
          <a:p>
            <a:pPr marL="514350" indent="-514350" algn="l"/>
            <a:r>
              <a:rPr lang="nl-NL" dirty="0">
                <a:solidFill>
                  <a:srgbClr val="0070C0"/>
                </a:solidFill>
              </a:rPr>
              <a:t>2-hoe zinvol is diagnostiek – therapie?</a:t>
            </a:r>
          </a:p>
          <a:p>
            <a:pPr marL="514350" indent="-514350" algn="l"/>
            <a:r>
              <a:rPr lang="nl-NL" dirty="0">
                <a:solidFill>
                  <a:srgbClr val="0070C0"/>
                </a:solidFill>
              </a:rPr>
              <a:t>3-van ziektekundige diagnostiek naar gevolgendiagnostiek</a:t>
            </a:r>
          </a:p>
          <a:p>
            <a:pPr marL="514350" indent="-514350" algn="l"/>
            <a:r>
              <a:rPr lang="nl-NL" dirty="0">
                <a:solidFill>
                  <a:srgbClr val="0070C0"/>
                </a:solidFill>
              </a:rPr>
              <a:t>4- multidisciplinair team</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TotalTime>
  <Words>1042</Words>
  <Application>Microsoft Office PowerPoint</Application>
  <PresentationFormat>Diavoorstelling (4:3)</PresentationFormat>
  <Paragraphs>154</Paragraphs>
  <Slides>22</Slides>
  <Notes>13</Notes>
  <HiddenSlides>1</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22</vt:i4>
      </vt:variant>
    </vt:vector>
  </HeadingPairs>
  <TitlesOfParts>
    <vt:vector size="26" baseType="lpstr">
      <vt:lpstr>Arial</vt:lpstr>
      <vt:lpstr>Calibri</vt:lpstr>
      <vt:lpstr>Times New Roman</vt:lpstr>
      <vt:lpstr>Office-thema</vt:lpstr>
      <vt:lpstr>Probleem georienteerde zorg  a.c. ten have dec 2014</vt:lpstr>
      <vt:lpstr>4 geriatrische principes</vt:lpstr>
      <vt:lpstr>De fragiele oudere </vt:lpstr>
      <vt:lpstr>Huisarts schat kwetsbaarheid anders in dan patiënten zelf</vt:lpstr>
      <vt:lpstr>Voorlopige conclusies van de studies</vt:lpstr>
      <vt:lpstr>PowerPoint-presentatie</vt:lpstr>
      <vt:lpstr>Probleemgeorienteerde zorg</vt:lpstr>
      <vt:lpstr>Met de ziektekundige benadering kom je er niet. </vt:lpstr>
      <vt:lpstr>Wat zijn de achtergronden van probleemgeorienteerde zorg? </vt:lpstr>
      <vt:lpstr>Het probleem in de probleemlijst</vt:lpstr>
      <vt:lpstr>SAMPC  </vt:lpstr>
      <vt:lpstr>4 domeinen zorgplan</vt:lpstr>
      <vt:lpstr>goed zorgplan</vt:lpstr>
      <vt:lpstr>Zorg Zwaarte Paketten V&amp;V</vt:lpstr>
      <vt:lpstr> ZZP 3 VV = Beschut wonen met begeleiding en intensieve verzorging  </vt:lpstr>
      <vt:lpstr>ZZP 4 VV Beschut wonen met intensieve begeleiding en uitgebreide verzorging </vt:lpstr>
      <vt:lpstr>ZZP 5 VV Beschermd wonen met intensieve dementiezorg </vt:lpstr>
      <vt:lpstr>ZZP 6 VV Beschermd wonen met intensieve verzorging en verpleging</vt:lpstr>
      <vt:lpstr> ZZP 7 VV Beschermd wonen met zeer intensieve zorg, vanwege specifieke aandoeningen, met de nadruk op begeleiding  </vt:lpstr>
      <vt:lpstr>ZZP 8 VV Beschermd wonen met zeer intensieve zorg, vanwege specifieke aandoeningen, met de nadruk op verzorging/verpleging </vt:lpstr>
      <vt:lpstr>ZZP 9B VV Herstelgerichte behandeling met verpleging en verzorging </vt:lpstr>
      <vt:lpstr>ZZP 10 VV Beschermd verblijf met intensieve palliatief-terminale zorg</vt:lpstr>
    </vt:vector>
  </TitlesOfParts>
  <Company>De Liedjesman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Probleemgeorienteerde zorg</dc:title>
  <dc:creator>Hoogkamp</dc:creator>
  <cp:lastModifiedBy>asperen</cp:lastModifiedBy>
  <cp:revision>84</cp:revision>
  <dcterms:created xsi:type="dcterms:W3CDTF">2013-12-02T13:08:38Z</dcterms:created>
  <dcterms:modified xsi:type="dcterms:W3CDTF">2018-03-16T09:15:04Z</dcterms:modified>
</cp:coreProperties>
</file>