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797" r:id="rId2"/>
    <p:sldId id="835" r:id="rId3"/>
    <p:sldId id="701" r:id="rId4"/>
    <p:sldId id="702" r:id="rId5"/>
    <p:sldId id="800" r:id="rId6"/>
    <p:sldId id="802" r:id="rId7"/>
    <p:sldId id="801" r:id="rId8"/>
    <p:sldId id="798" r:id="rId9"/>
    <p:sldId id="804" r:id="rId10"/>
    <p:sldId id="807" r:id="rId11"/>
    <p:sldId id="808" r:id="rId12"/>
    <p:sldId id="833" r:id="rId13"/>
    <p:sldId id="811" r:id="rId14"/>
    <p:sldId id="812" r:id="rId15"/>
    <p:sldId id="813" r:id="rId16"/>
    <p:sldId id="814" r:id="rId17"/>
    <p:sldId id="815" r:id="rId18"/>
    <p:sldId id="806" r:id="rId19"/>
    <p:sldId id="823" r:id="rId20"/>
    <p:sldId id="822" r:id="rId21"/>
    <p:sldId id="825" r:id="rId22"/>
    <p:sldId id="829" r:id="rId23"/>
    <p:sldId id="830" r:id="rId24"/>
    <p:sldId id="831" r:id="rId25"/>
    <p:sldId id="832" r:id="rId26"/>
    <p:sldId id="827" r:id="rId27"/>
    <p:sldId id="828" r:id="rId28"/>
    <p:sldId id="834" r:id="rId29"/>
    <p:sldId id="839" r:id="rId30"/>
    <p:sldId id="816" r:id="rId31"/>
  </p:sldIdLst>
  <p:sldSz cx="9144000" cy="5143500" type="screen16x9"/>
  <p:notesSz cx="6858000" cy="9144000"/>
  <p:defaultTextStyle>
    <a:defPPr>
      <a:defRPr lang="en-US"/>
    </a:defPPr>
    <a:lvl1pPr marL="0" algn="l" defTabSz="534924" rtl="0" eaLnBrk="1" latinLnBrk="0" hangingPunct="1">
      <a:defRPr sz="1100" kern="1200">
        <a:solidFill>
          <a:schemeClr val="tx1"/>
        </a:solidFill>
        <a:latin typeface="+mn-lt"/>
        <a:ea typeface="+mn-ea"/>
        <a:cs typeface="+mn-cs"/>
      </a:defRPr>
    </a:lvl1pPr>
    <a:lvl2pPr marL="267462" algn="l" defTabSz="534924" rtl="0" eaLnBrk="1" latinLnBrk="0" hangingPunct="1">
      <a:defRPr sz="1100" kern="1200">
        <a:solidFill>
          <a:schemeClr val="tx1"/>
        </a:solidFill>
        <a:latin typeface="+mn-lt"/>
        <a:ea typeface="+mn-ea"/>
        <a:cs typeface="+mn-cs"/>
      </a:defRPr>
    </a:lvl2pPr>
    <a:lvl3pPr marL="534924" algn="l" defTabSz="534924" rtl="0" eaLnBrk="1" latinLnBrk="0" hangingPunct="1">
      <a:defRPr sz="1100" kern="1200">
        <a:solidFill>
          <a:schemeClr val="tx1"/>
        </a:solidFill>
        <a:latin typeface="+mn-lt"/>
        <a:ea typeface="+mn-ea"/>
        <a:cs typeface="+mn-cs"/>
      </a:defRPr>
    </a:lvl3pPr>
    <a:lvl4pPr marL="802386" algn="l" defTabSz="534924" rtl="0" eaLnBrk="1" latinLnBrk="0" hangingPunct="1">
      <a:defRPr sz="1100" kern="1200">
        <a:solidFill>
          <a:schemeClr val="tx1"/>
        </a:solidFill>
        <a:latin typeface="+mn-lt"/>
        <a:ea typeface="+mn-ea"/>
        <a:cs typeface="+mn-cs"/>
      </a:defRPr>
    </a:lvl4pPr>
    <a:lvl5pPr marL="1069848" algn="l" defTabSz="534924" rtl="0" eaLnBrk="1" latinLnBrk="0" hangingPunct="1">
      <a:defRPr sz="1100" kern="1200">
        <a:solidFill>
          <a:schemeClr val="tx1"/>
        </a:solidFill>
        <a:latin typeface="+mn-lt"/>
        <a:ea typeface="+mn-ea"/>
        <a:cs typeface="+mn-cs"/>
      </a:defRPr>
    </a:lvl5pPr>
    <a:lvl6pPr marL="1337310" algn="l" defTabSz="534924" rtl="0" eaLnBrk="1" latinLnBrk="0" hangingPunct="1">
      <a:defRPr sz="1100" kern="1200">
        <a:solidFill>
          <a:schemeClr val="tx1"/>
        </a:solidFill>
        <a:latin typeface="+mn-lt"/>
        <a:ea typeface="+mn-ea"/>
        <a:cs typeface="+mn-cs"/>
      </a:defRPr>
    </a:lvl6pPr>
    <a:lvl7pPr marL="1604772" algn="l" defTabSz="534924" rtl="0" eaLnBrk="1" latinLnBrk="0" hangingPunct="1">
      <a:defRPr sz="1100" kern="1200">
        <a:solidFill>
          <a:schemeClr val="tx1"/>
        </a:solidFill>
        <a:latin typeface="+mn-lt"/>
        <a:ea typeface="+mn-ea"/>
        <a:cs typeface="+mn-cs"/>
      </a:defRPr>
    </a:lvl7pPr>
    <a:lvl8pPr marL="1872234" algn="l" defTabSz="534924" rtl="0" eaLnBrk="1" latinLnBrk="0" hangingPunct="1">
      <a:defRPr sz="1100" kern="1200">
        <a:solidFill>
          <a:schemeClr val="tx1"/>
        </a:solidFill>
        <a:latin typeface="+mn-lt"/>
        <a:ea typeface="+mn-ea"/>
        <a:cs typeface="+mn-cs"/>
      </a:defRPr>
    </a:lvl8pPr>
    <a:lvl9pPr marL="2139696" algn="l" defTabSz="534924" rtl="0" eaLnBrk="1" latinLnBrk="0" hangingPunct="1">
      <a:defRPr sz="1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1118" userDrawn="1">
          <p15:clr>
            <a:srgbClr val="A4A3A4"/>
          </p15:clr>
        </p15:guide>
        <p15:guide id="3" orient="horz" pos="1932" userDrawn="1">
          <p15:clr>
            <a:srgbClr val="A4A3A4"/>
          </p15:clr>
        </p15:guide>
        <p15:guide id="4" pos="5589" userDrawn="1">
          <p15:clr>
            <a:srgbClr val="A4A3A4"/>
          </p15:clr>
        </p15:guide>
        <p15:guide id="5" orient="horz" pos="1620">
          <p15:clr>
            <a:srgbClr val="A4A3A4"/>
          </p15:clr>
        </p15:guide>
        <p15:guide id="6" orient="horz" pos="1449">
          <p15:clr>
            <a:srgbClr val="A4A3A4"/>
          </p15:clr>
        </p15:guide>
        <p15:guide id="7" pos="839">
          <p15:clr>
            <a:srgbClr val="A4A3A4"/>
          </p15:clr>
        </p15:guide>
        <p15:guide id="8" pos="419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3D42"/>
    <a:srgbClr val="D7DEE1"/>
    <a:srgbClr val="FFFFFF"/>
    <a:srgbClr val="B4C2C8"/>
    <a:srgbClr val="FAFAFA"/>
    <a:srgbClr val="000000"/>
    <a:srgbClr val="FFB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115" autoAdjust="0"/>
    <p:restoredTop sz="50106" autoAdjust="0"/>
  </p:normalViewPr>
  <p:slideViewPr>
    <p:cSldViewPr snapToGrid="0" showGuides="1">
      <p:cViewPr varScale="1">
        <p:scale>
          <a:sx n="84" d="100"/>
          <a:sy n="84" d="100"/>
        </p:scale>
        <p:origin x="2136" y="84"/>
      </p:cViewPr>
      <p:guideLst>
        <p:guide orient="horz" pos="2160"/>
        <p:guide pos="1118"/>
        <p:guide orient="horz" pos="1932"/>
        <p:guide pos="5589"/>
        <p:guide orient="horz" pos="1620"/>
        <p:guide orient="horz" pos="1449"/>
        <p:guide pos="839"/>
        <p:guide pos="4192"/>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645CB4-D42C-445D-890E-80F3CAFDBF7A}" type="datetimeFigureOut">
              <a:rPr lang="en-US" smtClean="0"/>
              <a:t>5/26/2020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3A1A8D-6581-4A5B-A949-A0295FAFA2A7}" type="slidenum">
              <a:rPr lang="en-US" smtClean="0"/>
              <a:t>‹nr.›</a:t>
            </a:fld>
            <a:endParaRPr lang="en-US"/>
          </a:p>
        </p:txBody>
      </p:sp>
    </p:spTree>
    <p:extLst>
      <p:ext uri="{BB962C8B-B14F-4D97-AF65-F5344CB8AC3E}">
        <p14:creationId xmlns:p14="http://schemas.microsoft.com/office/powerpoint/2010/main" val="1825149736"/>
      </p:ext>
    </p:extLst>
  </p:cSld>
  <p:clrMap bg1="lt1" tx1="dk1" bg2="lt2" tx2="dk2" accent1="accent1" accent2="accent2" accent3="accent3" accent4="accent4" accent5="accent5" accent6="accent6" hlink="hlink" folHlink="folHlink"/>
  <p:notesStyle>
    <a:lvl1pPr marL="0" algn="l" defTabSz="534924" rtl="0" eaLnBrk="1" latinLnBrk="0" hangingPunct="1">
      <a:defRPr sz="700" kern="1200">
        <a:solidFill>
          <a:schemeClr val="tx1"/>
        </a:solidFill>
        <a:latin typeface="+mn-lt"/>
        <a:ea typeface="+mn-ea"/>
        <a:cs typeface="+mn-cs"/>
      </a:defRPr>
    </a:lvl1pPr>
    <a:lvl2pPr marL="267462" algn="l" defTabSz="534924" rtl="0" eaLnBrk="1" latinLnBrk="0" hangingPunct="1">
      <a:defRPr sz="700" kern="1200">
        <a:solidFill>
          <a:schemeClr val="tx1"/>
        </a:solidFill>
        <a:latin typeface="+mn-lt"/>
        <a:ea typeface="+mn-ea"/>
        <a:cs typeface="+mn-cs"/>
      </a:defRPr>
    </a:lvl2pPr>
    <a:lvl3pPr marL="534924" algn="l" defTabSz="534924" rtl="0" eaLnBrk="1" latinLnBrk="0" hangingPunct="1">
      <a:defRPr sz="700" kern="1200">
        <a:solidFill>
          <a:schemeClr val="tx1"/>
        </a:solidFill>
        <a:latin typeface="+mn-lt"/>
        <a:ea typeface="+mn-ea"/>
        <a:cs typeface="+mn-cs"/>
      </a:defRPr>
    </a:lvl3pPr>
    <a:lvl4pPr marL="802386" algn="l" defTabSz="534924" rtl="0" eaLnBrk="1" latinLnBrk="0" hangingPunct="1">
      <a:defRPr sz="700" kern="1200">
        <a:solidFill>
          <a:schemeClr val="tx1"/>
        </a:solidFill>
        <a:latin typeface="+mn-lt"/>
        <a:ea typeface="+mn-ea"/>
        <a:cs typeface="+mn-cs"/>
      </a:defRPr>
    </a:lvl4pPr>
    <a:lvl5pPr marL="1069848" algn="l" defTabSz="534924" rtl="0" eaLnBrk="1" latinLnBrk="0" hangingPunct="1">
      <a:defRPr sz="700" kern="1200">
        <a:solidFill>
          <a:schemeClr val="tx1"/>
        </a:solidFill>
        <a:latin typeface="+mn-lt"/>
        <a:ea typeface="+mn-ea"/>
        <a:cs typeface="+mn-cs"/>
      </a:defRPr>
    </a:lvl5pPr>
    <a:lvl6pPr marL="1337310" algn="l" defTabSz="534924" rtl="0" eaLnBrk="1" latinLnBrk="0" hangingPunct="1">
      <a:defRPr sz="700" kern="1200">
        <a:solidFill>
          <a:schemeClr val="tx1"/>
        </a:solidFill>
        <a:latin typeface="+mn-lt"/>
        <a:ea typeface="+mn-ea"/>
        <a:cs typeface="+mn-cs"/>
      </a:defRPr>
    </a:lvl6pPr>
    <a:lvl7pPr marL="1604772" algn="l" defTabSz="534924" rtl="0" eaLnBrk="1" latinLnBrk="0" hangingPunct="1">
      <a:defRPr sz="700" kern="1200">
        <a:solidFill>
          <a:schemeClr val="tx1"/>
        </a:solidFill>
        <a:latin typeface="+mn-lt"/>
        <a:ea typeface="+mn-ea"/>
        <a:cs typeface="+mn-cs"/>
      </a:defRPr>
    </a:lvl7pPr>
    <a:lvl8pPr marL="1872234" algn="l" defTabSz="534924" rtl="0" eaLnBrk="1" latinLnBrk="0" hangingPunct="1">
      <a:defRPr sz="700" kern="1200">
        <a:solidFill>
          <a:schemeClr val="tx1"/>
        </a:solidFill>
        <a:latin typeface="+mn-lt"/>
        <a:ea typeface="+mn-ea"/>
        <a:cs typeface="+mn-cs"/>
      </a:defRPr>
    </a:lvl8pPr>
    <a:lvl9pPr marL="2139696" algn="l" defTabSz="534924" rtl="0" eaLnBrk="1" latinLnBrk="0" hangingPunct="1">
      <a:defRPr sz="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1143000"/>
            <a:ext cx="5486400" cy="3086100"/>
          </a:xfrm>
        </p:spPr>
      </p:sp>
      <p:sp>
        <p:nvSpPr>
          <p:cNvPr id="3" name="Tijdelijke aanduiding voor notities 2"/>
          <p:cNvSpPr>
            <a:spLocks noGrp="1"/>
          </p:cNvSpPr>
          <p:nvPr>
            <p:ph type="body" idx="1"/>
          </p:nvPr>
        </p:nvSpPr>
        <p:spPr/>
        <p:txBody>
          <a:bodyPr/>
          <a:lstStyle/>
          <a:p>
            <a:pPr marL="0" indent="0">
              <a:buFont typeface="Arial" panose="020B0604020202020204" pitchFamily="34" charset="0"/>
              <a:buNone/>
            </a:pPr>
            <a:r>
              <a:rPr lang="nl-NL" sz="700" b="0" kern="1200" baseline="0" dirty="0" smtClean="0">
                <a:solidFill>
                  <a:schemeClr val="tx1"/>
                </a:solidFill>
                <a:effectLst/>
                <a:latin typeface="+mn-lt"/>
                <a:ea typeface="+mn-ea"/>
                <a:cs typeface="+mn-cs"/>
              </a:rPr>
              <a:t>Beste collega docent,</a:t>
            </a:r>
          </a:p>
          <a:p>
            <a:pPr marL="0" indent="0">
              <a:buFont typeface="Arial" panose="020B0604020202020204" pitchFamily="34" charset="0"/>
              <a:buNone/>
            </a:pPr>
            <a:endParaRPr lang="nl-NL" sz="700" b="0" kern="1200" baseline="0" dirty="0" smtClean="0">
              <a:solidFill>
                <a:schemeClr val="tx1"/>
              </a:solidFill>
              <a:effectLst/>
              <a:latin typeface="+mn-lt"/>
              <a:ea typeface="+mn-ea"/>
              <a:cs typeface="+mn-cs"/>
            </a:endParaRPr>
          </a:p>
          <a:p>
            <a:pPr marL="0" indent="0">
              <a:buFont typeface="Arial" panose="020B0604020202020204" pitchFamily="34" charset="0"/>
              <a:buNone/>
            </a:pPr>
            <a:r>
              <a:rPr lang="nl-NL" sz="700" b="0" kern="1200" baseline="0" dirty="0" smtClean="0">
                <a:solidFill>
                  <a:schemeClr val="tx1"/>
                </a:solidFill>
                <a:effectLst/>
                <a:latin typeface="+mn-lt"/>
                <a:ea typeface="+mn-ea"/>
                <a:cs typeface="+mn-cs"/>
              </a:rPr>
              <a:t>Deze </a:t>
            </a:r>
            <a:r>
              <a:rPr lang="nl-NL" sz="700" b="0" kern="1200" baseline="0" dirty="0" err="1" smtClean="0">
                <a:solidFill>
                  <a:schemeClr val="tx1"/>
                </a:solidFill>
                <a:effectLst/>
                <a:latin typeface="+mn-lt"/>
                <a:ea typeface="+mn-ea"/>
                <a:cs typeface="+mn-cs"/>
              </a:rPr>
              <a:t>powerpoint</a:t>
            </a:r>
            <a:r>
              <a:rPr lang="nl-NL" sz="700" b="0" kern="1200" baseline="0" dirty="0" smtClean="0">
                <a:solidFill>
                  <a:schemeClr val="tx1"/>
                </a:solidFill>
                <a:effectLst/>
                <a:latin typeface="+mn-lt"/>
                <a:ea typeface="+mn-ea"/>
                <a:cs typeface="+mn-cs"/>
              </a:rPr>
              <a:t> presentatie is een onderwijsprogramma van ongeveer </a:t>
            </a:r>
            <a:r>
              <a:rPr lang="nl-NL" sz="700" b="1" kern="1200" baseline="0" dirty="0" smtClean="0">
                <a:solidFill>
                  <a:schemeClr val="tx1"/>
                </a:solidFill>
                <a:effectLst/>
                <a:latin typeface="+mn-lt"/>
                <a:ea typeface="+mn-ea"/>
                <a:cs typeface="+mn-cs"/>
              </a:rPr>
              <a:t>een à anderhalf uur </a:t>
            </a:r>
            <a:r>
              <a:rPr lang="nl-NL" sz="700" b="0" kern="1200" baseline="0" dirty="0" smtClean="0">
                <a:solidFill>
                  <a:schemeClr val="tx1"/>
                </a:solidFill>
                <a:effectLst/>
                <a:latin typeface="+mn-lt"/>
                <a:ea typeface="+mn-ea"/>
                <a:cs typeface="+mn-cs"/>
              </a:rPr>
              <a:t>dat bedoeld is voor een koppelmiddag aan het begin van het opleidingsjaar. Het is gebaseerd op ons onderzoek van observatie van technische vaardigheden in de huisartsopleiding. Het is bedoeld om koppels van meet af aan te stimuleren om elkaar meer te observeren, </a:t>
            </a:r>
            <a:r>
              <a:rPr lang="nl-NL" sz="700" b="0" kern="1200" baseline="0" dirty="0" err="1" smtClean="0">
                <a:solidFill>
                  <a:schemeClr val="tx1"/>
                </a:solidFill>
                <a:effectLst/>
                <a:latin typeface="+mn-lt"/>
                <a:ea typeface="+mn-ea"/>
                <a:cs typeface="+mn-cs"/>
              </a:rPr>
              <a:t>oa</a:t>
            </a:r>
            <a:r>
              <a:rPr lang="nl-NL" sz="700" b="0" kern="1200" baseline="0" dirty="0" smtClean="0">
                <a:solidFill>
                  <a:schemeClr val="tx1"/>
                </a:solidFill>
                <a:effectLst/>
                <a:latin typeface="+mn-lt"/>
                <a:ea typeface="+mn-ea"/>
                <a:cs typeface="+mn-cs"/>
              </a:rPr>
              <a:t> in om-en-om spreekuren, én vooral ook om de lastigheden voor de opleidingsrelatie die observaties vaak met zich meebrengen openlijk en proactief te bespreken. Dat bespreken laten we ze vandaag ook doen: dit programma bestaat uit blokjes informatie, afgewisseld met gesprekjes binnen de koppels. De hoop is dat het van meet af aan bespreekbaar maken van lastigheden en wensen voor veel koppels iets kan opleveren, en misschien voor sommige koppels het verschil kan maken tussen een goed jaar en een jaar uitzitten.  Dat laatste uiteraard in combinatie met andere interventies.</a:t>
            </a:r>
          </a:p>
          <a:p>
            <a:pPr marL="0" indent="0">
              <a:buFont typeface="Arial" panose="020B0604020202020204" pitchFamily="34" charset="0"/>
              <a:buNone/>
            </a:pPr>
            <a:endParaRPr lang="nl-NL" sz="700" b="0" kern="1200" baseline="0" dirty="0" smtClean="0">
              <a:solidFill>
                <a:schemeClr val="tx1"/>
              </a:solidFill>
              <a:effectLst/>
              <a:latin typeface="+mn-lt"/>
              <a:ea typeface="+mn-ea"/>
              <a:cs typeface="+mn-cs"/>
            </a:endParaRPr>
          </a:p>
          <a:p>
            <a:pPr marL="0" indent="0">
              <a:buFont typeface="Arial" panose="020B0604020202020204" pitchFamily="34" charset="0"/>
              <a:buNone/>
            </a:pPr>
            <a:r>
              <a:rPr lang="nl-NL" sz="700" b="0" kern="1200" baseline="0" dirty="0" smtClean="0">
                <a:solidFill>
                  <a:schemeClr val="tx1"/>
                </a:solidFill>
                <a:effectLst/>
                <a:latin typeface="+mn-lt"/>
                <a:ea typeface="+mn-ea"/>
                <a:cs typeface="+mn-cs"/>
              </a:rPr>
              <a:t>Ik heb geprobeerd om het jullie als docenten zo makkelijk mogelijk te maken door veel informatie te geven per dia. Daardoor zou het mogelijk moeten zijn, denk en hoop ik, om dit programma zonder verdere bronnen te raadplegen te geven.</a:t>
            </a:r>
          </a:p>
          <a:p>
            <a:pPr marL="0" indent="0">
              <a:buFont typeface="Arial" panose="020B0604020202020204" pitchFamily="34" charset="0"/>
              <a:buNone/>
            </a:pPr>
            <a:r>
              <a:rPr lang="nl-NL" sz="700" b="0" kern="1200" baseline="0" dirty="0" smtClean="0">
                <a:solidFill>
                  <a:schemeClr val="tx1"/>
                </a:solidFill>
                <a:effectLst/>
                <a:latin typeface="+mn-lt"/>
                <a:ea typeface="+mn-ea"/>
                <a:cs typeface="+mn-cs"/>
              </a:rPr>
              <a:t>De keerzijde van veel informatie is veel informatie. Dat kan ook hinderen. Het is beslist niet mijn bedoeling te suggereren dat jullie al deze informatie zouden moeten overbrengen. Ik stel me voor dat je de PPP van tevoren een paar keer doorleest met deze onderschriften. Ik hoop dat je er zo een voor jou kloppend verhaal uit kunt destilleren waarbij je dat gebruikt wat je nodig hebt en de rest laat zitten.</a:t>
            </a:r>
          </a:p>
          <a:p>
            <a:pPr marL="0" indent="0">
              <a:buFont typeface="Arial" panose="020B0604020202020204" pitchFamily="34" charset="0"/>
              <a:buNone/>
            </a:pPr>
            <a:endParaRPr lang="nl-NL" sz="700" b="0" kern="1200" baseline="0" dirty="0" smtClean="0">
              <a:solidFill>
                <a:schemeClr val="tx1"/>
              </a:solidFill>
              <a:effectLst/>
              <a:latin typeface="+mn-lt"/>
              <a:ea typeface="+mn-ea"/>
              <a:cs typeface="+mn-cs"/>
            </a:endParaRPr>
          </a:p>
          <a:p>
            <a:pPr marL="0" indent="0">
              <a:buFont typeface="Arial" panose="020B0604020202020204" pitchFamily="34" charset="0"/>
              <a:buNone/>
            </a:pPr>
            <a:r>
              <a:rPr lang="nl-NL" sz="700" b="0" kern="1200" baseline="0" dirty="0" smtClean="0">
                <a:solidFill>
                  <a:schemeClr val="tx1"/>
                </a:solidFill>
                <a:effectLst/>
                <a:latin typeface="+mn-lt"/>
                <a:ea typeface="+mn-ea"/>
                <a:cs typeface="+mn-cs"/>
              </a:rPr>
              <a:t>* Ik kreeg als feedback </a:t>
            </a:r>
            <a:r>
              <a:rPr lang="nl-NL" sz="700" b="0" kern="1200" baseline="0" dirty="0" smtClean="0">
                <a:solidFill>
                  <a:schemeClr val="tx1"/>
                </a:solidFill>
                <a:effectLst/>
                <a:latin typeface="+mn-lt"/>
                <a:ea typeface="+mn-ea"/>
                <a:cs typeface="+mn-cs"/>
              </a:rPr>
              <a:t>dat </a:t>
            </a:r>
            <a:r>
              <a:rPr lang="nl-NL" sz="700" b="0" kern="1200" baseline="0" dirty="0" smtClean="0">
                <a:solidFill>
                  <a:schemeClr val="tx1"/>
                </a:solidFill>
                <a:effectLst/>
                <a:latin typeface="+mn-lt"/>
                <a:ea typeface="+mn-ea"/>
                <a:cs typeface="+mn-cs"/>
              </a:rPr>
              <a:t>dit programma voor sommigen te ‘frontaal’ kan zijn. Dat het hier en daar handiger is om gebruik te maken van de ervaringen en inzichten van de groep. Dat zou betekenen dat je wat vaker een interactie zou kunnen inlassen om die ervaringen en inzichten op te halen. Ik realiseer me dat ik als onderzoeker de </a:t>
            </a:r>
            <a:r>
              <a:rPr lang="nl-NL" sz="700" b="0" kern="1200" baseline="0" dirty="0" err="1" smtClean="0">
                <a:solidFill>
                  <a:schemeClr val="tx1"/>
                </a:solidFill>
                <a:effectLst/>
                <a:latin typeface="+mn-lt"/>
                <a:ea typeface="+mn-ea"/>
                <a:cs typeface="+mn-cs"/>
              </a:rPr>
              <a:t>aios</a:t>
            </a:r>
            <a:r>
              <a:rPr lang="nl-NL" sz="700" b="0" kern="1200" baseline="0" dirty="0" smtClean="0">
                <a:solidFill>
                  <a:schemeClr val="tx1"/>
                </a:solidFill>
                <a:effectLst/>
                <a:latin typeface="+mn-lt"/>
                <a:ea typeface="+mn-ea"/>
                <a:cs typeface="+mn-cs"/>
              </a:rPr>
              <a:t> en opleiders bij mijn presentaties graag vertel wat ik te weten ben gekomen. Dat werkt ook wel, ze zijn vaak blij verrast en vinden het mooi dat ideeën die bij hen leven nu ook wat systematischer onderzocht zijn. Daarbij horen ze ook nieuwe dingen. Het kan zijn dat het anders werkt als je niet zelf de onderzoeker bent. Ik laat dat uiteraard aan jullie inschatting over. Ik </a:t>
            </a:r>
            <a:r>
              <a:rPr lang="nl-NL" sz="700" b="0" kern="1200" baseline="0" dirty="0" smtClean="0">
                <a:solidFill>
                  <a:schemeClr val="tx1"/>
                </a:solidFill>
                <a:effectLst/>
                <a:latin typeface="+mn-lt"/>
                <a:ea typeface="+mn-ea"/>
                <a:cs typeface="+mn-cs"/>
              </a:rPr>
              <a:t>heb een </a:t>
            </a:r>
            <a:r>
              <a:rPr lang="nl-NL" sz="700" b="0" kern="1200" baseline="0" dirty="0" smtClean="0">
                <a:solidFill>
                  <a:schemeClr val="tx1"/>
                </a:solidFill>
                <a:effectLst/>
                <a:latin typeface="+mn-lt"/>
                <a:ea typeface="+mn-ea"/>
                <a:cs typeface="+mn-cs"/>
              </a:rPr>
              <a:t>paar suggesties gegeven voor meer interactie, steeds met een * aangegeven. Het programma wordt dan natuurlijk een stukje langer. </a:t>
            </a:r>
          </a:p>
          <a:p>
            <a:pPr marL="0" indent="0">
              <a:buFont typeface="Arial" panose="020B0604020202020204" pitchFamily="34" charset="0"/>
              <a:buNone/>
            </a:pPr>
            <a:endParaRPr lang="nl-NL" sz="700" b="0" kern="1200" baseline="0" dirty="0" smtClean="0">
              <a:solidFill>
                <a:schemeClr val="tx1"/>
              </a:solidFill>
              <a:effectLst/>
              <a:latin typeface="+mn-lt"/>
              <a:ea typeface="+mn-ea"/>
              <a:cs typeface="+mn-cs"/>
            </a:endParaRPr>
          </a:p>
          <a:p>
            <a:pPr marL="0" indent="0">
              <a:buFont typeface="Arial" panose="020B0604020202020204" pitchFamily="34" charset="0"/>
              <a:buNone/>
            </a:pPr>
            <a:r>
              <a:rPr lang="nl-NL" sz="700" b="0" kern="1200" baseline="0" dirty="0" smtClean="0">
                <a:solidFill>
                  <a:schemeClr val="tx1"/>
                </a:solidFill>
                <a:effectLst/>
                <a:latin typeface="+mn-lt"/>
                <a:ea typeface="+mn-ea"/>
                <a:cs typeface="+mn-cs"/>
              </a:rPr>
              <a:t>Wat betreft het gebruik van de slides: gebruik wat je kunt gebruiken en laat de rest gerust weg.</a:t>
            </a:r>
          </a:p>
          <a:p>
            <a:pPr marL="0" indent="0">
              <a:buFont typeface="Arial" panose="020B0604020202020204" pitchFamily="34" charset="0"/>
              <a:buNone/>
            </a:pPr>
            <a:endParaRPr lang="nl-NL" sz="700" b="0" kern="1200" baseline="0" dirty="0" smtClean="0">
              <a:solidFill>
                <a:schemeClr val="tx1"/>
              </a:solidFill>
              <a:effectLst/>
              <a:latin typeface="+mn-lt"/>
              <a:ea typeface="+mn-ea"/>
              <a:cs typeface="+mn-cs"/>
            </a:endParaRPr>
          </a:p>
          <a:p>
            <a:pPr marL="0" indent="0">
              <a:buFont typeface="Arial" panose="020B0604020202020204" pitchFamily="34" charset="0"/>
              <a:buNone/>
            </a:pPr>
            <a:r>
              <a:rPr lang="nl-NL" sz="700" b="0" kern="1200" baseline="0" dirty="0" smtClean="0">
                <a:solidFill>
                  <a:schemeClr val="tx1"/>
                </a:solidFill>
                <a:effectLst/>
                <a:latin typeface="+mn-lt"/>
                <a:ea typeface="+mn-ea"/>
                <a:cs typeface="+mn-cs"/>
              </a:rPr>
              <a:t>De plaatjes zijn een beetje melig. Ik heb ze bedoeld bij de momenten dat je de </a:t>
            </a:r>
            <a:r>
              <a:rPr lang="nl-NL" sz="700" b="0" kern="1200" baseline="0" dirty="0" err="1" smtClean="0">
                <a:solidFill>
                  <a:schemeClr val="tx1"/>
                </a:solidFill>
                <a:effectLst/>
                <a:latin typeface="+mn-lt"/>
                <a:ea typeface="+mn-ea"/>
                <a:cs typeface="+mn-cs"/>
              </a:rPr>
              <a:t>aios</a:t>
            </a:r>
            <a:r>
              <a:rPr lang="nl-NL" sz="700" b="0" kern="1200" baseline="0" dirty="0" smtClean="0">
                <a:solidFill>
                  <a:schemeClr val="tx1"/>
                </a:solidFill>
                <a:effectLst/>
                <a:latin typeface="+mn-lt"/>
                <a:ea typeface="+mn-ea"/>
                <a:cs typeface="+mn-cs"/>
              </a:rPr>
              <a:t> en de opleider met elkaar laat praten. Laat ze weg als ze niet bij je passen.</a:t>
            </a:r>
          </a:p>
          <a:p>
            <a:pPr marL="0" indent="0">
              <a:buFont typeface="Arial" panose="020B0604020202020204" pitchFamily="34" charset="0"/>
              <a:buNone/>
            </a:pPr>
            <a:endParaRPr lang="nl-NL" sz="700" b="0" kern="1200" baseline="0" dirty="0" smtClean="0">
              <a:solidFill>
                <a:schemeClr val="tx1"/>
              </a:solidFill>
              <a:effectLst/>
              <a:latin typeface="+mn-lt"/>
              <a:ea typeface="+mn-ea"/>
              <a:cs typeface="+mn-cs"/>
            </a:endParaRPr>
          </a:p>
          <a:p>
            <a:pPr marL="0" indent="0">
              <a:buFont typeface="Arial" panose="020B0604020202020204" pitchFamily="34" charset="0"/>
              <a:buNone/>
            </a:pPr>
            <a:r>
              <a:rPr lang="nl-NL" sz="700" b="0" kern="1200" baseline="0" dirty="0" smtClean="0">
                <a:solidFill>
                  <a:schemeClr val="tx1"/>
                </a:solidFill>
                <a:effectLst/>
                <a:latin typeface="+mn-lt"/>
                <a:ea typeface="+mn-ea"/>
                <a:cs typeface="+mn-cs"/>
              </a:rPr>
              <a:t>Verander verder naar hartenlust aan alle teksten.</a:t>
            </a:r>
          </a:p>
          <a:p>
            <a:pPr marL="0" indent="0">
              <a:buFont typeface="Arial" panose="020B0604020202020204" pitchFamily="34" charset="0"/>
              <a:buNone/>
            </a:pPr>
            <a:endParaRPr lang="nl-NL" sz="700" b="0" kern="1200" baseline="0" dirty="0" smtClean="0">
              <a:solidFill>
                <a:schemeClr val="tx1"/>
              </a:solidFill>
              <a:effectLst/>
              <a:latin typeface="+mn-lt"/>
              <a:ea typeface="+mn-ea"/>
              <a:cs typeface="+mn-cs"/>
            </a:endParaRPr>
          </a:p>
          <a:p>
            <a:pPr marL="0" indent="0">
              <a:buFont typeface="Arial" panose="020B0604020202020204" pitchFamily="34" charset="0"/>
              <a:buNone/>
            </a:pPr>
            <a:r>
              <a:rPr lang="nl-NL" sz="700" b="0" kern="1200" baseline="0" dirty="0" smtClean="0">
                <a:solidFill>
                  <a:schemeClr val="tx1"/>
                </a:solidFill>
                <a:effectLst/>
                <a:latin typeface="+mn-lt"/>
                <a:ea typeface="+mn-ea"/>
                <a:cs typeface="+mn-cs"/>
              </a:rPr>
              <a:t>Ik hoop dat deze </a:t>
            </a:r>
            <a:r>
              <a:rPr lang="nl-NL" sz="700" b="0" kern="1200" baseline="0" dirty="0" err="1" smtClean="0">
                <a:solidFill>
                  <a:schemeClr val="tx1"/>
                </a:solidFill>
                <a:effectLst/>
                <a:latin typeface="+mn-lt"/>
                <a:ea typeface="+mn-ea"/>
                <a:cs typeface="+mn-cs"/>
              </a:rPr>
              <a:t>powerpoint</a:t>
            </a:r>
            <a:r>
              <a:rPr lang="nl-NL" sz="700" b="0" kern="1200" baseline="0" dirty="0" smtClean="0">
                <a:solidFill>
                  <a:schemeClr val="tx1"/>
                </a:solidFill>
                <a:effectLst/>
                <a:latin typeface="+mn-lt"/>
                <a:ea typeface="+mn-ea"/>
                <a:cs typeface="+mn-cs"/>
              </a:rPr>
              <a:t> zo voor je kan werken en ik ben heel erg benieuwd of dat zo is en hoop er iets over terug te horen.</a:t>
            </a:r>
          </a:p>
          <a:p>
            <a:pPr marL="0" indent="0">
              <a:buFont typeface="Arial" panose="020B0604020202020204" pitchFamily="34" charset="0"/>
              <a:buNone/>
            </a:pPr>
            <a:endParaRPr lang="nl-NL" sz="700" b="0" kern="1200" baseline="0" dirty="0" smtClean="0">
              <a:solidFill>
                <a:schemeClr val="tx1"/>
              </a:solidFill>
              <a:effectLst/>
              <a:latin typeface="+mn-lt"/>
              <a:ea typeface="+mn-ea"/>
              <a:cs typeface="+mn-cs"/>
            </a:endParaRPr>
          </a:p>
          <a:p>
            <a:pPr marL="0" indent="0">
              <a:buFont typeface="Arial" panose="020B0604020202020204" pitchFamily="34" charset="0"/>
              <a:buNone/>
            </a:pPr>
            <a:r>
              <a:rPr lang="nl-NL" sz="700" b="0" kern="1200" baseline="0" dirty="0" smtClean="0">
                <a:solidFill>
                  <a:schemeClr val="tx1"/>
                </a:solidFill>
                <a:effectLst/>
                <a:latin typeface="+mn-lt"/>
                <a:ea typeface="+mn-ea"/>
                <a:cs typeface="+mn-cs"/>
              </a:rPr>
              <a:t>Succes en hartelijke groet, </a:t>
            </a:r>
            <a:r>
              <a:rPr lang="nl-NL" sz="700" b="0" kern="1200" baseline="0" dirty="0" smtClean="0">
                <a:solidFill>
                  <a:schemeClr val="tx1"/>
                </a:solidFill>
                <a:effectLst/>
                <a:latin typeface="+mn-lt"/>
                <a:ea typeface="+mn-ea"/>
                <a:cs typeface="+mn-cs"/>
              </a:rPr>
              <a:t>Chris Rietmeijer</a:t>
            </a:r>
            <a:endParaRPr lang="nl-NL" sz="700" b="0" kern="1200" baseline="0" dirty="0" smtClean="0">
              <a:solidFill>
                <a:schemeClr val="tx1"/>
              </a:solidFill>
              <a:effectLst/>
              <a:latin typeface="+mn-lt"/>
              <a:ea typeface="+mn-ea"/>
              <a:cs typeface="+mn-cs"/>
            </a:endParaRPr>
          </a:p>
          <a:p>
            <a:pPr marL="0" indent="0">
              <a:buFont typeface="Arial" panose="020B0604020202020204" pitchFamily="34" charset="0"/>
              <a:buNone/>
            </a:pPr>
            <a:endParaRPr lang="nl-NL" sz="700" b="0" kern="1200" baseline="0" dirty="0" smtClean="0">
              <a:solidFill>
                <a:schemeClr val="tx1"/>
              </a:solidFill>
              <a:effectLst/>
              <a:latin typeface="+mn-lt"/>
              <a:ea typeface="+mn-ea"/>
              <a:cs typeface="+mn-cs"/>
            </a:endParaRPr>
          </a:p>
          <a:p>
            <a:pPr marL="0" indent="0">
              <a:buFont typeface="Arial" panose="020B0604020202020204" pitchFamily="34" charset="0"/>
              <a:buNone/>
            </a:pPr>
            <a:endParaRPr lang="nl-NL" sz="700" b="0" kern="1200" baseline="0" dirty="0" smtClean="0">
              <a:solidFill>
                <a:schemeClr val="tx1"/>
              </a:solidFill>
              <a:effectLst/>
              <a:latin typeface="+mn-lt"/>
              <a:ea typeface="+mn-ea"/>
              <a:cs typeface="+mn-cs"/>
            </a:endParaRPr>
          </a:p>
          <a:p>
            <a:pPr marL="0" indent="0">
              <a:buFont typeface="Arial" panose="020B0604020202020204" pitchFamily="34" charset="0"/>
              <a:buNone/>
            </a:pPr>
            <a:endParaRPr lang="nl-NL" sz="700" b="0" kern="1200" baseline="0" dirty="0" smtClean="0">
              <a:solidFill>
                <a:schemeClr val="tx1"/>
              </a:solidFill>
              <a:effectLst/>
              <a:latin typeface="+mn-lt"/>
              <a:ea typeface="+mn-ea"/>
              <a:cs typeface="+mn-cs"/>
            </a:endParaRPr>
          </a:p>
          <a:p>
            <a:pPr marL="0" indent="0">
              <a:buFont typeface="Arial" panose="020B0604020202020204" pitchFamily="34" charset="0"/>
              <a:buNone/>
            </a:pPr>
            <a:r>
              <a:rPr lang="nl-NL" sz="700" b="0" kern="1200" baseline="0" dirty="0" smtClean="0">
                <a:solidFill>
                  <a:schemeClr val="tx1"/>
                </a:solidFill>
                <a:effectLst/>
                <a:latin typeface="+mn-lt"/>
                <a:ea typeface="+mn-ea"/>
                <a:cs typeface="+mn-cs"/>
              </a:rPr>
              <a:t>Start programma ‘Observatie van technische vaardigheden en de opleidingsrelatie’</a:t>
            </a:r>
          </a:p>
          <a:p>
            <a:pPr marL="0" indent="0">
              <a:buFont typeface="Arial" panose="020B0604020202020204" pitchFamily="34" charset="0"/>
              <a:buNone/>
            </a:pPr>
            <a:endParaRPr lang="nl-NL" sz="700" b="0" kern="1200" baseline="0" dirty="0" smtClean="0">
              <a:solidFill>
                <a:schemeClr val="tx1"/>
              </a:solidFill>
              <a:effectLst/>
              <a:latin typeface="+mn-lt"/>
              <a:ea typeface="+mn-ea"/>
              <a:cs typeface="+mn-cs"/>
            </a:endParaRPr>
          </a:p>
          <a:p>
            <a:pPr marL="0" indent="0">
              <a:buFont typeface="Arial" panose="020B0604020202020204" pitchFamily="34" charset="0"/>
              <a:buNone/>
            </a:pPr>
            <a:r>
              <a:rPr lang="nl-NL" sz="700" b="0" kern="1200" baseline="0" dirty="0" smtClean="0">
                <a:solidFill>
                  <a:schemeClr val="tx1"/>
                </a:solidFill>
                <a:effectLst/>
                <a:latin typeface="+mn-lt"/>
                <a:ea typeface="+mn-ea"/>
                <a:cs typeface="+mn-cs"/>
              </a:rPr>
              <a:t>Waarom willen we het hier nú met jullie over hebben? </a:t>
            </a:r>
          </a:p>
          <a:p>
            <a:pPr marL="0" indent="0">
              <a:buFont typeface="Arial" panose="020B0604020202020204" pitchFamily="34" charset="0"/>
              <a:buNone/>
            </a:pPr>
            <a:endParaRPr lang="nl-NL" sz="700" b="0" kern="1200" baseline="0" dirty="0" smtClean="0">
              <a:solidFill>
                <a:schemeClr val="tx1"/>
              </a:solidFill>
              <a:effectLst/>
              <a:latin typeface="+mn-lt"/>
              <a:ea typeface="+mn-ea"/>
              <a:cs typeface="+mn-cs"/>
            </a:endParaRPr>
          </a:p>
          <a:p>
            <a:pPr marL="0" indent="0">
              <a:buFont typeface="Arial" panose="020B0604020202020204" pitchFamily="34" charset="0"/>
              <a:buNone/>
            </a:pPr>
            <a:endParaRPr lang="nl-NL" sz="700" b="0" kern="1200" baseline="0" dirty="0" smtClean="0">
              <a:solidFill>
                <a:schemeClr val="tx1"/>
              </a:solidFill>
              <a:effectLst/>
              <a:latin typeface="+mn-lt"/>
              <a:ea typeface="+mn-ea"/>
              <a:cs typeface="+mn-cs"/>
            </a:endParaRPr>
          </a:p>
          <a:p>
            <a:pPr marL="0" indent="0">
              <a:buFont typeface="Arial" panose="020B0604020202020204" pitchFamily="34" charset="0"/>
              <a:buNone/>
            </a:pPr>
            <a:r>
              <a:rPr lang="nl-NL" sz="700" b="0" kern="1200" baseline="0" dirty="0" smtClean="0">
                <a:solidFill>
                  <a:schemeClr val="tx1"/>
                </a:solidFill>
                <a:effectLst/>
                <a:latin typeface="+mn-lt"/>
                <a:ea typeface="+mn-ea"/>
                <a:cs typeface="+mn-cs"/>
              </a:rPr>
              <a:t>Jullie, als koppel </a:t>
            </a:r>
            <a:r>
              <a:rPr lang="nl-NL" sz="700" b="0" kern="1200" baseline="0" dirty="0" err="1" smtClean="0">
                <a:solidFill>
                  <a:schemeClr val="tx1"/>
                </a:solidFill>
                <a:effectLst/>
                <a:latin typeface="+mn-lt"/>
                <a:ea typeface="+mn-ea"/>
                <a:cs typeface="+mn-cs"/>
              </a:rPr>
              <a:t>aios</a:t>
            </a:r>
            <a:r>
              <a:rPr lang="nl-NL" sz="700" b="0" kern="1200" baseline="0" dirty="0" smtClean="0">
                <a:solidFill>
                  <a:schemeClr val="tx1"/>
                </a:solidFill>
                <a:effectLst/>
                <a:latin typeface="+mn-lt"/>
                <a:ea typeface="+mn-ea"/>
                <a:cs typeface="+mn-cs"/>
              </a:rPr>
              <a:t>-opleider, staan aan het begin van een langdurige opleidingsrelatie. De kwaliteit van die relatie is bepalend voor hoe leuk jullie het dit jaar samen zullen hebben én bepalend voor hoe er door de </a:t>
            </a:r>
            <a:r>
              <a:rPr lang="nl-NL" sz="700" b="0" kern="1200" baseline="0" dirty="0" err="1" smtClean="0">
                <a:solidFill>
                  <a:schemeClr val="tx1"/>
                </a:solidFill>
                <a:effectLst/>
                <a:latin typeface="+mn-lt"/>
                <a:ea typeface="+mn-ea"/>
                <a:cs typeface="+mn-cs"/>
              </a:rPr>
              <a:t>aios</a:t>
            </a:r>
            <a:r>
              <a:rPr lang="nl-NL" sz="700" b="0" kern="1200" baseline="0" dirty="0" smtClean="0">
                <a:solidFill>
                  <a:schemeClr val="tx1"/>
                </a:solidFill>
                <a:effectLst/>
                <a:latin typeface="+mn-lt"/>
                <a:ea typeface="+mn-ea"/>
                <a:cs typeface="+mn-cs"/>
              </a:rPr>
              <a:t>, en wellicht ook door de opleider, geleerd kan worden. Bij het leren door de </a:t>
            </a:r>
            <a:r>
              <a:rPr lang="nl-NL" sz="700" b="0" kern="1200" baseline="0" dirty="0" err="1" smtClean="0">
                <a:solidFill>
                  <a:schemeClr val="tx1"/>
                </a:solidFill>
                <a:effectLst/>
                <a:latin typeface="+mn-lt"/>
                <a:ea typeface="+mn-ea"/>
                <a:cs typeface="+mn-cs"/>
              </a:rPr>
              <a:t>aios</a:t>
            </a:r>
            <a:r>
              <a:rPr lang="nl-NL" sz="700" b="0" kern="1200" baseline="0" dirty="0" smtClean="0">
                <a:solidFill>
                  <a:schemeClr val="tx1"/>
                </a:solidFill>
                <a:effectLst/>
                <a:latin typeface="+mn-lt"/>
                <a:ea typeface="+mn-ea"/>
                <a:cs typeface="+mn-cs"/>
              </a:rPr>
              <a:t> speelt observatie van technische vaardigheden een belangrijke rol. Observatie van vaardigheden in de opleidingspraktijk blijkt echter voor veel </a:t>
            </a:r>
            <a:r>
              <a:rPr lang="nl-NL" sz="700" b="0" kern="1200" baseline="0" dirty="0" err="1" smtClean="0">
                <a:solidFill>
                  <a:schemeClr val="tx1"/>
                </a:solidFill>
                <a:effectLst/>
                <a:latin typeface="+mn-lt"/>
                <a:ea typeface="+mn-ea"/>
                <a:cs typeface="+mn-cs"/>
              </a:rPr>
              <a:t>aios</a:t>
            </a:r>
            <a:r>
              <a:rPr lang="nl-NL" sz="700" b="0" kern="1200" baseline="0" dirty="0" smtClean="0">
                <a:solidFill>
                  <a:schemeClr val="tx1"/>
                </a:solidFill>
                <a:effectLst/>
                <a:latin typeface="+mn-lt"/>
                <a:ea typeface="+mn-ea"/>
                <a:cs typeface="+mn-cs"/>
              </a:rPr>
              <a:t> en opleiders best ingewikkeld te zijn, soms zelfs met negatieve gevolgen voor de opleidingsrelatie. Terwijl het kunnen leren van observatie en feedback juist een goede opleidingsrelatie behoeft. We zullen bespreken dat een open dialoog binnen de opleidingsrelatie van groot belang is om kleine irritaties niet tot obstakels te laten uitgroeien. Daarnaast zullen we laten zien dat regelmatige wederzijdse observatie in een om-en-om spreekuur niet alleen de observaties ten goede komt maar ook de opleidingsrelatie sterk kan bevorderen.</a:t>
            </a:r>
          </a:p>
          <a:p>
            <a:pPr marL="0" indent="0">
              <a:buFont typeface="Arial" panose="020B0604020202020204" pitchFamily="34" charset="0"/>
              <a:buNone/>
            </a:pPr>
            <a:endParaRPr lang="nl-NL" sz="700" b="0" kern="1200" baseline="0" dirty="0" smtClean="0">
              <a:solidFill>
                <a:schemeClr val="tx1"/>
              </a:solidFill>
              <a:effectLst/>
              <a:latin typeface="+mn-lt"/>
              <a:ea typeface="+mn-ea"/>
              <a:cs typeface="+mn-cs"/>
            </a:endParaRPr>
          </a:p>
          <a:p>
            <a:pPr marL="0" indent="0">
              <a:buFont typeface="Arial" panose="020B0604020202020204" pitchFamily="34" charset="0"/>
              <a:buNone/>
            </a:pPr>
            <a:r>
              <a:rPr lang="nl-NL" sz="700" b="0" kern="1200" baseline="0" dirty="0" smtClean="0">
                <a:solidFill>
                  <a:schemeClr val="tx1"/>
                </a:solidFill>
                <a:effectLst/>
                <a:latin typeface="+mn-lt"/>
                <a:ea typeface="+mn-ea"/>
                <a:cs typeface="+mn-cs"/>
              </a:rPr>
              <a:t>Tot slot van het waarom, en niet onbelangrijk: uit onderzoek is bekend dat </a:t>
            </a:r>
            <a:r>
              <a:rPr lang="nl-NL" sz="700" b="0" kern="1200" baseline="0" dirty="0" err="1" smtClean="0">
                <a:solidFill>
                  <a:schemeClr val="tx1"/>
                </a:solidFill>
                <a:effectLst/>
                <a:latin typeface="+mn-lt"/>
                <a:ea typeface="+mn-ea"/>
                <a:cs typeface="+mn-cs"/>
              </a:rPr>
              <a:t>aios</a:t>
            </a:r>
            <a:r>
              <a:rPr lang="nl-NL" sz="700" b="0" kern="1200" baseline="0" dirty="0" smtClean="0">
                <a:solidFill>
                  <a:schemeClr val="tx1"/>
                </a:solidFill>
                <a:effectLst/>
                <a:latin typeface="+mn-lt"/>
                <a:ea typeface="+mn-ea"/>
                <a:cs typeface="+mn-cs"/>
              </a:rPr>
              <a:t> investeren in een goede opleidingsrelatie. Maar ze zijn ook kritisch en vormen zich snel een beeld. Als de opleider en de relatie tegenvallen hebben veel </a:t>
            </a:r>
            <a:r>
              <a:rPr lang="nl-NL" sz="700" b="0" kern="1200" baseline="0" dirty="0" err="1" smtClean="0">
                <a:solidFill>
                  <a:schemeClr val="tx1"/>
                </a:solidFill>
                <a:effectLst/>
                <a:latin typeface="+mn-lt"/>
                <a:ea typeface="+mn-ea"/>
                <a:cs typeface="+mn-cs"/>
              </a:rPr>
              <a:t>aios</a:t>
            </a:r>
            <a:r>
              <a:rPr lang="nl-NL" sz="700" b="0" kern="1200" baseline="0" dirty="0" smtClean="0">
                <a:solidFill>
                  <a:schemeClr val="tx1"/>
                </a:solidFill>
                <a:effectLst/>
                <a:latin typeface="+mn-lt"/>
                <a:ea typeface="+mn-ea"/>
                <a:cs typeface="+mn-cs"/>
              </a:rPr>
              <a:t> de neiging dit niet te bespreken en het maar gewoon uit te zitten. Dat gaat ten koste van het leren en lijkt enorm zonde. </a:t>
            </a:r>
          </a:p>
          <a:p>
            <a:pPr marL="0" indent="0">
              <a:buFont typeface="Arial" panose="020B0604020202020204" pitchFamily="34" charset="0"/>
              <a:buNone/>
            </a:pPr>
            <a:endParaRPr lang="nl-NL" sz="700" b="0" kern="1200" baseline="0" dirty="0" smtClean="0">
              <a:solidFill>
                <a:schemeClr val="tx1"/>
              </a:solidFill>
              <a:effectLst/>
              <a:latin typeface="+mn-lt"/>
              <a:ea typeface="+mn-ea"/>
              <a:cs typeface="+mn-cs"/>
            </a:endParaRPr>
          </a:p>
          <a:p>
            <a:pPr marL="0" indent="0">
              <a:buFont typeface="Arial" panose="020B0604020202020204" pitchFamily="34" charset="0"/>
              <a:buNone/>
            </a:pPr>
            <a:r>
              <a:rPr lang="nl-NL" sz="700" b="1" kern="1200" baseline="0" dirty="0" smtClean="0">
                <a:solidFill>
                  <a:schemeClr val="tx1"/>
                </a:solidFill>
                <a:effectLst/>
                <a:latin typeface="+mn-lt"/>
                <a:ea typeface="+mn-ea"/>
                <a:cs typeface="+mn-cs"/>
              </a:rPr>
              <a:t>Het doel van dit onderwijsprogramma </a:t>
            </a:r>
            <a:r>
              <a:rPr lang="nl-NL" sz="700" b="0" kern="1200" baseline="0" dirty="0" smtClean="0">
                <a:solidFill>
                  <a:schemeClr val="tx1"/>
                </a:solidFill>
                <a:effectLst/>
                <a:latin typeface="+mn-lt"/>
                <a:ea typeface="+mn-ea"/>
                <a:cs typeface="+mn-cs"/>
              </a:rPr>
              <a:t>is dit onder de aandacht te brengen, en de </a:t>
            </a:r>
            <a:r>
              <a:rPr lang="nl-NL" sz="700" b="0" kern="1200" baseline="0" dirty="0" err="1" smtClean="0">
                <a:solidFill>
                  <a:schemeClr val="tx1"/>
                </a:solidFill>
                <a:effectLst/>
                <a:latin typeface="+mn-lt"/>
                <a:ea typeface="+mn-ea"/>
                <a:cs typeface="+mn-cs"/>
              </a:rPr>
              <a:t>aios</a:t>
            </a:r>
            <a:r>
              <a:rPr lang="nl-NL" sz="700" b="0" kern="1200" baseline="0" dirty="0" smtClean="0">
                <a:solidFill>
                  <a:schemeClr val="tx1"/>
                </a:solidFill>
                <a:effectLst/>
                <a:latin typeface="+mn-lt"/>
                <a:ea typeface="+mn-ea"/>
                <a:cs typeface="+mn-cs"/>
              </a:rPr>
              <a:t> en opleider in een vroeg stadium te stimuleren om lastige feedback wél aan elkaar te geven om zo tot een voor beide betere samenwerking te komen. Een tweede doel is de </a:t>
            </a:r>
            <a:r>
              <a:rPr lang="nl-NL" sz="700" b="0" kern="1200" baseline="0" dirty="0" err="1" smtClean="0">
                <a:solidFill>
                  <a:schemeClr val="tx1"/>
                </a:solidFill>
                <a:effectLst/>
                <a:latin typeface="+mn-lt"/>
                <a:ea typeface="+mn-ea"/>
                <a:cs typeface="+mn-cs"/>
              </a:rPr>
              <a:t>aios</a:t>
            </a:r>
            <a:r>
              <a:rPr lang="nl-NL" sz="700" b="0" kern="1200" baseline="0" dirty="0" smtClean="0">
                <a:solidFill>
                  <a:schemeClr val="tx1"/>
                </a:solidFill>
                <a:effectLst/>
                <a:latin typeface="+mn-lt"/>
                <a:ea typeface="+mn-ea"/>
                <a:cs typeface="+mn-cs"/>
              </a:rPr>
              <a:t> en opleider te stimuleren om veelvuldig met elkaar mee te kijken, in een geregeld om-en-om spreekuur. Daarnaast willen we het duo stimuleren een open gesprek over het vaardigheden-niveau van de </a:t>
            </a:r>
            <a:r>
              <a:rPr lang="nl-NL" sz="700" b="0" kern="1200" baseline="0" dirty="0" err="1" smtClean="0">
                <a:solidFill>
                  <a:schemeClr val="tx1"/>
                </a:solidFill>
                <a:effectLst/>
                <a:latin typeface="+mn-lt"/>
                <a:ea typeface="+mn-ea"/>
                <a:cs typeface="+mn-cs"/>
              </a:rPr>
              <a:t>aios</a:t>
            </a:r>
            <a:r>
              <a:rPr lang="nl-NL" sz="700" b="0" kern="1200" baseline="0" dirty="0" smtClean="0">
                <a:solidFill>
                  <a:schemeClr val="tx1"/>
                </a:solidFill>
                <a:effectLst/>
                <a:latin typeface="+mn-lt"/>
                <a:ea typeface="+mn-ea"/>
                <a:cs typeface="+mn-cs"/>
              </a:rPr>
              <a:t> te voeren</a:t>
            </a:r>
          </a:p>
          <a:p>
            <a:pPr marL="0" indent="0">
              <a:buFont typeface="Arial" panose="020B0604020202020204" pitchFamily="34" charset="0"/>
              <a:buNone/>
            </a:pPr>
            <a:endParaRPr lang="nl-NL" sz="700" b="0" kern="1200" baseline="0" dirty="0" smtClean="0">
              <a:solidFill>
                <a:schemeClr val="tx1"/>
              </a:solidFill>
              <a:effectLst/>
              <a:latin typeface="+mn-lt"/>
              <a:ea typeface="+mn-ea"/>
              <a:cs typeface="+mn-cs"/>
            </a:endParaRPr>
          </a:p>
          <a:p>
            <a:pPr marL="0" indent="0">
              <a:buFont typeface="Arial" panose="020B0604020202020204" pitchFamily="34" charset="0"/>
              <a:buNone/>
            </a:pPr>
            <a:r>
              <a:rPr lang="nl-NL" sz="700" b="0" kern="1200" baseline="0" dirty="0" smtClean="0">
                <a:solidFill>
                  <a:schemeClr val="tx1"/>
                </a:solidFill>
                <a:effectLst/>
                <a:latin typeface="+mn-lt"/>
                <a:ea typeface="+mn-ea"/>
                <a:cs typeface="+mn-cs"/>
              </a:rPr>
              <a:t>Dit onderwijsprogramma is gebaseerd op onderzoek van observatie van technische vaardigheden dat wij doen aan de huisartsopleiding Vumc. Het onderzoeksteam bestaat uit Chris Rietmeijer, promovendus, Nettie Blankenstein, Henriëtte van der Horst, Pim Teunissen en Fedde Scheele. Het onderzoek waarvan de eerste studie gepubliceerd is,  geeft een paar inzichten waarvan we denken dat het nuttig is die met jullie als beginnende koppels te bespreken. Het onderzoek bestond uit een </a:t>
            </a:r>
            <a:r>
              <a:rPr lang="nl-NL" sz="700" b="0" kern="1200" baseline="0" dirty="0" err="1" smtClean="0">
                <a:solidFill>
                  <a:schemeClr val="tx1"/>
                </a:solidFill>
                <a:effectLst/>
                <a:latin typeface="+mn-lt"/>
                <a:ea typeface="+mn-ea"/>
                <a:cs typeface="+mn-cs"/>
              </a:rPr>
              <a:t>focusgroepstudie</a:t>
            </a:r>
            <a:r>
              <a:rPr lang="nl-NL" sz="700" b="0" kern="1200" baseline="0" dirty="0" smtClean="0">
                <a:solidFill>
                  <a:schemeClr val="tx1"/>
                </a:solidFill>
                <a:effectLst/>
                <a:latin typeface="+mn-lt"/>
                <a:ea typeface="+mn-ea"/>
                <a:cs typeface="+mn-cs"/>
              </a:rPr>
              <a:t> met opleiders, een </a:t>
            </a:r>
            <a:r>
              <a:rPr lang="nl-NL" sz="700" b="0" kern="1200" baseline="0" dirty="0" err="1" smtClean="0">
                <a:solidFill>
                  <a:schemeClr val="tx1"/>
                </a:solidFill>
                <a:effectLst/>
                <a:latin typeface="+mn-lt"/>
                <a:ea typeface="+mn-ea"/>
                <a:cs typeface="+mn-cs"/>
              </a:rPr>
              <a:t>focusgroepstudie</a:t>
            </a:r>
            <a:r>
              <a:rPr lang="nl-NL" sz="700" b="0" kern="1200" baseline="0" dirty="0" smtClean="0">
                <a:solidFill>
                  <a:schemeClr val="tx1"/>
                </a:solidFill>
                <a:effectLst/>
                <a:latin typeface="+mn-lt"/>
                <a:ea typeface="+mn-ea"/>
                <a:cs typeface="+mn-cs"/>
              </a:rPr>
              <a:t> met </a:t>
            </a:r>
            <a:r>
              <a:rPr lang="nl-NL" sz="700" b="0" kern="1200" baseline="0" dirty="0" err="1" smtClean="0">
                <a:solidFill>
                  <a:schemeClr val="tx1"/>
                </a:solidFill>
                <a:effectLst/>
                <a:latin typeface="+mn-lt"/>
                <a:ea typeface="+mn-ea"/>
                <a:cs typeface="+mn-cs"/>
              </a:rPr>
              <a:t>aios</a:t>
            </a:r>
            <a:r>
              <a:rPr lang="nl-NL" sz="700" b="0" kern="1200" baseline="0" dirty="0" smtClean="0">
                <a:solidFill>
                  <a:schemeClr val="tx1"/>
                </a:solidFill>
                <a:effectLst/>
                <a:latin typeface="+mn-lt"/>
                <a:ea typeface="+mn-ea"/>
                <a:cs typeface="+mn-cs"/>
              </a:rPr>
              <a:t>, en een interview-studie met patiënten. We hebben alle drie de partijen heel breed bevraagd naar hun ervaringen rondom observatie van de </a:t>
            </a:r>
            <a:r>
              <a:rPr lang="nl-NL" sz="700" b="0" kern="1200" baseline="0" dirty="0" err="1" smtClean="0">
                <a:solidFill>
                  <a:schemeClr val="tx1"/>
                </a:solidFill>
                <a:effectLst/>
                <a:latin typeface="+mn-lt"/>
                <a:ea typeface="+mn-ea"/>
                <a:cs typeface="+mn-cs"/>
              </a:rPr>
              <a:t>aios</a:t>
            </a:r>
            <a:r>
              <a:rPr lang="nl-NL" sz="700" b="0" kern="1200" baseline="0" dirty="0" smtClean="0">
                <a:solidFill>
                  <a:schemeClr val="tx1"/>
                </a:solidFill>
                <a:effectLst/>
                <a:latin typeface="+mn-lt"/>
                <a:ea typeface="+mn-ea"/>
                <a:cs typeface="+mn-cs"/>
              </a:rPr>
              <a:t>.</a:t>
            </a:r>
          </a:p>
          <a:p>
            <a:pPr marL="0" indent="0">
              <a:buFont typeface="Arial" panose="020B0604020202020204" pitchFamily="34" charset="0"/>
              <a:buNone/>
            </a:pPr>
            <a:endParaRPr lang="nl-NL" sz="700" b="0" kern="1200" baseline="0" dirty="0" smtClean="0">
              <a:solidFill>
                <a:schemeClr val="tx1"/>
              </a:solidFill>
              <a:effectLst/>
              <a:latin typeface="+mn-lt"/>
              <a:ea typeface="+mn-ea"/>
              <a:cs typeface="+mn-cs"/>
            </a:endParaRPr>
          </a:p>
          <a:p>
            <a:pPr marL="0" indent="0">
              <a:buFont typeface="Arial" panose="020B0604020202020204" pitchFamily="34" charset="0"/>
              <a:buNone/>
            </a:pPr>
            <a:r>
              <a:rPr lang="nl-NL" sz="700" b="0" kern="1200" baseline="0" dirty="0" smtClean="0">
                <a:solidFill>
                  <a:schemeClr val="tx1"/>
                </a:solidFill>
                <a:effectLst/>
                <a:latin typeface="+mn-lt"/>
                <a:ea typeface="+mn-ea"/>
                <a:cs typeface="+mn-cs"/>
              </a:rPr>
              <a:t>Dus nu als eerste blokje: Wat verstaan we onder observatie en waaróm hebben we onderzoek naar observatie van technische vaardigheden gedaan?</a:t>
            </a:r>
          </a:p>
        </p:txBody>
      </p:sp>
      <p:sp>
        <p:nvSpPr>
          <p:cNvPr id="4" name="Tijdelijke aanduiding voor dianummer 3"/>
          <p:cNvSpPr>
            <a:spLocks noGrp="1"/>
          </p:cNvSpPr>
          <p:nvPr>
            <p:ph type="sldNum" sz="quarter" idx="10"/>
          </p:nvPr>
        </p:nvSpPr>
        <p:spPr/>
        <p:txBody>
          <a:bodyPr/>
          <a:lstStyle/>
          <a:p>
            <a:fld id="{D33A1A8D-6581-4A5B-A949-A0295FAFA2A7}" type="slidenum">
              <a:rPr lang="en-US" smtClean="0"/>
              <a:t>1</a:t>
            </a:fld>
            <a:endParaRPr lang="en-US"/>
          </a:p>
        </p:txBody>
      </p:sp>
    </p:spTree>
    <p:extLst>
      <p:ext uri="{BB962C8B-B14F-4D97-AF65-F5344CB8AC3E}">
        <p14:creationId xmlns:p14="http://schemas.microsoft.com/office/powerpoint/2010/main" val="36306675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Als je de voorgaande</a:t>
            </a:r>
            <a:r>
              <a:rPr lang="nl-NL" baseline="0" dirty="0" smtClean="0"/>
              <a:t> dia goed op je in laat werken en de bevindingen met elkaar combineert is dit de conclusie</a:t>
            </a:r>
            <a:endParaRPr lang="nl-NL" dirty="0"/>
          </a:p>
        </p:txBody>
      </p:sp>
      <p:sp>
        <p:nvSpPr>
          <p:cNvPr id="4" name="Tijdelijke aanduiding voor dianummer 3"/>
          <p:cNvSpPr>
            <a:spLocks noGrp="1"/>
          </p:cNvSpPr>
          <p:nvPr>
            <p:ph type="sldNum" sz="quarter" idx="10"/>
          </p:nvPr>
        </p:nvSpPr>
        <p:spPr/>
        <p:txBody>
          <a:bodyPr/>
          <a:lstStyle/>
          <a:p>
            <a:fld id="{D33A1A8D-6581-4A5B-A949-A0295FAFA2A7}" type="slidenum">
              <a:rPr lang="en-US" smtClean="0"/>
              <a:t>10</a:t>
            </a:fld>
            <a:endParaRPr lang="en-US"/>
          </a:p>
        </p:txBody>
      </p:sp>
    </p:spTree>
    <p:extLst>
      <p:ext uri="{BB962C8B-B14F-4D97-AF65-F5344CB8AC3E}">
        <p14:creationId xmlns:p14="http://schemas.microsoft.com/office/powerpoint/2010/main" val="7515372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Font typeface="Arial" panose="020B0604020202020204" pitchFamily="34" charset="0"/>
              <a:buNone/>
            </a:pPr>
            <a:r>
              <a:rPr lang="nl-NL" dirty="0" smtClean="0"/>
              <a:t>We gaan nu in op verschillende vormen of patronen van observatie. Uit ons onderzoek blijkt dat de lastigheden bij observatie heel veel te maken hebben met het patroon van observatie: de meeste problemen zagen we</a:t>
            </a:r>
            <a:r>
              <a:rPr lang="nl-NL" baseline="0" dirty="0" smtClean="0"/>
              <a:t> bij ad hoc observatie/consultatie, de minste bij om-en-om spreekuren </a:t>
            </a:r>
            <a:endParaRPr lang="nl-NL" dirty="0" smtClean="0"/>
          </a:p>
          <a:p>
            <a:pPr marL="0" indent="0">
              <a:buFont typeface="Arial" panose="020B0604020202020204" pitchFamily="34" charset="0"/>
              <a:buNone/>
            </a:pPr>
            <a:endParaRPr lang="nl-NL" dirty="0" smtClean="0"/>
          </a:p>
          <a:p>
            <a:pPr marL="0" indent="0">
              <a:buFont typeface="Arial" panose="020B0604020202020204" pitchFamily="34" charset="0"/>
              <a:buNone/>
            </a:pPr>
            <a:endParaRPr lang="nl-NL" dirty="0" smtClean="0"/>
          </a:p>
          <a:p>
            <a:pPr marL="0" indent="0">
              <a:buFont typeface="Arial" panose="020B0604020202020204" pitchFamily="34" charset="0"/>
              <a:buNone/>
            </a:pPr>
            <a:r>
              <a:rPr lang="nl-NL" dirty="0" smtClean="0"/>
              <a:t>Als we in onze focusgroepen aan </a:t>
            </a:r>
            <a:r>
              <a:rPr lang="nl-NL" dirty="0" err="1" smtClean="0"/>
              <a:t>aios</a:t>
            </a:r>
            <a:r>
              <a:rPr lang="nl-NL" dirty="0" smtClean="0"/>
              <a:t> en opleiders vroegen om te vertellen over observatie-situaties kwamen ze met allerlei voorbeelden die zich lieten indelen in ad hoc en geplande observaties. Ad hoc observaties konden</a:t>
            </a:r>
            <a:r>
              <a:rPr lang="nl-NL" baseline="0" dirty="0" smtClean="0"/>
              <a:t> op allerlei momenten ontstaan maar waren meestal het gevolg van een verzoek om hulp/consultatie van de </a:t>
            </a:r>
            <a:r>
              <a:rPr lang="nl-NL" baseline="0" dirty="0" err="1" smtClean="0"/>
              <a:t>aios</a:t>
            </a:r>
            <a:endParaRPr lang="nl-NL" dirty="0" smtClean="0"/>
          </a:p>
          <a:p>
            <a:pPr marL="171450" indent="-171450">
              <a:buFont typeface="Arial" panose="020B0604020202020204" pitchFamily="34" charset="0"/>
              <a:buChar char="•"/>
            </a:pPr>
            <a:endParaRPr lang="nl-NL" dirty="0" smtClean="0"/>
          </a:p>
          <a:p>
            <a:pPr marL="171450" indent="-171450">
              <a:buFont typeface="Arial" panose="020B0604020202020204" pitchFamily="34" charset="0"/>
              <a:buChar char="•"/>
            </a:pPr>
            <a:r>
              <a:rPr lang="nl-NL" dirty="0" smtClean="0"/>
              <a:t>Ad hoc observatie/Consultatie: de </a:t>
            </a:r>
            <a:r>
              <a:rPr lang="nl-NL" dirty="0" err="1" smtClean="0"/>
              <a:t>aios</a:t>
            </a:r>
            <a:r>
              <a:rPr lang="nl-NL" dirty="0" smtClean="0"/>
              <a:t> vraagt de opleider erbij tijdens het spreekuur, omdat ze iets wil overleggen, wil dat de opleider</a:t>
            </a:r>
            <a:r>
              <a:rPr lang="nl-NL" baseline="0" dirty="0" smtClean="0"/>
              <a:t> meekijkt etc.</a:t>
            </a:r>
          </a:p>
          <a:p>
            <a:endParaRPr lang="nl-NL" baseline="0" dirty="0" smtClean="0"/>
          </a:p>
          <a:p>
            <a:pPr marL="171450" indent="-171450">
              <a:buFont typeface="Arial" panose="020B0604020202020204" pitchFamily="34" charset="0"/>
              <a:buChar char="•"/>
            </a:pPr>
            <a:r>
              <a:rPr lang="nl-NL" baseline="0" dirty="0" smtClean="0"/>
              <a:t>Leren van een nieuwe vaardigheid: kleine chirurgie, spiraaltjes, injecties etc.</a:t>
            </a:r>
          </a:p>
          <a:p>
            <a:endParaRPr lang="nl-NL" baseline="0" dirty="0" smtClean="0"/>
          </a:p>
          <a:p>
            <a:pPr marL="171450" indent="-171450">
              <a:buFont typeface="Arial" panose="020B0604020202020204" pitchFamily="34" charset="0"/>
              <a:buChar char="•"/>
            </a:pPr>
            <a:r>
              <a:rPr lang="nl-NL" baseline="0" dirty="0" smtClean="0"/>
              <a:t>Om-en-om spreekuur: de </a:t>
            </a:r>
            <a:r>
              <a:rPr lang="nl-NL" baseline="0" dirty="0" err="1" smtClean="0"/>
              <a:t>aios</a:t>
            </a:r>
            <a:r>
              <a:rPr lang="nl-NL" baseline="0" dirty="0" smtClean="0"/>
              <a:t> en opleider zien samen gedurende bv anderhalf uur patiënten; ze wisselen per patiënt van rol: dokter of observator (zie verderop in deze presentatie)</a:t>
            </a:r>
          </a:p>
          <a:p>
            <a:endParaRPr lang="nl-NL" baseline="0" dirty="0" smtClean="0"/>
          </a:p>
          <a:p>
            <a:r>
              <a:rPr lang="nl-NL" baseline="0" dirty="0" smtClean="0"/>
              <a:t>.</a:t>
            </a:r>
          </a:p>
          <a:p>
            <a:r>
              <a:rPr lang="nl-NL" baseline="0" dirty="0" smtClean="0"/>
              <a:t>Bij consultaties zien we heel vaak geen echte observatie van een technische vaardigheid. Toch is deze situatie de situatie die het meest genoemd werd als we </a:t>
            </a:r>
            <a:r>
              <a:rPr lang="nl-NL" baseline="0" dirty="0" err="1" smtClean="0"/>
              <a:t>aios</a:t>
            </a:r>
            <a:r>
              <a:rPr lang="nl-NL" baseline="0" dirty="0" smtClean="0"/>
              <a:t> en opleiders vroegen om te vertellen over observaties. Kennelijk voelt de </a:t>
            </a:r>
            <a:r>
              <a:rPr lang="nl-NL" baseline="0" dirty="0" err="1" smtClean="0"/>
              <a:t>aios</a:t>
            </a:r>
            <a:r>
              <a:rPr lang="nl-NL" baseline="0" dirty="0" smtClean="0"/>
              <a:t> zich in die situaties bekeken, en heeft de opleider het gevoel dat zij de </a:t>
            </a:r>
            <a:r>
              <a:rPr lang="nl-NL" baseline="0" dirty="0" err="1" smtClean="0"/>
              <a:t>aios</a:t>
            </a:r>
            <a:r>
              <a:rPr lang="nl-NL" baseline="0" dirty="0" smtClean="0"/>
              <a:t> observeert. We zoemen nu eerst verder op deze consultaties in.</a:t>
            </a:r>
            <a:endParaRPr lang="nl-NL" dirty="0"/>
          </a:p>
        </p:txBody>
      </p:sp>
      <p:sp>
        <p:nvSpPr>
          <p:cNvPr id="4" name="Tijdelijke aanduiding voor dianummer 3"/>
          <p:cNvSpPr>
            <a:spLocks noGrp="1"/>
          </p:cNvSpPr>
          <p:nvPr>
            <p:ph type="sldNum" sz="quarter" idx="10"/>
          </p:nvPr>
        </p:nvSpPr>
        <p:spPr/>
        <p:txBody>
          <a:bodyPr/>
          <a:lstStyle/>
          <a:p>
            <a:fld id="{D33A1A8D-6581-4A5B-A949-A0295FAFA2A7}" type="slidenum">
              <a:rPr lang="en-US" smtClean="0"/>
              <a:t>11</a:t>
            </a:fld>
            <a:endParaRPr lang="en-US"/>
          </a:p>
        </p:txBody>
      </p:sp>
    </p:spTree>
    <p:extLst>
      <p:ext uri="{BB962C8B-B14F-4D97-AF65-F5344CB8AC3E}">
        <p14:creationId xmlns:p14="http://schemas.microsoft.com/office/powerpoint/2010/main" val="39985641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We hebben gevonden dat er bij een consultatie vier verschillende scenario’s mogelijk zijn. Deze scenario’s zijn voor de </a:t>
            </a:r>
            <a:r>
              <a:rPr lang="nl-NL" dirty="0" err="1" smtClean="0"/>
              <a:t>aios</a:t>
            </a:r>
            <a:r>
              <a:rPr lang="nl-NL" dirty="0" smtClean="0"/>
              <a:t> vaak wat onvoorspelbaar. Ze roepen de opleider erbij en wat de opleider dan wel of niet doet is iets waar veel </a:t>
            </a:r>
            <a:r>
              <a:rPr lang="nl-NL" dirty="0" err="1" smtClean="0"/>
              <a:t>aios</a:t>
            </a:r>
            <a:r>
              <a:rPr lang="nl-NL" dirty="0" smtClean="0"/>
              <a:t> niet zo veel regie op voeren. Er zijn dus vier scenario’s mogelijk:</a:t>
            </a:r>
          </a:p>
          <a:p>
            <a:endParaRPr lang="nl-NL" dirty="0" smtClean="0"/>
          </a:p>
          <a:p>
            <a:pPr marL="228600" indent="-228600">
              <a:buAutoNum type="arabicPeriod"/>
            </a:pPr>
            <a:r>
              <a:rPr lang="nl-NL" dirty="0" smtClean="0"/>
              <a:t>Discussie: De</a:t>
            </a:r>
            <a:r>
              <a:rPr lang="nl-NL" sz="700" kern="1200" dirty="0" smtClean="0">
                <a:solidFill>
                  <a:schemeClr val="tx1"/>
                </a:solidFill>
                <a:effectLst/>
                <a:latin typeface="+mn-lt"/>
                <a:ea typeface="+mn-ea"/>
                <a:cs typeface="+mn-cs"/>
              </a:rPr>
              <a:t> opleider kan alleen even met de </a:t>
            </a:r>
            <a:r>
              <a:rPr lang="nl-NL" sz="700" kern="1200" dirty="0" err="1" smtClean="0">
                <a:solidFill>
                  <a:schemeClr val="tx1"/>
                </a:solidFill>
                <a:effectLst/>
                <a:latin typeface="+mn-lt"/>
                <a:ea typeface="+mn-ea"/>
                <a:cs typeface="+mn-cs"/>
              </a:rPr>
              <a:t>aios</a:t>
            </a:r>
            <a:r>
              <a:rPr lang="nl-NL" sz="700" kern="1200" dirty="0" smtClean="0">
                <a:solidFill>
                  <a:schemeClr val="tx1"/>
                </a:solidFill>
                <a:effectLst/>
                <a:latin typeface="+mn-lt"/>
                <a:ea typeface="+mn-ea"/>
                <a:cs typeface="+mn-cs"/>
              </a:rPr>
              <a:t> overleggen en zich dan weer terugtrekken </a:t>
            </a:r>
          </a:p>
          <a:p>
            <a:pPr marL="228600" indent="-228600">
              <a:buAutoNum type="arabicPeriod"/>
            </a:pPr>
            <a:r>
              <a:rPr lang="nl-NL" sz="700" kern="1200" dirty="0" smtClean="0">
                <a:solidFill>
                  <a:schemeClr val="tx1"/>
                </a:solidFill>
                <a:effectLst/>
                <a:latin typeface="+mn-lt"/>
                <a:ea typeface="+mn-ea"/>
                <a:cs typeface="+mn-cs"/>
              </a:rPr>
              <a:t>Controle: De opleider kan de bevindingen van de </a:t>
            </a:r>
            <a:r>
              <a:rPr lang="nl-NL" sz="700" kern="1200" dirty="0" err="1" smtClean="0">
                <a:solidFill>
                  <a:schemeClr val="tx1"/>
                </a:solidFill>
                <a:effectLst/>
                <a:latin typeface="+mn-lt"/>
                <a:ea typeface="+mn-ea"/>
                <a:cs typeface="+mn-cs"/>
              </a:rPr>
              <a:t>aios</a:t>
            </a:r>
            <a:r>
              <a:rPr lang="nl-NL" sz="700" kern="1200" dirty="0" smtClean="0">
                <a:solidFill>
                  <a:schemeClr val="tx1"/>
                </a:solidFill>
                <a:effectLst/>
                <a:latin typeface="+mn-lt"/>
                <a:ea typeface="+mn-ea"/>
                <a:cs typeface="+mn-cs"/>
              </a:rPr>
              <a:t> controleren (b.v. ook even naar de longen luisteren)</a:t>
            </a:r>
          </a:p>
          <a:p>
            <a:pPr marL="228600" indent="-228600">
              <a:buAutoNum type="arabicPeriod"/>
            </a:pPr>
            <a:r>
              <a:rPr lang="nl-NL" sz="700" kern="1200" dirty="0" smtClean="0">
                <a:solidFill>
                  <a:schemeClr val="tx1"/>
                </a:solidFill>
                <a:effectLst/>
                <a:latin typeface="+mn-lt"/>
                <a:ea typeface="+mn-ea"/>
                <a:cs typeface="+mn-cs"/>
              </a:rPr>
              <a:t>Observatie: De opleider kan vragen of de </a:t>
            </a:r>
            <a:r>
              <a:rPr lang="nl-NL" sz="700" kern="1200" dirty="0" err="1" smtClean="0">
                <a:solidFill>
                  <a:schemeClr val="tx1"/>
                </a:solidFill>
                <a:effectLst/>
                <a:latin typeface="+mn-lt"/>
                <a:ea typeface="+mn-ea"/>
                <a:cs typeface="+mn-cs"/>
              </a:rPr>
              <a:t>aios</a:t>
            </a:r>
            <a:r>
              <a:rPr lang="nl-NL" sz="700" kern="1200" dirty="0" smtClean="0">
                <a:solidFill>
                  <a:schemeClr val="tx1"/>
                </a:solidFill>
                <a:effectLst/>
                <a:latin typeface="+mn-lt"/>
                <a:ea typeface="+mn-ea"/>
                <a:cs typeface="+mn-cs"/>
              </a:rPr>
              <a:t> wil laten zien hoe zij iets onderzocht heeft</a:t>
            </a:r>
            <a:r>
              <a:rPr lang="nl-NL" sz="700" kern="1200" baseline="0" dirty="0" smtClean="0">
                <a:solidFill>
                  <a:schemeClr val="tx1"/>
                </a:solidFill>
                <a:effectLst/>
                <a:latin typeface="+mn-lt"/>
                <a:ea typeface="+mn-ea"/>
                <a:cs typeface="+mn-cs"/>
              </a:rPr>
              <a:t> (bv laat eens zien hoe je de longen beluisterd hebt; laat eens zien hoe de knie onderzocht hebt</a:t>
            </a:r>
          </a:p>
          <a:p>
            <a:pPr marL="228600" indent="-228600">
              <a:buAutoNum type="arabicPeriod"/>
            </a:pPr>
            <a:r>
              <a:rPr lang="nl-NL" sz="700" kern="1200" baseline="0" dirty="0" smtClean="0">
                <a:solidFill>
                  <a:schemeClr val="tx1"/>
                </a:solidFill>
                <a:effectLst/>
                <a:latin typeface="+mn-lt"/>
                <a:ea typeface="+mn-ea"/>
                <a:cs typeface="+mn-cs"/>
              </a:rPr>
              <a:t>Overname: D</a:t>
            </a:r>
            <a:r>
              <a:rPr lang="nl-NL" sz="700" kern="1200" dirty="0" smtClean="0">
                <a:solidFill>
                  <a:schemeClr val="tx1"/>
                </a:solidFill>
                <a:effectLst/>
                <a:latin typeface="+mn-lt"/>
                <a:ea typeface="+mn-ea"/>
                <a:cs typeface="+mn-cs"/>
              </a:rPr>
              <a:t>e opleider kan het consult overnemen. </a:t>
            </a:r>
          </a:p>
          <a:p>
            <a:pPr marL="228600" indent="-228600">
              <a:buAutoNum type="arabicPeriod"/>
            </a:pPr>
            <a:endParaRPr lang="nl-NL" sz="700" kern="1200" dirty="0" smtClean="0">
              <a:solidFill>
                <a:schemeClr val="tx1"/>
              </a:solidFill>
              <a:effectLst/>
              <a:latin typeface="+mn-lt"/>
              <a:ea typeface="+mn-ea"/>
              <a:cs typeface="+mn-cs"/>
            </a:endParaRPr>
          </a:p>
          <a:p>
            <a:pPr marL="0" indent="0">
              <a:buNone/>
            </a:pPr>
            <a:r>
              <a:rPr lang="nl-NL" sz="700" kern="1200" dirty="0" err="1" smtClean="0">
                <a:solidFill>
                  <a:schemeClr val="tx1"/>
                </a:solidFill>
                <a:effectLst/>
                <a:latin typeface="+mn-lt"/>
                <a:ea typeface="+mn-ea"/>
                <a:cs typeface="+mn-cs"/>
              </a:rPr>
              <a:t>Aios</a:t>
            </a:r>
            <a:r>
              <a:rPr lang="nl-NL" sz="700" kern="1200" baseline="0" dirty="0" smtClean="0">
                <a:solidFill>
                  <a:schemeClr val="tx1"/>
                </a:solidFill>
                <a:effectLst/>
                <a:latin typeface="+mn-lt"/>
                <a:ea typeface="+mn-ea"/>
                <a:cs typeface="+mn-cs"/>
              </a:rPr>
              <a:t> waren soms heel duidelijk in hun vraag aan de opleider en vaak ook niet. </a:t>
            </a:r>
            <a:r>
              <a:rPr lang="nl-NL" sz="700" kern="1200" dirty="0" err="1" smtClean="0">
                <a:solidFill>
                  <a:schemeClr val="tx1"/>
                </a:solidFill>
                <a:effectLst/>
                <a:latin typeface="+mn-lt"/>
                <a:ea typeface="+mn-ea"/>
                <a:cs typeface="+mn-cs"/>
              </a:rPr>
              <a:t>Aios</a:t>
            </a:r>
            <a:r>
              <a:rPr lang="nl-NL" sz="700" kern="1200" dirty="0" smtClean="0">
                <a:solidFill>
                  <a:schemeClr val="tx1"/>
                </a:solidFill>
                <a:effectLst/>
                <a:latin typeface="+mn-lt"/>
                <a:ea typeface="+mn-ea"/>
                <a:cs typeface="+mn-cs"/>
              </a:rPr>
              <a:t> werden soms verrast door wat de opleider deed en waren daar niet altijd enthousiast over, zoals je ziet in de volgende quotes</a:t>
            </a:r>
            <a:endParaRPr lang="nl-NL" dirty="0"/>
          </a:p>
        </p:txBody>
      </p:sp>
      <p:sp>
        <p:nvSpPr>
          <p:cNvPr id="4" name="Tijdelijke aanduiding voor dianummer 3"/>
          <p:cNvSpPr>
            <a:spLocks noGrp="1"/>
          </p:cNvSpPr>
          <p:nvPr>
            <p:ph type="sldNum" sz="quarter" idx="10"/>
          </p:nvPr>
        </p:nvSpPr>
        <p:spPr/>
        <p:txBody>
          <a:bodyPr/>
          <a:lstStyle/>
          <a:p>
            <a:fld id="{D33A1A8D-6581-4A5B-A949-A0295FAFA2A7}" type="slidenum">
              <a:rPr lang="en-US" smtClean="0"/>
              <a:t>12</a:t>
            </a:fld>
            <a:endParaRPr lang="en-US"/>
          </a:p>
        </p:txBody>
      </p:sp>
    </p:spTree>
    <p:extLst>
      <p:ext uri="{BB962C8B-B14F-4D97-AF65-F5344CB8AC3E}">
        <p14:creationId xmlns:p14="http://schemas.microsoft.com/office/powerpoint/2010/main" val="5804932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Ik lees de quotes altijd voor, dat werkt voor mij het best</a:t>
            </a:r>
            <a:endParaRPr lang="nl-NL" dirty="0"/>
          </a:p>
        </p:txBody>
      </p:sp>
      <p:sp>
        <p:nvSpPr>
          <p:cNvPr id="4" name="Tijdelijke aanduiding voor dianummer 3"/>
          <p:cNvSpPr>
            <a:spLocks noGrp="1"/>
          </p:cNvSpPr>
          <p:nvPr>
            <p:ph type="sldNum" sz="quarter" idx="10"/>
          </p:nvPr>
        </p:nvSpPr>
        <p:spPr/>
        <p:txBody>
          <a:bodyPr/>
          <a:lstStyle/>
          <a:p>
            <a:fld id="{D33A1A8D-6581-4A5B-A949-A0295FAFA2A7}" type="slidenum">
              <a:rPr lang="en-US" smtClean="0"/>
              <a:t>13</a:t>
            </a:fld>
            <a:endParaRPr lang="en-US"/>
          </a:p>
        </p:txBody>
      </p:sp>
    </p:spTree>
    <p:extLst>
      <p:ext uri="{BB962C8B-B14F-4D97-AF65-F5344CB8AC3E}">
        <p14:creationId xmlns:p14="http://schemas.microsoft.com/office/powerpoint/2010/main" val="32803356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Deze </a:t>
            </a:r>
            <a:r>
              <a:rPr lang="nl-NL" dirty="0" err="1" smtClean="0"/>
              <a:t>aios</a:t>
            </a:r>
            <a:r>
              <a:rPr lang="nl-NL" dirty="0" smtClean="0"/>
              <a:t> is wél positief over dezelfde situatie; het valt niet</a:t>
            </a:r>
            <a:r>
              <a:rPr lang="nl-NL" baseline="0" dirty="0" smtClean="0"/>
              <a:t> mee om het iedereen naar de zin te maken </a:t>
            </a:r>
            <a:r>
              <a:rPr lang="nl-NL" baseline="0" dirty="0" smtClean="0">
                <a:sym typeface="Wingdings" panose="05000000000000000000" pitchFamily="2" charset="2"/>
              </a:rPr>
              <a:t></a:t>
            </a:r>
            <a:endParaRPr lang="nl-NL" dirty="0"/>
          </a:p>
        </p:txBody>
      </p:sp>
      <p:sp>
        <p:nvSpPr>
          <p:cNvPr id="4" name="Tijdelijke aanduiding voor dianummer 3"/>
          <p:cNvSpPr>
            <a:spLocks noGrp="1"/>
          </p:cNvSpPr>
          <p:nvPr>
            <p:ph type="sldNum" sz="quarter" idx="10"/>
          </p:nvPr>
        </p:nvSpPr>
        <p:spPr/>
        <p:txBody>
          <a:bodyPr/>
          <a:lstStyle/>
          <a:p>
            <a:fld id="{D33A1A8D-6581-4A5B-A949-A0295FAFA2A7}" type="slidenum">
              <a:rPr lang="en-US" smtClean="0"/>
              <a:t>14</a:t>
            </a:fld>
            <a:endParaRPr lang="en-US"/>
          </a:p>
        </p:txBody>
      </p:sp>
    </p:spTree>
    <p:extLst>
      <p:ext uri="{BB962C8B-B14F-4D97-AF65-F5344CB8AC3E}">
        <p14:creationId xmlns:p14="http://schemas.microsoft.com/office/powerpoint/2010/main" val="34064895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Deze</a:t>
            </a:r>
            <a:r>
              <a:rPr lang="nl-NL" baseline="0" dirty="0" smtClean="0"/>
              <a:t> quotes zijn overwegend kritisch. </a:t>
            </a:r>
            <a:r>
              <a:rPr lang="nl-NL" dirty="0" smtClean="0"/>
              <a:t>Uiteraard ging er ook veel goed,</a:t>
            </a:r>
            <a:r>
              <a:rPr lang="nl-NL" baseline="0" dirty="0" smtClean="0"/>
              <a:t> maar kritische geluiden waren er ook veel. </a:t>
            </a:r>
            <a:r>
              <a:rPr lang="nl-NL" dirty="0" smtClean="0"/>
              <a:t> In mijn onderzoek was ik gespitst op waar</a:t>
            </a:r>
            <a:r>
              <a:rPr lang="nl-NL" baseline="0" dirty="0" smtClean="0"/>
              <a:t> </a:t>
            </a:r>
            <a:r>
              <a:rPr lang="nl-NL" baseline="0" dirty="0" err="1" smtClean="0"/>
              <a:t>aios</a:t>
            </a:r>
            <a:r>
              <a:rPr lang="nl-NL" baseline="0" dirty="0" smtClean="0"/>
              <a:t> en opleiders last van hadden omdat ik wilde weten waarom observatie van technische vaardigheden in de praktijk weinig plaatsvindt</a:t>
            </a:r>
          </a:p>
          <a:p>
            <a:endParaRPr lang="nl-NL" baseline="0" dirty="0" smtClean="0"/>
          </a:p>
          <a:p>
            <a:endParaRPr lang="nl-NL" baseline="0" dirty="0" smtClean="0"/>
          </a:p>
          <a:p>
            <a:r>
              <a:rPr lang="nl-NL" baseline="0" dirty="0" smtClean="0"/>
              <a:t>* </a:t>
            </a:r>
            <a:r>
              <a:rPr lang="nl-NL" sz="700" kern="1200" dirty="0" smtClean="0">
                <a:solidFill>
                  <a:schemeClr val="tx1"/>
                </a:solidFill>
                <a:effectLst/>
                <a:latin typeface="+mn-lt"/>
                <a:ea typeface="+mn-ea"/>
                <a:cs typeface="+mn-cs"/>
              </a:rPr>
              <a:t>Na slide 17 past de vraag aan opleiders</a:t>
            </a:r>
            <a:r>
              <a:rPr lang="nl-NL" sz="700" kern="1200" baseline="0" dirty="0" smtClean="0">
                <a:solidFill>
                  <a:schemeClr val="tx1"/>
                </a:solidFill>
                <a:effectLst/>
                <a:latin typeface="+mn-lt"/>
                <a:ea typeface="+mn-ea"/>
                <a:cs typeface="+mn-cs"/>
              </a:rPr>
              <a:t> en </a:t>
            </a:r>
            <a:r>
              <a:rPr lang="nl-NL" sz="700" kern="1200" baseline="0" dirty="0" err="1" smtClean="0">
                <a:solidFill>
                  <a:schemeClr val="tx1"/>
                </a:solidFill>
                <a:effectLst/>
                <a:latin typeface="+mn-lt"/>
                <a:ea typeface="+mn-ea"/>
                <a:cs typeface="+mn-cs"/>
              </a:rPr>
              <a:t>aios</a:t>
            </a:r>
            <a:r>
              <a:rPr lang="nl-NL" sz="700" kern="1200" dirty="0" smtClean="0">
                <a:solidFill>
                  <a:schemeClr val="tx1"/>
                </a:solidFill>
                <a:effectLst/>
                <a:latin typeface="+mn-lt"/>
                <a:ea typeface="+mn-ea"/>
                <a:cs typeface="+mn-cs"/>
              </a:rPr>
              <a:t>: wat herkennen jullie hiervan, en wat is er nieuw? Daarmee werk je toe naar de conclusies in slide 18, </a:t>
            </a:r>
            <a:r>
              <a:rPr lang="nl-NL" sz="700" kern="1200" dirty="0" err="1" smtClean="0">
                <a:solidFill>
                  <a:schemeClr val="tx1"/>
                </a:solidFill>
                <a:effectLst/>
                <a:latin typeface="+mn-lt"/>
                <a:ea typeface="+mn-ea"/>
                <a:cs typeface="+mn-cs"/>
              </a:rPr>
              <a:t>mn</a:t>
            </a:r>
            <a:r>
              <a:rPr lang="nl-NL" sz="700" kern="1200" dirty="0" smtClean="0">
                <a:solidFill>
                  <a:schemeClr val="tx1"/>
                </a:solidFill>
                <a:effectLst/>
                <a:latin typeface="+mn-lt"/>
                <a:ea typeface="+mn-ea"/>
                <a:cs typeface="+mn-cs"/>
              </a:rPr>
              <a:t>: opleiders zijn zich niet bewust van hun dominantie.</a:t>
            </a:r>
          </a:p>
          <a:p>
            <a:r>
              <a:rPr lang="nl-NL" sz="700" kern="1200" dirty="0" smtClean="0">
                <a:solidFill>
                  <a:schemeClr val="tx1"/>
                </a:solidFill>
                <a:effectLst/>
                <a:latin typeface="+mn-lt"/>
                <a:ea typeface="+mn-ea"/>
                <a:cs typeface="+mn-cs"/>
              </a:rPr>
              <a:t>En aan </a:t>
            </a:r>
            <a:r>
              <a:rPr lang="nl-NL" sz="700" kern="1200" dirty="0" err="1" smtClean="0">
                <a:solidFill>
                  <a:schemeClr val="tx1"/>
                </a:solidFill>
                <a:effectLst/>
                <a:latin typeface="+mn-lt"/>
                <a:ea typeface="+mn-ea"/>
                <a:cs typeface="+mn-cs"/>
              </a:rPr>
              <a:t>aios</a:t>
            </a:r>
            <a:r>
              <a:rPr lang="nl-NL" sz="700" kern="1200" dirty="0" smtClean="0">
                <a:solidFill>
                  <a:schemeClr val="tx1"/>
                </a:solidFill>
                <a:effectLst/>
                <a:latin typeface="+mn-lt"/>
                <a:ea typeface="+mn-ea"/>
                <a:cs typeface="+mn-cs"/>
              </a:rPr>
              <a:t> kun je vragen: hoe makkelijk zou je dit teruggeven aan je opleider? Daarmee toewerkend naar ‘</a:t>
            </a:r>
            <a:r>
              <a:rPr lang="nl-NL" sz="700" kern="1200" dirty="0" err="1" smtClean="0">
                <a:solidFill>
                  <a:schemeClr val="tx1"/>
                </a:solidFill>
                <a:effectLst/>
                <a:latin typeface="+mn-lt"/>
                <a:ea typeface="+mn-ea"/>
                <a:cs typeface="+mn-cs"/>
              </a:rPr>
              <a:t>aios</a:t>
            </a:r>
            <a:r>
              <a:rPr lang="nl-NL" sz="700" kern="1200" dirty="0" smtClean="0">
                <a:solidFill>
                  <a:schemeClr val="tx1"/>
                </a:solidFill>
                <a:effectLst/>
                <a:latin typeface="+mn-lt"/>
                <a:ea typeface="+mn-ea"/>
                <a:cs typeface="+mn-cs"/>
              </a:rPr>
              <a:t> zoeken niet de dialoog’.</a:t>
            </a:r>
          </a:p>
          <a:p>
            <a:endParaRPr lang="nl-NL" dirty="0"/>
          </a:p>
        </p:txBody>
      </p:sp>
      <p:sp>
        <p:nvSpPr>
          <p:cNvPr id="4" name="Tijdelijke aanduiding voor dianummer 3"/>
          <p:cNvSpPr>
            <a:spLocks noGrp="1"/>
          </p:cNvSpPr>
          <p:nvPr>
            <p:ph type="sldNum" sz="quarter" idx="10"/>
          </p:nvPr>
        </p:nvSpPr>
        <p:spPr/>
        <p:txBody>
          <a:bodyPr/>
          <a:lstStyle/>
          <a:p>
            <a:fld id="{D33A1A8D-6581-4A5B-A949-A0295FAFA2A7}" type="slidenum">
              <a:rPr lang="en-US" smtClean="0"/>
              <a:t>17</a:t>
            </a:fld>
            <a:endParaRPr lang="en-US"/>
          </a:p>
        </p:txBody>
      </p:sp>
    </p:spTree>
    <p:extLst>
      <p:ext uri="{BB962C8B-B14F-4D97-AF65-F5344CB8AC3E}">
        <p14:creationId xmlns:p14="http://schemas.microsoft.com/office/powerpoint/2010/main" val="26962893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Heel</a:t>
            </a:r>
            <a:r>
              <a:rPr lang="nl-NL" baseline="0" dirty="0" smtClean="0"/>
              <a:t> opvallend was dat de </a:t>
            </a:r>
            <a:r>
              <a:rPr lang="nl-NL" baseline="0" dirty="0" err="1" smtClean="0"/>
              <a:t>aios</a:t>
            </a:r>
            <a:r>
              <a:rPr lang="nl-NL" baseline="0" dirty="0" smtClean="0"/>
              <a:t> die we gesproken hebben (ca 30) over deze consultatie-scenario’s vertelden alsof het een natuurverschijnsel betrof: het overkwam ze, ze voerden daar meestal weinig regie over.</a:t>
            </a:r>
          </a:p>
          <a:p>
            <a:endParaRPr lang="nl-NL" baseline="0" dirty="0" smtClean="0"/>
          </a:p>
          <a:p>
            <a:r>
              <a:rPr lang="nl-NL" baseline="0" dirty="0" smtClean="0"/>
              <a:t>En, nog belangrijker: als ze ongewenste scenario’s meemaakten (bijvoorbeeld dat de opleider het consult overnam) was het verre van zelfsprekend dat de </a:t>
            </a:r>
            <a:r>
              <a:rPr lang="nl-NL" baseline="0" dirty="0" err="1" smtClean="0"/>
              <a:t>aios</a:t>
            </a:r>
            <a:r>
              <a:rPr lang="nl-NL" baseline="0" dirty="0" smtClean="0"/>
              <a:t> hierover met de opleider in gesprek ging. Vaak hielden ze hun mond en soms trokken ze zich wat terug, bijvoorbeeld door de opleider er niet meer bij te vragen. Ze haakten een beetje af. Dat is natuurlijk zonde!</a:t>
            </a:r>
          </a:p>
          <a:p>
            <a:endParaRPr lang="nl-NL" baseline="0" dirty="0" smtClean="0"/>
          </a:p>
          <a:p>
            <a:r>
              <a:rPr lang="nl-NL" baseline="0" dirty="0" smtClean="0"/>
              <a:t>Opleiders van hun kant leken zich niet bewust van het feit dat zij zo bepalend zijn voor wat er tijdens consultaties gebeurt. </a:t>
            </a:r>
          </a:p>
          <a:p>
            <a:endParaRPr lang="nl-NL" baseline="0" dirty="0" smtClean="0"/>
          </a:p>
          <a:p>
            <a:r>
              <a:rPr lang="nl-NL" baseline="0" dirty="0" smtClean="0"/>
              <a:t>Opleiders hadden vaak wel eens een </a:t>
            </a:r>
            <a:r>
              <a:rPr lang="nl-NL" baseline="0" dirty="0" err="1" smtClean="0"/>
              <a:t>aios</a:t>
            </a:r>
            <a:r>
              <a:rPr lang="nl-NL" baseline="0" dirty="0" smtClean="0"/>
              <a:t> gehad die zich weinig liet zien. Opleiders spraken daar echter over alsof dat een karaktereigenschap van de betreffende </a:t>
            </a:r>
            <a:r>
              <a:rPr lang="nl-NL" baseline="0" dirty="0" err="1" smtClean="0"/>
              <a:t>aios</a:t>
            </a:r>
            <a:r>
              <a:rPr lang="nl-NL" baseline="0" dirty="0" smtClean="0"/>
              <a:t> betrof: zij meldden niet spontaan dat dat misschien ook zou kunnen liggen aan het gedrag van de opleider tijdens consultaties en/of aan de kwaliteit van de werkrelatie die zij met elkaar hadden</a:t>
            </a:r>
          </a:p>
          <a:p>
            <a:endParaRPr lang="nl-NL" baseline="0" dirty="0" smtClean="0"/>
          </a:p>
          <a:p>
            <a:endParaRPr lang="nl-NL" baseline="0" dirty="0" smtClean="0"/>
          </a:p>
          <a:p>
            <a:pPr marL="0" marR="0" lvl="0" indent="0" algn="l" defTabSz="534924" rtl="0" eaLnBrk="1" fontAlgn="auto" latinLnBrk="0" hangingPunct="1">
              <a:lnSpc>
                <a:spcPct val="100000"/>
              </a:lnSpc>
              <a:spcBef>
                <a:spcPts val="0"/>
              </a:spcBef>
              <a:spcAft>
                <a:spcPts val="0"/>
              </a:spcAft>
              <a:buClrTx/>
              <a:buSzTx/>
              <a:buFontTx/>
              <a:buNone/>
              <a:tabLst/>
              <a:defRPr/>
            </a:pPr>
            <a:r>
              <a:rPr lang="nl-NL" b="1" baseline="0" dirty="0" smtClean="0"/>
              <a:t>Consultatie geeft dus een zeker risico voor de opleidingsrelatie</a:t>
            </a:r>
            <a:r>
              <a:rPr lang="nl-NL" baseline="0" dirty="0" smtClean="0"/>
              <a:t>, en is tegelijkertijd onmisbaar in opleiding. </a:t>
            </a:r>
          </a:p>
          <a:p>
            <a:pPr marL="0" marR="0" lvl="0" indent="0" algn="l" defTabSz="534924" rtl="0" eaLnBrk="1" fontAlgn="auto" latinLnBrk="0" hangingPunct="1">
              <a:lnSpc>
                <a:spcPct val="100000"/>
              </a:lnSpc>
              <a:spcBef>
                <a:spcPts val="0"/>
              </a:spcBef>
              <a:spcAft>
                <a:spcPts val="0"/>
              </a:spcAft>
              <a:buClrTx/>
              <a:buSzTx/>
              <a:buFontTx/>
              <a:buNone/>
              <a:tabLst/>
              <a:defRPr/>
            </a:pPr>
            <a:endParaRPr lang="nl-NL" baseline="0" dirty="0" smtClean="0"/>
          </a:p>
          <a:p>
            <a:pPr marL="0" marR="0" lvl="0" indent="0" algn="l" defTabSz="534924" rtl="0" eaLnBrk="1" fontAlgn="auto" latinLnBrk="0" hangingPunct="1">
              <a:lnSpc>
                <a:spcPct val="100000"/>
              </a:lnSpc>
              <a:spcBef>
                <a:spcPts val="0"/>
              </a:spcBef>
              <a:spcAft>
                <a:spcPts val="0"/>
              </a:spcAft>
              <a:buClrTx/>
              <a:buSzTx/>
              <a:buFontTx/>
              <a:buNone/>
              <a:tabLst/>
              <a:defRPr/>
            </a:pPr>
            <a:r>
              <a:rPr lang="nl-NL" b="1" baseline="0" dirty="0" smtClean="0"/>
              <a:t>Het lijkt dus juist bij deze verse koppels erg de moeite waard hen te stimuleren om de dialoog te zoeken en hun wensen kenbaar te maken, juist ook na een minder prettige ervaring!</a:t>
            </a:r>
            <a:r>
              <a:rPr lang="nl-NL" baseline="0" dirty="0" smtClean="0"/>
              <a:t> Rondom consultatie/observatie, en natuurlijk ook breder</a:t>
            </a:r>
          </a:p>
          <a:p>
            <a:pPr marL="0" marR="0" lvl="0" indent="0" algn="l" defTabSz="534924" rtl="0" eaLnBrk="1" fontAlgn="auto" latinLnBrk="0" hangingPunct="1">
              <a:lnSpc>
                <a:spcPct val="100000"/>
              </a:lnSpc>
              <a:spcBef>
                <a:spcPts val="0"/>
              </a:spcBef>
              <a:spcAft>
                <a:spcPts val="0"/>
              </a:spcAft>
              <a:buClrTx/>
              <a:buSzTx/>
              <a:buFontTx/>
              <a:buNone/>
              <a:tabLst/>
              <a:defRPr/>
            </a:pPr>
            <a:endParaRPr lang="nl-NL" baseline="0" dirty="0" smtClean="0"/>
          </a:p>
          <a:p>
            <a:r>
              <a:rPr lang="nl-NL" b="1" baseline="0" dirty="0" smtClean="0"/>
              <a:t>Feedback en  dialoog zijn cruciaal  voor een goede opleidingsrelatie. En een goede opleidingsrelatie is cruciaal om te kunnen leren van observatie en kritische feedback</a:t>
            </a:r>
            <a:r>
              <a:rPr lang="nl-NL" baseline="0" dirty="0" smtClean="0"/>
              <a:t> (en die niet naast je neer te leggen omdat je de feedbackgever niet aardig of geloofwaardig vindt)</a:t>
            </a:r>
          </a:p>
          <a:p>
            <a:endParaRPr lang="nl-NL" baseline="0" dirty="0" smtClean="0"/>
          </a:p>
          <a:p>
            <a:pPr marL="0" marR="0" lvl="0" indent="0" algn="l" defTabSz="534924" rtl="0" eaLnBrk="1" fontAlgn="auto" latinLnBrk="0" hangingPunct="1">
              <a:lnSpc>
                <a:spcPct val="100000"/>
              </a:lnSpc>
              <a:spcBef>
                <a:spcPts val="0"/>
              </a:spcBef>
              <a:spcAft>
                <a:spcPts val="0"/>
              </a:spcAft>
              <a:buClrTx/>
              <a:buSzTx/>
              <a:buFontTx/>
              <a:buNone/>
              <a:tabLst/>
              <a:defRPr/>
            </a:pPr>
            <a:r>
              <a:rPr lang="nl-NL" baseline="0" dirty="0" smtClean="0"/>
              <a:t>We weten ook uit Canadees onderzoek dat </a:t>
            </a:r>
            <a:r>
              <a:rPr lang="nl-NL" baseline="0" dirty="0" err="1" smtClean="0"/>
              <a:t>aios</a:t>
            </a:r>
            <a:r>
              <a:rPr lang="nl-NL" baseline="0" dirty="0" smtClean="0"/>
              <a:t> het lastig vinden om de dialoog te zoeken als ze moeite hebben met gedrag van hun opleider. Dat ze vaak hun mond houden en (enigszins) afhaken. Zie volgende dia</a:t>
            </a:r>
          </a:p>
          <a:p>
            <a:endParaRPr lang="nl-NL" baseline="0" dirty="0" smtClean="0"/>
          </a:p>
          <a:p>
            <a:endParaRPr lang="nl-NL" baseline="0" dirty="0" smtClean="0"/>
          </a:p>
          <a:p>
            <a:r>
              <a:rPr lang="nl-NL" baseline="0" dirty="0" smtClean="0"/>
              <a:t>.</a:t>
            </a:r>
          </a:p>
          <a:p>
            <a:endParaRPr lang="nl-NL" baseline="0" dirty="0" smtClean="0"/>
          </a:p>
        </p:txBody>
      </p:sp>
      <p:sp>
        <p:nvSpPr>
          <p:cNvPr id="4" name="Tijdelijke aanduiding voor dianummer 3"/>
          <p:cNvSpPr>
            <a:spLocks noGrp="1"/>
          </p:cNvSpPr>
          <p:nvPr>
            <p:ph type="sldNum" sz="quarter" idx="10"/>
          </p:nvPr>
        </p:nvSpPr>
        <p:spPr/>
        <p:txBody>
          <a:bodyPr/>
          <a:lstStyle/>
          <a:p>
            <a:fld id="{D33A1A8D-6581-4A5B-A949-A0295FAFA2A7}" type="slidenum">
              <a:rPr lang="en-US" smtClean="0"/>
              <a:t>18</a:t>
            </a:fld>
            <a:endParaRPr lang="en-US"/>
          </a:p>
        </p:txBody>
      </p:sp>
    </p:spTree>
    <p:extLst>
      <p:ext uri="{BB962C8B-B14F-4D97-AF65-F5344CB8AC3E}">
        <p14:creationId xmlns:p14="http://schemas.microsoft.com/office/powerpoint/2010/main" val="9414119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nl-NL" sz="900" kern="1200" baseline="0" dirty="0" smtClean="0">
                <a:solidFill>
                  <a:schemeClr val="tx1"/>
                </a:solidFill>
                <a:effectLst/>
                <a:latin typeface="+mn-lt"/>
                <a:ea typeface="+mn-ea"/>
                <a:cs typeface="+mn-cs"/>
              </a:rPr>
              <a:t>Canadees onderzoek van </a:t>
            </a:r>
            <a:r>
              <a:rPr lang="nl-NL" sz="900" kern="1200" baseline="0" dirty="0" err="1" smtClean="0">
                <a:solidFill>
                  <a:schemeClr val="tx1"/>
                </a:solidFill>
                <a:effectLst/>
                <a:latin typeface="+mn-lt"/>
                <a:ea typeface="+mn-ea"/>
                <a:cs typeface="+mn-cs"/>
              </a:rPr>
              <a:t>Telio</a:t>
            </a:r>
            <a:r>
              <a:rPr lang="nl-NL" sz="900" kern="1200" baseline="0" dirty="0" smtClean="0">
                <a:solidFill>
                  <a:schemeClr val="tx1"/>
                </a:solidFill>
                <a:effectLst/>
                <a:latin typeface="+mn-lt"/>
                <a:ea typeface="+mn-ea"/>
                <a:cs typeface="+mn-cs"/>
              </a:rPr>
              <a:t> onder </a:t>
            </a:r>
            <a:r>
              <a:rPr lang="nl-NL" sz="900" kern="1200" baseline="0" dirty="0" err="1" smtClean="0">
                <a:solidFill>
                  <a:schemeClr val="tx1"/>
                </a:solidFill>
                <a:effectLst/>
                <a:latin typeface="+mn-lt"/>
                <a:ea typeface="+mn-ea"/>
                <a:cs typeface="+mn-cs"/>
              </a:rPr>
              <a:t>aios</a:t>
            </a:r>
            <a:r>
              <a:rPr lang="nl-NL" sz="900" kern="1200" baseline="0" dirty="0" smtClean="0">
                <a:solidFill>
                  <a:schemeClr val="tx1"/>
                </a:solidFill>
                <a:effectLst/>
                <a:latin typeface="+mn-lt"/>
                <a:ea typeface="+mn-ea"/>
                <a:cs typeface="+mn-cs"/>
              </a:rPr>
              <a:t> psychiatrie:</a:t>
            </a:r>
          </a:p>
          <a:p>
            <a:endParaRPr lang="nl-NL" sz="900" kern="1200" baseline="0" dirty="0" smtClean="0">
              <a:solidFill>
                <a:schemeClr val="tx1"/>
              </a:solidFill>
              <a:effectLst/>
              <a:latin typeface="+mn-lt"/>
              <a:ea typeface="+mn-ea"/>
              <a:cs typeface="+mn-cs"/>
            </a:endParaRPr>
          </a:p>
          <a:p>
            <a:pPr marL="171450" indent="-171450">
              <a:buFont typeface="Arial" panose="020B0604020202020204" pitchFamily="34" charset="0"/>
              <a:buChar char="•"/>
            </a:pPr>
            <a:r>
              <a:rPr lang="nl-NL" sz="900" kern="1200" baseline="0" dirty="0" err="1" smtClean="0">
                <a:solidFill>
                  <a:schemeClr val="tx1"/>
                </a:solidFill>
                <a:effectLst/>
                <a:latin typeface="+mn-lt"/>
                <a:ea typeface="+mn-ea"/>
                <a:cs typeface="+mn-cs"/>
              </a:rPr>
              <a:t>Aios</a:t>
            </a:r>
            <a:r>
              <a:rPr lang="nl-NL" sz="900" kern="1200" baseline="0" dirty="0" smtClean="0">
                <a:solidFill>
                  <a:schemeClr val="tx1"/>
                </a:solidFill>
                <a:effectLst/>
                <a:latin typeface="+mn-lt"/>
                <a:ea typeface="+mn-ea"/>
                <a:cs typeface="+mn-cs"/>
              </a:rPr>
              <a:t> willen graag een goede opleidingsrelatie, ze investeren daar ook in door hun best te doen, zich hier en daar aan te passen, aardig te zijn </a:t>
            </a:r>
            <a:r>
              <a:rPr lang="nl-NL" sz="900" kern="1200" baseline="0" dirty="0" err="1" smtClean="0">
                <a:solidFill>
                  <a:schemeClr val="tx1"/>
                </a:solidFill>
                <a:effectLst/>
                <a:latin typeface="+mn-lt"/>
                <a:ea typeface="+mn-ea"/>
                <a:cs typeface="+mn-cs"/>
              </a:rPr>
              <a:t>etc</a:t>
            </a:r>
            <a:endParaRPr lang="nl-NL" sz="900" kern="1200" baseline="0" dirty="0" smtClean="0">
              <a:solidFill>
                <a:schemeClr val="tx1"/>
              </a:solidFill>
              <a:effectLst/>
              <a:latin typeface="+mn-lt"/>
              <a:ea typeface="+mn-ea"/>
              <a:cs typeface="+mn-cs"/>
            </a:endParaRPr>
          </a:p>
          <a:p>
            <a:pPr marL="171450" indent="-171450">
              <a:buFont typeface="Arial" panose="020B0604020202020204" pitchFamily="34" charset="0"/>
              <a:buChar char="•"/>
            </a:pPr>
            <a:r>
              <a:rPr lang="nl-NL" sz="900" kern="1200" baseline="0" dirty="0" err="1" smtClean="0">
                <a:solidFill>
                  <a:schemeClr val="tx1"/>
                </a:solidFill>
                <a:effectLst/>
                <a:latin typeface="+mn-lt"/>
                <a:ea typeface="+mn-ea"/>
                <a:cs typeface="+mn-cs"/>
              </a:rPr>
              <a:t>Aios</a:t>
            </a:r>
            <a:r>
              <a:rPr lang="nl-NL" sz="900" kern="1200" baseline="0" dirty="0" smtClean="0">
                <a:solidFill>
                  <a:schemeClr val="tx1"/>
                </a:solidFill>
                <a:effectLst/>
                <a:latin typeface="+mn-lt"/>
                <a:ea typeface="+mn-ea"/>
                <a:cs typeface="+mn-cs"/>
              </a:rPr>
              <a:t> testen de relatie ook, bijvoorbeeld door af en toe een afwijkende mening te hebben, door dingen over zichzelf te vertellen, de opleider te bevragen </a:t>
            </a:r>
            <a:r>
              <a:rPr lang="nl-NL" sz="900" kern="1200" baseline="0" dirty="0" err="1" smtClean="0">
                <a:solidFill>
                  <a:schemeClr val="tx1"/>
                </a:solidFill>
                <a:effectLst/>
                <a:latin typeface="+mn-lt"/>
                <a:ea typeface="+mn-ea"/>
                <a:cs typeface="+mn-cs"/>
              </a:rPr>
              <a:t>etc</a:t>
            </a:r>
            <a:endParaRPr lang="nl-NL" sz="900" kern="1200" baseline="0" dirty="0" smtClean="0">
              <a:solidFill>
                <a:schemeClr val="tx1"/>
              </a:solidFill>
              <a:effectLst/>
              <a:latin typeface="+mn-lt"/>
              <a:ea typeface="+mn-ea"/>
              <a:cs typeface="+mn-cs"/>
            </a:endParaRPr>
          </a:p>
          <a:p>
            <a:pPr marL="171450" indent="-171450">
              <a:buFont typeface="Arial" panose="020B0604020202020204" pitchFamily="34" charset="0"/>
              <a:buChar char="•"/>
            </a:pPr>
            <a:r>
              <a:rPr lang="nl-NL" sz="900" kern="1200" baseline="0" dirty="0" smtClean="0">
                <a:solidFill>
                  <a:schemeClr val="tx1"/>
                </a:solidFill>
                <a:effectLst/>
                <a:latin typeface="+mn-lt"/>
                <a:ea typeface="+mn-ea"/>
                <a:cs typeface="+mn-cs"/>
              </a:rPr>
              <a:t>Als de opleider/de relatie tegen lijkt te vallen zoeken </a:t>
            </a:r>
            <a:r>
              <a:rPr lang="nl-NL" sz="900" kern="1200" baseline="0" dirty="0" err="1" smtClean="0">
                <a:solidFill>
                  <a:schemeClr val="tx1"/>
                </a:solidFill>
                <a:effectLst/>
                <a:latin typeface="+mn-lt"/>
                <a:ea typeface="+mn-ea"/>
                <a:cs typeface="+mn-cs"/>
              </a:rPr>
              <a:t>aios</a:t>
            </a:r>
            <a:r>
              <a:rPr lang="nl-NL" sz="900" kern="1200" baseline="0" dirty="0" smtClean="0">
                <a:solidFill>
                  <a:schemeClr val="tx1"/>
                </a:solidFill>
                <a:effectLst/>
                <a:latin typeface="+mn-lt"/>
                <a:ea typeface="+mn-ea"/>
                <a:cs typeface="+mn-cs"/>
              </a:rPr>
              <a:t> niet altijd direct de dialoog daarover; soms schikken ze zich en zitten ze het uit; ze kunnen de opleider dan wat gaan vermijden door minder om hulp of observaties te vragen, meer hun eigen gang te gaan</a:t>
            </a:r>
          </a:p>
          <a:p>
            <a:endParaRPr lang="nl-NL" sz="900" kern="1200" baseline="0" dirty="0" smtClean="0">
              <a:solidFill>
                <a:schemeClr val="tx1"/>
              </a:solidFill>
              <a:effectLst/>
              <a:latin typeface="+mn-lt"/>
              <a:ea typeface="+mn-ea"/>
              <a:cs typeface="+mn-cs"/>
            </a:endParaRPr>
          </a:p>
          <a:p>
            <a:r>
              <a:rPr lang="nl-NL" sz="900" kern="1200" baseline="0" dirty="0" smtClean="0">
                <a:solidFill>
                  <a:schemeClr val="tx1"/>
                </a:solidFill>
                <a:effectLst/>
                <a:latin typeface="+mn-lt"/>
                <a:ea typeface="+mn-ea"/>
                <a:cs typeface="+mn-cs"/>
              </a:rPr>
              <a:t>Deze bevinding van </a:t>
            </a:r>
            <a:r>
              <a:rPr lang="nl-NL" sz="900" kern="1200" baseline="0" dirty="0" err="1" smtClean="0">
                <a:solidFill>
                  <a:schemeClr val="tx1"/>
                </a:solidFill>
                <a:effectLst/>
                <a:latin typeface="+mn-lt"/>
                <a:ea typeface="+mn-ea"/>
                <a:cs typeface="+mn-cs"/>
              </a:rPr>
              <a:t>Telio</a:t>
            </a:r>
            <a:r>
              <a:rPr lang="nl-NL" sz="900" kern="1200" baseline="0" dirty="0" smtClean="0">
                <a:solidFill>
                  <a:schemeClr val="tx1"/>
                </a:solidFill>
                <a:effectLst/>
                <a:latin typeface="+mn-lt"/>
                <a:ea typeface="+mn-ea"/>
                <a:cs typeface="+mn-cs"/>
              </a:rPr>
              <a:t> over </a:t>
            </a:r>
            <a:r>
              <a:rPr lang="nl-NL" sz="900" kern="1200" baseline="0" dirty="0" err="1" smtClean="0">
                <a:solidFill>
                  <a:schemeClr val="tx1"/>
                </a:solidFill>
                <a:effectLst/>
                <a:latin typeface="+mn-lt"/>
                <a:ea typeface="+mn-ea"/>
                <a:cs typeface="+mn-cs"/>
              </a:rPr>
              <a:t>aios</a:t>
            </a:r>
            <a:r>
              <a:rPr lang="nl-NL" sz="900" kern="1200" baseline="0" dirty="0" smtClean="0">
                <a:solidFill>
                  <a:schemeClr val="tx1"/>
                </a:solidFill>
                <a:effectLst/>
                <a:latin typeface="+mn-lt"/>
                <a:ea typeface="+mn-ea"/>
                <a:cs typeface="+mn-cs"/>
              </a:rPr>
              <a:t> die kunnen afhaken is dus in overeenstemming met wat wij vonden</a:t>
            </a:r>
          </a:p>
        </p:txBody>
      </p:sp>
      <p:sp>
        <p:nvSpPr>
          <p:cNvPr id="4" name="Slide Number Placeholder 3"/>
          <p:cNvSpPr>
            <a:spLocks noGrp="1"/>
          </p:cNvSpPr>
          <p:nvPr>
            <p:ph type="sldNum" sz="quarter" idx="10"/>
          </p:nvPr>
        </p:nvSpPr>
        <p:spPr/>
        <p:txBody>
          <a:bodyPr/>
          <a:lstStyle/>
          <a:p>
            <a:fld id="{D33A1A8D-6581-4A5B-A949-A0295FAFA2A7}" type="slidenum">
              <a:rPr lang="en-US" smtClean="0"/>
              <a:t>19</a:t>
            </a:fld>
            <a:endParaRPr lang="en-US"/>
          </a:p>
        </p:txBody>
      </p:sp>
    </p:spTree>
    <p:extLst>
      <p:ext uri="{BB962C8B-B14F-4D97-AF65-F5344CB8AC3E}">
        <p14:creationId xmlns:p14="http://schemas.microsoft.com/office/powerpoint/2010/main" val="41687402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nl-NL" sz="900" kern="1200" dirty="0" smtClean="0">
              <a:solidFill>
                <a:schemeClr val="tx1"/>
              </a:solidFill>
              <a:effectLst/>
              <a:latin typeface="+mn-lt"/>
              <a:ea typeface="+mn-ea"/>
              <a:cs typeface="+mn-cs"/>
            </a:endParaRPr>
          </a:p>
          <a:p>
            <a:endParaRPr lang="nl-NL" sz="900" kern="1200" dirty="0" smtClean="0">
              <a:solidFill>
                <a:schemeClr val="tx1"/>
              </a:solidFill>
              <a:effectLst/>
              <a:latin typeface="+mn-lt"/>
              <a:ea typeface="+mn-ea"/>
              <a:cs typeface="+mn-cs"/>
            </a:endParaRPr>
          </a:p>
          <a:p>
            <a:r>
              <a:rPr lang="nl-NL" sz="900" kern="1200" dirty="0" smtClean="0">
                <a:solidFill>
                  <a:schemeClr val="tx1"/>
                </a:solidFill>
                <a:effectLst/>
                <a:latin typeface="+mn-lt"/>
                <a:ea typeface="+mn-ea"/>
                <a:cs typeface="+mn-cs"/>
              </a:rPr>
              <a:t>Dialoog</a:t>
            </a:r>
            <a:r>
              <a:rPr lang="nl-NL" sz="900" kern="1200" baseline="0" dirty="0" smtClean="0">
                <a:solidFill>
                  <a:schemeClr val="tx1"/>
                </a:solidFill>
                <a:effectLst/>
                <a:latin typeface="+mn-lt"/>
                <a:ea typeface="+mn-ea"/>
                <a:cs typeface="+mn-cs"/>
              </a:rPr>
              <a:t> is dus van groot belang; maar </a:t>
            </a:r>
            <a:r>
              <a:rPr lang="nl-NL" sz="900" kern="1200" baseline="0" dirty="0" err="1" smtClean="0">
                <a:solidFill>
                  <a:schemeClr val="tx1"/>
                </a:solidFill>
                <a:effectLst/>
                <a:latin typeface="+mn-lt"/>
                <a:ea typeface="+mn-ea"/>
                <a:cs typeface="+mn-cs"/>
              </a:rPr>
              <a:t>aios</a:t>
            </a:r>
            <a:r>
              <a:rPr lang="nl-NL" sz="900" kern="1200" baseline="0" dirty="0" smtClean="0">
                <a:solidFill>
                  <a:schemeClr val="tx1"/>
                </a:solidFill>
                <a:effectLst/>
                <a:latin typeface="+mn-lt"/>
                <a:ea typeface="+mn-ea"/>
                <a:cs typeface="+mn-cs"/>
              </a:rPr>
              <a:t> kunnen de neiging hebben om die dialoog niet aan te gaan</a:t>
            </a:r>
          </a:p>
          <a:p>
            <a:endParaRPr lang="nl-NL" sz="900" kern="1200" baseline="0" dirty="0" smtClean="0">
              <a:solidFill>
                <a:schemeClr val="tx1"/>
              </a:solidFill>
              <a:effectLst/>
              <a:latin typeface="+mn-lt"/>
              <a:ea typeface="+mn-ea"/>
              <a:cs typeface="+mn-cs"/>
            </a:endParaRPr>
          </a:p>
          <a:p>
            <a:r>
              <a:rPr lang="nl-NL" sz="900" kern="1200" baseline="0" dirty="0" smtClean="0">
                <a:solidFill>
                  <a:schemeClr val="tx1"/>
                </a:solidFill>
                <a:effectLst/>
                <a:latin typeface="+mn-lt"/>
                <a:ea typeface="+mn-ea"/>
                <a:cs typeface="+mn-cs"/>
              </a:rPr>
              <a:t>* Hier kan je naar redenen vragen waarom </a:t>
            </a:r>
            <a:r>
              <a:rPr lang="nl-NL" sz="900" kern="1200" baseline="0" dirty="0" err="1" smtClean="0">
                <a:solidFill>
                  <a:schemeClr val="tx1"/>
                </a:solidFill>
                <a:effectLst/>
                <a:latin typeface="+mn-lt"/>
                <a:ea typeface="+mn-ea"/>
                <a:cs typeface="+mn-cs"/>
              </a:rPr>
              <a:t>aios</a:t>
            </a:r>
            <a:r>
              <a:rPr lang="nl-NL" sz="900" kern="1200" baseline="0" dirty="0" smtClean="0">
                <a:solidFill>
                  <a:schemeClr val="tx1"/>
                </a:solidFill>
                <a:effectLst/>
                <a:latin typeface="+mn-lt"/>
                <a:ea typeface="+mn-ea"/>
                <a:cs typeface="+mn-cs"/>
              </a:rPr>
              <a:t> dat niet makkelijk doen; waarschijnlijk zal de ongelijke machtsrelatie een rol spelen, de </a:t>
            </a:r>
            <a:r>
              <a:rPr lang="nl-NL" sz="900" kern="1200" baseline="0" dirty="0" err="1" smtClean="0">
                <a:solidFill>
                  <a:schemeClr val="tx1"/>
                </a:solidFill>
                <a:effectLst/>
                <a:latin typeface="+mn-lt"/>
                <a:ea typeface="+mn-ea"/>
                <a:cs typeface="+mn-cs"/>
              </a:rPr>
              <a:t>aios</a:t>
            </a:r>
            <a:r>
              <a:rPr lang="nl-NL" sz="900" kern="1200" baseline="0" dirty="0" smtClean="0">
                <a:solidFill>
                  <a:schemeClr val="tx1"/>
                </a:solidFill>
                <a:effectLst/>
                <a:latin typeface="+mn-lt"/>
                <a:ea typeface="+mn-ea"/>
                <a:cs typeface="+mn-cs"/>
              </a:rPr>
              <a:t> weet dat de opleider haar moet beoordelen, mensen vinden het sowieso vaak moeilijk om kritische feedback te geven </a:t>
            </a:r>
            <a:r>
              <a:rPr lang="nl-NL" sz="900" kern="1200" baseline="0" dirty="0" err="1" smtClean="0">
                <a:solidFill>
                  <a:schemeClr val="tx1"/>
                </a:solidFill>
                <a:effectLst/>
                <a:latin typeface="+mn-lt"/>
                <a:ea typeface="+mn-ea"/>
                <a:cs typeface="+mn-cs"/>
              </a:rPr>
              <a:t>etc</a:t>
            </a:r>
            <a:endParaRPr lang="nl-NL" sz="900" kern="1200" dirty="0" smtClean="0">
              <a:solidFill>
                <a:schemeClr val="tx1"/>
              </a:solidFill>
              <a:effectLst/>
              <a:latin typeface="+mn-lt"/>
              <a:ea typeface="+mn-ea"/>
              <a:cs typeface="+mn-cs"/>
            </a:endParaRPr>
          </a:p>
          <a:p>
            <a:endParaRPr lang="nl-NL" sz="900" kern="1200" dirty="0" smtClean="0">
              <a:solidFill>
                <a:schemeClr val="tx1"/>
              </a:solidFill>
              <a:effectLst/>
              <a:latin typeface="+mn-lt"/>
              <a:ea typeface="+mn-ea"/>
              <a:cs typeface="+mn-cs"/>
            </a:endParaRPr>
          </a:p>
          <a:p>
            <a:r>
              <a:rPr lang="nl-NL" sz="900" kern="1200" dirty="0" smtClean="0">
                <a:solidFill>
                  <a:schemeClr val="tx1"/>
                </a:solidFill>
                <a:effectLst/>
                <a:latin typeface="+mn-lt"/>
                <a:ea typeface="+mn-ea"/>
                <a:cs typeface="+mn-cs"/>
              </a:rPr>
              <a:t>Onderzoek van </a:t>
            </a:r>
            <a:r>
              <a:rPr lang="nl-NL" sz="900" kern="1200" dirty="0" err="1" smtClean="0">
                <a:solidFill>
                  <a:schemeClr val="tx1"/>
                </a:solidFill>
                <a:effectLst/>
                <a:latin typeface="+mn-lt"/>
                <a:ea typeface="+mn-ea"/>
                <a:cs typeface="+mn-cs"/>
              </a:rPr>
              <a:t>Dudek</a:t>
            </a:r>
            <a:r>
              <a:rPr lang="nl-NL" sz="900" kern="1200" dirty="0" smtClean="0">
                <a:solidFill>
                  <a:schemeClr val="tx1"/>
                </a:solidFill>
                <a:effectLst/>
                <a:latin typeface="+mn-lt"/>
                <a:ea typeface="+mn-ea"/>
                <a:cs typeface="+mn-cs"/>
              </a:rPr>
              <a:t> et al.</a:t>
            </a:r>
            <a:r>
              <a:rPr lang="nl-NL" sz="900" kern="1200" baseline="0" dirty="0" smtClean="0">
                <a:solidFill>
                  <a:schemeClr val="tx1"/>
                </a:solidFill>
                <a:effectLst/>
                <a:latin typeface="+mn-lt"/>
                <a:ea typeface="+mn-ea"/>
                <a:cs typeface="+mn-cs"/>
              </a:rPr>
              <a:t> in een kindergeneeskunde-setting heeft laten zien dat </a:t>
            </a:r>
            <a:r>
              <a:rPr lang="nl-NL" sz="900" kern="1200" baseline="0" dirty="0" err="1" smtClean="0">
                <a:solidFill>
                  <a:schemeClr val="tx1"/>
                </a:solidFill>
                <a:effectLst/>
                <a:latin typeface="+mn-lt"/>
                <a:ea typeface="+mn-ea"/>
                <a:cs typeface="+mn-cs"/>
              </a:rPr>
              <a:t>aios</a:t>
            </a:r>
            <a:r>
              <a:rPr lang="nl-NL" sz="900" kern="1200" baseline="0" dirty="0" smtClean="0">
                <a:solidFill>
                  <a:schemeClr val="tx1"/>
                </a:solidFill>
                <a:effectLst/>
                <a:latin typeface="+mn-lt"/>
                <a:ea typeface="+mn-ea"/>
                <a:cs typeface="+mn-cs"/>
              </a:rPr>
              <a:t> in staat zijn om kritische feedback aan hun opleider te geven als voldaan wordt aan drie voorwaarden:</a:t>
            </a:r>
          </a:p>
          <a:p>
            <a:endParaRPr lang="nl-NL" sz="900" kern="1200" baseline="0" dirty="0" smtClean="0">
              <a:solidFill>
                <a:schemeClr val="tx1"/>
              </a:solidFill>
              <a:effectLst/>
              <a:latin typeface="+mn-lt"/>
              <a:ea typeface="+mn-ea"/>
              <a:cs typeface="+mn-cs"/>
            </a:endParaRPr>
          </a:p>
          <a:p>
            <a:pPr marL="228600" indent="-228600">
              <a:buAutoNum type="arabicPeriod"/>
            </a:pPr>
            <a:r>
              <a:rPr lang="nl-NL" sz="900" b="1" kern="1200" baseline="0" dirty="0" smtClean="0">
                <a:solidFill>
                  <a:schemeClr val="tx1"/>
                </a:solidFill>
                <a:effectLst/>
                <a:latin typeface="+mn-lt"/>
                <a:ea typeface="+mn-ea"/>
                <a:cs typeface="+mn-cs"/>
              </a:rPr>
              <a:t>Ze moeten ertoe worden uitgenodigd door de opleider</a:t>
            </a:r>
          </a:p>
          <a:p>
            <a:pPr marL="228600" indent="-228600">
              <a:buAutoNum type="arabicPeriod"/>
            </a:pPr>
            <a:r>
              <a:rPr lang="nl-NL" sz="900" kern="1200" baseline="0" dirty="0" err="1" smtClean="0">
                <a:solidFill>
                  <a:schemeClr val="tx1"/>
                </a:solidFill>
                <a:effectLst/>
                <a:latin typeface="+mn-lt"/>
                <a:ea typeface="+mn-ea"/>
                <a:cs typeface="+mn-cs"/>
              </a:rPr>
              <a:t>Aios</a:t>
            </a:r>
            <a:r>
              <a:rPr lang="nl-NL" sz="900" kern="1200" baseline="0" dirty="0" smtClean="0">
                <a:solidFill>
                  <a:schemeClr val="tx1"/>
                </a:solidFill>
                <a:effectLst/>
                <a:latin typeface="+mn-lt"/>
                <a:ea typeface="+mn-ea"/>
                <a:cs typeface="+mn-cs"/>
              </a:rPr>
              <a:t> en opleiders moeten getraind zijn in het geven en ontvangen van constructieve feedback</a:t>
            </a:r>
          </a:p>
          <a:p>
            <a:pPr marL="228600" indent="-228600">
              <a:buAutoNum type="arabicPeriod"/>
            </a:pPr>
            <a:r>
              <a:rPr lang="nl-NL" sz="900" kern="1200" baseline="0" dirty="0" smtClean="0">
                <a:solidFill>
                  <a:schemeClr val="tx1"/>
                </a:solidFill>
                <a:effectLst/>
                <a:latin typeface="+mn-lt"/>
                <a:ea typeface="+mn-ea"/>
                <a:cs typeface="+mn-cs"/>
              </a:rPr>
              <a:t>Er moet een gedeelde expliciete verwachting zijn dat feedback kan leiden tot verbetering</a:t>
            </a:r>
          </a:p>
          <a:p>
            <a:pPr marL="228600" indent="-228600">
              <a:buAutoNum type="arabicPeriod"/>
            </a:pPr>
            <a:endParaRPr lang="nl-NL" sz="900" kern="1200" baseline="0" dirty="0" smtClean="0">
              <a:solidFill>
                <a:schemeClr val="tx1"/>
              </a:solidFill>
              <a:effectLst/>
              <a:latin typeface="+mn-lt"/>
              <a:ea typeface="+mn-ea"/>
              <a:cs typeface="+mn-cs"/>
            </a:endParaRPr>
          </a:p>
          <a:p>
            <a:pPr marL="228600" indent="-228600">
              <a:buAutoNum type="arabicPeriod"/>
            </a:pPr>
            <a:endParaRPr lang="nl-NL" sz="900" kern="1200" dirty="0" smtClean="0">
              <a:solidFill>
                <a:schemeClr val="tx1"/>
              </a:solidFill>
              <a:effectLst/>
              <a:latin typeface="+mn-lt"/>
              <a:ea typeface="+mn-ea"/>
              <a:cs typeface="+mn-cs"/>
            </a:endParaRPr>
          </a:p>
          <a:p>
            <a:r>
              <a:rPr lang="nl-NL" sz="800" kern="1200" dirty="0" smtClean="0">
                <a:solidFill>
                  <a:schemeClr val="tx1"/>
                </a:solidFill>
                <a:effectLst/>
                <a:latin typeface="+mn-lt"/>
                <a:ea typeface="+mn-ea"/>
                <a:cs typeface="+mn-cs"/>
              </a:rPr>
              <a:t>* vraag </a:t>
            </a:r>
            <a:r>
              <a:rPr lang="nl-NL" sz="800" kern="1200" dirty="0" err="1" smtClean="0">
                <a:solidFill>
                  <a:schemeClr val="tx1"/>
                </a:solidFill>
                <a:effectLst/>
                <a:latin typeface="+mn-lt"/>
                <a:ea typeface="+mn-ea"/>
                <a:cs typeface="+mn-cs"/>
              </a:rPr>
              <a:t>aios</a:t>
            </a:r>
            <a:r>
              <a:rPr lang="nl-NL" sz="800" kern="1200" dirty="0" smtClean="0">
                <a:solidFill>
                  <a:schemeClr val="tx1"/>
                </a:solidFill>
                <a:effectLst/>
                <a:latin typeface="+mn-lt"/>
                <a:ea typeface="+mn-ea"/>
                <a:cs typeface="+mn-cs"/>
              </a:rPr>
              <a:t> naar herkenning vanuit eerdere relaties met </a:t>
            </a:r>
            <a:r>
              <a:rPr lang="nl-NL" sz="800" kern="1200" dirty="0" err="1" smtClean="0">
                <a:solidFill>
                  <a:schemeClr val="tx1"/>
                </a:solidFill>
                <a:effectLst/>
                <a:latin typeface="+mn-lt"/>
                <a:ea typeface="+mn-ea"/>
                <a:cs typeface="+mn-cs"/>
              </a:rPr>
              <a:t>supervisoren</a:t>
            </a:r>
            <a:r>
              <a:rPr lang="nl-NL" sz="800" kern="1200" dirty="0" smtClean="0">
                <a:solidFill>
                  <a:schemeClr val="tx1"/>
                </a:solidFill>
                <a:effectLst/>
                <a:latin typeface="+mn-lt"/>
                <a:ea typeface="+mn-ea"/>
                <a:cs typeface="+mn-cs"/>
              </a:rPr>
              <a:t> (ook al was dat waarschijnlijk geen opleidingssituatie). Wat heeft ze dat geleerd? </a:t>
            </a:r>
          </a:p>
          <a:p>
            <a:r>
              <a:rPr lang="nl-NL" sz="800" kern="1200" dirty="0" smtClean="0">
                <a:solidFill>
                  <a:schemeClr val="tx1"/>
                </a:solidFill>
                <a:effectLst/>
                <a:latin typeface="+mn-lt"/>
                <a:ea typeface="+mn-ea"/>
                <a:cs typeface="+mn-cs"/>
              </a:rPr>
              <a:t>En vraag opleiders naar ervaringen met eerdere </a:t>
            </a:r>
            <a:r>
              <a:rPr lang="nl-NL" sz="800" kern="1200" dirty="0" err="1" smtClean="0">
                <a:solidFill>
                  <a:schemeClr val="tx1"/>
                </a:solidFill>
                <a:effectLst/>
                <a:latin typeface="+mn-lt"/>
                <a:ea typeface="+mn-ea"/>
                <a:cs typeface="+mn-cs"/>
              </a:rPr>
              <a:t>aios</a:t>
            </a:r>
            <a:r>
              <a:rPr lang="nl-NL" sz="800" kern="1200" dirty="0" smtClean="0">
                <a:solidFill>
                  <a:schemeClr val="tx1"/>
                </a:solidFill>
                <a:effectLst/>
                <a:latin typeface="+mn-lt"/>
                <a:ea typeface="+mn-ea"/>
                <a:cs typeface="+mn-cs"/>
              </a:rPr>
              <a:t>, welke inzichten hieruit hebben ze al toegepast, hoe testen ze hun eigen opleidingsklimaat. Wat helpt om dit echt neutraal/open te doen. Kunnen ze elkaar tips/ervaringen geven?</a:t>
            </a:r>
          </a:p>
          <a:p>
            <a:pPr marL="228600" indent="-228600">
              <a:buAutoNum type="arabicPeriod"/>
            </a:pPr>
            <a:endParaRPr lang="nl-NL" sz="9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33A1A8D-6581-4A5B-A949-A0295FAFA2A7}" type="slidenum">
              <a:rPr lang="en-US" smtClean="0"/>
              <a:t>20</a:t>
            </a:fld>
            <a:endParaRPr lang="en-US"/>
          </a:p>
        </p:txBody>
      </p:sp>
    </p:spTree>
    <p:extLst>
      <p:ext uri="{BB962C8B-B14F-4D97-AF65-F5344CB8AC3E}">
        <p14:creationId xmlns:p14="http://schemas.microsoft.com/office/powerpoint/2010/main" val="39505971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1143000"/>
            <a:ext cx="5486400" cy="3086100"/>
          </a:xfrm>
        </p:spPr>
      </p:sp>
      <p:sp>
        <p:nvSpPr>
          <p:cNvPr id="3" name="Tijdelijke aanduiding voor notities 2"/>
          <p:cNvSpPr>
            <a:spLocks noGrp="1"/>
          </p:cNvSpPr>
          <p:nvPr>
            <p:ph type="body" idx="1"/>
          </p:nvPr>
        </p:nvSpPr>
        <p:spPr/>
        <p:txBody>
          <a:bodyPr/>
          <a:lstStyle/>
          <a:p>
            <a:r>
              <a:rPr lang="nl-NL" dirty="0" smtClean="0"/>
              <a:t>In tweetallen:</a:t>
            </a:r>
            <a:r>
              <a:rPr lang="nl-NL" baseline="0" dirty="0" smtClean="0"/>
              <a:t> </a:t>
            </a:r>
            <a:r>
              <a:rPr lang="nl-NL" baseline="0" dirty="0" err="1" smtClean="0"/>
              <a:t>aios</a:t>
            </a:r>
            <a:r>
              <a:rPr lang="nl-NL" baseline="0" dirty="0" smtClean="0"/>
              <a:t> met eigen opleider</a:t>
            </a:r>
          </a:p>
          <a:p>
            <a:endParaRPr lang="nl-NL" baseline="0" dirty="0" smtClean="0"/>
          </a:p>
          <a:p>
            <a:r>
              <a:rPr lang="nl-NL" baseline="0" dirty="0" smtClean="0"/>
              <a:t>Bespreek elkaars gebruiksaanwijzing bij consultaties: wat heeft de </a:t>
            </a:r>
            <a:r>
              <a:rPr lang="nl-NL" baseline="0" dirty="0" err="1" smtClean="0"/>
              <a:t>aios</a:t>
            </a:r>
            <a:r>
              <a:rPr lang="nl-NL" baseline="0" dirty="0" smtClean="0"/>
              <a:t> van de opleider nodig als de </a:t>
            </a:r>
            <a:r>
              <a:rPr lang="nl-NL" baseline="0" dirty="0" err="1" smtClean="0"/>
              <a:t>aios</a:t>
            </a:r>
            <a:r>
              <a:rPr lang="nl-NL" baseline="0" dirty="0" smtClean="0"/>
              <a:t> de opleider erbij vraagt? Wat heeft de opleider nodig? Sluit dat goed aan? Wat zijn de valkuilen in deze combinatie van </a:t>
            </a:r>
            <a:r>
              <a:rPr lang="nl-NL" baseline="0" dirty="0" err="1" smtClean="0"/>
              <a:t>aios</a:t>
            </a:r>
            <a:r>
              <a:rPr lang="nl-NL" baseline="0" dirty="0" smtClean="0"/>
              <a:t> en opleider met hun verschillende behoeftes? Hoe zorgen ze ervoor dat ze geen irritaties gaan stapelen maar zaken snel bespreekbaar maken? </a:t>
            </a:r>
            <a:endParaRPr lang="nl-NL" dirty="0"/>
          </a:p>
        </p:txBody>
      </p:sp>
      <p:sp>
        <p:nvSpPr>
          <p:cNvPr id="4" name="Tijdelijke aanduiding voor dianummer 3"/>
          <p:cNvSpPr>
            <a:spLocks noGrp="1"/>
          </p:cNvSpPr>
          <p:nvPr>
            <p:ph type="sldNum" sz="quarter" idx="10"/>
          </p:nvPr>
        </p:nvSpPr>
        <p:spPr/>
        <p:txBody>
          <a:bodyPr/>
          <a:lstStyle/>
          <a:p>
            <a:fld id="{D33A1A8D-6581-4A5B-A949-A0295FAFA2A7}" type="slidenum">
              <a:rPr lang="en-US" smtClean="0"/>
              <a:t>21</a:t>
            </a:fld>
            <a:endParaRPr lang="en-US"/>
          </a:p>
        </p:txBody>
      </p:sp>
    </p:spTree>
    <p:extLst>
      <p:ext uri="{BB962C8B-B14F-4D97-AF65-F5344CB8AC3E}">
        <p14:creationId xmlns:p14="http://schemas.microsoft.com/office/powerpoint/2010/main" val="2008039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baseline="0" dirty="0" smtClean="0"/>
          </a:p>
          <a:p>
            <a:pPr marL="0" marR="0" indent="0" algn="l" defTabSz="534924" rtl="0" eaLnBrk="1" fontAlgn="auto" latinLnBrk="0" hangingPunct="1">
              <a:lnSpc>
                <a:spcPct val="100000"/>
              </a:lnSpc>
              <a:spcBef>
                <a:spcPts val="0"/>
              </a:spcBef>
              <a:spcAft>
                <a:spcPts val="0"/>
              </a:spcAft>
              <a:buClrTx/>
              <a:buSzTx/>
              <a:buFontTx/>
              <a:buNone/>
              <a:tabLst/>
              <a:defRPr/>
            </a:pPr>
            <a:r>
              <a:rPr lang="en-US" baseline="0" dirty="0" err="1" smtClean="0"/>
              <a:t>Dit</a:t>
            </a:r>
            <a:r>
              <a:rPr lang="en-US" baseline="0" dirty="0" smtClean="0"/>
              <a:t> </a:t>
            </a:r>
            <a:r>
              <a:rPr lang="en-US" baseline="0" dirty="0" err="1" smtClean="0"/>
              <a:t>zijn</a:t>
            </a:r>
            <a:r>
              <a:rPr lang="en-US" baseline="0" dirty="0" smtClean="0"/>
              <a:t> de </a:t>
            </a:r>
            <a:r>
              <a:rPr lang="en-US" baseline="0" dirty="0" err="1" smtClean="0"/>
              <a:t>onderwerpen</a:t>
            </a:r>
            <a:r>
              <a:rPr lang="en-US" baseline="0" dirty="0" smtClean="0"/>
              <a:t> </a:t>
            </a:r>
            <a:r>
              <a:rPr lang="en-US" baseline="0" dirty="0" err="1" smtClean="0"/>
              <a:t>waar</a:t>
            </a:r>
            <a:r>
              <a:rPr lang="en-US" baseline="0" dirty="0" smtClean="0"/>
              <a:t> we het over </a:t>
            </a:r>
            <a:r>
              <a:rPr lang="en-US" baseline="0" dirty="0" err="1" smtClean="0"/>
              <a:t>willen</a:t>
            </a:r>
            <a:r>
              <a:rPr lang="en-US" baseline="0" dirty="0" smtClean="0"/>
              <a:t> </a:t>
            </a:r>
            <a:r>
              <a:rPr lang="en-US" baseline="0" dirty="0" err="1" smtClean="0"/>
              <a:t>hebben</a:t>
            </a:r>
            <a:r>
              <a:rPr lang="en-US" baseline="0" dirty="0" smtClean="0"/>
              <a:t>. We </a:t>
            </a:r>
            <a:r>
              <a:rPr lang="en-US" baseline="0" dirty="0" err="1" smtClean="0"/>
              <a:t>zullen</a:t>
            </a:r>
            <a:r>
              <a:rPr lang="en-US" baseline="0" dirty="0" smtClean="0"/>
              <a:t> de </a:t>
            </a:r>
            <a:r>
              <a:rPr lang="en-US" baseline="0" dirty="0" err="1" smtClean="0"/>
              <a:t>onderzoeksbevindingen</a:t>
            </a:r>
            <a:r>
              <a:rPr lang="en-US" baseline="0" dirty="0" smtClean="0"/>
              <a:t> in </a:t>
            </a:r>
            <a:r>
              <a:rPr lang="en-US" baseline="0" dirty="0" err="1" smtClean="0"/>
              <a:t>kleine</a:t>
            </a:r>
            <a:r>
              <a:rPr lang="en-US" baseline="0" dirty="0" smtClean="0"/>
              <a:t> </a:t>
            </a:r>
            <a:r>
              <a:rPr lang="en-US" baseline="0" dirty="0" err="1" smtClean="0"/>
              <a:t>blokjes</a:t>
            </a:r>
            <a:r>
              <a:rPr lang="en-US" baseline="0" dirty="0" smtClean="0"/>
              <a:t> </a:t>
            </a:r>
            <a:r>
              <a:rPr lang="en-US" baseline="0" dirty="0" err="1" smtClean="0"/>
              <a:t>aanbieden</a:t>
            </a:r>
            <a:r>
              <a:rPr lang="en-US" baseline="0" dirty="0" smtClean="0"/>
              <a:t> </a:t>
            </a:r>
            <a:r>
              <a:rPr lang="en-US" baseline="0" dirty="0" err="1" smtClean="0"/>
              <a:t>en</a:t>
            </a:r>
            <a:r>
              <a:rPr lang="en-US" baseline="0" dirty="0" smtClean="0"/>
              <a:t> </a:t>
            </a:r>
            <a:r>
              <a:rPr lang="en-US" baseline="0" dirty="0" err="1" smtClean="0"/>
              <a:t>jullie</a:t>
            </a:r>
            <a:r>
              <a:rPr lang="en-US" baseline="0" dirty="0" smtClean="0"/>
              <a:t> </a:t>
            </a:r>
            <a:r>
              <a:rPr lang="en-US" baseline="0" dirty="0" err="1" smtClean="0"/>
              <a:t>een</a:t>
            </a:r>
            <a:r>
              <a:rPr lang="en-US" baseline="0" dirty="0" smtClean="0"/>
              <a:t> </a:t>
            </a:r>
            <a:r>
              <a:rPr lang="en-US" baseline="0" dirty="0" err="1" smtClean="0"/>
              <a:t>aantal</a:t>
            </a:r>
            <a:r>
              <a:rPr lang="en-US" baseline="0" dirty="0" smtClean="0"/>
              <a:t> </a:t>
            </a:r>
            <a:r>
              <a:rPr lang="en-US" baseline="0" dirty="0" err="1" smtClean="0"/>
              <a:t>keren</a:t>
            </a:r>
            <a:r>
              <a:rPr lang="en-US" baseline="0" dirty="0" smtClean="0"/>
              <a:t> </a:t>
            </a:r>
            <a:r>
              <a:rPr lang="en-US" baseline="0" dirty="0" err="1" smtClean="0"/>
              <a:t>vragen</a:t>
            </a:r>
            <a:r>
              <a:rPr lang="en-US" baseline="0" dirty="0" smtClean="0"/>
              <a:t> om met </a:t>
            </a:r>
            <a:r>
              <a:rPr lang="en-US" baseline="0" dirty="0" err="1" smtClean="0"/>
              <a:t>z’n</a:t>
            </a:r>
            <a:r>
              <a:rPr lang="en-US" baseline="0" dirty="0" smtClean="0"/>
              <a:t> </a:t>
            </a:r>
            <a:r>
              <a:rPr lang="en-US" baseline="0" dirty="0" err="1" smtClean="0"/>
              <a:t>tweeën</a:t>
            </a:r>
            <a:r>
              <a:rPr lang="en-US" baseline="0" dirty="0" smtClean="0"/>
              <a:t> te </a:t>
            </a:r>
            <a:r>
              <a:rPr lang="en-US" baseline="0" dirty="0" err="1" smtClean="0"/>
              <a:t>bespreken</a:t>
            </a:r>
            <a:r>
              <a:rPr lang="en-US" baseline="0" dirty="0" smtClean="0"/>
              <a:t> wat </a:t>
            </a:r>
            <a:r>
              <a:rPr lang="en-US" baseline="0" dirty="0" err="1" smtClean="0"/>
              <a:t>dit</a:t>
            </a:r>
            <a:r>
              <a:rPr lang="en-US" baseline="0" dirty="0" smtClean="0"/>
              <a:t> </a:t>
            </a:r>
            <a:r>
              <a:rPr lang="en-US" baseline="0" dirty="0" err="1" smtClean="0"/>
              <a:t>voor</a:t>
            </a:r>
            <a:r>
              <a:rPr lang="en-US" baseline="0" dirty="0" smtClean="0"/>
              <a:t> </a:t>
            </a:r>
            <a:r>
              <a:rPr lang="en-US" baseline="0" dirty="0" err="1" smtClean="0"/>
              <a:t>jullie</a:t>
            </a:r>
            <a:r>
              <a:rPr lang="en-US" baseline="0" dirty="0" smtClean="0"/>
              <a:t> </a:t>
            </a:r>
            <a:r>
              <a:rPr lang="en-US" baseline="0" dirty="0" err="1" smtClean="0"/>
              <a:t>als</a:t>
            </a:r>
            <a:r>
              <a:rPr lang="en-US" baseline="0" dirty="0" smtClean="0"/>
              <a:t> </a:t>
            </a:r>
            <a:r>
              <a:rPr lang="en-US" baseline="0" dirty="0" err="1" smtClean="0"/>
              <a:t>beginnend</a:t>
            </a:r>
            <a:r>
              <a:rPr lang="en-US" baseline="0" dirty="0" smtClean="0"/>
              <a:t> </a:t>
            </a:r>
            <a:r>
              <a:rPr lang="en-US" baseline="0" dirty="0" err="1" smtClean="0"/>
              <a:t>koppel</a:t>
            </a:r>
            <a:r>
              <a:rPr lang="en-US" baseline="0" dirty="0" smtClean="0"/>
              <a:t> </a:t>
            </a:r>
            <a:r>
              <a:rPr lang="en-US" baseline="0" dirty="0" err="1" smtClean="0"/>
              <a:t>betekent</a:t>
            </a:r>
            <a:endParaRPr lang="en-US" baseline="0" dirty="0" smtClean="0"/>
          </a:p>
          <a:p>
            <a:pPr marL="0" marR="0" indent="0" algn="l" defTabSz="534924"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534924" rtl="0" eaLnBrk="1" fontAlgn="auto" latinLnBrk="0" hangingPunct="1">
              <a:lnSpc>
                <a:spcPct val="100000"/>
              </a:lnSpc>
              <a:spcBef>
                <a:spcPts val="0"/>
              </a:spcBef>
              <a:spcAft>
                <a:spcPts val="0"/>
              </a:spcAft>
              <a:buClrTx/>
              <a:buSzTx/>
              <a:buFontTx/>
              <a:buNone/>
              <a:tabLst/>
              <a:defRPr/>
            </a:pPr>
            <a:r>
              <a:rPr lang="nl-NL" sz="700" b="0" kern="1200" baseline="0" dirty="0" smtClean="0">
                <a:solidFill>
                  <a:schemeClr val="tx1"/>
                </a:solidFill>
                <a:effectLst/>
                <a:latin typeface="+mn-lt"/>
                <a:ea typeface="+mn-ea"/>
                <a:cs typeface="+mn-cs"/>
              </a:rPr>
              <a:t>Dus nu als eerste blokje: Wat verstaan we onder observatie en waaróm hebben we onderzoek naar observatie van technische vaardigheden gedaan?</a:t>
            </a:r>
          </a:p>
          <a:p>
            <a:pPr marL="0" marR="0" indent="0" algn="l" defTabSz="534924"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534924" rtl="0" eaLnBrk="1" fontAlgn="auto" latinLnBrk="0" hangingPunct="1">
              <a:lnSpc>
                <a:spcPct val="100000"/>
              </a:lnSpc>
              <a:spcBef>
                <a:spcPts val="0"/>
              </a:spcBef>
              <a:spcAft>
                <a:spcPts val="0"/>
              </a:spcAft>
              <a:buClrTx/>
              <a:buSzTx/>
              <a:buFontTx/>
              <a:buNone/>
              <a:tabLst/>
              <a:defRPr/>
            </a:pPr>
            <a:r>
              <a:rPr lang="en-US" baseline="0" dirty="0" smtClean="0"/>
              <a:t>* </a:t>
            </a:r>
            <a:r>
              <a:rPr lang="en-US" baseline="0" dirty="0" err="1" smtClean="0"/>
              <a:t>Hier</a:t>
            </a:r>
            <a:r>
              <a:rPr lang="en-US" baseline="0" dirty="0" smtClean="0"/>
              <a:t> </a:t>
            </a:r>
            <a:r>
              <a:rPr lang="en-US" baseline="0" dirty="0" err="1" smtClean="0"/>
              <a:t>zou</a:t>
            </a:r>
            <a:r>
              <a:rPr lang="en-US" baseline="0" dirty="0" smtClean="0"/>
              <a:t> je </a:t>
            </a:r>
            <a:r>
              <a:rPr lang="en-US" baseline="0" dirty="0" err="1" smtClean="0"/>
              <a:t>eerst</a:t>
            </a:r>
            <a:r>
              <a:rPr lang="en-US" baseline="0" dirty="0" smtClean="0"/>
              <a:t> </a:t>
            </a:r>
            <a:r>
              <a:rPr lang="en-US" baseline="0" dirty="0" err="1" smtClean="0"/>
              <a:t>kunnen</a:t>
            </a:r>
            <a:r>
              <a:rPr lang="en-US" baseline="0" dirty="0" smtClean="0"/>
              <a:t> </a:t>
            </a:r>
            <a:r>
              <a:rPr lang="en-US" baseline="0" dirty="0" err="1" smtClean="0"/>
              <a:t>inventariseren</a:t>
            </a:r>
            <a:r>
              <a:rPr lang="en-US" baseline="0" dirty="0" smtClean="0"/>
              <a:t> hoe </a:t>
            </a:r>
            <a:r>
              <a:rPr lang="en-US" baseline="0" dirty="0" err="1" smtClean="0"/>
              <a:t>dit</a:t>
            </a:r>
            <a:r>
              <a:rPr lang="en-US" baseline="0" dirty="0" smtClean="0"/>
              <a:t> </a:t>
            </a:r>
            <a:r>
              <a:rPr lang="en-US" baseline="0" dirty="0" err="1" smtClean="0"/>
              <a:t>leeft</a:t>
            </a:r>
            <a:r>
              <a:rPr lang="en-US" baseline="0" dirty="0" smtClean="0"/>
              <a:t> in de </a:t>
            </a:r>
            <a:r>
              <a:rPr lang="en-US" baseline="0" dirty="0" err="1" smtClean="0"/>
              <a:t>groep</a:t>
            </a:r>
            <a:r>
              <a:rPr lang="en-US" baseline="0" dirty="0" smtClean="0"/>
              <a:t>: wat </a:t>
            </a:r>
            <a:r>
              <a:rPr lang="en-US" baseline="0" dirty="0" err="1" smtClean="0"/>
              <a:t>gebeurt</a:t>
            </a:r>
            <a:r>
              <a:rPr lang="en-US" baseline="0" dirty="0" smtClean="0"/>
              <a:t> </a:t>
            </a:r>
            <a:r>
              <a:rPr lang="en-US" baseline="0" dirty="0" err="1" smtClean="0"/>
              <a:t>er</a:t>
            </a:r>
            <a:r>
              <a:rPr lang="en-US" baseline="0" dirty="0" smtClean="0"/>
              <a:t> al? </a:t>
            </a:r>
            <a:r>
              <a:rPr lang="en-US" baseline="0" dirty="0" err="1" smtClean="0"/>
              <a:t>Welke</a:t>
            </a:r>
            <a:r>
              <a:rPr lang="en-US" baseline="0" dirty="0" smtClean="0"/>
              <a:t> </a:t>
            </a:r>
            <a:r>
              <a:rPr lang="en-US" baseline="0" dirty="0" err="1" smtClean="0"/>
              <a:t>vragen</a:t>
            </a:r>
            <a:r>
              <a:rPr lang="en-US" baseline="0" dirty="0" smtClean="0"/>
              <a:t> </a:t>
            </a:r>
            <a:r>
              <a:rPr lang="en-US" baseline="0" dirty="0" err="1" smtClean="0"/>
              <a:t>leven</a:t>
            </a:r>
            <a:r>
              <a:rPr lang="en-US" baseline="0" dirty="0" smtClean="0"/>
              <a:t> </a:t>
            </a:r>
            <a:r>
              <a:rPr lang="en-US" baseline="0" dirty="0" err="1" smtClean="0"/>
              <a:t>er</a:t>
            </a:r>
            <a:r>
              <a:rPr lang="en-US" baseline="0" dirty="0" smtClean="0"/>
              <a:t>, </a:t>
            </a:r>
            <a:r>
              <a:rPr lang="en-US" baseline="0" dirty="0" err="1" smtClean="0"/>
              <a:t>waar</a:t>
            </a:r>
            <a:r>
              <a:rPr lang="en-US" baseline="0" dirty="0" smtClean="0"/>
              <a:t> </a:t>
            </a:r>
            <a:r>
              <a:rPr lang="en-US" baseline="0" dirty="0" err="1" smtClean="0"/>
              <a:t>sluit</a:t>
            </a:r>
            <a:r>
              <a:rPr lang="en-US" baseline="0" dirty="0" smtClean="0"/>
              <a:t> je op </a:t>
            </a:r>
            <a:r>
              <a:rPr lang="en-US" baseline="0" dirty="0" err="1" smtClean="0"/>
              <a:t>aan</a:t>
            </a:r>
            <a:r>
              <a:rPr lang="en-US" baseline="0" dirty="0" smtClean="0"/>
              <a:t>?</a:t>
            </a:r>
          </a:p>
        </p:txBody>
      </p:sp>
      <p:sp>
        <p:nvSpPr>
          <p:cNvPr id="4" name="Slide Number Placeholder 3"/>
          <p:cNvSpPr>
            <a:spLocks noGrp="1"/>
          </p:cNvSpPr>
          <p:nvPr>
            <p:ph type="sldNum" sz="quarter" idx="10"/>
          </p:nvPr>
        </p:nvSpPr>
        <p:spPr/>
        <p:txBody>
          <a:bodyPr/>
          <a:lstStyle/>
          <a:p>
            <a:fld id="{D33A1A8D-6581-4A5B-A949-A0295FAFA2A7}" type="slidenum">
              <a:rPr lang="en-US" smtClean="0"/>
              <a:t>2</a:t>
            </a:fld>
            <a:endParaRPr lang="en-US"/>
          </a:p>
        </p:txBody>
      </p:sp>
    </p:spTree>
    <p:extLst>
      <p:ext uri="{BB962C8B-B14F-4D97-AF65-F5344CB8AC3E}">
        <p14:creationId xmlns:p14="http://schemas.microsoft.com/office/powerpoint/2010/main" val="41046152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Het volgende observatiepatroon dat we kort bespreken is observatie bij het leren van een nieuwe vaardigheid, denk aan kleine chirurgische ingreepjes, spiraal plaatsen </a:t>
            </a:r>
            <a:r>
              <a:rPr lang="nl-NL" dirty="0" err="1" smtClean="0"/>
              <a:t>etc</a:t>
            </a:r>
            <a:endParaRPr lang="nl-NL" dirty="0" smtClean="0"/>
          </a:p>
          <a:p>
            <a:endParaRPr lang="nl-NL" dirty="0" smtClean="0"/>
          </a:p>
          <a:p>
            <a:r>
              <a:rPr lang="nl-NL" dirty="0" smtClean="0"/>
              <a:t>Ook hier was het voor </a:t>
            </a:r>
            <a:r>
              <a:rPr lang="nl-NL" dirty="0" err="1" smtClean="0"/>
              <a:t>aios</a:t>
            </a:r>
            <a:r>
              <a:rPr lang="nl-NL" dirty="0" smtClean="0"/>
              <a:t> nogal eens onvoorspelbaar wat er ging gebeuren:</a:t>
            </a:r>
          </a:p>
          <a:p>
            <a:endParaRPr lang="nl-NL" dirty="0" smtClean="0"/>
          </a:p>
          <a:p>
            <a:pPr marL="171450" indent="-171450">
              <a:buFont typeface="Arial" panose="020B0604020202020204" pitchFamily="34" charset="0"/>
              <a:buChar char="•"/>
            </a:pPr>
            <a:r>
              <a:rPr lang="nl-NL" dirty="0" smtClean="0"/>
              <a:t>Mochten ze de vaardigheid zelf</a:t>
            </a:r>
            <a:r>
              <a:rPr lang="nl-NL" baseline="0" dirty="0" smtClean="0"/>
              <a:t> uitvoeren of moesten ze toekijken?</a:t>
            </a:r>
          </a:p>
          <a:p>
            <a:pPr marL="171450" indent="-171450">
              <a:buFont typeface="Arial" panose="020B0604020202020204" pitchFamily="34" charset="0"/>
              <a:buChar char="•"/>
            </a:pPr>
            <a:r>
              <a:rPr lang="nl-NL" baseline="0" dirty="0" smtClean="0"/>
              <a:t>Zou de opleider wel of niet ingrijpen?</a:t>
            </a:r>
          </a:p>
          <a:p>
            <a:pPr marL="0" indent="0">
              <a:buFont typeface="Arial" panose="020B0604020202020204" pitchFamily="34" charset="0"/>
              <a:buNone/>
            </a:pPr>
            <a:endParaRPr lang="nl-NL" baseline="0" dirty="0" smtClean="0"/>
          </a:p>
          <a:p>
            <a:pPr marL="0" indent="0">
              <a:buFont typeface="Arial" panose="020B0604020202020204" pitchFamily="34" charset="0"/>
              <a:buNone/>
            </a:pPr>
            <a:r>
              <a:rPr lang="nl-NL" baseline="0" dirty="0" err="1" smtClean="0"/>
              <a:t>Aios</a:t>
            </a:r>
            <a:r>
              <a:rPr lang="nl-NL" baseline="0" dirty="0" smtClean="0"/>
              <a:t> wilden graag van de opleider leren, door instructie en feedback. Veel </a:t>
            </a:r>
            <a:r>
              <a:rPr lang="nl-NL" baseline="0" dirty="0" err="1" smtClean="0"/>
              <a:t>aios</a:t>
            </a:r>
            <a:r>
              <a:rPr lang="nl-NL" baseline="0" dirty="0" smtClean="0"/>
              <a:t> waardeerden opleiders die ruimte gaven en niet snel ingrepen. Opleiders die inzagen dat er soms meerdere manieren zijn om de ingreep te doen. </a:t>
            </a:r>
          </a:p>
          <a:p>
            <a:pPr marL="0" indent="0">
              <a:buFont typeface="Arial" panose="020B0604020202020204" pitchFamily="34" charset="0"/>
              <a:buNone/>
            </a:pPr>
            <a:endParaRPr lang="nl-NL" baseline="0" dirty="0" smtClean="0"/>
          </a:p>
          <a:p>
            <a:pPr marL="0" indent="0">
              <a:buFont typeface="Arial" panose="020B0604020202020204" pitchFamily="34" charset="0"/>
              <a:buNone/>
            </a:pPr>
            <a:r>
              <a:rPr lang="nl-NL" baseline="0" dirty="0" smtClean="0"/>
              <a:t>Maar vooral wilden </a:t>
            </a:r>
            <a:r>
              <a:rPr lang="nl-NL" baseline="0" dirty="0" err="1" smtClean="0"/>
              <a:t>aios</a:t>
            </a:r>
            <a:r>
              <a:rPr lang="nl-NL" baseline="0" dirty="0" smtClean="0"/>
              <a:t> heel graag de ruimte om dingen zelf te oefenen, zie volgende quotes</a:t>
            </a:r>
            <a:endParaRPr lang="nl-NL" dirty="0"/>
          </a:p>
        </p:txBody>
      </p:sp>
      <p:sp>
        <p:nvSpPr>
          <p:cNvPr id="4" name="Tijdelijke aanduiding voor dianummer 3"/>
          <p:cNvSpPr>
            <a:spLocks noGrp="1"/>
          </p:cNvSpPr>
          <p:nvPr>
            <p:ph type="sldNum" sz="quarter" idx="10"/>
          </p:nvPr>
        </p:nvSpPr>
        <p:spPr/>
        <p:txBody>
          <a:bodyPr/>
          <a:lstStyle/>
          <a:p>
            <a:fld id="{D33A1A8D-6581-4A5B-A949-A0295FAFA2A7}" type="slidenum">
              <a:rPr lang="en-US" smtClean="0"/>
              <a:t>22</a:t>
            </a:fld>
            <a:endParaRPr lang="en-US"/>
          </a:p>
        </p:txBody>
      </p:sp>
    </p:spTree>
    <p:extLst>
      <p:ext uri="{BB962C8B-B14F-4D97-AF65-F5344CB8AC3E}">
        <p14:creationId xmlns:p14="http://schemas.microsoft.com/office/powerpoint/2010/main" val="18532396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Naast de klacht van de </a:t>
            </a:r>
            <a:r>
              <a:rPr lang="nl-NL" dirty="0" err="1" smtClean="0"/>
              <a:t>aios</a:t>
            </a:r>
            <a:r>
              <a:rPr lang="nl-NL" dirty="0" smtClean="0"/>
              <a:t> zie je hier ook een voorbeeld van het niet bespreken van de klacht met de opleider terwijl het blijkens de quote al heel vaak gebeurd is.</a:t>
            </a:r>
          </a:p>
          <a:p>
            <a:endParaRPr lang="nl-NL" dirty="0" smtClean="0"/>
          </a:p>
        </p:txBody>
      </p:sp>
      <p:sp>
        <p:nvSpPr>
          <p:cNvPr id="4" name="Tijdelijke aanduiding voor dianummer 3"/>
          <p:cNvSpPr>
            <a:spLocks noGrp="1"/>
          </p:cNvSpPr>
          <p:nvPr>
            <p:ph type="sldNum" sz="quarter" idx="10"/>
          </p:nvPr>
        </p:nvSpPr>
        <p:spPr/>
        <p:txBody>
          <a:bodyPr/>
          <a:lstStyle/>
          <a:p>
            <a:fld id="{D33A1A8D-6581-4A5B-A949-A0295FAFA2A7}" type="slidenum">
              <a:rPr lang="en-US" smtClean="0"/>
              <a:t>23</a:t>
            </a:fld>
            <a:endParaRPr lang="en-US"/>
          </a:p>
        </p:txBody>
      </p:sp>
    </p:spTree>
    <p:extLst>
      <p:ext uri="{BB962C8B-B14F-4D97-AF65-F5344CB8AC3E}">
        <p14:creationId xmlns:p14="http://schemas.microsoft.com/office/powerpoint/2010/main" val="39656762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D33A1A8D-6581-4A5B-A949-A0295FAFA2A7}" type="slidenum">
              <a:rPr lang="en-US" smtClean="0"/>
              <a:t>24</a:t>
            </a:fld>
            <a:endParaRPr lang="en-US"/>
          </a:p>
        </p:txBody>
      </p:sp>
    </p:spTree>
    <p:extLst>
      <p:ext uri="{BB962C8B-B14F-4D97-AF65-F5344CB8AC3E}">
        <p14:creationId xmlns:p14="http://schemas.microsoft.com/office/powerpoint/2010/main" val="25790241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Tot slot van de observatiepatronen het om-en-om spreekuur. </a:t>
            </a:r>
          </a:p>
          <a:p>
            <a:r>
              <a:rPr lang="nl-NL" dirty="0" smtClean="0"/>
              <a:t>Hier</a:t>
            </a:r>
            <a:r>
              <a:rPr lang="nl-NL" baseline="0" dirty="0" smtClean="0"/>
              <a:t> staat observatiespreekuur, we spreken inmiddels liever van om-en-om spreekuur omdat het heel vaak bi-directioneel is: de </a:t>
            </a:r>
            <a:r>
              <a:rPr lang="nl-NL" baseline="0" dirty="0" err="1" smtClean="0"/>
              <a:t>aios</a:t>
            </a:r>
            <a:r>
              <a:rPr lang="nl-NL" baseline="0" dirty="0" smtClean="0"/>
              <a:t> observeert de opleider en bij de volgende patiënt observeert de opleider de </a:t>
            </a:r>
            <a:r>
              <a:rPr lang="nl-NL" baseline="0" dirty="0" err="1" smtClean="0"/>
              <a:t>aios</a:t>
            </a:r>
            <a:r>
              <a:rPr lang="nl-NL" baseline="0" dirty="0" smtClean="0"/>
              <a:t>. Juist dat bi-directionele maakt het zo’n krachtig observatiepatroon.</a:t>
            </a:r>
          </a:p>
          <a:p>
            <a:endParaRPr lang="nl-NL" baseline="0" dirty="0" smtClean="0"/>
          </a:p>
          <a:p>
            <a:r>
              <a:rPr lang="nl-NL" baseline="0" dirty="0" smtClean="0"/>
              <a:t>Zowel </a:t>
            </a:r>
            <a:r>
              <a:rPr lang="nl-NL" baseline="0" dirty="0" err="1" smtClean="0"/>
              <a:t>aios</a:t>
            </a:r>
            <a:r>
              <a:rPr lang="nl-NL" baseline="0" dirty="0" smtClean="0"/>
              <a:t> als opleiders zijn blijkens ons onderzoek lovend over om-en-om spreekuren al moeten </a:t>
            </a:r>
            <a:r>
              <a:rPr lang="nl-NL" baseline="0" dirty="0" err="1" smtClean="0"/>
              <a:t>aios</a:t>
            </a:r>
            <a:r>
              <a:rPr lang="nl-NL" baseline="0" dirty="0" smtClean="0"/>
              <a:t> er wel even aan wennen. Ze zeggen dat het een goed middel is om blinde vlekken op het spoor te komen. Een simpel voorbeeld is een </a:t>
            </a:r>
            <a:r>
              <a:rPr lang="nl-NL" baseline="0" dirty="0" err="1" smtClean="0"/>
              <a:t>aios</a:t>
            </a:r>
            <a:r>
              <a:rPr lang="nl-NL" baseline="0" dirty="0" smtClean="0"/>
              <a:t> die zijn otoscoop helemaal verkeerd vasthield: “als mijn opleider dat niet per ongeluk had gezien, had ik ‘m over 40 jaar nog steeds verkeerd vastgehouden”. </a:t>
            </a:r>
            <a:r>
              <a:rPr lang="nl-NL" baseline="0" dirty="0" err="1" smtClean="0"/>
              <a:t>Aios</a:t>
            </a:r>
            <a:r>
              <a:rPr lang="nl-NL" baseline="0" dirty="0" smtClean="0"/>
              <a:t> zeggen veel te leren door naar hun opleider te kijken en ze zeggen dat observatie went door het regelmatig te doen: het wordt minder eng dat de opleider meekijkt, het wordt makkelijker om met de feedback om te gaan. Opleiders die zelf ook feedback vragen en zeggen dat ze ook nog steeds aan het leren zijn worden zeer gewaardeerd; dat geeft een gevoel van samen op leren. De waardering van </a:t>
            </a:r>
            <a:r>
              <a:rPr lang="nl-NL" baseline="0" dirty="0" err="1" smtClean="0"/>
              <a:t>aios</a:t>
            </a:r>
            <a:r>
              <a:rPr lang="nl-NL" baseline="0" dirty="0" smtClean="0"/>
              <a:t> voor opleiders die expliciet aangeven ook nog steeds te leren blijkt ook uit een grote review van onderzoek naar kwaliteiten van opleiders door de ogen van </a:t>
            </a:r>
            <a:r>
              <a:rPr lang="nl-NL" baseline="0" dirty="0" err="1" smtClean="0"/>
              <a:t>aios</a:t>
            </a:r>
            <a:r>
              <a:rPr lang="nl-NL" baseline="0" dirty="0" smtClean="0"/>
              <a:t> (Cheung et al. 2019). Opleiders waarderen om-en-om spreekuren om vergelijkbare redenen: het went, het is leuk om van elkaar te leren en ze krijgen de </a:t>
            </a:r>
            <a:r>
              <a:rPr lang="nl-NL" baseline="0" dirty="0" err="1" smtClean="0"/>
              <a:t>aios</a:t>
            </a:r>
            <a:r>
              <a:rPr lang="nl-NL" baseline="0" dirty="0" smtClean="0"/>
              <a:t> op een prettige manier goed in beeld met alle mogelijkheid om feedback te geven. Als bezwaar geven sommige opleiders aan dat het wel tijd kost en sommigen vinden het lastig om op hun handen te zitten, met name als de </a:t>
            </a:r>
            <a:r>
              <a:rPr lang="nl-NL" baseline="0" dirty="0" err="1" smtClean="0"/>
              <a:t>aios</a:t>
            </a:r>
            <a:r>
              <a:rPr lang="nl-NL" baseline="0" dirty="0" smtClean="0"/>
              <a:t> nog veel tijd nodig heeft voor een consult. Sommigen vinden de tijd door op die dag wat minder tijd voor het leergesprek te nemen. Vooral in de eerste maanden zal het nabespreken van de overige consulten echter ook nodig zijn.</a:t>
            </a:r>
          </a:p>
          <a:p>
            <a:endParaRPr lang="nl-NL" baseline="0" dirty="0" smtClean="0"/>
          </a:p>
          <a:p>
            <a:r>
              <a:rPr lang="nl-NL" dirty="0" smtClean="0"/>
              <a:t>In veel praktijken bestaan</a:t>
            </a:r>
            <a:r>
              <a:rPr lang="nl-NL" baseline="0" dirty="0" smtClean="0"/>
              <a:t> om-en-om spreekuren aan het begin van de stage. En in veel praktijken ook niet. In 2016 was er een kleine minderheid van opleiders die zei door het hele jaar heen met regelmaat een om-en-om spreekuur met de </a:t>
            </a:r>
            <a:r>
              <a:rPr lang="nl-NL" baseline="0" dirty="0" err="1" smtClean="0"/>
              <a:t>aios</a:t>
            </a:r>
            <a:r>
              <a:rPr lang="nl-NL" baseline="0" dirty="0" smtClean="0"/>
              <a:t> te doen. Dit lijkt de laatste tijd toe te nemen, mogelijk onder invloed van het delen van deze onderzoeksresultaten en het besluit van ons MT en de HAO-VU van november 2019 om het om-en-om spreekuur tot vast onderdeel van de opleiding te maken, met een zelfde status als het leergesprek: het hoort er bij! Hier zullen we de komende jaren nog veel aan moeten stimuleren. Bij de andere huisartsopleidingen is de implementatie verschillend maar veelal verder gevorderd dan bij ons. Onze zusteropleiding van het AMC heeft er dit jaar een speerpunt van gemaakt. We hebben ons onderzoek daar ook aan alle opleiders gepresenteerd (net als in Groningen, Maastricht en Rotterdam).</a:t>
            </a:r>
          </a:p>
          <a:p>
            <a:endParaRPr lang="nl-NL" baseline="0" dirty="0" smtClean="0"/>
          </a:p>
          <a:p>
            <a:r>
              <a:rPr lang="nl-NL" sz="700" kern="1200" dirty="0" smtClean="0">
                <a:solidFill>
                  <a:schemeClr val="tx1"/>
                </a:solidFill>
                <a:effectLst/>
                <a:latin typeface="+mn-lt"/>
                <a:ea typeface="+mn-ea"/>
                <a:cs typeface="+mn-cs"/>
              </a:rPr>
              <a:t>* Sluit kort aan op ervaringen van opleiders met deze vorm van observeren. Wissel evt. al wat tips uit n.a.v. knelpunten (het hoeft bijv. geen volledig spreekuur te zijn, een uur per week levert ook heel veel op). Wat is het focus van observatie? Moet dat zijn besproken tevoren of mag alles benoemd worden wat gezien wordt? Het belang van ook complimenten aan elkaar geven.</a:t>
            </a:r>
          </a:p>
          <a:p>
            <a:r>
              <a:rPr lang="nl-NL" sz="700" kern="1200" dirty="0" smtClean="0">
                <a:solidFill>
                  <a:schemeClr val="tx1"/>
                </a:solidFill>
                <a:effectLst/>
                <a:latin typeface="+mn-lt"/>
                <a:ea typeface="+mn-ea"/>
                <a:cs typeface="+mn-cs"/>
              </a:rPr>
              <a:t>Dit is belangrijke informatie die meegenomen kan worden in de praktische afspraken in de koppels hierna.</a:t>
            </a:r>
          </a:p>
          <a:p>
            <a:r>
              <a:rPr lang="nl-NL" sz="700" kern="1200" dirty="0" smtClean="0">
                <a:solidFill>
                  <a:schemeClr val="tx1"/>
                </a:solidFill>
                <a:effectLst/>
                <a:latin typeface="+mn-lt"/>
                <a:ea typeface="+mn-ea"/>
                <a:cs typeface="+mn-cs"/>
              </a:rPr>
              <a:t> </a:t>
            </a:r>
          </a:p>
          <a:p>
            <a:r>
              <a:rPr lang="nl-NL" baseline="0" dirty="0" smtClean="0"/>
              <a:t>Je vindt hierna nog twee quotes over het om-en-om spreekuur</a:t>
            </a:r>
            <a:endParaRPr lang="nl-NL" dirty="0"/>
          </a:p>
        </p:txBody>
      </p:sp>
      <p:sp>
        <p:nvSpPr>
          <p:cNvPr id="4" name="Tijdelijke aanduiding voor dianummer 3"/>
          <p:cNvSpPr>
            <a:spLocks noGrp="1"/>
          </p:cNvSpPr>
          <p:nvPr>
            <p:ph type="sldNum" sz="quarter" idx="10"/>
          </p:nvPr>
        </p:nvSpPr>
        <p:spPr/>
        <p:txBody>
          <a:bodyPr/>
          <a:lstStyle/>
          <a:p>
            <a:fld id="{D33A1A8D-6581-4A5B-A949-A0295FAFA2A7}" type="slidenum">
              <a:rPr lang="en-US" smtClean="0"/>
              <a:t>25</a:t>
            </a:fld>
            <a:endParaRPr lang="en-US"/>
          </a:p>
        </p:txBody>
      </p:sp>
    </p:spTree>
    <p:extLst>
      <p:ext uri="{BB962C8B-B14F-4D97-AF65-F5344CB8AC3E}">
        <p14:creationId xmlns:p14="http://schemas.microsoft.com/office/powerpoint/2010/main" val="2451964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sz="700" kern="1200" dirty="0" smtClean="0">
              <a:solidFill>
                <a:schemeClr val="tx1"/>
              </a:solidFill>
              <a:effectLst/>
              <a:latin typeface="+mn-lt"/>
              <a:ea typeface="+mn-ea"/>
              <a:cs typeface="+mn-cs"/>
            </a:endParaRPr>
          </a:p>
        </p:txBody>
      </p:sp>
      <p:sp>
        <p:nvSpPr>
          <p:cNvPr id="4" name="Tijdelijke aanduiding voor dianummer 3"/>
          <p:cNvSpPr>
            <a:spLocks noGrp="1"/>
          </p:cNvSpPr>
          <p:nvPr>
            <p:ph type="sldNum" sz="quarter" idx="10"/>
          </p:nvPr>
        </p:nvSpPr>
        <p:spPr/>
        <p:txBody>
          <a:bodyPr/>
          <a:lstStyle/>
          <a:p>
            <a:fld id="{D33A1A8D-6581-4A5B-A949-A0295FAFA2A7}" type="slidenum">
              <a:rPr lang="en-US" smtClean="0"/>
              <a:t>27</a:t>
            </a:fld>
            <a:endParaRPr lang="en-US"/>
          </a:p>
        </p:txBody>
      </p:sp>
    </p:spTree>
    <p:extLst>
      <p:ext uri="{BB962C8B-B14F-4D97-AF65-F5344CB8AC3E}">
        <p14:creationId xmlns:p14="http://schemas.microsoft.com/office/powerpoint/2010/main" val="27174752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1143000"/>
            <a:ext cx="5486400" cy="3086100"/>
          </a:xfrm>
        </p:spPr>
      </p:sp>
      <p:sp>
        <p:nvSpPr>
          <p:cNvPr id="3" name="Tijdelijke aanduiding voor notities 2"/>
          <p:cNvSpPr>
            <a:spLocks noGrp="1"/>
          </p:cNvSpPr>
          <p:nvPr>
            <p:ph type="body" idx="1"/>
          </p:nvPr>
        </p:nvSpPr>
        <p:spPr/>
        <p:txBody>
          <a:bodyPr/>
          <a:lstStyle/>
          <a:p>
            <a:r>
              <a:rPr lang="nl-NL" dirty="0" smtClean="0"/>
              <a:t>In tweetallen:</a:t>
            </a:r>
            <a:r>
              <a:rPr lang="nl-NL" baseline="0" dirty="0" smtClean="0"/>
              <a:t> </a:t>
            </a:r>
            <a:r>
              <a:rPr lang="nl-NL" baseline="0" dirty="0" err="1" smtClean="0"/>
              <a:t>aios</a:t>
            </a:r>
            <a:r>
              <a:rPr lang="nl-NL" baseline="0" dirty="0" smtClean="0"/>
              <a:t> met eigen opleider</a:t>
            </a:r>
          </a:p>
          <a:p>
            <a:endParaRPr lang="nl-NL" baseline="0" dirty="0" smtClean="0"/>
          </a:p>
          <a:p>
            <a:r>
              <a:rPr lang="nl-NL" baseline="0" dirty="0" smtClean="0"/>
              <a:t>Bespreek of en hoe jullie de </a:t>
            </a:r>
            <a:r>
              <a:rPr lang="nl-NL" baseline="0" dirty="0" err="1" smtClean="0"/>
              <a:t>obeservatiespreekuren</a:t>
            </a:r>
            <a:r>
              <a:rPr lang="nl-NL" baseline="0" dirty="0" smtClean="0"/>
              <a:t> gaan implementeren. Wat zie je als voordelen? Welke nadelen zie je? Wat zijn de logistieke problemen die opgelost moeten worden.</a:t>
            </a:r>
          </a:p>
          <a:p>
            <a:endParaRPr lang="nl-NL" sz="700" kern="1200" baseline="0" dirty="0" smtClean="0">
              <a:solidFill>
                <a:schemeClr val="tx1"/>
              </a:solidFill>
              <a:latin typeface="+mn-lt"/>
              <a:ea typeface="+mn-ea"/>
              <a:cs typeface="+mn-cs"/>
            </a:endParaRPr>
          </a:p>
          <a:p>
            <a:r>
              <a:rPr lang="nl-NL" baseline="0" dirty="0" smtClean="0"/>
              <a:t>Maak het plenair en neem de tijd om oplossingen te bespreken: meestal komen er allerlei ideeën en voorbeelden uit de groep. Sommigen zullen zeggen dat ze het tijdens de dienst al doen, anderen zullen daar tegenin brengen dat dat niet hetzelfde is. Mijn ervaring is dat je dit gesprek heel goed aan de groep kan overlaten.</a:t>
            </a:r>
          </a:p>
          <a:p>
            <a:endParaRPr lang="nl-NL" baseline="0" dirty="0" smtClean="0"/>
          </a:p>
          <a:p>
            <a:endParaRPr lang="nl-NL" baseline="0" dirty="0" smtClean="0"/>
          </a:p>
          <a:p>
            <a:r>
              <a:rPr lang="nl-NL" sz="700" kern="1200" dirty="0" smtClean="0">
                <a:solidFill>
                  <a:schemeClr val="tx1"/>
                </a:solidFill>
                <a:effectLst/>
                <a:latin typeface="+mn-lt"/>
                <a:ea typeface="+mn-ea"/>
                <a:cs typeface="+mn-cs"/>
              </a:rPr>
              <a:t> </a:t>
            </a:r>
          </a:p>
          <a:p>
            <a:endParaRPr lang="nl-NL" dirty="0"/>
          </a:p>
        </p:txBody>
      </p:sp>
      <p:sp>
        <p:nvSpPr>
          <p:cNvPr id="4" name="Tijdelijke aanduiding voor dianummer 3"/>
          <p:cNvSpPr>
            <a:spLocks noGrp="1"/>
          </p:cNvSpPr>
          <p:nvPr>
            <p:ph type="sldNum" sz="quarter" idx="10"/>
          </p:nvPr>
        </p:nvSpPr>
        <p:spPr/>
        <p:txBody>
          <a:bodyPr/>
          <a:lstStyle/>
          <a:p>
            <a:fld id="{D33A1A8D-6581-4A5B-A949-A0295FAFA2A7}" type="slidenum">
              <a:rPr lang="en-US" smtClean="0"/>
              <a:t>28</a:t>
            </a:fld>
            <a:endParaRPr lang="en-US"/>
          </a:p>
        </p:txBody>
      </p:sp>
    </p:spTree>
    <p:extLst>
      <p:ext uri="{BB962C8B-B14F-4D97-AF65-F5344CB8AC3E}">
        <p14:creationId xmlns:p14="http://schemas.microsoft.com/office/powerpoint/2010/main" val="36158493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Maak een plan: bedenk samen hoe de </a:t>
            </a:r>
            <a:r>
              <a:rPr lang="nl-NL" dirty="0" err="1" smtClean="0"/>
              <a:t>aios</a:t>
            </a:r>
            <a:r>
              <a:rPr lang="nl-NL" dirty="0" smtClean="0"/>
              <a:t> aan de basisarts-vaardigheden en de huisarts-specifieke vaardigheden gaat werken, rekening houdend</a:t>
            </a:r>
            <a:r>
              <a:rPr lang="nl-NL" baseline="0" dirty="0" smtClean="0"/>
              <a:t> met de valkuilen die we besproken hebben</a:t>
            </a:r>
            <a:endParaRPr lang="nl-NL" dirty="0"/>
          </a:p>
        </p:txBody>
      </p:sp>
      <p:sp>
        <p:nvSpPr>
          <p:cNvPr id="4" name="Tijdelijke aanduiding voor dianummer 3"/>
          <p:cNvSpPr>
            <a:spLocks noGrp="1"/>
          </p:cNvSpPr>
          <p:nvPr>
            <p:ph type="sldNum" sz="quarter" idx="10"/>
          </p:nvPr>
        </p:nvSpPr>
        <p:spPr/>
        <p:txBody>
          <a:bodyPr/>
          <a:lstStyle/>
          <a:p>
            <a:fld id="{D33A1A8D-6581-4A5B-A949-A0295FAFA2A7}" type="slidenum">
              <a:rPr lang="en-US" smtClean="0"/>
              <a:t>29</a:t>
            </a:fld>
            <a:endParaRPr lang="en-US"/>
          </a:p>
        </p:txBody>
      </p:sp>
    </p:spTree>
    <p:extLst>
      <p:ext uri="{BB962C8B-B14F-4D97-AF65-F5344CB8AC3E}">
        <p14:creationId xmlns:p14="http://schemas.microsoft.com/office/powerpoint/2010/main" val="81947908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1143000"/>
            <a:ext cx="5486400" cy="3086100"/>
          </a:xfrm>
        </p:spPr>
      </p:sp>
      <p:sp>
        <p:nvSpPr>
          <p:cNvPr id="3" name="Tijdelijke aanduiding voor notities 2"/>
          <p:cNvSpPr>
            <a:spLocks noGrp="1"/>
          </p:cNvSpPr>
          <p:nvPr>
            <p:ph type="body" idx="1"/>
          </p:nvPr>
        </p:nvSpPr>
        <p:spPr/>
        <p:txBody>
          <a:bodyPr/>
          <a:lstStyle/>
          <a:p>
            <a:r>
              <a:rPr lang="nl-NL" dirty="0" smtClean="0"/>
              <a:t>De eerste studie is gepubliceerd in </a:t>
            </a:r>
            <a:r>
              <a:rPr lang="nl-NL" dirty="0" err="1" smtClean="0"/>
              <a:t>Medical</a:t>
            </a:r>
            <a:r>
              <a:rPr lang="nl-NL" dirty="0" smtClean="0"/>
              <a:t> Education van september 2018</a:t>
            </a:r>
          </a:p>
          <a:p>
            <a:r>
              <a:rPr lang="nl-NL" dirty="0" smtClean="0"/>
              <a:t>De tweede studie</a:t>
            </a:r>
            <a:r>
              <a:rPr lang="nl-NL" baseline="0" dirty="0" smtClean="0"/>
              <a:t> is onder voorwaarden geaccepteerd door Advances in health </a:t>
            </a:r>
            <a:r>
              <a:rPr lang="nl-NL" baseline="0" dirty="0" err="1" smtClean="0"/>
              <a:t>sciences</a:t>
            </a:r>
            <a:r>
              <a:rPr lang="nl-NL" baseline="0" dirty="0" smtClean="0"/>
              <a:t> </a:t>
            </a:r>
            <a:r>
              <a:rPr lang="nl-NL" baseline="0" dirty="0" err="1" smtClean="0"/>
              <a:t>education</a:t>
            </a:r>
            <a:r>
              <a:rPr lang="nl-NL" baseline="0" dirty="0" smtClean="0"/>
              <a:t>.</a:t>
            </a:r>
          </a:p>
          <a:p>
            <a:r>
              <a:rPr lang="nl-NL" baseline="0" dirty="0" smtClean="0"/>
              <a:t>De derde studie is bijna klaar om in te dienen, eveneens bij AHSE</a:t>
            </a:r>
            <a:endParaRPr lang="nl-NL" dirty="0" smtClean="0"/>
          </a:p>
          <a:p>
            <a:endParaRPr lang="nl-NL" dirty="0" smtClean="0"/>
          </a:p>
        </p:txBody>
      </p:sp>
      <p:sp>
        <p:nvSpPr>
          <p:cNvPr id="4" name="Tijdelijke aanduiding voor dianummer 3"/>
          <p:cNvSpPr>
            <a:spLocks noGrp="1"/>
          </p:cNvSpPr>
          <p:nvPr>
            <p:ph type="sldNum" sz="quarter" idx="10"/>
          </p:nvPr>
        </p:nvSpPr>
        <p:spPr/>
        <p:txBody>
          <a:bodyPr/>
          <a:lstStyle/>
          <a:p>
            <a:fld id="{D33A1A8D-6581-4A5B-A949-A0295FAFA2A7}" type="slidenum">
              <a:rPr lang="en-US" smtClean="0"/>
              <a:t>30</a:t>
            </a:fld>
            <a:endParaRPr lang="en-US"/>
          </a:p>
        </p:txBody>
      </p:sp>
    </p:spTree>
    <p:extLst>
      <p:ext uri="{BB962C8B-B14F-4D97-AF65-F5344CB8AC3E}">
        <p14:creationId xmlns:p14="http://schemas.microsoft.com/office/powerpoint/2010/main" val="113254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baseline="0" dirty="0" smtClean="0"/>
          </a:p>
          <a:p>
            <a:pPr marL="0" marR="0" indent="0" algn="l" defTabSz="534924"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534924" rtl="0" eaLnBrk="1" fontAlgn="auto" latinLnBrk="0" hangingPunct="1">
              <a:lnSpc>
                <a:spcPct val="100000"/>
              </a:lnSpc>
              <a:spcBef>
                <a:spcPts val="0"/>
              </a:spcBef>
              <a:spcAft>
                <a:spcPts val="0"/>
              </a:spcAft>
              <a:buClrTx/>
              <a:buSzTx/>
              <a:buFontTx/>
              <a:buNone/>
              <a:tabLst/>
              <a:defRPr/>
            </a:pPr>
            <a:r>
              <a:rPr lang="en-US" baseline="0" dirty="0" smtClean="0"/>
              <a:t>Wat </a:t>
            </a:r>
            <a:r>
              <a:rPr lang="en-US" baseline="0" dirty="0" err="1" smtClean="0"/>
              <a:t>bedoelen</a:t>
            </a:r>
            <a:r>
              <a:rPr lang="en-US" baseline="0" dirty="0" smtClean="0"/>
              <a:t> we met </a:t>
            </a:r>
            <a:r>
              <a:rPr lang="en-US" baseline="0" dirty="0" err="1" smtClean="0"/>
              <a:t>observatie</a:t>
            </a:r>
            <a:r>
              <a:rPr lang="en-US" baseline="0" dirty="0" smtClean="0"/>
              <a:t>?</a:t>
            </a:r>
          </a:p>
          <a:p>
            <a:pPr marL="171450" marR="0" indent="-171450" algn="l" defTabSz="5349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De </a:t>
            </a:r>
            <a:r>
              <a:rPr lang="en-US" baseline="0" dirty="0" err="1" smtClean="0"/>
              <a:t>opleider</a:t>
            </a:r>
            <a:r>
              <a:rPr lang="en-US" baseline="0" dirty="0" smtClean="0"/>
              <a:t> is </a:t>
            </a:r>
            <a:r>
              <a:rPr lang="en-US" baseline="0" dirty="0" err="1" smtClean="0"/>
              <a:t>fysiek</a:t>
            </a:r>
            <a:r>
              <a:rPr lang="en-US" baseline="0" dirty="0" smtClean="0"/>
              <a:t> </a:t>
            </a:r>
            <a:r>
              <a:rPr lang="en-US" baseline="0" dirty="0" err="1" smtClean="0"/>
              <a:t>aanwezig</a:t>
            </a:r>
            <a:r>
              <a:rPr lang="en-US" baseline="0" dirty="0" smtClean="0"/>
              <a:t> </a:t>
            </a:r>
            <a:r>
              <a:rPr lang="en-US" baseline="0" dirty="0" err="1" smtClean="0"/>
              <a:t>en</a:t>
            </a:r>
            <a:r>
              <a:rPr lang="en-US" baseline="0" dirty="0" smtClean="0"/>
              <a:t> </a:t>
            </a:r>
            <a:r>
              <a:rPr lang="en-US" baseline="0" dirty="0" err="1" smtClean="0"/>
              <a:t>observeert</a:t>
            </a:r>
            <a:r>
              <a:rPr lang="en-US" baseline="0" dirty="0" smtClean="0"/>
              <a:t> de </a:t>
            </a:r>
            <a:r>
              <a:rPr lang="en-US" baseline="0" dirty="0" err="1" smtClean="0"/>
              <a:t>aios</a:t>
            </a:r>
            <a:r>
              <a:rPr lang="en-US" baseline="0" dirty="0" smtClean="0"/>
              <a:t> die </a:t>
            </a:r>
            <a:r>
              <a:rPr lang="en-US" baseline="0" dirty="0" err="1" smtClean="0"/>
              <a:t>aan</a:t>
            </a:r>
            <a:r>
              <a:rPr lang="en-US" baseline="0" dirty="0" smtClean="0"/>
              <a:t> het </a:t>
            </a:r>
            <a:r>
              <a:rPr lang="en-US" baseline="0" dirty="0" err="1" smtClean="0"/>
              <a:t>werk</a:t>
            </a:r>
            <a:r>
              <a:rPr lang="en-US" baseline="0" dirty="0" smtClean="0"/>
              <a:t> is is met de patient. </a:t>
            </a:r>
            <a:r>
              <a:rPr lang="en-US" baseline="0" dirty="0" err="1" smtClean="0"/>
              <a:t>Voor</a:t>
            </a:r>
            <a:r>
              <a:rPr lang="en-US" baseline="0" dirty="0" smtClean="0"/>
              <a:t> </a:t>
            </a:r>
            <a:r>
              <a:rPr lang="en-US" baseline="0" dirty="0" err="1" smtClean="0"/>
              <a:t>communicatievaardigheden</a:t>
            </a:r>
            <a:r>
              <a:rPr lang="en-US" baseline="0" dirty="0" smtClean="0"/>
              <a:t> </a:t>
            </a:r>
            <a:r>
              <a:rPr lang="en-US" baseline="0" dirty="0" err="1" smtClean="0"/>
              <a:t>gebruiken</a:t>
            </a:r>
            <a:r>
              <a:rPr lang="en-US" baseline="0" dirty="0" smtClean="0"/>
              <a:t> we </a:t>
            </a:r>
            <a:r>
              <a:rPr lang="en-US" baseline="0" dirty="0" err="1" smtClean="0"/>
              <a:t>ook</a:t>
            </a:r>
            <a:r>
              <a:rPr lang="en-US" baseline="0" dirty="0" smtClean="0"/>
              <a:t> </a:t>
            </a:r>
            <a:r>
              <a:rPr lang="en-US" baseline="0" dirty="0" err="1" smtClean="0"/>
              <a:t>veel</a:t>
            </a:r>
            <a:r>
              <a:rPr lang="en-US" baseline="0" dirty="0" smtClean="0"/>
              <a:t> video-</a:t>
            </a:r>
            <a:r>
              <a:rPr lang="en-US" baseline="0" dirty="0" err="1" smtClean="0"/>
              <a:t>observatie</a:t>
            </a:r>
            <a:r>
              <a:rPr lang="en-US" baseline="0" dirty="0" smtClean="0"/>
              <a:t>. </a:t>
            </a:r>
            <a:r>
              <a:rPr lang="en-US" baseline="0" dirty="0" err="1" smtClean="0"/>
              <a:t>Dat</a:t>
            </a:r>
            <a:r>
              <a:rPr lang="en-US" baseline="0" dirty="0" smtClean="0"/>
              <a:t> is </a:t>
            </a:r>
            <a:r>
              <a:rPr lang="en-US" baseline="0" dirty="0" err="1" smtClean="0"/>
              <a:t>voor</a:t>
            </a:r>
            <a:r>
              <a:rPr lang="en-US" baseline="0" dirty="0" smtClean="0"/>
              <a:t> </a:t>
            </a:r>
            <a:r>
              <a:rPr lang="en-US" baseline="0" dirty="0" err="1" smtClean="0"/>
              <a:t>technische</a:t>
            </a:r>
            <a:r>
              <a:rPr lang="en-US" baseline="0" dirty="0" smtClean="0"/>
              <a:t> </a:t>
            </a:r>
            <a:r>
              <a:rPr lang="en-US" baseline="0" dirty="0" err="1" smtClean="0"/>
              <a:t>vaardigheden</a:t>
            </a:r>
            <a:r>
              <a:rPr lang="en-US" baseline="0" dirty="0" smtClean="0"/>
              <a:t> </a:t>
            </a:r>
            <a:r>
              <a:rPr lang="en-US" baseline="0" dirty="0" err="1" smtClean="0"/>
              <a:t>niet</a:t>
            </a:r>
            <a:r>
              <a:rPr lang="en-US" baseline="0" dirty="0" smtClean="0"/>
              <a:t> </a:t>
            </a:r>
            <a:r>
              <a:rPr lang="en-US" baseline="0" dirty="0" err="1" smtClean="0"/>
              <a:t>geschikt</a:t>
            </a:r>
            <a:r>
              <a:rPr lang="en-US" baseline="0" dirty="0" smtClean="0"/>
              <a:t>. </a:t>
            </a:r>
          </a:p>
          <a:p>
            <a:pPr marL="0" marR="0" indent="0" algn="l" defTabSz="534924"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D33A1A8D-6581-4A5B-A949-A0295FAFA2A7}" type="slidenum">
              <a:rPr lang="en-US" smtClean="0"/>
              <a:t>3</a:t>
            </a:fld>
            <a:endParaRPr lang="en-US"/>
          </a:p>
        </p:txBody>
      </p:sp>
    </p:spTree>
    <p:extLst>
      <p:ext uri="{BB962C8B-B14F-4D97-AF65-F5344CB8AC3E}">
        <p14:creationId xmlns:p14="http://schemas.microsoft.com/office/powerpoint/2010/main" val="39526762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baseline="0" dirty="0" smtClean="0"/>
          </a:p>
          <a:p>
            <a:pPr marL="0" marR="0" indent="0" algn="l" defTabSz="534924" rtl="0" eaLnBrk="1" fontAlgn="auto" latinLnBrk="0" hangingPunct="1">
              <a:lnSpc>
                <a:spcPct val="100000"/>
              </a:lnSpc>
              <a:spcBef>
                <a:spcPts val="0"/>
              </a:spcBef>
              <a:spcAft>
                <a:spcPts val="0"/>
              </a:spcAft>
              <a:buClrTx/>
              <a:buSzTx/>
              <a:buFontTx/>
              <a:buNone/>
              <a:tabLst/>
              <a:defRPr/>
            </a:pPr>
            <a:r>
              <a:rPr lang="en-US" baseline="0" dirty="0" err="1" smtClean="0"/>
              <a:t>En</a:t>
            </a:r>
            <a:r>
              <a:rPr lang="en-US" baseline="0" dirty="0" smtClean="0"/>
              <a:t> wat is het </a:t>
            </a:r>
            <a:r>
              <a:rPr lang="en-US" baseline="0" dirty="0" err="1" smtClean="0"/>
              <a:t>belang</a:t>
            </a:r>
            <a:r>
              <a:rPr lang="en-US" baseline="0" dirty="0" smtClean="0"/>
              <a:t> van </a:t>
            </a:r>
            <a:r>
              <a:rPr lang="en-US" baseline="0" dirty="0" err="1" smtClean="0"/>
              <a:t>observatie</a:t>
            </a:r>
            <a:r>
              <a:rPr lang="en-US" baseline="0" dirty="0" smtClean="0"/>
              <a:t>?</a:t>
            </a:r>
          </a:p>
          <a:p>
            <a:endParaRPr lang="en-US" baseline="0" dirty="0" smtClean="0"/>
          </a:p>
          <a:p>
            <a:pPr marL="171450" indent="-171450">
              <a:buFont typeface="Arial" panose="020B0604020202020204" pitchFamily="34" charset="0"/>
              <a:buChar char="•"/>
            </a:pPr>
            <a:r>
              <a:rPr lang="en-US" baseline="0" dirty="0" err="1" smtClean="0"/>
              <a:t>Observatie</a:t>
            </a:r>
            <a:r>
              <a:rPr lang="en-US" baseline="0" dirty="0" smtClean="0"/>
              <a:t> is </a:t>
            </a:r>
            <a:r>
              <a:rPr lang="en-US" baseline="0" dirty="0" err="1" smtClean="0"/>
              <a:t>essentieel</a:t>
            </a:r>
            <a:r>
              <a:rPr lang="en-US" baseline="0" dirty="0" smtClean="0"/>
              <a:t>  </a:t>
            </a:r>
            <a:r>
              <a:rPr lang="en-US" baseline="0" dirty="0" err="1" smtClean="0"/>
              <a:t>voor</a:t>
            </a:r>
            <a:r>
              <a:rPr lang="en-US" baseline="0" dirty="0" smtClean="0"/>
              <a:t> </a:t>
            </a:r>
            <a:r>
              <a:rPr lang="en-US" baseline="0" dirty="0" err="1" smtClean="0"/>
              <a:t>geloofwaardige</a:t>
            </a:r>
            <a:r>
              <a:rPr lang="en-US" baseline="0" dirty="0" smtClean="0"/>
              <a:t> feedback </a:t>
            </a:r>
            <a:r>
              <a:rPr lang="en-US" baseline="0" dirty="0" err="1" smtClean="0"/>
              <a:t>en</a:t>
            </a:r>
            <a:r>
              <a:rPr lang="en-US" baseline="0" dirty="0" smtClean="0"/>
              <a:t> </a:t>
            </a:r>
            <a:r>
              <a:rPr lang="en-US" baseline="0" dirty="0" err="1" smtClean="0"/>
              <a:t>beoordeling</a:t>
            </a:r>
            <a:r>
              <a:rPr lang="en-US" baseline="0" dirty="0" smtClean="0"/>
              <a:t>, </a:t>
            </a:r>
          </a:p>
          <a:p>
            <a:pPr marL="171450" indent="-171450">
              <a:buFont typeface="Arial" panose="020B0604020202020204" pitchFamily="34" charset="0"/>
              <a:buChar char="•"/>
            </a:pPr>
            <a:r>
              <a:rPr lang="en-US" sz="700" kern="1200" baseline="0" dirty="0" smtClean="0">
                <a:solidFill>
                  <a:schemeClr val="tx1"/>
                </a:solidFill>
                <a:effectLst/>
                <a:latin typeface="+mn-lt"/>
                <a:ea typeface="+mn-ea"/>
                <a:cs typeface="+mn-cs"/>
              </a:rPr>
              <a:t>In de </a:t>
            </a:r>
            <a:r>
              <a:rPr lang="en-US" sz="700" kern="1200" baseline="0" dirty="0" err="1" smtClean="0">
                <a:solidFill>
                  <a:schemeClr val="tx1"/>
                </a:solidFill>
                <a:effectLst/>
                <a:latin typeface="+mn-lt"/>
                <a:ea typeface="+mn-ea"/>
                <a:cs typeface="+mn-cs"/>
              </a:rPr>
              <a:t>huisartsopleiding</a:t>
            </a:r>
            <a:r>
              <a:rPr lang="en-US" sz="700" kern="1200" baseline="0" dirty="0" smtClean="0">
                <a:solidFill>
                  <a:schemeClr val="tx1"/>
                </a:solidFill>
                <a:effectLst/>
                <a:latin typeface="+mn-lt"/>
                <a:ea typeface="+mn-ea"/>
                <a:cs typeface="+mn-cs"/>
              </a:rPr>
              <a:t> </a:t>
            </a:r>
            <a:r>
              <a:rPr lang="en-US" sz="700" kern="1200" baseline="0" dirty="0" err="1" smtClean="0">
                <a:solidFill>
                  <a:schemeClr val="tx1"/>
                </a:solidFill>
                <a:effectLst/>
                <a:latin typeface="+mn-lt"/>
                <a:ea typeface="+mn-ea"/>
                <a:cs typeface="+mn-cs"/>
              </a:rPr>
              <a:t>observeren</a:t>
            </a:r>
            <a:r>
              <a:rPr lang="en-US" sz="700" kern="1200" baseline="0" dirty="0" smtClean="0">
                <a:solidFill>
                  <a:schemeClr val="tx1"/>
                </a:solidFill>
                <a:effectLst/>
                <a:latin typeface="+mn-lt"/>
                <a:ea typeface="+mn-ea"/>
                <a:cs typeface="+mn-cs"/>
              </a:rPr>
              <a:t> we frequent </a:t>
            </a:r>
            <a:r>
              <a:rPr lang="en-US" sz="700" kern="1200" baseline="0" dirty="0" err="1" smtClean="0">
                <a:solidFill>
                  <a:schemeClr val="tx1"/>
                </a:solidFill>
                <a:effectLst/>
                <a:latin typeface="+mn-lt"/>
                <a:ea typeface="+mn-ea"/>
                <a:cs typeface="+mn-cs"/>
              </a:rPr>
              <a:t>communicatievaardigheden</a:t>
            </a:r>
            <a:endParaRPr lang="en-US" sz="700" kern="1200" baseline="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700" kern="1200" baseline="0" dirty="0" smtClean="0">
                <a:solidFill>
                  <a:schemeClr val="tx1"/>
                </a:solidFill>
                <a:effectLst/>
                <a:latin typeface="+mn-lt"/>
                <a:ea typeface="+mn-ea"/>
                <a:cs typeface="+mn-cs"/>
              </a:rPr>
              <a:t>We </a:t>
            </a:r>
            <a:r>
              <a:rPr lang="en-US" sz="700" kern="1200" baseline="0" dirty="0" err="1" smtClean="0">
                <a:solidFill>
                  <a:schemeClr val="tx1"/>
                </a:solidFill>
                <a:effectLst/>
                <a:latin typeface="+mn-lt"/>
                <a:ea typeface="+mn-ea"/>
                <a:cs typeface="+mn-cs"/>
              </a:rPr>
              <a:t>weten</a:t>
            </a:r>
            <a:r>
              <a:rPr lang="en-US" sz="700" kern="1200" baseline="0" dirty="0" smtClean="0">
                <a:solidFill>
                  <a:schemeClr val="tx1"/>
                </a:solidFill>
                <a:effectLst/>
                <a:latin typeface="+mn-lt"/>
                <a:ea typeface="+mn-ea"/>
                <a:cs typeface="+mn-cs"/>
              </a:rPr>
              <a:t> </a:t>
            </a:r>
            <a:r>
              <a:rPr lang="en-US" sz="700" kern="1200" baseline="0" dirty="0" err="1" smtClean="0">
                <a:solidFill>
                  <a:schemeClr val="tx1"/>
                </a:solidFill>
                <a:effectLst/>
                <a:latin typeface="+mn-lt"/>
                <a:ea typeface="+mn-ea"/>
                <a:cs typeface="+mn-cs"/>
              </a:rPr>
              <a:t>niet</a:t>
            </a:r>
            <a:r>
              <a:rPr lang="en-US" sz="700" kern="1200" baseline="0" dirty="0" smtClean="0">
                <a:solidFill>
                  <a:schemeClr val="tx1"/>
                </a:solidFill>
                <a:effectLst/>
                <a:latin typeface="+mn-lt"/>
                <a:ea typeface="+mn-ea"/>
                <a:cs typeface="+mn-cs"/>
              </a:rPr>
              <a:t> </a:t>
            </a:r>
            <a:r>
              <a:rPr lang="en-US" sz="700" kern="1200" baseline="0" dirty="0" err="1" smtClean="0">
                <a:solidFill>
                  <a:schemeClr val="tx1"/>
                </a:solidFill>
                <a:effectLst/>
                <a:latin typeface="+mn-lt"/>
                <a:ea typeface="+mn-ea"/>
                <a:cs typeface="+mn-cs"/>
              </a:rPr>
              <a:t>goed</a:t>
            </a:r>
            <a:r>
              <a:rPr lang="en-US" sz="700" kern="1200" baseline="0" dirty="0" smtClean="0">
                <a:solidFill>
                  <a:schemeClr val="tx1"/>
                </a:solidFill>
                <a:effectLst/>
                <a:latin typeface="+mn-lt"/>
                <a:ea typeface="+mn-ea"/>
                <a:cs typeface="+mn-cs"/>
              </a:rPr>
              <a:t> </a:t>
            </a:r>
            <a:r>
              <a:rPr lang="en-US" sz="700" kern="1200" baseline="0" dirty="0" err="1" smtClean="0">
                <a:solidFill>
                  <a:schemeClr val="tx1"/>
                </a:solidFill>
                <a:effectLst/>
                <a:latin typeface="+mn-lt"/>
                <a:ea typeface="+mn-ea"/>
                <a:cs typeface="+mn-cs"/>
              </a:rPr>
              <a:t>hoeveel</a:t>
            </a:r>
            <a:r>
              <a:rPr lang="en-US" sz="700" kern="1200" baseline="0" dirty="0" smtClean="0">
                <a:solidFill>
                  <a:schemeClr val="tx1"/>
                </a:solidFill>
                <a:effectLst/>
                <a:latin typeface="+mn-lt"/>
                <a:ea typeface="+mn-ea"/>
                <a:cs typeface="+mn-cs"/>
              </a:rPr>
              <a:t> </a:t>
            </a:r>
            <a:r>
              <a:rPr lang="en-US" sz="700" kern="1200" baseline="0" dirty="0" err="1" smtClean="0">
                <a:solidFill>
                  <a:schemeClr val="tx1"/>
                </a:solidFill>
                <a:effectLst/>
                <a:latin typeface="+mn-lt"/>
                <a:ea typeface="+mn-ea"/>
                <a:cs typeface="+mn-cs"/>
              </a:rPr>
              <a:t>observatie</a:t>
            </a:r>
            <a:r>
              <a:rPr lang="en-US" sz="700" kern="1200" baseline="0" dirty="0" smtClean="0">
                <a:solidFill>
                  <a:schemeClr val="tx1"/>
                </a:solidFill>
                <a:effectLst/>
                <a:latin typeface="+mn-lt"/>
                <a:ea typeface="+mn-ea"/>
                <a:cs typeface="+mn-cs"/>
              </a:rPr>
              <a:t> </a:t>
            </a:r>
            <a:r>
              <a:rPr lang="en-US" sz="700" kern="1200" baseline="0" dirty="0" err="1" smtClean="0">
                <a:solidFill>
                  <a:schemeClr val="tx1"/>
                </a:solidFill>
                <a:effectLst/>
                <a:latin typeface="+mn-lt"/>
                <a:ea typeface="+mn-ea"/>
                <a:cs typeface="+mn-cs"/>
              </a:rPr>
              <a:t>er</a:t>
            </a:r>
            <a:r>
              <a:rPr lang="en-US" sz="700" kern="1200" baseline="0" dirty="0" smtClean="0">
                <a:solidFill>
                  <a:schemeClr val="tx1"/>
                </a:solidFill>
                <a:effectLst/>
                <a:latin typeface="+mn-lt"/>
                <a:ea typeface="+mn-ea"/>
                <a:cs typeface="+mn-cs"/>
              </a:rPr>
              <a:t> is van </a:t>
            </a:r>
            <a:r>
              <a:rPr lang="en-US" sz="700" kern="1200" baseline="0" dirty="0" err="1" smtClean="0">
                <a:solidFill>
                  <a:schemeClr val="tx1"/>
                </a:solidFill>
                <a:effectLst/>
                <a:latin typeface="+mn-lt"/>
                <a:ea typeface="+mn-ea"/>
                <a:cs typeface="+mn-cs"/>
              </a:rPr>
              <a:t>technische</a:t>
            </a:r>
            <a:r>
              <a:rPr lang="en-US" sz="700" kern="1200" baseline="0" dirty="0" smtClean="0">
                <a:solidFill>
                  <a:schemeClr val="tx1"/>
                </a:solidFill>
                <a:effectLst/>
                <a:latin typeface="+mn-lt"/>
                <a:ea typeface="+mn-ea"/>
                <a:cs typeface="+mn-cs"/>
              </a:rPr>
              <a:t> </a:t>
            </a:r>
            <a:r>
              <a:rPr lang="en-US" sz="700" kern="1200" baseline="0" dirty="0" err="1" smtClean="0">
                <a:solidFill>
                  <a:schemeClr val="tx1"/>
                </a:solidFill>
                <a:effectLst/>
                <a:latin typeface="+mn-lt"/>
                <a:ea typeface="+mn-ea"/>
                <a:cs typeface="+mn-cs"/>
              </a:rPr>
              <a:t>vaardigheden</a:t>
            </a:r>
            <a:endParaRPr lang="en-US" sz="700" kern="1200" baseline="0" dirty="0" smtClean="0">
              <a:solidFill>
                <a:schemeClr val="tx1"/>
              </a:solidFill>
              <a:effectLst/>
              <a:latin typeface="+mn-lt"/>
              <a:ea typeface="+mn-ea"/>
              <a:cs typeface="+mn-cs"/>
            </a:endParaRPr>
          </a:p>
          <a:p>
            <a:pPr marL="171450" indent="-171450">
              <a:buFont typeface="Arial" panose="020B0604020202020204" pitchFamily="34" charset="0"/>
              <a:buChar char="•"/>
            </a:pPr>
            <a:endParaRPr lang="en-US" sz="700" kern="1200" baseline="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700" kern="1200" baseline="0" dirty="0" smtClean="0">
                <a:solidFill>
                  <a:schemeClr val="tx1"/>
                </a:solidFill>
                <a:effectLst/>
                <a:latin typeface="+mn-lt"/>
                <a:ea typeface="+mn-ea"/>
                <a:cs typeface="+mn-cs"/>
              </a:rPr>
              <a:t>De </a:t>
            </a:r>
            <a:r>
              <a:rPr lang="en-US" sz="700" kern="1200" baseline="0" dirty="0" err="1" smtClean="0">
                <a:solidFill>
                  <a:schemeClr val="tx1"/>
                </a:solidFill>
                <a:effectLst/>
                <a:latin typeface="+mn-lt"/>
                <a:ea typeface="+mn-ea"/>
                <a:cs typeface="+mn-cs"/>
              </a:rPr>
              <a:t>opleider</a:t>
            </a:r>
            <a:r>
              <a:rPr lang="en-US" sz="700" kern="1200" baseline="0" dirty="0" smtClean="0">
                <a:solidFill>
                  <a:schemeClr val="tx1"/>
                </a:solidFill>
                <a:effectLst/>
                <a:latin typeface="+mn-lt"/>
                <a:ea typeface="+mn-ea"/>
                <a:cs typeface="+mn-cs"/>
              </a:rPr>
              <a:t> is de </a:t>
            </a:r>
            <a:r>
              <a:rPr lang="en-US" sz="700" kern="1200" baseline="0" dirty="0" err="1" smtClean="0">
                <a:solidFill>
                  <a:schemeClr val="tx1"/>
                </a:solidFill>
                <a:effectLst/>
                <a:latin typeface="+mn-lt"/>
                <a:ea typeface="+mn-ea"/>
                <a:cs typeface="+mn-cs"/>
              </a:rPr>
              <a:t>enige</a:t>
            </a:r>
            <a:r>
              <a:rPr lang="en-US" sz="700" kern="1200" baseline="0" dirty="0" smtClean="0">
                <a:solidFill>
                  <a:schemeClr val="tx1"/>
                </a:solidFill>
                <a:effectLst/>
                <a:latin typeface="+mn-lt"/>
                <a:ea typeface="+mn-ea"/>
                <a:cs typeface="+mn-cs"/>
              </a:rPr>
              <a:t> die </a:t>
            </a:r>
            <a:r>
              <a:rPr lang="en-US" sz="700" kern="1200" baseline="0" dirty="0" err="1" smtClean="0">
                <a:solidFill>
                  <a:schemeClr val="tx1"/>
                </a:solidFill>
                <a:effectLst/>
                <a:latin typeface="+mn-lt"/>
                <a:ea typeface="+mn-ea"/>
                <a:cs typeface="+mn-cs"/>
              </a:rPr>
              <a:t>kan</a:t>
            </a:r>
            <a:r>
              <a:rPr lang="en-US" sz="700" kern="1200" baseline="0" dirty="0" smtClean="0">
                <a:solidFill>
                  <a:schemeClr val="tx1"/>
                </a:solidFill>
                <a:effectLst/>
                <a:latin typeface="+mn-lt"/>
                <a:ea typeface="+mn-ea"/>
                <a:cs typeface="+mn-cs"/>
              </a:rPr>
              <a:t> </a:t>
            </a:r>
            <a:r>
              <a:rPr lang="en-US" sz="700" kern="1200" baseline="0" dirty="0" err="1" smtClean="0">
                <a:solidFill>
                  <a:schemeClr val="tx1"/>
                </a:solidFill>
                <a:effectLst/>
                <a:latin typeface="+mn-lt"/>
                <a:ea typeface="+mn-ea"/>
                <a:cs typeface="+mn-cs"/>
              </a:rPr>
              <a:t>beoordelen</a:t>
            </a:r>
            <a:r>
              <a:rPr lang="en-US" sz="700" kern="1200" baseline="0" dirty="0" smtClean="0">
                <a:solidFill>
                  <a:schemeClr val="tx1"/>
                </a:solidFill>
                <a:effectLst/>
                <a:latin typeface="+mn-lt"/>
                <a:ea typeface="+mn-ea"/>
                <a:cs typeface="+mn-cs"/>
              </a:rPr>
              <a:t> hoe </a:t>
            </a:r>
            <a:r>
              <a:rPr lang="en-US" sz="700" kern="1200" baseline="0" dirty="0" err="1" smtClean="0">
                <a:solidFill>
                  <a:schemeClr val="tx1"/>
                </a:solidFill>
                <a:effectLst/>
                <a:latin typeface="+mn-lt"/>
                <a:ea typeface="+mn-ea"/>
                <a:cs typeface="+mn-cs"/>
              </a:rPr>
              <a:t>technisch</a:t>
            </a:r>
            <a:r>
              <a:rPr lang="en-US" sz="700" kern="1200" baseline="0" dirty="0" smtClean="0">
                <a:solidFill>
                  <a:schemeClr val="tx1"/>
                </a:solidFill>
                <a:effectLst/>
                <a:latin typeface="+mn-lt"/>
                <a:ea typeface="+mn-ea"/>
                <a:cs typeface="+mn-cs"/>
              </a:rPr>
              <a:t> </a:t>
            </a:r>
            <a:r>
              <a:rPr lang="en-US" sz="700" kern="1200" baseline="0" dirty="0" err="1" smtClean="0">
                <a:solidFill>
                  <a:schemeClr val="tx1"/>
                </a:solidFill>
                <a:effectLst/>
                <a:latin typeface="+mn-lt"/>
                <a:ea typeface="+mn-ea"/>
                <a:cs typeface="+mn-cs"/>
              </a:rPr>
              <a:t>vaardig</a:t>
            </a:r>
            <a:r>
              <a:rPr lang="en-US" sz="700" kern="1200" baseline="0" dirty="0" smtClean="0">
                <a:solidFill>
                  <a:schemeClr val="tx1"/>
                </a:solidFill>
                <a:effectLst/>
                <a:latin typeface="+mn-lt"/>
                <a:ea typeface="+mn-ea"/>
                <a:cs typeface="+mn-cs"/>
              </a:rPr>
              <a:t> de </a:t>
            </a:r>
            <a:r>
              <a:rPr lang="en-US" sz="700" kern="1200" baseline="0" dirty="0" err="1" smtClean="0">
                <a:solidFill>
                  <a:schemeClr val="tx1"/>
                </a:solidFill>
                <a:effectLst/>
                <a:latin typeface="+mn-lt"/>
                <a:ea typeface="+mn-ea"/>
                <a:cs typeface="+mn-cs"/>
              </a:rPr>
              <a:t>aios</a:t>
            </a:r>
            <a:r>
              <a:rPr lang="en-US" sz="700" kern="1200" baseline="0" dirty="0" smtClean="0">
                <a:solidFill>
                  <a:schemeClr val="tx1"/>
                </a:solidFill>
                <a:effectLst/>
                <a:latin typeface="+mn-lt"/>
                <a:ea typeface="+mn-ea"/>
                <a:cs typeface="+mn-cs"/>
              </a:rPr>
              <a:t> is</a:t>
            </a:r>
          </a:p>
          <a:p>
            <a:pPr marL="171450" indent="-171450">
              <a:buFont typeface="Arial" panose="020B0604020202020204" pitchFamily="34" charset="0"/>
              <a:buChar char="•"/>
            </a:pPr>
            <a:endParaRPr lang="en-US" sz="700" kern="1200" baseline="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700" kern="1200" baseline="0" dirty="0" err="1" smtClean="0">
                <a:solidFill>
                  <a:schemeClr val="tx1"/>
                </a:solidFill>
                <a:effectLst/>
                <a:latin typeface="+mn-lt"/>
                <a:ea typeface="+mn-ea"/>
                <a:cs typeface="+mn-cs"/>
              </a:rPr>
              <a:t>Uit</a:t>
            </a:r>
            <a:r>
              <a:rPr lang="en-US" sz="700" kern="1200" baseline="0" dirty="0" smtClean="0">
                <a:solidFill>
                  <a:schemeClr val="tx1"/>
                </a:solidFill>
                <a:effectLst/>
                <a:latin typeface="+mn-lt"/>
                <a:ea typeface="+mn-ea"/>
                <a:cs typeface="+mn-cs"/>
              </a:rPr>
              <a:t> </a:t>
            </a:r>
            <a:r>
              <a:rPr lang="en-US" sz="700" kern="1200" baseline="0" dirty="0" err="1" smtClean="0">
                <a:solidFill>
                  <a:schemeClr val="tx1"/>
                </a:solidFill>
                <a:effectLst/>
                <a:latin typeface="+mn-lt"/>
                <a:ea typeface="+mn-ea"/>
                <a:cs typeface="+mn-cs"/>
              </a:rPr>
              <a:t>veel</a:t>
            </a:r>
            <a:r>
              <a:rPr lang="en-US" sz="700" kern="1200" baseline="0" dirty="0" smtClean="0">
                <a:solidFill>
                  <a:schemeClr val="tx1"/>
                </a:solidFill>
                <a:effectLst/>
                <a:latin typeface="+mn-lt"/>
                <a:ea typeface="+mn-ea"/>
                <a:cs typeface="+mn-cs"/>
              </a:rPr>
              <a:t> </a:t>
            </a:r>
            <a:r>
              <a:rPr lang="en-US" sz="700" kern="1200" baseline="0" dirty="0" err="1" smtClean="0">
                <a:solidFill>
                  <a:schemeClr val="tx1"/>
                </a:solidFill>
                <a:effectLst/>
                <a:latin typeface="+mn-lt"/>
                <a:ea typeface="+mn-ea"/>
                <a:cs typeface="+mn-cs"/>
              </a:rPr>
              <a:t>onderzoek</a:t>
            </a:r>
            <a:r>
              <a:rPr lang="en-US" sz="700" kern="1200" baseline="0" dirty="0" smtClean="0">
                <a:solidFill>
                  <a:schemeClr val="tx1"/>
                </a:solidFill>
                <a:effectLst/>
                <a:latin typeface="+mn-lt"/>
                <a:ea typeface="+mn-ea"/>
                <a:cs typeface="+mn-cs"/>
              </a:rPr>
              <a:t> in </a:t>
            </a:r>
            <a:r>
              <a:rPr lang="en-US" sz="700" kern="1200" baseline="0" dirty="0" err="1" smtClean="0">
                <a:solidFill>
                  <a:schemeClr val="tx1"/>
                </a:solidFill>
                <a:effectLst/>
                <a:latin typeface="+mn-lt"/>
                <a:ea typeface="+mn-ea"/>
                <a:cs typeface="+mn-cs"/>
              </a:rPr>
              <a:t>alle</a:t>
            </a:r>
            <a:r>
              <a:rPr lang="en-US" sz="700" kern="1200" baseline="0" dirty="0" smtClean="0">
                <a:solidFill>
                  <a:schemeClr val="tx1"/>
                </a:solidFill>
                <a:effectLst/>
                <a:latin typeface="+mn-lt"/>
                <a:ea typeface="+mn-ea"/>
                <a:cs typeface="+mn-cs"/>
              </a:rPr>
              <a:t> </a:t>
            </a:r>
            <a:r>
              <a:rPr lang="en-US" sz="700" kern="1200" baseline="0" dirty="0" err="1" smtClean="0">
                <a:solidFill>
                  <a:schemeClr val="tx1"/>
                </a:solidFill>
                <a:effectLst/>
                <a:latin typeface="+mn-lt"/>
                <a:ea typeface="+mn-ea"/>
                <a:cs typeface="+mn-cs"/>
              </a:rPr>
              <a:t>medische</a:t>
            </a:r>
            <a:r>
              <a:rPr lang="en-US" sz="700" kern="1200" baseline="0" dirty="0" smtClean="0">
                <a:solidFill>
                  <a:schemeClr val="tx1"/>
                </a:solidFill>
                <a:effectLst/>
                <a:latin typeface="+mn-lt"/>
                <a:ea typeface="+mn-ea"/>
                <a:cs typeface="+mn-cs"/>
              </a:rPr>
              <a:t> (</a:t>
            </a:r>
            <a:r>
              <a:rPr lang="en-US" sz="700" kern="1200" baseline="0" dirty="0" err="1" smtClean="0">
                <a:solidFill>
                  <a:schemeClr val="tx1"/>
                </a:solidFill>
                <a:effectLst/>
                <a:latin typeface="+mn-lt"/>
                <a:ea typeface="+mn-ea"/>
                <a:cs typeface="+mn-cs"/>
              </a:rPr>
              <a:t>vervolg</a:t>
            </a:r>
            <a:r>
              <a:rPr lang="en-US" sz="700" kern="1200" baseline="0" dirty="0" smtClean="0">
                <a:solidFill>
                  <a:schemeClr val="tx1"/>
                </a:solidFill>
                <a:effectLst/>
                <a:latin typeface="+mn-lt"/>
                <a:ea typeface="+mn-ea"/>
                <a:cs typeface="+mn-cs"/>
              </a:rPr>
              <a:t>) </a:t>
            </a:r>
            <a:r>
              <a:rPr lang="en-US" sz="700" kern="1200" baseline="0" dirty="0" err="1" smtClean="0">
                <a:solidFill>
                  <a:schemeClr val="tx1"/>
                </a:solidFill>
                <a:effectLst/>
                <a:latin typeface="+mn-lt"/>
                <a:ea typeface="+mn-ea"/>
                <a:cs typeface="+mn-cs"/>
              </a:rPr>
              <a:t>opleidingen</a:t>
            </a:r>
            <a:r>
              <a:rPr lang="en-US" sz="700" kern="1200" baseline="0" dirty="0" smtClean="0">
                <a:solidFill>
                  <a:schemeClr val="tx1"/>
                </a:solidFill>
                <a:effectLst/>
                <a:latin typeface="+mn-lt"/>
                <a:ea typeface="+mn-ea"/>
                <a:cs typeface="+mn-cs"/>
              </a:rPr>
              <a:t> is </a:t>
            </a:r>
            <a:r>
              <a:rPr lang="en-US" sz="700" kern="1200" baseline="0" dirty="0" err="1" smtClean="0">
                <a:solidFill>
                  <a:schemeClr val="tx1"/>
                </a:solidFill>
                <a:effectLst/>
                <a:latin typeface="+mn-lt"/>
                <a:ea typeface="+mn-ea"/>
                <a:cs typeface="+mn-cs"/>
              </a:rPr>
              <a:t>bekend</a:t>
            </a:r>
            <a:r>
              <a:rPr lang="en-US" sz="700" kern="1200" baseline="0" dirty="0" smtClean="0">
                <a:solidFill>
                  <a:schemeClr val="tx1"/>
                </a:solidFill>
                <a:effectLst/>
                <a:latin typeface="+mn-lt"/>
                <a:ea typeface="+mn-ea"/>
                <a:cs typeface="+mn-cs"/>
              </a:rPr>
              <a:t> </a:t>
            </a:r>
            <a:r>
              <a:rPr lang="en-US" sz="700" kern="1200" baseline="0" dirty="0" err="1" smtClean="0">
                <a:solidFill>
                  <a:schemeClr val="tx1"/>
                </a:solidFill>
                <a:effectLst/>
                <a:latin typeface="+mn-lt"/>
                <a:ea typeface="+mn-ea"/>
                <a:cs typeface="+mn-cs"/>
              </a:rPr>
              <a:t>dat</a:t>
            </a:r>
            <a:r>
              <a:rPr lang="en-US" sz="700" kern="1200" baseline="0" dirty="0" smtClean="0">
                <a:solidFill>
                  <a:schemeClr val="tx1"/>
                </a:solidFill>
                <a:effectLst/>
                <a:latin typeface="+mn-lt"/>
                <a:ea typeface="+mn-ea"/>
                <a:cs typeface="+mn-cs"/>
              </a:rPr>
              <a:t> </a:t>
            </a:r>
            <a:r>
              <a:rPr lang="en-US" sz="700" kern="1200" baseline="0" dirty="0" err="1" smtClean="0">
                <a:solidFill>
                  <a:schemeClr val="tx1"/>
                </a:solidFill>
                <a:effectLst/>
                <a:latin typeface="+mn-lt"/>
                <a:ea typeface="+mn-ea"/>
                <a:cs typeface="+mn-cs"/>
              </a:rPr>
              <a:t>observatie</a:t>
            </a:r>
            <a:r>
              <a:rPr lang="en-US" sz="700" kern="1200" baseline="0" dirty="0" smtClean="0">
                <a:solidFill>
                  <a:schemeClr val="tx1"/>
                </a:solidFill>
                <a:effectLst/>
                <a:latin typeface="+mn-lt"/>
                <a:ea typeface="+mn-ea"/>
                <a:cs typeface="+mn-cs"/>
              </a:rPr>
              <a:t>, </a:t>
            </a:r>
            <a:r>
              <a:rPr lang="en-US" sz="700" kern="1200" baseline="0" dirty="0" err="1" smtClean="0">
                <a:solidFill>
                  <a:schemeClr val="tx1"/>
                </a:solidFill>
                <a:effectLst/>
                <a:latin typeface="+mn-lt"/>
                <a:ea typeface="+mn-ea"/>
                <a:cs typeface="+mn-cs"/>
              </a:rPr>
              <a:t>ondanks</a:t>
            </a:r>
            <a:r>
              <a:rPr lang="en-US" sz="700" kern="1200" baseline="0" dirty="0" smtClean="0">
                <a:solidFill>
                  <a:schemeClr val="tx1"/>
                </a:solidFill>
                <a:effectLst/>
                <a:latin typeface="+mn-lt"/>
                <a:ea typeface="+mn-ea"/>
                <a:cs typeface="+mn-cs"/>
              </a:rPr>
              <a:t> het </a:t>
            </a:r>
            <a:r>
              <a:rPr lang="en-US" sz="700" kern="1200" baseline="0" dirty="0" err="1" smtClean="0">
                <a:solidFill>
                  <a:schemeClr val="tx1"/>
                </a:solidFill>
                <a:effectLst/>
                <a:latin typeface="+mn-lt"/>
                <a:ea typeface="+mn-ea"/>
                <a:cs typeface="+mn-cs"/>
              </a:rPr>
              <a:t>grote</a:t>
            </a:r>
            <a:r>
              <a:rPr lang="en-US" sz="700" kern="1200" baseline="0" dirty="0" smtClean="0">
                <a:solidFill>
                  <a:schemeClr val="tx1"/>
                </a:solidFill>
                <a:effectLst/>
                <a:latin typeface="+mn-lt"/>
                <a:ea typeface="+mn-ea"/>
                <a:cs typeface="+mn-cs"/>
              </a:rPr>
              <a:t> </a:t>
            </a:r>
            <a:r>
              <a:rPr lang="en-US" sz="700" kern="1200" baseline="0" dirty="0" err="1" smtClean="0">
                <a:solidFill>
                  <a:schemeClr val="tx1"/>
                </a:solidFill>
                <a:effectLst/>
                <a:latin typeface="+mn-lt"/>
                <a:ea typeface="+mn-ea"/>
                <a:cs typeface="+mn-cs"/>
              </a:rPr>
              <a:t>belang</a:t>
            </a:r>
            <a:r>
              <a:rPr lang="en-US" sz="700" kern="1200" baseline="0" dirty="0" smtClean="0">
                <a:solidFill>
                  <a:schemeClr val="tx1"/>
                </a:solidFill>
                <a:effectLst/>
                <a:latin typeface="+mn-lt"/>
                <a:ea typeface="+mn-ea"/>
                <a:cs typeface="+mn-cs"/>
              </a:rPr>
              <a:t> </a:t>
            </a:r>
            <a:r>
              <a:rPr lang="en-US" sz="700" kern="1200" baseline="0" dirty="0" err="1" smtClean="0">
                <a:solidFill>
                  <a:schemeClr val="tx1"/>
                </a:solidFill>
                <a:effectLst/>
                <a:latin typeface="+mn-lt"/>
                <a:ea typeface="+mn-ea"/>
                <a:cs typeface="+mn-cs"/>
              </a:rPr>
              <a:t>ervan</a:t>
            </a:r>
            <a:r>
              <a:rPr lang="en-US" sz="700" kern="1200" baseline="0" dirty="0" smtClean="0">
                <a:solidFill>
                  <a:schemeClr val="tx1"/>
                </a:solidFill>
                <a:effectLst/>
                <a:latin typeface="+mn-lt"/>
                <a:ea typeface="+mn-ea"/>
                <a:cs typeface="+mn-cs"/>
              </a:rPr>
              <a:t> </a:t>
            </a:r>
            <a:r>
              <a:rPr lang="en-US" sz="700" kern="1200" baseline="0" dirty="0" err="1" smtClean="0">
                <a:solidFill>
                  <a:schemeClr val="tx1"/>
                </a:solidFill>
                <a:effectLst/>
                <a:latin typeface="+mn-lt"/>
                <a:ea typeface="+mn-ea"/>
                <a:cs typeface="+mn-cs"/>
              </a:rPr>
              <a:t>voor</a:t>
            </a:r>
            <a:r>
              <a:rPr lang="en-US" sz="700" kern="1200" baseline="0" dirty="0" smtClean="0">
                <a:solidFill>
                  <a:schemeClr val="tx1"/>
                </a:solidFill>
                <a:effectLst/>
                <a:latin typeface="+mn-lt"/>
                <a:ea typeface="+mn-ea"/>
                <a:cs typeface="+mn-cs"/>
              </a:rPr>
              <a:t> feedback </a:t>
            </a:r>
            <a:r>
              <a:rPr lang="en-US" sz="700" kern="1200" baseline="0" dirty="0" err="1" smtClean="0">
                <a:solidFill>
                  <a:schemeClr val="tx1"/>
                </a:solidFill>
                <a:effectLst/>
                <a:latin typeface="+mn-lt"/>
                <a:ea typeface="+mn-ea"/>
                <a:cs typeface="+mn-cs"/>
              </a:rPr>
              <a:t>en</a:t>
            </a:r>
            <a:r>
              <a:rPr lang="en-US" sz="700" kern="1200" baseline="0" dirty="0" smtClean="0">
                <a:solidFill>
                  <a:schemeClr val="tx1"/>
                </a:solidFill>
                <a:effectLst/>
                <a:latin typeface="+mn-lt"/>
                <a:ea typeface="+mn-ea"/>
                <a:cs typeface="+mn-cs"/>
              </a:rPr>
              <a:t> </a:t>
            </a:r>
            <a:r>
              <a:rPr lang="en-US" sz="700" kern="1200" baseline="0" dirty="0" err="1" smtClean="0">
                <a:solidFill>
                  <a:schemeClr val="tx1"/>
                </a:solidFill>
                <a:effectLst/>
                <a:latin typeface="+mn-lt"/>
                <a:ea typeface="+mn-ea"/>
                <a:cs typeface="+mn-cs"/>
              </a:rPr>
              <a:t>beoordeling</a:t>
            </a:r>
            <a:r>
              <a:rPr lang="en-US" sz="700" kern="1200" baseline="0" dirty="0" smtClean="0">
                <a:solidFill>
                  <a:schemeClr val="tx1"/>
                </a:solidFill>
                <a:effectLst/>
                <a:latin typeface="+mn-lt"/>
                <a:ea typeface="+mn-ea"/>
                <a:cs typeface="+mn-cs"/>
              </a:rPr>
              <a:t>, te </a:t>
            </a:r>
            <a:r>
              <a:rPr lang="en-US" sz="700" kern="1200" baseline="0" dirty="0" err="1" smtClean="0">
                <a:solidFill>
                  <a:schemeClr val="tx1"/>
                </a:solidFill>
                <a:effectLst/>
                <a:latin typeface="+mn-lt"/>
                <a:ea typeface="+mn-ea"/>
                <a:cs typeface="+mn-cs"/>
              </a:rPr>
              <a:t>weinig</a:t>
            </a:r>
            <a:r>
              <a:rPr lang="en-US" sz="700" kern="1200" baseline="0" dirty="0" smtClean="0">
                <a:solidFill>
                  <a:schemeClr val="tx1"/>
                </a:solidFill>
                <a:effectLst/>
                <a:latin typeface="+mn-lt"/>
                <a:ea typeface="+mn-ea"/>
                <a:cs typeface="+mn-cs"/>
              </a:rPr>
              <a:t> </a:t>
            </a:r>
            <a:r>
              <a:rPr lang="en-US" sz="700" kern="1200" baseline="0" dirty="0" err="1" smtClean="0">
                <a:solidFill>
                  <a:schemeClr val="tx1"/>
                </a:solidFill>
                <a:effectLst/>
                <a:latin typeface="+mn-lt"/>
                <a:ea typeface="+mn-ea"/>
                <a:cs typeface="+mn-cs"/>
              </a:rPr>
              <a:t>plaatsvindt</a:t>
            </a:r>
            <a:r>
              <a:rPr lang="en-US" sz="700" kern="1200" baseline="0" dirty="0" smtClean="0">
                <a:solidFill>
                  <a:schemeClr val="tx1"/>
                </a:solidFill>
                <a:effectLst/>
                <a:latin typeface="+mn-lt"/>
                <a:ea typeface="+mn-ea"/>
                <a:cs typeface="+mn-cs"/>
              </a:rPr>
              <a:t>.</a:t>
            </a:r>
          </a:p>
        </p:txBody>
      </p:sp>
      <p:sp>
        <p:nvSpPr>
          <p:cNvPr id="4" name="Slide Number Placeholder 3"/>
          <p:cNvSpPr>
            <a:spLocks noGrp="1"/>
          </p:cNvSpPr>
          <p:nvPr>
            <p:ph type="sldNum" sz="quarter" idx="10"/>
          </p:nvPr>
        </p:nvSpPr>
        <p:spPr/>
        <p:txBody>
          <a:bodyPr/>
          <a:lstStyle/>
          <a:p>
            <a:fld id="{D33A1A8D-6581-4A5B-A949-A0295FAFA2A7}" type="slidenum">
              <a:rPr lang="en-US" smtClean="0"/>
              <a:t>4</a:t>
            </a:fld>
            <a:endParaRPr lang="en-US"/>
          </a:p>
        </p:txBody>
      </p:sp>
    </p:spTree>
    <p:extLst>
      <p:ext uri="{BB962C8B-B14F-4D97-AF65-F5344CB8AC3E}">
        <p14:creationId xmlns:p14="http://schemas.microsoft.com/office/powerpoint/2010/main" val="19169170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baseline="0" dirty="0" smtClean="0"/>
          </a:p>
          <a:p>
            <a:pPr marL="0" marR="0" indent="0" algn="l" defTabSz="534924" rtl="0" eaLnBrk="1" fontAlgn="auto" latinLnBrk="0" hangingPunct="1">
              <a:lnSpc>
                <a:spcPct val="200000"/>
              </a:lnSpc>
              <a:spcBef>
                <a:spcPts val="0"/>
              </a:spcBef>
              <a:spcAft>
                <a:spcPts val="0"/>
              </a:spcAft>
              <a:buClrTx/>
              <a:buSzTx/>
              <a:buFontTx/>
              <a:buNone/>
              <a:tabLst/>
              <a:defRPr/>
            </a:pPr>
            <a:r>
              <a:rPr lang="nl-NL" baseline="0" noProof="0" dirty="0" smtClean="0"/>
              <a:t>Onder technische vaardigheden verstaan we basisarts-vaardigheden en huisarts-specifieke vaardigheden.</a:t>
            </a:r>
          </a:p>
          <a:p>
            <a:pPr marL="0" marR="0" indent="0" algn="l" defTabSz="534924" rtl="0" eaLnBrk="1" fontAlgn="auto" latinLnBrk="0" hangingPunct="1">
              <a:lnSpc>
                <a:spcPct val="200000"/>
              </a:lnSpc>
              <a:spcBef>
                <a:spcPts val="0"/>
              </a:spcBef>
              <a:spcAft>
                <a:spcPts val="0"/>
              </a:spcAft>
              <a:buClrTx/>
              <a:buSzTx/>
              <a:buFontTx/>
              <a:buNone/>
              <a:tabLst/>
              <a:defRPr/>
            </a:pPr>
            <a:endParaRPr lang="nl-NL" sz="700" kern="1200" baseline="0" noProof="0" dirty="0" smtClean="0">
              <a:solidFill>
                <a:schemeClr val="tx1"/>
              </a:solidFill>
              <a:effectLst/>
              <a:latin typeface="+mn-lt"/>
              <a:ea typeface="+mn-ea"/>
              <a:cs typeface="+mn-cs"/>
            </a:endParaRPr>
          </a:p>
          <a:p>
            <a:pPr marL="171450" marR="0" indent="-171450" algn="l" defTabSz="534924" rtl="0" eaLnBrk="1" fontAlgn="auto" latinLnBrk="0" hangingPunct="1">
              <a:lnSpc>
                <a:spcPct val="200000"/>
              </a:lnSpc>
              <a:spcBef>
                <a:spcPts val="0"/>
              </a:spcBef>
              <a:spcAft>
                <a:spcPts val="0"/>
              </a:spcAft>
              <a:buClrTx/>
              <a:buSzTx/>
              <a:buFont typeface="Arial" panose="020B0604020202020204" pitchFamily="34" charset="0"/>
              <a:buChar char="•"/>
              <a:tabLst/>
              <a:defRPr/>
            </a:pPr>
            <a:r>
              <a:rPr lang="nl-NL" sz="700" kern="1200" baseline="0" noProof="0" dirty="0" smtClean="0">
                <a:solidFill>
                  <a:schemeClr val="tx1"/>
                </a:solidFill>
                <a:effectLst/>
                <a:latin typeface="+mn-lt"/>
                <a:ea typeface="+mn-ea"/>
                <a:cs typeface="+mn-cs"/>
              </a:rPr>
              <a:t>Basisarts-vaardigheden bestaan uit al het lichamelijk onderzoek dat artsen tijdens hun </a:t>
            </a:r>
            <a:r>
              <a:rPr lang="nl-NL" sz="700" kern="1200" baseline="0" noProof="0" dirty="0" err="1" smtClean="0">
                <a:solidFill>
                  <a:schemeClr val="tx1"/>
                </a:solidFill>
                <a:effectLst/>
                <a:latin typeface="+mn-lt"/>
                <a:ea typeface="+mn-ea"/>
                <a:cs typeface="+mn-cs"/>
              </a:rPr>
              <a:t>co-schappen</a:t>
            </a:r>
            <a:r>
              <a:rPr lang="nl-NL" sz="700" kern="1200" baseline="0" noProof="0" dirty="0" smtClean="0">
                <a:solidFill>
                  <a:schemeClr val="tx1"/>
                </a:solidFill>
                <a:effectLst/>
                <a:latin typeface="+mn-lt"/>
                <a:ea typeface="+mn-ea"/>
                <a:cs typeface="+mn-cs"/>
              </a:rPr>
              <a:t> hebben geleerd. Althans, veel opleiders denken dat een basisarts al deze vaardigheden zou moeten beheersen. Longen en hart, buikonderzoek,  KNO-onderzoek, oogonderzoek, neurologisch onderzoek en zeker ook inwendig onderzoek: </a:t>
            </a:r>
            <a:r>
              <a:rPr lang="nl-NL" sz="700" kern="1200" baseline="0" noProof="0" dirty="0" err="1" smtClean="0">
                <a:solidFill>
                  <a:schemeClr val="tx1"/>
                </a:solidFill>
                <a:effectLst/>
                <a:latin typeface="+mn-lt"/>
                <a:ea typeface="+mn-ea"/>
                <a:cs typeface="+mn-cs"/>
              </a:rPr>
              <a:t>speculum-onderzoek</a:t>
            </a:r>
            <a:r>
              <a:rPr lang="nl-NL" sz="700" kern="1200" baseline="0" noProof="0" dirty="0" smtClean="0">
                <a:solidFill>
                  <a:schemeClr val="tx1"/>
                </a:solidFill>
                <a:effectLst/>
                <a:latin typeface="+mn-lt"/>
                <a:ea typeface="+mn-ea"/>
                <a:cs typeface="+mn-cs"/>
              </a:rPr>
              <a:t>, vaginaal en rectaal toucher. Dit lijstje is niet uitputtend. </a:t>
            </a:r>
          </a:p>
          <a:p>
            <a:pPr marL="171450" marR="0" indent="-171450" algn="l" defTabSz="534924" rtl="0" eaLnBrk="1" fontAlgn="auto" latinLnBrk="0" hangingPunct="1">
              <a:lnSpc>
                <a:spcPct val="200000"/>
              </a:lnSpc>
              <a:spcBef>
                <a:spcPts val="0"/>
              </a:spcBef>
              <a:spcAft>
                <a:spcPts val="0"/>
              </a:spcAft>
              <a:buClrTx/>
              <a:buSzTx/>
              <a:buFont typeface="Arial" panose="020B0604020202020204" pitchFamily="34" charset="0"/>
              <a:buChar char="•"/>
              <a:tabLst/>
              <a:defRPr/>
            </a:pPr>
            <a:endParaRPr lang="nl-NL" sz="700" kern="1200" baseline="0" noProof="0" dirty="0" smtClean="0">
              <a:solidFill>
                <a:schemeClr val="tx1"/>
              </a:solidFill>
              <a:effectLst/>
              <a:latin typeface="+mn-lt"/>
              <a:ea typeface="+mn-ea"/>
              <a:cs typeface="+mn-cs"/>
            </a:endParaRPr>
          </a:p>
          <a:p>
            <a:pPr marL="171450" marR="0" indent="-171450" algn="l" defTabSz="534924" rtl="0" eaLnBrk="1" fontAlgn="auto" latinLnBrk="0" hangingPunct="1">
              <a:lnSpc>
                <a:spcPct val="200000"/>
              </a:lnSpc>
              <a:spcBef>
                <a:spcPts val="0"/>
              </a:spcBef>
              <a:spcAft>
                <a:spcPts val="0"/>
              </a:spcAft>
              <a:buClrTx/>
              <a:buSzTx/>
              <a:buFont typeface="Arial" panose="020B0604020202020204" pitchFamily="34" charset="0"/>
              <a:buChar char="•"/>
              <a:tabLst/>
              <a:defRPr/>
            </a:pPr>
            <a:r>
              <a:rPr lang="nl-NL" sz="700" kern="1200" baseline="0" noProof="0" dirty="0" smtClean="0">
                <a:solidFill>
                  <a:schemeClr val="tx1"/>
                </a:solidFill>
                <a:effectLst/>
                <a:latin typeface="+mn-lt"/>
                <a:ea typeface="+mn-ea"/>
                <a:cs typeface="+mn-cs"/>
              </a:rPr>
              <a:t>Onder huisarts-specifieke vaardigheden verstaan we vooral invasieve ingreepjes die in de huisartspraktijk gedaan worden: spiraaltjes plaatsen, kleine chirurgische ingreepjes, schouderinjecties etc.</a:t>
            </a:r>
          </a:p>
          <a:p>
            <a:pPr marL="171450" marR="0" indent="-171450" algn="l" defTabSz="534924" rtl="0" eaLnBrk="1" fontAlgn="auto" latinLnBrk="0" hangingPunct="1">
              <a:lnSpc>
                <a:spcPct val="200000"/>
              </a:lnSpc>
              <a:spcBef>
                <a:spcPts val="0"/>
              </a:spcBef>
              <a:spcAft>
                <a:spcPts val="0"/>
              </a:spcAft>
              <a:buClrTx/>
              <a:buSzTx/>
              <a:buFont typeface="Arial" panose="020B0604020202020204" pitchFamily="34" charset="0"/>
              <a:buChar char="•"/>
              <a:tabLst/>
              <a:defRPr/>
            </a:pPr>
            <a:endParaRPr lang="nl-NL" sz="700" kern="1200" baseline="0" noProof="0" dirty="0" smtClean="0">
              <a:solidFill>
                <a:schemeClr val="tx1"/>
              </a:solidFill>
              <a:effectLst/>
              <a:latin typeface="+mn-lt"/>
              <a:ea typeface="+mn-ea"/>
              <a:cs typeface="+mn-cs"/>
            </a:endParaRPr>
          </a:p>
          <a:p>
            <a:pPr marL="171450" marR="0" indent="-171450" algn="l" defTabSz="534924" rtl="0" eaLnBrk="1" fontAlgn="auto" latinLnBrk="0" hangingPunct="1">
              <a:lnSpc>
                <a:spcPct val="200000"/>
              </a:lnSpc>
              <a:spcBef>
                <a:spcPts val="0"/>
              </a:spcBef>
              <a:spcAft>
                <a:spcPts val="0"/>
              </a:spcAft>
              <a:buClrTx/>
              <a:buSzTx/>
              <a:buFont typeface="Arial" panose="020B0604020202020204" pitchFamily="34" charset="0"/>
              <a:buChar char="•"/>
              <a:tabLst/>
              <a:defRPr/>
            </a:pPr>
            <a:endParaRPr lang="nl-NL" sz="700" kern="1200" baseline="0" noProof="0" dirty="0" smtClean="0">
              <a:solidFill>
                <a:schemeClr val="tx1"/>
              </a:solidFill>
              <a:effectLst/>
              <a:latin typeface="+mn-lt"/>
              <a:ea typeface="+mn-ea"/>
              <a:cs typeface="+mn-cs"/>
            </a:endParaRPr>
          </a:p>
          <a:p>
            <a:pPr marL="171450" marR="0" indent="-171450" algn="l" defTabSz="534924" rtl="0" eaLnBrk="1" fontAlgn="auto" latinLnBrk="0" hangingPunct="1">
              <a:lnSpc>
                <a:spcPct val="200000"/>
              </a:lnSpc>
              <a:spcBef>
                <a:spcPts val="0"/>
              </a:spcBef>
              <a:spcAft>
                <a:spcPts val="0"/>
              </a:spcAft>
              <a:buClrTx/>
              <a:buSzTx/>
              <a:buFont typeface="Arial" panose="020B0604020202020204" pitchFamily="34" charset="0"/>
              <a:buChar char="•"/>
              <a:tabLst/>
              <a:defRPr/>
            </a:pPr>
            <a:r>
              <a:rPr lang="nl-NL" sz="700" kern="1200" baseline="0" noProof="0" dirty="0" smtClean="0">
                <a:solidFill>
                  <a:schemeClr val="tx1"/>
                </a:solidFill>
                <a:effectLst/>
                <a:latin typeface="+mn-lt"/>
                <a:ea typeface="+mn-ea"/>
                <a:cs typeface="+mn-cs"/>
              </a:rPr>
              <a:t>Het gebrek aan observatie van technische vaardigheden heeft vooral betrekking op de basisarts-vaardigheden. Hier is een groot en voor veel opleiders onbekend probleem: zie volgende dia</a:t>
            </a:r>
          </a:p>
          <a:p>
            <a:pPr marL="0" marR="0" indent="0" algn="l" defTabSz="534924" rtl="0" eaLnBrk="1" fontAlgn="auto" latinLnBrk="0" hangingPunct="1">
              <a:lnSpc>
                <a:spcPct val="200000"/>
              </a:lnSpc>
              <a:spcBef>
                <a:spcPts val="0"/>
              </a:spcBef>
              <a:spcAft>
                <a:spcPts val="0"/>
              </a:spcAft>
              <a:buClrTx/>
              <a:buSzTx/>
              <a:buFontTx/>
              <a:buNone/>
              <a:tabLst/>
              <a:defRPr/>
            </a:pPr>
            <a:endParaRPr lang="nl-NL" sz="700" kern="1200" baseline="0" noProof="0" dirty="0" smtClean="0">
              <a:solidFill>
                <a:schemeClr val="tx1"/>
              </a:solidFill>
              <a:effectLst/>
              <a:latin typeface="+mn-lt"/>
              <a:ea typeface="+mn-ea"/>
              <a:cs typeface="+mn-cs"/>
            </a:endParaRPr>
          </a:p>
          <a:p>
            <a:pPr marL="0" marR="0" indent="0" algn="l" defTabSz="534924" rtl="0" eaLnBrk="1" fontAlgn="auto" latinLnBrk="0" hangingPunct="1">
              <a:lnSpc>
                <a:spcPct val="200000"/>
              </a:lnSpc>
              <a:spcBef>
                <a:spcPts val="0"/>
              </a:spcBef>
              <a:spcAft>
                <a:spcPts val="0"/>
              </a:spcAft>
              <a:buClrTx/>
              <a:buSzTx/>
              <a:buFontTx/>
              <a:buNone/>
              <a:tabLst/>
              <a:defRPr/>
            </a:pPr>
            <a:endParaRPr lang="nl-NL" sz="700" kern="1200" baseline="0" noProof="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33A1A8D-6581-4A5B-A949-A0295FAFA2A7}" type="slidenum">
              <a:rPr lang="en-US" smtClean="0"/>
              <a:t>5</a:t>
            </a:fld>
            <a:endParaRPr lang="en-US"/>
          </a:p>
        </p:txBody>
      </p:sp>
    </p:spTree>
    <p:extLst>
      <p:ext uri="{BB962C8B-B14F-4D97-AF65-F5344CB8AC3E}">
        <p14:creationId xmlns:p14="http://schemas.microsoft.com/office/powerpoint/2010/main" val="21707095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baseline="0" dirty="0" smtClean="0"/>
          </a:p>
          <a:p>
            <a:pPr marL="0" marR="0" indent="0" algn="l" defTabSz="534924" rtl="0" eaLnBrk="1" fontAlgn="auto" latinLnBrk="0" hangingPunct="1">
              <a:lnSpc>
                <a:spcPct val="200000"/>
              </a:lnSpc>
              <a:spcBef>
                <a:spcPts val="0"/>
              </a:spcBef>
              <a:spcAft>
                <a:spcPts val="0"/>
              </a:spcAft>
              <a:buClrTx/>
              <a:buSzTx/>
              <a:buFontTx/>
              <a:buNone/>
              <a:tabLst/>
              <a:defRPr/>
            </a:pPr>
            <a:endParaRPr lang="nl-NL" sz="700" kern="1200" baseline="0" noProof="0" dirty="0" smtClean="0">
              <a:solidFill>
                <a:schemeClr val="tx1"/>
              </a:solidFill>
              <a:effectLst/>
              <a:latin typeface="+mn-lt"/>
              <a:ea typeface="+mn-ea"/>
              <a:cs typeface="+mn-cs"/>
            </a:endParaRPr>
          </a:p>
          <a:p>
            <a:pPr marL="0" marR="0" indent="0" algn="l" defTabSz="534924" rtl="0" eaLnBrk="1" fontAlgn="auto" latinLnBrk="0" hangingPunct="1">
              <a:lnSpc>
                <a:spcPct val="200000"/>
              </a:lnSpc>
              <a:spcBef>
                <a:spcPts val="0"/>
              </a:spcBef>
              <a:spcAft>
                <a:spcPts val="0"/>
              </a:spcAft>
              <a:buClrTx/>
              <a:buSzTx/>
              <a:buFontTx/>
              <a:buNone/>
              <a:tabLst/>
              <a:defRPr/>
            </a:pPr>
            <a:r>
              <a:rPr lang="nl-NL" sz="700" kern="1200" baseline="0" noProof="0" dirty="0" smtClean="0">
                <a:solidFill>
                  <a:schemeClr val="tx1"/>
                </a:solidFill>
                <a:effectLst/>
                <a:latin typeface="+mn-lt"/>
                <a:ea typeface="+mn-ea"/>
                <a:cs typeface="+mn-cs"/>
              </a:rPr>
              <a:t>De problemen die zich bij observatie voordoen hebben voor een belangrijk deel betrekking op de basisarts-vaardigheden. Veel opleiders, en ook </a:t>
            </a:r>
            <a:r>
              <a:rPr lang="nl-NL" sz="700" kern="1200" baseline="0" noProof="0" dirty="0" err="1" smtClean="0">
                <a:solidFill>
                  <a:schemeClr val="tx1"/>
                </a:solidFill>
                <a:effectLst/>
                <a:latin typeface="+mn-lt"/>
                <a:ea typeface="+mn-ea"/>
                <a:cs typeface="+mn-cs"/>
              </a:rPr>
              <a:t>aios</a:t>
            </a:r>
            <a:r>
              <a:rPr lang="nl-NL" sz="700" kern="1200" baseline="0" noProof="0" dirty="0" smtClean="0">
                <a:solidFill>
                  <a:schemeClr val="tx1"/>
                </a:solidFill>
                <a:effectLst/>
                <a:latin typeface="+mn-lt"/>
                <a:ea typeface="+mn-ea"/>
                <a:cs typeface="+mn-cs"/>
              </a:rPr>
              <a:t>, hebben het gevoel dat ze die bij aanvang al zouden moeten beheersen, ze zijn ten slotte basisarts. In Medisch Contact van 20 februari wordt dit nog eens beschreven: de basisarts wordt bekwaam geacht in het afnemen van een adequate anamnese en het doen van algemeen lichamelijk onderzoek. Echter: tegenwoordig studeren veel artsen af zonder dat ze alle </a:t>
            </a:r>
            <a:r>
              <a:rPr lang="nl-NL" sz="700" kern="1200" baseline="0" noProof="0" dirty="0" err="1" smtClean="0">
                <a:solidFill>
                  <a:schemeClr val="tx1"/>
                </a:solidFill>
                <a:effectLst/>
                <a:latin typeface="+mn-lt"/>
                <a:ea typeface="+mn-ea"/>
                <a:cs typeface="+mn-cs"/>
              </a:rPr>
              <a:t>co-schappen</a:t>
            </a:r>
            <a:r>
              <a:rPr lang="nl-NL" sz="700" kern="1200" baseline="0" noProof="0" dirty="0" smtClean="0">
                <a:solidFill>
                  <a:schemeClr val="tx1"/>
                </a:solidFill>
                <a:effectLst/>
                <a:latin typeface="+mn-lt"/>
                <a:ea typeface="+mn-ea"/>
                <a:cs typeface="+mn-cs"/>
              </a:rPr>
              <a:t> hebben gevolgd. Vaak hebben ze moeten kiezen om slechts een van de drie kleine </a:t>
            </a:r>
            <a:r>
              <a:rPr lang="nl-NL" sz="700" kern="1200" baseline="0" noProof="0" dirty="0" err="1" smtClean="0">
                <a:solidFill>
                  <a:schemeClr val="tx1"/>
                </a:solidFill>
                <a:effectLst/>
                <a:latin typeface="+mn-lt"/>
                <a:ea typeface="+mn-ea"/>
                <a:cs typeface="+mn-cs"/>
              </a:rPr>
              <a:t>co-schappen</a:t>
            </a:r>
            <a:r>
              <a:rPr lang="nl-NL" sz="700" kern="1200" baseline="0" noProof="0" dirty="0" smtClean="0">
                <a:solidFill>
                  <a:schemeClr val="tx1"/>
                </a:solidFill>
                <a:effectLst/>
                <a:latin typeface="+mn-lt"/>
                <a:ea typeface="+mn-ea"/>
                <a:cs typeface="+mn-cs"/>
              </a:rPr>
              <a:t> (KNO, Oogheelkunde, dermatologie) te doen. Het komt zelfs voor in Nederland dat afgestudeerde artsen geen </a:t>
            </a:r>
            <a:r>
              <a:rPr lang="nl-NL" sz="700" kern="1200" baseline="0" noProof="0" dirty="0" err="1" smtClean="0">
                <a:solidFill>
                  <a:schemeClr val="tx1"/>
                </a:solidFill>
                <a:effectLst/>
                <a:latin typeface="+mn-lt"/>
                <a:ea typeface="+mn-ea"/>
                <a:cs typeface="+mn-cs"/>
              </a:rPr>
              <a:t>co-schap</a:t>
            </a:r>
            <a:r>
              <a:rPr lang="nl-NL" sz="700" kern="1200" baseline="0" noProof="0" dirty="0" smtClean="0">
                <a:solidFill>
                  <a:schemeClr val="tx1"/>
                </a:solidFill>
                <a:effectLst/>
                <a:latin typeface="+mn-lt"/>
                <a:ea typeface="+mn-ea"/>
                <a:cs typeface="+mn-cs"/>
              </a:rPr>
              <a:t> gynaecologie hebben gedaan.  Daar kijken opleiders iedere keer als we dit vertellen enorm van op!</a:t>
            </a:r>
          </a:p>
          <a:p>
            <a:pPr marL="0" marR="0" indent="0" algn="l" defTabSz="534924" rtl="0" eaLnBrk="1" fontAlgn="auto" latinLnBrk="0" hangingPunct="1">
              <a:lnSpc>
                <a:spcPct val="200000"/>
              </a:lnSpc>
              <a:spcBef>
                <a:spcPts val="0"/>
              </a:spcBef>
              <a:spcAft>
                <a:spcPts val="0"/>
              </a:spcAft>
              <a:buClrTx/>
              <a:buSzTx/>
              <a:buFontTx/>
              <a:buNone/>
              <a:tabLst/>
              <a:defRPr/>
            </a:pPr>
            <a:endParaRPr lang="nl-NL" sz="700" kern="1200" baseline="0" noProof="0" dirty="0" smtClean="0">
              <a:solidFill>
                <a:schemeClr val="tx1"/>
              </a:solidFill>
              <a:effectLst/>
              <a:latin typeface="+mn-lt"/>
              <a:ea typeface="+mn-ea"/>
              <a:cs typeface="+mn-cs"/>
            </a:endParaRPr>
          </a:p>
          <a:p>
            <a:pPr marL="0" marR="0" indent="0" algn="l" defTabSz="534924" rtl="0" eaLnBrk="1" fontAlgn="auto" latinLnBrk="0" hangingPunct="1">
              <a:lnSpc>
                <a:spcPct val="200000"/>
              </a:lnSpc>
              <a:spcBef>
                <a:spcPts val="0"/>
              </a:spcBef>
              <a:spcAft>
                <a:spcPts val="0"/>
              </a:spcAft>
              <a:buClrTx/>
              <a:buSzTx/>
              <a:buFontTx/>
              <a:buNone/>
              <a:tabLst/>
              <a:defRPr/>
            </a:pPr>
            <a:r>
              <a:rPr lang="nl-NL" sz="700" kern="1200" baseline="0" noProof="0" dirty="0" smtClean="0">
                <a:solidFill>
                  <a:schemeClr val="tx1"/>
                </a:solidFill>
                <a:effectLst/>
                <a:latin typeface="+mn-lt"/>
                <a:ea typeface="+mn-ea"/>
                <a:cs typeface="+mn-cs"/>
              </a:rPr>
              <a:t>Maar ook los van het gevolgd hebben van </a:t>
            </a:r>
            <a:r>
              <a:rPr lang="nl-NL" sz="700" kern="1200" baseline="0" noProof="0" dirty="0" err="1" smtClean="0">
                <a:solidFill>
                  <a:schemeClr val="tx1"/>
                </a:solidFill>
                <a:effectLst/>
                <a:latin typeface="+mn-lt"/>
                <a:ea typeface="+mn-ea"/>
                <a:cs typeface="+mn-cs"/>
              </a:rPr>
              <a:t>co-schappen</a:t>
            </a:r>
            <a:r>
              <a:rPr lang="nl-NL" sz="700" kern="1200" baseline="0" noProof="0" dirty="0" smtClean="0">
                <a:solidFill>
                  <a:schemeClr val="tx1"/>
                </a:solidFill>
                <a:effectLst/>
                <a:latin typeface="+mn-lt"/>
                <a:ea typeface="+mn-ea"/>
                <a:cs typeface="+mn-cs"/>
              </a:rPr>
              <a:t> is er een enorm verschil in vaardigheid van pas afgestudeerde artsen: hoeveel gelegenheid hebben ze gehad om daadwerkelijk voldoende te oefenen? En voldoende oefenen is nodig om hier vaardig in te worden, nog afgezien van de verschillende afwijkingen die je een keer moet hebben gezien of gevoeld of gehoord. De vraag kan dus eigenlijk nooit zijn óf de </a:t>
            </a:r>
            <a:r>
              <a:rPr lang="nl-NL" sz="700" kern="1200" baseline="0" noProof="0" dirty="0" err="1" smtClean="0">
                <a:solidFill>
                  <a:schemeClr val="tx1"/>
                </a:solidFill>
                <a:effectLst/>
                <a:latin typeface="+mn-lt"/>
                <a:ea typeface="+mn-ea"/>
                <a:cs typeface="+mn-cs"/>
              </a:rPr>
              <a:t>aios</a:t>
            </a:r>
            <a:r>
              <a:rPr lang="nl-NL" sz="700" kern="1200" baseline="0" noProof="0" dirty="0" smtClean="0">
                <a:solidFill>
                  <a:schemeClr val="tx1"/>
                </a:solidFill>
                <a:effectLst/>
                <a:latin typeface="+mn-lt"/>
                <a:ea typeface="+mn-ea"/>
                <a:cs typeface="+mn-cs"/>
              </a:rPr>
              <a:t> vaardig is, maar moet zijn hóe vaardig hij of zij is.</a:t>
            </a:r>
          </a:p>
          <a:p>
            <a:pPr marL="0" marR="0" indent="0" algn="l" defTabSz="534924" rtl="0" eaLnBrk="1" fontAlgn="auto" latinLnBrk="0" hangingPunct="1">
              <a:lnSpc>
                <a:spcPct val="200000"/>
              </a:lnSpc>
              <a:spcBef>
                <a:spcPts val="0"/>
              </a:spcBef>
              <a:spcAft>
                <a:spcPts val="0"/>
              </a:spcAft>
              <a:buClrTx/>
              <a:buSzTx/>
              <a:buFontTx/>
              <a:buNone/>
              <a:tabLst/>
              <a:defRPr/>
            </a:pPr>
            <a:endParaRPr lang="nl-NL" sz="700" kern="1200" baseline="0" noProof="0" dirty="0" smtClean="0">
              <a:solidFill>
                <a:schemeClr val="tx1"/>
              </a:solidFill>
              <a:effectLst/>
              <a:latin typeface="+mn-lt"/>
              <a:ea typeface="+mn-ea"/>
              <a:cs typeface="+mn-cs"/>
            </a:endParaRPr>
          </a:p>
          <a:p>
            <a:pPr marL="267462" marR="0" lvl="1" indent="0" algn="l" defTabSz="534924" rtl="0" eaLnBrk="1" fontAlgn="auto" latinLnBrk="0" hangingPunct="1">
              <a:lnSpc>
                <a:spcPct val="200000"/>
              </a:lnSpc>
              <a:spcBef>
                <a:spcPts val="0"/>
              </a:spcBef>
              <a:spcAft>
                <a:spcPts val="0"/>
              </a:spcAft>
              <a:buClrTx/>
              <a:buSzTx/>
              <a:buFont typeface="Arial" panose="020B0604020202020204" pitchFamily="34" charset="0"/>
              <a:buNone/>
              <a:tabLst/>
              <a:defRPr/>
            </a:pPr>
            <a:r>
              <a:rPr lang="nl-NL" sz="700" kern="1200" baseline="0" noProof="0" dirty="0" smtClean="0">
                <a:solidFill>
                  <a:schemeClr val="tx1"/>
                </a:solidFill>
                <a:effectLst/>
                <a:latin typeface="+mn-lt"/>
                <a:ea typeface="+mn-ea"/>
                <a:cs typeface="+mn-cs"/>
              </a:rPr>
              <a:t>Dit hele verhaal rondom de basisarts-vaardigheden lijkt een taboe: </a:t>
            </a:r>
            <a:r>
              <a:rPr lang="nl-NL" sz="700" kern="1200" baseline="0" noProof="0" dirty="0" err="1" smtClean="0">
                <a:solidFill>
                  <a:schemeClr val="tx1"/>
                </a:solidFill>
                <a:effectLst/>
                <a:latin typeface="+mn-lt"/>
                <a:ea typeface="+mn-ea"/>
                <a:cs typeface="+mn-cs"/>
              </a:rPr>
              <a:t>aios</a:t>
            </a:r>
            <a:r>
              <a:rPr lang="nl-NL" sz="700" kern="1200" baseline="0" noProof="0" dirty="0" smtClean="0">
                <a:solidFill>
                  <a:schemeClr val="tx1"/>
                </a:solidFill>
                <a:effectLst/>
                <a:latin typeface="+mn-lt"/>
                <a:ea typeface="+mn-ea"/>
                <a:cs typeface="+mn-cs"/>
              </a:rPr>
              <a:t> durven het niet te vertellen, en opleiders durven er niet naar te vragen. In ons onderzoek hebben we steeds gevonden, bij </a:t>
            </a:r>
            <a:r>
              <a:rPr lang="nl-NL" sz="700" kern="1200" baseline="0" noProof="0" dirty="0" err="1" smtClean="0">
                <a:solidFill>
                  <a:schemeClr val="tx1"/>
                </a:solidFill>
                <a:effectLst/>
                <a:latin typeface="+mn-lt"/>
                <a:ea typeface="+mn-ea"/>
                <a:cs typeface="+mn-cs"/>
              </a:rPr>
              <a:t>aios</a:t>
            </a:r>
            <a:r>
              <a:rPr lang="nl-NL" sz="700" kern="1200" baseline="0" noProof="0" dirty="0" smtClean="0">
                <a:solidFill>
                  <a:schemeClr val="tx1"/>
                </a:solidFill>
                <a:effectLst/>
                <a:latin typeface="+mn-lt"/>
                <a:ea typeface="+mn-ea"/>
                <a:cs typeface="+mn-cs"/>
              </a:rPr>
              <a:t> en bij opleiders, dat de moeilijkheden rondom vertrouwen en wantrouwen steeds over deze basisarts-vaardigheden gingen. </a:t>
            </a:r>
          </a:p>
          <a:p>
            <a:pPr marL="0" marR="0" indent="0" algn="l" defTabSz="534924" rtl="0" eaLnBrk="1" fontAlgn="auto" latinLnBrk="0" hangingPunct="1">
              <a:lnSpc>
                <a:spcPct val="200000"/>
              </a:lnSpc>
              <a:spcBef>
                <a:spcPts val="0"/>
              </a:spcBef>
              <a:spcAft>
                <a:spcPts val="0"/>
              </a:spcAft>
              <a:buClrTx/>
              <a:buSzTx/>
              <a:buFontTx/>
              <a:buNone/>
              <a:tabLst/>
              <a:defRPr/>
            </a:pPr>
            <a:endParaRPr lang="nl-NL" sz="700" kern="1200" baseline="0" noProof="0" dirty="0" smtClean="0">
              <a:solidFill>
                <a:schemeClr val="tx1"/>
              </a:solidFill>
              <a:effectLst/>
              <a:latin typeface="+mn-lt"/>
              <a:ea typeface="+mn-ea"/>
              <a:cs typeface="+mn-cs"/>
            </a:endParaRPr>
          </a:p>
          <a:p>
            <a:pPr marL="0" marR="0" indent="0" algn="l" defTabSz="534924" rtl="0" eaLnBrk="1" fontAlgn="auto" latinLnBrk="0" hangingPunct="1">
              <a:lnSpc>
                <a:spcPct val="200000"/>
              </a:lnSpc>
              <a:spcBef>
                <a:spcPts val="0"/>
              </a:spcBef>
              <a:spcAft>
                <a:spcPts val="0"/>
              </a:spcAft>
              <a:buClrTx/>
              <a:buSzTx/>
              <a:buFontTx/>
              <a:buNone/>
              <a:tabLst/>
              <a:defRPr/>
            </a:pPr>
            <a:r>
              <a:rPr lang="nl-NL" sz="700" kern="1200" baseline="0" noProof="0" dirty="0" smtClean="0">
                <a:solidFill>
                  <a:schemeClr val="tx1"/>
                </a:solidFill>
                <a:effectLst/>
                <a:latin typeface="+mn-lt"/>
                <a:ea typeface="+mn-ea"/>
                <a:cs typeface="+mn-cs"/>
              </a:rPr>
              <a:t>Uit ons onderzoek komt naar voren:</a:t>
            </a:r>
          </a:p>
          <a:p>
            <a:pPr marL="438912" marR="0" lvl="1" indent="-171450" algn="l" defTabSz="534924" rtl="0" eaLnBrk="1" fontAlgn="auto" latinLnBrk="0" hangingPunct="1">
              <a:lnSpc>
                <a:spcPct val="200000"/>
              </a:lnSpc>
              <a:spcBef>
                <a:spcPts val="0"/>
              </a:spcBef>
              <a:spcAft>
                <a:spcPts val="0"/>
              </a:spcAft>
              <a:buClrTx/>
              <a:buSzTx/>
              <a:buFont typeface="Arial" panose="020B0604020202020204" pitchFamily="34" charset="0"/>
              <a:buChar char="•"/>
              <a:tabLst/>
              <a:defRPr/>
            </a:pPr>
            <a:r>
              <a:rPr lang="nl-NL" sz="700" kern="1200" baseline="0" noProof="0" dirty="0" smtClean="0">
                <a:solidFill>
                  <a:schemeClr val="tx1"/>
                </a:solidFill>
                <a:effectLst/>
                <a:latin typeface="+mn-lt"/>
                <a:ea typeface="+mn-ea"/>
                <a:cs typeface="+mn-cs"/>
              </a:rPr>
              <a:t>Opleiders zijn niet gewend om hun </a:t>
            </a:r>
            <a:r>
              <a:rPr lang="nl-NL" sz="700" kern="1200" baseline="0" noProof="0" dirty="0" err="1" smtClean="0">
                <a:solidFill>
                  <a:schemeClr val="tx1"/>
                </a:solidFill>
                <a:effectLst/>
                <a:latin typeface="+mn-lt"/>
                <a:ea typeface="+mn-ea"/>
                <a:cs typeface="+mn-cs"/>
              </a:rPr>
              <a:t>aios</a:t>
            </a:r>
            <a:r>
              <a:rPr lang="nl-NL" sz="700" kern="1200" baseline="0" noProof="0" dirty="0" smtClean="0">
                <a:solidFill>
                  <a:schemeClr val="tx1"/>
                </a:solidFill>
                <a:effectLst/>
                <a:latin typeface="+mn-lt"/>
                <a:ea typeface="+mn-ea"/>
                <a:cs typeface="+mn-cs"/>
              </a:rPr>
              <a:t> bij aanvang te vragen  wat ze al wel, en wat nog niet, goed geleerd hebben: dat voelt al gauw als ongepaste controle: de </a:t>
            </a:r>
            <a:r>
              <a:rPr lang="nl-NL" sz="700" kern="1200" baseline="0" noProof="0" dirty="0" err="1" smtClean="0">
                <a:solidFill>
                  <a:schemeClr val="tx1"/>
                </a:solidFill>
                <a:effectLst/>
                <a:latin typeface="+mn-lt"/>
                <a:ea typeface="+mn-ea"/>
                <a:cs typeface="+mn-cs"/>
              </a:rPr>
              <a:t>aios</a:t>
            </a:r>
            <a:r>
              <a:rPr lang="nl-NL" sz="700" kern="1200" baseline="0" noProof="0" dirty="0" smtClean="0">
                <a:solidFill>
                  <a:schemeClr val="tx1"/>
                </a:solidFill>
                <a:effectLst/>
                <a:latin typeface="+mn-lt"/>
                <a:ea typeface="+mn-ea"/>
                <a:cs typeface="+mn-cs"/>
              </a:rPr>
              <a:t> is toch arts?</a:t>
            </a:r>
          </a:p>
          <a:p>
            <a:pPr marL="438912" marR="0" lvl="1" indent="-171450" algn="l" defTabSz="534924" rtl="0" eaLnBrk="1" fontAlgn="auto" latinLnBrk="0" hangingPunct="1">
              <a:lnSpc>
                <a:spcPct val="200000"/>
              </a:lnSpc>
              <a:spcBef>
                <a:spcPts val="0"/>
              </a:spcBef>
              <a:spcAft>
                <a:spcPts val="0"/>
              </a:spcAft>
              <a:buClrTx/>
              <a:buSzTx/>
              <a:buFont typeface="Arial" panose="020B0604020202020204" pitchFamily="34" charset="0"/>
              <a:buChar char="•"/>
              <a:tabLst/>
              <a:defRPr/>
            </a:pPr>
            <a:r>
              <a:rPr lang="nl-NL" sz="700" kern="1200" baseline="0" noProof="0" dirty="0" smtClean="0">
                <a:solidFill>
                  <a:schemeClr val="tx1"/>
                </a:solidFill>
                <a:effectLst/>
                <a:latin typeface="+mn-lt"/>
                <a:ea typeface="+mn-ea"/>
                <a:cs typeface="+mn-cs"/>
              </a:rPr>
              <a:t>Om dezelfde reden: Opleiders vinden het vaak lastig om de basisarts-vaardigheden te bevragen/observeren/controleren</a:t>
            </a:r>
          </a:p>
          <a:p>
            <a:pPr marL="438912" marR="0" lvl="1" indent="-171450" algn="l" defTabSz="534924" rtl="0" eaLnBrk="1" fontAlgn="auto" latinLnBrk="0" hangingPunct="1">
              <a:lnSpc>
                <a:spcPct val="200000"/>
              </a:lnSpc>
              <a:spcBef>
                <a:spcPts val="0"/>
              </a:spcBef>
              <a:spcAft>
                <a:spcPts val="0"/>
              </a:spcAft>
              <a:buClrTx/>
              <a:buSzTx/>
              <a:buFont typeface="Arial" panose="020B0604020202020204" pitchFamily="34" charset="0"/>
              <a:buChar char="•"/>
              <a:tabLst/>
              <a:defRPr/>
            </a:pPr>
            <a:r>
              <a:rPr lang="nl-NL" sz="700" kern="1200" baseline="0" noProof="0" dirty="0" err="1" smtClean="0">
                <a:solidFill>
                  <a:schemeClr val="tx1"/>
                </a:solidFill>
                <a:effectLst/>
                <a:latin typeface="+mn-lt"/>
                <a:ea typeface="+mn-ea"/>
                <a:cs typeface="+mn-cs"/>
              </a:rPr>
              <a:t>Aios</a:t>
            </a:r>
            <a:r>
              <a:rPr lang="nl-NL" sz="700" kern="1200" baseline="0" noProof="0" dirty="0" smtClean="0">
                <a:solidFill>
                  <a:schemeClr val="tx1"/>
                </a:solidFill>
                <a:effectLst/>
                <a:latin typeface="+mn-lt"/>
                <a:ea typeface="+mn-ea"/>
                <a:cs typeface="+mn-cs"/>
              </a:rPr>
              <a:t> vinden het lastig om aan te geven dat ze bepaalde vaardigheden nog nauwelijks beheersen: dat geeft al gauw wat gêne: ik had dit waarschijnlijk al moeten kunnen.</a:t>
            </a:r>
          </a:p>
          <a:p>
            <a:pPr marL="438912" marR="0" lvl="1" indent="-171450" algn="l" defTabSz="534924" rtl="0" eaLnBrk="1" fontAlgn="auto" latinLnBrk="0" hangingPunct="1">
              <a:lnSpc>
                <a:spcPct val="200000"/>
              </a:lnSpc>
              <a:spcBef>
                <a:spcPts val="0"/>
              </a:spcBef>
              <a:spcAft>
                <a:spcPts val="0"/>
              </a:spcAft>
              <a:buClrTx/>
              <a:buSzTx/>
              <a:buFont typeface="Arial" panose="020B0604020202020204" pitchFamily="34" charset="0"/>
              <a:buChar char="•"/>
              <a:tabLst/>
              <a:defRPr/>
            </a:pPr>
            <a:r>
              <a:rPr lang="nl-NL" sz="700" kern="1200" baseline="0" noProof="0" dirty="0" smtClean="0">
                <a:solidFill>
                  <a:schemeClr val="tx1"/>
                </a:solidFill>
                <a:effectLst/>
                <a:latin typeface="+mn-lt"/>
                <a:ea typeface="+mn-ea"/>
                <a:cs typeface="+mn-cs"/>
              </a:rPr>
              <a:t>Opleiders zijn zelf niet altijd zeker over hun eigen beheersing van de betreffende vaardigheid, bijvoorbeeld bij het onderzoek van schouder en knie.</a:t>
            </a:r>
          </a:p>
          <a:p>
            <a:pPr marL="438912" marR="0" lvl="1" indent="-171450" algn="l" defTabSz="534924" rtl="0" eaLnBrk="1" fontAlgn="auto" latinLnBrk="0" hangingPunct="1">
              <a:lnSpc>
                <a:spcPct val="200000"/>
              </a:lnSpc>
              <a:spcBef>
                <a:spcPts val="0"/>
              </a:spcBef>
              <a:spcAft>
                <a:spcPts val="0"/>
              </a:spcAft>
              <a:buClrTx/>
              <a:buSzTx/>
              <a:buFont typeface="Arial" panose="020B0604020202020204" pitchFamily="34" charset="0"/>
              <a:buChar char="•"/>
              <a:tabLst/>
              <a:defRPr/>
            </a:pPr>
            <a:r>
              <a:rPr lang="nl-NL" sz="700" kern="1200" baseline="0" noProof="0" dirty="0" smtClean="0">
                <a:solidFill>
                  <a:schemeClr val="tx1"/>
                </a:solidFill>
                <a:effectLst/>
                <a:latin typeface="+mn-lt"/>
                <a:ea typeface="+mn-ea"/>
                <a:cs typeface="+mn-cs"/>
              </a:rPr>
              <a:t>Opleiders schrikken soms als ze hun </a:t>
            </a:r>
            <a:r>
              <a:rPr lang="nl-NL" sz="700" kern="1200" baseline="0" noProof="0" dirty="0" err="1" smtClean="0">
                <a:solidFill>
                  <a:schemeClr val="tx1"/>
                </a:solidFill>
                <a:effectLst/>
                <a:latin typeface="+mn-lt"/>
                <a:ea typeface="+mn-ea"/>
                <a:cs typeface="+mn-cs"/>
              </a:rPr>
              <a:t>aios</a:t>
            </a:r>
            <a:r>
              <a:rPr lang="nl-NL" sz="700" kern="1200" baseline="0" noProof="0" dirty="0" smtClean="0">
                <a:solidFill>
                  <a:schemeClr val="tx1"/>
                </a:solidFill>
                <a:effectLst/>
                <a:latin typeface="+mn-lt"/>
                <a:ea typeface="+mn-ea"/>
                <a:cs typeface="+mn-cs"/>
              </a:rPr>
              <a:t> toevallig iets zien doen waarvan ze denken dat dat helemaal niet volgens de regelen der kunst is; hierover het gesprek aangaan vinden opleiders vaak lastig. Zeker ook als ze het gesprek zouden willen uitbreiden naar hoe het zit met de beheersing van andere basisarts- vaardigheden; dan komt dat gevoel van ongepaste controle weer makkelijk om de hoek kijken.</a:t>
            </a:r>
          </a:p>
          <a:p>
            <a:pPr marL="438912" marR="0" lvl="1" indent="-171450" algn="l" defTabSz="534924" rtl="0" eaLnBrk="1" fontAlgn="auto" latinLnBrk="0" hangingPunct="1">
              <a:lnSpc>
                <a:spcPct val="200000"/>
              </a:lnSpc>
              <a:spcBef>
                <a:spcPts val="0"/>
              </a:spcBef>
              <a:spcAft>
                <a:spcPts val="0"/>
              </a:spcAft>
              <a:buClrTx/>
              <a:buSzTx/>
              <a:buFont typeface="Arial" panose="020B0604020202020204" pitchFamily="34" charset="0"/>
              <a:buChar char="•"/>
              <a:tabLst/>
              <a:defRPr/>
            </a:pPr>
            <a:endParaRPr lang="nl-NL" sz="700" kern="1200" baseline="0" noProof="0" dirty="0" smtClean="0">
              <a:solidFill>
                <a:schemeClr val="tx1"/>
              </a:solidFill>
              <a:effectLst/>
              <a:latin typeface="+mn-lt"/>
              <a:ea typeface="+mn-ea"/>
              <a:cs typeface="+mn-cs"/>
            </a:endParaRPr>
          </a:p>
          <a:p>
            <a:pPr marL="438912" marR="0" lvl="1" indent="-171450" algn="l" defTabSz="534924" rtl="0" eaLnBrk="1" fontAlgn="auto" latinLnBrk="0" hangingPunct="1">
              <a:lnSpc>
                <a:spcPct val="200000"/>
              </a:lnSpc>
              <a:spcBef>
                <a:spcPts val="0"/>
              </a:spcBef>
              <a:spcAft>
                <a:spcPts val="0"/>
              </a:spcAft>
              <a:buClrTx/>
              <a:buSzTx/>
              <a:buFont typeface="Arial" panose="020B0604020202020204" pitchFamily="34" charset="0"/>
              <a:buChar char="•"/>
              <a:tabLst/>
              <a:defRPr/>
            </a:pPr>
            <a:endParaRPr lang="nl-NL" sz="700" kern="1200" baseline="0" noProof="0" dirty="0" smtClean="0">
              <a:solidFill>
                <a:schemeClr val="tx1"/>
              </a:solidFill>
              <a:effectLst/>
              <a:latin typeface="+mn-lt"/>
              <a:ea typeface="+mn-ea"/>
              <a:cs typeface="+mn-cs"/>
            </a:endParaRPr>
          </a:p>
          <a:p>
            <a:r>
              <a:rPr lang="nl-NL" sz="700" kern="1200" baseline="0" noProof="0" dirty="0" smtClean="0">
                <a:solidFill>
                  <a:schemeClr val="tx1"/>
                </a:solidFill>
                <a:effectLst/>
                <a:latin typeface="+mn-lt"/>
                <a:ea typeface="+mn-ea"/>
                <a:cs typeface="+mn-cs"/>
              </a:rPr>
              <a:t>* ook hier zou je deze informatie uit de groep kunnen laten komen. </a:t>
            </a:r>
            <a:r>
              <a:rPr lang="nl-NL" sz="800" kern="1200" dirty="0" smtClean="0">
                <a:solidFill>
                  <a:schemeClr val="tx1"/>
                </a:solidFill>
                <a:effectLst/>
                <a:latin typeface="+mn-lt"/>
                <a:ea typeface="+mn-ea"/>
                <a:cs typeface="+mn-cs"/>
              </a:rPr>
              <a:t>Laat bijv. eerst opleiders iets opdiepen: herkennen ze dit uit eigen ervaring (toen ze zelf </a:t>
            </a:r>
            <a:r>
              <a:rPr lang="nl-NL" sz="800" kern="1200" dirty="0" err="1" smtClean="0">
                <a:solidFill>
                  <a:schemeClr val="tx1"/>
                </a:solidFill>
                <a:effectLst/>
                <a:latin typeface="+mn-lt"/>
                <a:ea typeface="+mn-ea"/>
                <a:cs typeface="+mn-cs"/>
              </a:rPr>
              <a:t>aios</a:t>
            </a:r>
            <a:r>
              <a:rPr lang="nl-NL" sz="800" kern="1200" dirty="0" smtClean="0">
                <a:solidFill>
                  <a:schemeClr val="tx1"/>
                </a:solidFill>
                <a:effectLst/>
                <a:latin typeface="+mn-lt"/>
                <a:ea typeface="+mn-ea"/>
                <a:cs typeface="+mn-cs"/>
              </a:rPr>
              <a:t> waren!), welke vaardigheid betrof het en hoe gingen ze met die schaamte om? En dan een of meerdere </a:t>
            </a:r>
            <a:r>
              <a:rPr lang="nl-NL" sz="800" kern="1200" dirty="0" err="1" smtClean="0">
                <a:solidFill>
                  <a:schemeClr val="tx1"/>
                </a:solidFill>
                <a:effectLst/>
                <a:latin typeface="+mn-lt"/>
                <a:ea typeface="+mn-ea"/>
                <a:cs typeface="+mn-cs"/>
              </a:rPr>
              <a:t>aios</a:t>
            </a:r>
            <a:r>
              <a:rPr lang="nl-NL" sz="800" kern="1200" dirty="0" smtClean="0">
                <a:solidFill>
                  <a:schemeClr val="tx1"/>
                </a:solidFill>
                <a:effectLst/>
                <a:latin typeface="+mn-lt"/>
                <a:ea typeface="+mn-ea"/>
                <a:cs typeface="+mn-cs"/>
              </a:rPr>
              <a:t> hetzelfde.</a:t>
            </a:r>
          </a:p>
          <a:p>
            <a:pPr marL="438912" marR="0" lvl="1" indent="-171450" algn="l" defTabSz="534924" rtl="0" eaLnBrk="1" fontAlgn="auto" latinLnBrk="0" hangingPunct="1">
              <a:lnSpc>
                <a:spcPct val="200000"/>
              </a:lnSpc>
              <a:spcBef>
                <a:spcPts val="0"/>
              </a:spcBef>
              <a:spcAft>
                <a:spcPts val="0"/>
              </a:spcAft>
              <a:buClrTx/>
              <a:buSzTx/>
              <a:buFont typeface="Arial" panose="020B0604020202020204" pitchFamily="34" charset="0"/>
              <a:buChar char="•"/>
              <a:tabLst/>
              <a:defRPr/>
            </a:pPr>
            <a:endParaRPr lang="nl-NL" sz="700" kern="1200" baseline="0" noProof="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33A1A8D-6581-4A5B-A949-A0295FAFA2A7}" type="slidenum">
              <a:rPr lang="en-US" smtClean="0"/>
              <a:t>6</a:t>
            </a:fld>
            <a:endParaRPr lang="en-US"/>
          </a:p>
        </p:txBody>
      </p:sp>
    </p:spTree>
    <p:extLst>
      <p:ext uri="{BB962C8B-B14F-4D97-AF65-F5344CB8AC3E}">
        <p14:creationId xmlns:p14="http://schemas.microsoft.com/office/powerpoint/2010/main" val="1746058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nl-NL" baseline="0" noProof="0" dirty="0" smtClean="0"/>
              <a:t>Hier moet een aantal opleiders waarschijnlijk eerst nog bijkomen van wat ze net gehoord hebben. Misschien is het nodig hier eerst even plenair aandacht aan te geven: wie kijkt hier van op? Wie is geschokt?</a:t>
            </a:r>
          </a:p>
          <a:p>
            <a:endParaRPr lang="nl-NL" baseline="0" noProof="0" dirty="0" smtClean="0"/>
          </a:p>
          <a:p>
            <a:r>
              <a:rPr lang="nl-NL" baseline="0" noProof="0" dirty="0" smtClean="0"/>
              <a:t>Opleiders hebben mij vaak teruggegeven dat de basisopleidingen dit moeten oplossen. Maar dat kunnen de basisopleidingen niet bij gebrek aan patiënten om op te oefenen. En wij hebben daar ook geen invloed op. Er zit niets anders op dan dat we deze realiteit aanvaarden en ernaar gaan handelen. Dat betekent dat </a:t>
            </a:r>
            <a:r>
              <a:rPr lang="nl-NL" baseline="0" noProof="0" dirty="0" err="1" smtClean="0"/>
              <a:t>aios</a:t>
            </a:r>
            <a:r>
              <a:rPr lang="nl-NL" baseline="0" noProof="0" dirty="0" smtClean="0"/>
              <a:t> en opleider een taak hebben. Dat begint met het samen bespreekbaar maken van dit onderwerp.</a:t>
            </a:r>
          </a:p>
          <a:p>
            <a:endParaRPr lang="nl-NL" baseline="0" noProof="0" dirty="0" smtClean="0"/>
          </a:p>
          <a:p>
            <a:r>
              <a:rPr lang="nl-NL" baseline="0" noProof="0" dirty="0" smtClean="0"/>
              <a:t>Vraag aan opleider en </a:t>
            </a:r>
            <a:r>
              <a:rPr lang="nl-NL" baseline="0" noProof="0" dirty="0" err="1" smtClean="0"/>
              <a:t>aios</a:t>
            </a:r>
            <a:r>
              <a:rPr lang="nl-NL" baseline="0" noProof="0" dirty="0" smtClean="0"/>
              <a:t> om in tweetallen met elkaar hierover in gesprek te gaan en daadwerkelijk te bespreken hoe vaardig de </a:t>
            </a:r>
            <a:r>
              <a:rPr lang="nl-NL" baseline="0" noProof="0" dirty="0" err="1" smtClean="0"/>
              <a:t>aios</a:t>
            </a:r>
            <a:r>
              <a:rPr lang="nl-NL" baseline="0" noProof="0" dirty="0" smtClean="0"/>
              <a:t> denkt dat zij is in de verschillende vormen van lichamelijk onderzoek, inclusief inwendig onderzoek. Stimuleer de duo’s om heel concreet te zijn: Bijvoorbeeld hoe vaak heeft de </a:t>
            </a:r>
            <a:r>
              <a:rPr lang="nl-NL" baseline="0" noProof="0" dirty="0" err="1" smtClean="0"/>
              <a:t>aios</a:t>
            </a:r>
            <a:r>
              <a:rPr lang="nl-NL" baseline="0" noProof="0" dirty="0" smtClean="0"/>
              <a:t> een bepaalde vaardigheid kunnen oefenen?   </a:t>
            </a:r>
          </a:p>
          <a:p>
            <a:endParaRPr lang="nl-NL" baseline="0" noProof="0" dirty="0" smtClean="0"/>
          </a:p>
          <a:p>
            <a:r>
              <a:rPr lang="nl-NL" baseline="0" noProof="0" dirty="0" smtClean="0"/>
              <a:t>Maak het na 5 minuten weer plenair en vraag aan een paar </a:t>
            </a:r>
            <a:r>
              <a:rPr lang="nl-NL" baseline="0" noProof="0" dirty="0" err="1" smtClean="0"/>
              <a:t>aios</a:t>
            </a:r>
            <a:r>
              <a:rPr lang="nl-NL" baseline="0" noProof="0" dirty="0" smtClean="0"/>
              <a:t> en aan een paar opleiders hoe dit was om het zo te bespreken. Vraag aan opleiders of ze dit eerder zo gedaan hebben. </a:t>
            </a:r>
          </a:p>
        </p:txBody>
      </p:sp>
      <p:sp>
        <p:nvSpPr>
          <p:cNvPr id="4" name="Slide Number Placeholder 3"/>
          <p:cNvSpPr>
            <a:spLocks noGrp="1"/>
          </p:cNvSpPr>
          <p:nvPr>
            <p:ph type="sldNum" sz="quarter" idx="10"/>
          </p:nvPr>
        </p:nvSpPr>
        <p:spPr/>
        <p:txBody>
          <a:bodyPr/>
          <a:lstStyle/>
          <a:p>
            <a:fld id="{D33A1A8D-6581-4A5B-A949-A0295FAFA2A7}" type="slidenum">
              <a:rPr lang="en-US" smtClean="0"/>
              <a:t>7</a:t>
            </a:fld>
            <a:endParaRPr lang="en-US"/>
          </a:p>
        </p:txBody>
      </p:sp>
    </p:spTree>
    <p:extLst>
      <p:ext uri="{BB962C8B-B14F-4D97-AF65-F5344CB8AC3E}">
        <p14:creationId xmlns:p14="http://schemas.microsoft.com/office/powerpoint/2010/main" val="37286193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1143000"/>
            <a:ext cx="5486400" cy="3086100"/>
          </a:xfrm>
        </p:spPr>
      </p:sp>
      <p:sp>
        <p:nvSpPr>
          <p:cNvPr id="3" name="Tijdelijke aanduiding voor notities 2"/>
          <p:cNvSpPr>
            <a:spLocks noGrp="1"/>
          </p:cNvSpPr>
          <p:nvPr>
            <p:ph type="body" idx="1"/>
          </p:nvPr>
        </p:nvSpPr>
        <p:spPr/>
        <p:txBody>
          <a:bodyPr/>
          <a:lstStyle/>
          <a:p>
            <a:r>
              <a:rPr lang="nl-NL" baseline="0" noProof="0" dirty="0" smtClean="0"/>
              <a:t>Vraag aan opleider en </a:t>
            </a:r>
            <a:r>
              <a:rPr lang="nl-NL" baseline="0" noProof="0" dirty="0" err="1" smtClean="0"/>
              <a:t>aios</a:t>
            </a:r>
            <a:r>
              <a:rPr lang="nl-NL" baseline="0" noProof="0" dirty="0" smtClean="0"/>
              <a:t> om in tweetallen met elkaar hierover in gesprek te gaan en daadwerkelijk te bespreken hoe vaardig de </a:t>
            </a:r>
            <a:r>
              <a:rPr lang="nl-NL" baseline="0" noProof="0" dirty="0" err="1" smtClean="0"/>
              <a:t>aios</a:t>
            </a:r>
            <a:r>
              <a:rPr lang="nl-NL" baseline="0" noProof="0" dirty="0" smtClean="0"/>
              <a:t> denkt dat zij is in de verschillende vormen van lichamelijk onderzoek, inclusief inwendig onderzoek. Stimuleer de duo’s om heel concreet te zijn: Bijvoorbeeld: hoe vaak heeft de </a:t>
            </a:r>
            <a:r>
              <a:rPr lang="nl-NL" baseline="0" noProof="0" dirty="0" err="1" smtClean="0"/>
              <a:t>aios</a:t>
            </a:r>
            <a:r>
              <a:rPr lang="nl-NL" baseline="0" noProof="0" dirty="0" smtClean="0"/>
              <a:t> een bepaalde vaardigheid kunnen oefenen?   </a:t>
            </a:r>
          </a:p>
          <a:p>
            <a:endParaRPr lang="nl-NL" baseline="0" noProof="0" dirty="0" smtClean="0"/>
          </a:p>
          <a:p>
            <a:r>
              <a:rPr lang="nl-NL" baseline="0" noProof="0" dirty="0" smtClean="0"/>
              <a:t>Maak het na 5 minuten weer plenair en vraag aan een paar </a:t>
            </a:r>
            <a:r>
              <a:rPr lang="nl-NL" baseline="0" noProof="0" dirty="0" err="1" smtClean="0"/>
              <a:t>aios</a:t>
            </a:r>
            <a:r>
              <a:rPr lang="nl-NL" baseline="0" noProof="0" dirty="0" smtClean="0"/>
              <a:t> en aan een paar opleiders hoe dit was om het zo te bespreken. Vraag aan opleiders of ze dit eerder zo gedaan hebben. </a:t>
            </a:r>
          </a:p>
        </p:txBody>
      </p:sp>
      <p:sp>
        <p:nvSpPr>
          <p:cNvPr id="4" name="Tijdelijke aanduiding voor dianummer 3"/>
          <p:cNvSpPr>
            <a:spLocks noGrp="1"/>
          </p:cNvSpPr>
          <p:nvPr>
            <p:ph type="sldNum" sz="quarter" idx="10"/>
          </p:nvPr>
        </p:nvSpPr>
        <p:spPr/>
        <p:txBody>
          <a:bodyPr/>
          <a:lstStyle/>
          <a:p>
            <a:fld id="{D33A1A8D-6581-4A5B-A949-A0295FAFA2A7}" type="slidenum">
              <a:rPr lang="en-US" smtClean="0"/>
              <a:t>8</a:t>
            </a:fld>
            <a:endParaRPr lang="en-US"/>
          </a:p>
        </p:txBody>
      </p:sp>
    </p:spTree>
    <p:extLst>
      <p:ext uri="{BB962C8B-B14F-4D97-AF65-F5344CB8AC3E}">
        <p14:creationId xmlns:p14="http://schemas.microsoft.com/office/powerpoint/2010/main" val="35077308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We</a:t>
            </a:r>
            <a:r>
              <a:rPr lang="nl-NL" baseline="0" dirty="0" smtClean="0"/>
              <a:t> gaan verder.</a:t>
            </a:r>
          </a:p>
          <a:p>
            <a:endParaRPr lang="nl-NL" baseline="0" dirty="0" smtClean="0"/>
          </a:p>
          <a:p>
            <a:r>
              <a:rPr lang="nl-NL" baseline="0" dirty="0" smtClean="0"/>
              <a:t>We gaan het nu hebben over uitkomsten van ons onderzoek . We beginnen met wat conclusies om te laten zien dat er wel ruimte voor verbetering lijkt te zijn</a:t>
            </a:r>
          </a:p>
          <a:p>
            <a:endParaRPr lang="nl-NL" dirty="0" smtClean="0"/>
          </a:p>
          <a:p>
            <a:r>
              <a:rPr lang="nl-NL" dirty="0" smtClean="0"/>
              <a:t>* Eventueel interactie: </a:t>
            </a:r>
            <a:r>
              <a:rPr lang="nl-NL" sz="700" kern="1200" dirty="0" smtClean="0">
                <a:solidFill>
                  <a:schemeClr val="tx1"/>
                </a:solidFill>
                <a:effectLst/>
                <a:latin typeface="+mn-lt"/>
                <a:ea typeface="+mn-ea"/>
                <a:cs typeface="+mn-cs"/>
              </a:rPr>
              <a:t>start met wat ervaringen in de groep, en probeer als docent toe te werken naar de conclusies. Daarna de punten van deze slide.</a:t>
            </a:r>
          </a:p>
          <a:p>
            <a:r>
              <a:rPr lang="nl-NL" sz="700" kern="1200" dirty="0" smtClean="0">
                <a:solidFill>
                  <a:schemeClr val="tx1"/>
                </a:solidFill>
                <a:effectLst/>
                <a:latin typeface="+mn-lt"/>
                <a:ea typeface="+mn-ea"/>
                <a:cs typeface="+mn-cs"/>
              </a:rPr>
              <a:t> </a:t>
            </a:r>
          </a:p>
          <a:p>
            <a:endParaRPr lang="nl-NL" dirty="0"/>
          </a:p>
        </p:txBody>
      </p:sp>
      <p:sp>
        <p:nvSpPr>
          <p:cNvPr id="4" name="Tijdelijke aanduiding voor dianummer 3"/>
          <p:cNvSpPr>
            <a:spLocks noGrp="1"/>
          </p:cNvSpPr>
          <p:nvPr>
            <p:ph type="sldNum" sz="quarter" idx="10"/>
          </p:nvPr>
        </p:nvSpPr>
        <p:spPr/>
        <p:txBody>
          <a:bodyPr/>
          <a:lstStyle/>
          <a:p>
            <a:fld id="{D33A1A8D-6581-4A5B-A949-A0295FAFA2A7}" type="slidenum">
              <a:rPr lang="en-US" smtClean="0"/>
              <a:t>9</a:t>
            </a:fld>
            <a:endParaRPr lang="en-US"/>
          </a:p>
        </p:txBody>
      </p:sp>
    </p:spTree>
    <p:extLst>
      <p:ext uri="{BB962C8B-B14F-4D97-AF65-F5344CB8AC3E}">
        <p14:creationId xmlns:p14="http://schemas.microsoft.com/office/powerpoint/2010/main" val="3727291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0972449-24D6-4701-992D-19A6CCB5EBD0}" type="datetimeFigureOut">
              <a:rPr lang="en-US" smtClean="0"/>
              <a:t>5/26/2020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E1957B-30E6-42B2-A7FF-E0479450500C}" type="slidenum">
              <a:rPr lang="en-US" smtClean="0"/>
              <a:t>‹nr.›</a:t>
            </a:fld>
            <a:endParaRPr lang="en-US"/>
          </a:p>
        </p:txBody>
      </p:sp>
    </p:spTree>
    <p:extLst>
      <p:ext uri="{BB962C8B-B14F-4D97-AF65-F5344CB8AC3E}">
        <p14:creationId xmlns:p14="http://schemas.microsoft.com/office/powerpoint/2010/main" val="1312933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0972449-24D6-4701-992D-19A6CCB5EBD0}" type="datetimeFigureOut">
              <a:rPr lang="en-US" smtClean="0"/>
              <a:t>5/26/2020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E1957B-30E6-42B2-A7FF-E0479450500C}" type="slidenum">
              <a:rPr lang="en-US" smtClean="0"/>
              <a:t>‹nr.›</a:t>
            </a:fld>
            <a:endParaRPr lang="en-US"/>
          </a:p>
        </p:txBody>
      </p:sp>
    </p:spTree>
    <p:extLst>
      <p:ext uri="{BB962C8B-B14F-4D97-AF65-F5344CB8AC3E}">
        <p14:creationId xmlns:p14="http://schemas.microsoft.com/office/powerpoint/2010/main" val="3994084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0972449-24D6-4701-992D-19A6CCB5EBD0}" type="datetimeFigureOut">
              <a:rPr lang="en-US" smtClean="0"/>
              <a:t>5/26/2020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E1957B-30E6-42B2-A7FF-E0479450500C}" type="slidenum">
              <a:rPr lang="en-US" smtClean="0"/>
              <a:t>‹nr.›</a:t>
            </a:fld>
            <a:endParaRPr lang="en-US"/>
          </a:p>
        </p:txBody>
      </p:sp>
    </p:spTree>
    <p:extLst>
      <p:ext uri="{BB962C8B-B14F-4D97-AF65-F5344CB8AC3E}">
        <p14:creationId xmlns:p14="http://schemas.microsoft.com/office/powerpoint/2010/main" val="2290959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0972449-24D6-4701-992D-19A6CCB5EBD0}" type="datetimeFigureOut">
              <a:rPr lang="en-US" smtClean="0"/>
              <a:t>5/26/2020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E1957B-30E6-42B2-A7FF-E0479450500C}" type="slidenum">
              <a:rPr lang="en-US" smtClean="0"/>
              <a:t>‹nr.›</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95692" y="4646146"/>
            <a:ext cx="257175" cy="317962"/>
          </a:xfrm>
          <a:prstGeom prst="rect">
            <a:avLst/>
          </a:prstGeom>
        </p:spPr>
      </p:pic>
    </p:spTree>
    <p:extLst>
      <p:ext uri="{BB962C8B-B14F-4D97-AF65-F5344CB8AC3E}">
        <p14:creationId xmlns:p14="http://schemas.microsoft.com/office/powerpoint/2010/main" val="2892731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40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972449-24D6-4701-992D-19A6CCB5EBD0}" type="datetimeFigureOut">
              <a:rPr lang="en-US" smtClean="0"/>
              <a:t>5/26/2020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E1957B-30E6-42B2-A7FF-E0479450500C}" type="slidenum">
              <a:rPr lang="en-US" smtClean="0"/>
              <a:t>‹nr.›</a:t>
            </a:fld>
            <a:endParaRPr lang="en-US"/>
          </a:p>
        </p:txBody>
      </p:sp>
    </p:spTree>
    <p:extLst>
      <p:ext uri="{BB962C8B-B14F-4D97-AF65-F5344CB8AC3E}">
        <p14:creationId xmlns:p14="http://schemas.microsoft.com/office/powerpoint/2010/main" val="463684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0972449-24D6-4701-992D-19A6CCB5EBD0}" type="datetimeFigureOut">
              <a:rPr lang="en-US" smtClean="0"/>
              <a:t>5/26/2020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E1957B-30E6-42B2-A7FF-E0479450500C}" type="slidenum">
              <a:rPr lang="en-US" smtClean="0"/>
              <a:t>‹nr.›</a:t>
            </a:fld>
            <a:endParaRPr lang="en-US"/>
          </a:p>
        </p:txBody>
      </p:sp>
    </p:spTree>
    <p:extLst>
      <p:ext uri="{BB962C8B-B14F-4D97-AF65-F5344CB8AC3E}">
        <p14:creationId xmlns:p14="http://schemas.microsoft.com/office/powerpoint/2010/main" val="2564957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0972449-24D6-4701-992D-19A6CCB5EBD0}" type="datetimeFigureOut">
              <a:rPr lang="en-US" smtClean="0"/>
              <a:t>5/26/2020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E1957B-30E6-42B2-A7FF-E0479450500C}" type="slidenum">
              <a:rPr lang="en-US" smtClean="0"/>
              <a:t>‹nr.›</a:t>
            </a:fld>
            <a:endParaRPr lang="en-US"/>
          </a:p>
        </p:txBody>
      </p:sp>
    </p:spTree>
    <p:extLst>
      <p:ext uri="{BB962C8B-B14F-4D97-AF65-F5344CB8AC3E}">
        <p14:creationId xmlns:p14="http://schemas.microsoft.com/office/powerpoint/2010/main" val="4130063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0972449-24D6-4701-992D-19A6CCB5EBD0}" type="datetimeFigureOut">
              <a:rPr lang="en-US" smtClean="0"/>
              <a:t>5/26/2020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E1957B-30E6-42B2-A7FF-E0479450500C}" type="slidenum">
              <a:rPr lang="en-US" smtClean="0"/>
              <a:t>‹nr.›</a:t>
            </a:fld>
            <a:endParaRPr lang="en-US"/>
          </a:p>
        </p:txBody>
      </p:sp>
    </p:spTree>
    <p:extLst>
      <p:ext uri="{BB962C8B-B14F-4D97-AF65-F5344CB8AC3E}">
        <p14:creationId xmlns:p14="http://schemas.microsoft.com/office/powerpoint/2010/main" val="2583158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972449-24D6-4701-992D-19A6CCB5EBD0}" type="datetimeFigureOut">
              <a:rPr lang="en-US" smtClean="0"/>
              <a:t>5/26/2020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E1957B-30E6-42B2-A7FF-E0479450500C}" type="slidenum">
              <a:rPr lang="en-US" smtClean="0"/>
              <a:t>‹nr.›</a:t>
            </a:fld>
            <a:endParaRPr lang="en-US"/>
          </a:p>
        </p:txBody>
      </p:sp>
    </p:spTree>
    <p:extLst>
      <p:ext uri="{BB962C8B-B14F-4D97-AF65-F5344CB8AC3E}">
        <p14:creationId xmlns:p14="http://schemas.microsoft.com/office/powerpoint/2010/main" val="1879510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100"/>
            </a:lvl2pPr>
            <a:lvl3pPr marL="685800" indent="0">
              <a:buNone/>
              <a:defRPr sz="900"/>
            </a:lvl3pPr>
            <a:lvl4pPr marL="1028700" indent="0">
              <a:buNone/>
              <a:defRPr sz="800"/>
            </a:lvl4pPr>
            <a:lvl5pPr marL="1371600" indent="0">
              <a:buNone/>
              <a:defRPr sz="800"/>
            </a:lvl5pPr>
            <a:lvl6pPr marL="1714500" indent="0">
              <a:buNone/>
              <a:defRPr sz="800"/>
            </a:lvl6pPr>
            <a:lvl7pPr marL="2057400" indent="0">
              <a:buNone/>
              <a:defRPr sz="800"/>
            </a:lvl7pPr>
            <a:lvl8pPr marL="2400300" indent="0">
              <a:buNone/>
              <a:defRPr sz="800"/>
            </a:lvl8pPr>
            <a:lvl9pPr marL="2743200" indent="0">
              <a:buNone/>
              <a:defRPr sz="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972449-24D6-4701-992D-19A6CCB5EBD0}" type="datetimeFigureOut">
              <a:rPr lang="en-US" smtClean="0"/>
              <a:t>5/26/2020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E1957B-30E6-42B2-A7FF-E0479450500C}" type="slidenum">
              <a:rPr lang="en-US" smtClean="0"/>
              <a:t>‹nr.›</a:t>
            </a:fld>
            <a:endParaRPr lang="en-US"/>
          </a:p>
        </p:txBody>
      </p:sp>
    </p:spTree>
    <p:extLst>
      <p:ext uri="{BB962C8B-B14F-4D97-AF65-F5344CB8AC3E}">
        <p14:creationId xmlns:p14="http://schemas.microsoft.com/office/powerpoint/2010/main" val="4002988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100"/>
            </a:lvl2pPr>
            <a:lvl3pPr marL="685800" indent="0">
              <a:buNone/>
              <a:defRPr sz="900"/>
            </a:lvl3pPr>
            <a:lvl4pPr marL="1028700" indent="0">
              <a:buNone/>
              <a:defRPr sz="800"/>
            </a:lvl4pPr>
            <a:lvl5pPr marL="1371600" indent="0">
              <a:buNone/>
              <a:defRPr sz="800"/>
            </a:lvl5pPr>
            <a:lvl6pPr marL="1714500" indent="0">
              <a:buNone/>
              <a:defRPr sz="800"/>
            </a:lvl6pPr>
            <a:lvl7pPr marL="2057400" indent="0">
              <a:buNone/>
              <a:defRPr sz="800"/>
            </a:lvl7pPr>
            <a:lvl8pPr marL="2400300" indent="0">
              <a:buNone/>
              <a:defRPr sz="800"/>
            </a:lvl8pPr>
            <a:lvl9pPr marL="2743200" indent="0">
              <a:buNone/>
              <a:defRPr sz="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972449-24D6-4701-992D-19A6CCB5EBD0}" type="datetimeFigureOut">
              <a:rPr lang="en-US" smtClean="0"/>
              <a:t>5/26/2020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E1957B-30E6-42B2-A7FF-E0479450500C}" type="slidenum">
              <a:rPr lang="en-US" smtClean="0"/>
              <a:t>‹nr.›</a:t>
            </a:fld>
            <a:endParaRPr lang="en-US"/>
          </a:p>
        </p:txBody>
      </p:sp>
    </p:spTree>
    <p:extLst>
      <p:ext uri="{BB962C8B-B14F-4D97-AF65-F5344CB8AC3E}">
        <p14:creationId xmlns:p14="http://schemas.microsoft.com/office/powerpoint/2010/main" val="4156005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68580" tIns="34290" rIns="68580" bIns="3429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68580" tIns="34290" rIns="68580" bIns="3429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68580" tIns="34290" rIns="68580" bIns="34290" rtlCol="0" anchor="ctr"/>
          <a:lstStyle>
            <a:lvl1pPr algn="l">
              <a:defRPr sz="900">
                <a:solidFill>
                  <a:schemeClr val="tx1">
                    <a:tint val="75000"/>
                  </a:schemeClr>
                </a:solidFill>
              </a:defRPr>
            </a:lvl1pPr>
          </a:lstStyle>
          <a:p>
            <a:fld id="{50972449-24D6-4701-992D-19A6CCB5EBD0}" type="datetimeFigureOut">
              <a:rPr lang="en-US" smtClean="0"/>
              <a:t>5/26/2020</a:t>
            </a:fld>
            <a:endParaRPr 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68580" tIns="34290" rIns="68580" bIns="3429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68580" tIns="34290" rIns="68580" bIns="34290" rtlCol="0" anchor="ctr"/>
          <a:lstStyle>
            <a:lvl1pPr algn="r">
              <a:defRPr sz="900">
                <a:solidFill>
                  <a:schemeClr val="tx1">
                    <a:tint val="75000"/>
                  </a:schemeClr>
                </a:solidFill>
              </a:defRPr>
            </a:lvl1pPr>
          </a:lstStyle>
          <a:p>
            <a:fld id="{08E1957B-30E6-42B2-A7FF-E0479450500C}" type="slidenum">
              <a:rPr lang="en-US" smtClean="0"/>
              <a:t>‹nr.›</a:t>
            </a:fld>
            <a:endParaRPr lang="en-US"/>
          </a:p>
        </p:txBody>
      </p:sp>
    </p:spTree>
    <p:extLst>
      <p:ext uri="{BB962C8B-B14F-4D97-AF65-F5344CB8AC3E}">
        <p14:creationId xmlns:p14="http://schemas.microsoft.com/office/powerpoint/2010/main" val="15735525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hyperlink" Target="https://onlinelibrary.wiley.com/journal/13652923"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Tijdelijke aanduiding voor inhoud 5" descr="apprenticeship.jpg"/>
          <p:cNvPicPr>
            <a:picLocks noGrp="1" noChangeAspect="1"/>
          </p:cNvPicPr>
          <p:nvPr>
            <p:ph idx="4294967295"/>
          </p:nvPr>
        </p:nvPicPr>
        <p:blipFill>
          <a:blip r:embed="rId3">
            <a:extLst>
              <a:ext uri="{28A0092B-C50C-407E-A947-70E740481C1C}">
                <a14:useLocalDpi xmlns:a14="http://schemas.microsoft.com/office/drawing/2010/main" val="0"/>
              </a:ext>
            </a:extLst>
          </a:blip>
          <a:srcRect t="12268" b="12268"/>
          <a:stretch>
            <a:fillRect/>
          </a:stretch>
        </p:blipFill>
        <p:spPr>
          <a:xfrm flipH="1">
            <a:off x="-137160" y="-810816"/>
            <a:ext cx="9441656" cy="5142310"/>
          </a:xfrm>
        </p:spPr>
      </p:pic>
      <p:sp>
        <p:nvSpPr>
          <p:cNvPr id="2" name="Titel 1"/>
          <p:cNvSpPr>
            <a:spLocks noGrp="1"/>
          </p:cNvSpPr>
          <p:nvPr>
            <p:ph type="title" idx="4294967295"/>
          </p:nvPr>
        </p:nvSpPr>
        <p:spPr>
          <a:xfrm>
            <a:off x="162877" y="4094560"/>
            <a:ext cx="6692504" cy="994172"/>
          </a:xfrm>
        </p:spPr>
        <p:txBody>
          <a:bodyPr>
            <a:normAutofit fontScale="90000"/>
          </a:bodyPr>
          <a:lstStyle/>
          <a:p>
            <a:r>
              <a:rPr lang="nl-NL" sz="2700" b="1" dirty="0" smtClean="0">
                <a:solidFill>
                  <a:srgbClr val="313D42"/>
                </a:solidFill>
                <a:latin typeface="+mn-lt"/>
                <a:cs typeface="Oswald"/>
              </a:rPr>
              <a:t/>
            </a:r>
            <a:br>
              <a:rPr lang="nl-NL" sz="2700" b="1" dirty="0" smtClean="0">
                <a:solidFill>
                  <a:srgbClr val="313D42"/>
                </a:solidFill>
                <a:latin typeface="+mn-lt"/>
                <a:cs typeface="Oswald"/>
              </a:rPr>
            </a:br>
            <a:r>
              <a:rPr lang="nl-NL" sz="2700" b="1" dirty="0" smtClean="0">
                <a:solidFill>
                  <a:srgbClr val="313D42"/>
                </a:solidFill>
                <a:latin typeface="+mn-lt"/>
                <a:cs typeface="Oswald"/>
              </a:rPr>
              <a:t>Observatie van technische vaardigheden en de opleidingsrelatie</a:t>
            </a:r>
            <a:endParaRPr lang="nl-NL" sz="2700" b="1" dirty="0">
              <a:solidFill>
                <a:srgbClr val="313D42"/>
              </a:solidFill>
              <a:latin typeface="+mn-lt"/>
              <a:cs typeface="Oswald"/>
            </a:endParaRPr>
          </a:p>
        </p:txBody>
      </p:sp>
      <p:sp>
        <p:nvSpPr>
          <p:cNvPr id="5" name="Tekstvak 4"/>
          <p:cNvSpPr txBox="1"/>
          <p:nvPr/>
        </p:nvSpPr>
        <p:spPr>
          <a:xfrm>
            <a:off x="7155418" y="4331494"/>
            <a:ext cx="1988582" cy="346249"/>
          </a:xfrm>
          <a:prstGeom prst="rect">
            <a:avLst/>
          </a:prstGeom>
          <a:noFill/>
        </p:spPr>
        <p:txBody>
          <a:bodyPr wrap="square" lIns="68580" tIns="34290" rIns="68580" bIns="34290" rtlCol="0">
            <a:spAutoFit/>
          </a:bodyPr>
          <a:lstStyle/>
          <a:p>
            <a:r>
              <a:rPr lang="nl-NL" sz="1800" dirty="0" smtClean="0">
                <a:solidFill>
                  <a:srgbClr val="313D42"/>
                </a:solidFill>
                <a:latin typeface="Trebuchet MS"/>
                <a:cs typeface="Trebuchet MS"/>
              </a:rPr>
              <a:t>Chris </a:t>
            </a:r>
            <a:r>
              <a:rPr lang="nl-NL" sz="1800" dirty="0">
                <a:solidFill>
                  <a:srgbClr val="313D42"/>
                </a:solidFill>
                <a:latin typeface="Trebuchet MS"/>
                <a:cs typeface="Trebuchet MS"/>
              </a:rPr>
              <a:t>Rietmeijer</a:t>
            </a:r>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44140" y="4742484"/>
            <a:ext cx="1995579" cy="401016"/>
          </a:xfrm>
          <a:prstGeom prst="rect">
            <a:avLst/>
          </a:prstGeom>
        </p:spPr>
      </p:pic>
      <p:sp>
        <p:nvSpPr>
          <p:cNvPr id="3" name="Tekstvak 2"/>
          <p:cNvSpPr txBox="1"/>
          <p:nvPr/>
        </p:nvSpPr>
        <p:spPr>
          <a:xfrm rot="16200000">
            <a:off x="7883967" y="2941504"/>
            <a:ext cx="2258457" cy="261610"/>
          </a:xfrm>
          <a:prstGeom prst="rect">
            <a:avLst/>
          </a:prstGeom>
          <a:noFill/>
        </p:spPr>
        <p:txBody>
          <a:bodyPr wrap="square" rtlCol="0">
            <a:spAutoFit/>
          </a:bodyPr>
          <a:lstStyle/>
          <a:p>
            <a:r>
              <a:rPr lang="nl-NL" dirty="0" err="1" smtClean="0">
                <a:solidFill>
                  <a:schemeClr val="bg1"/>
                </a:solidFill>
              </a:rPr>
              <a:t>Apprentice</a:t>
            </a:r>
            <a:r>
              <a:rPr lang="nl-NL" dirty="0" smtClean="0">
                <a:solidFill>
                  <a:schemeClr val="bg1"/>
                </a:solidFill>
              </a:rPr>
              <a:t> - Emile </a:t>
            </a:r>
            <a:r>
              <a:rPr lang="nl-NL" dirty="0" err="1" smtClean="0">
                <a:solidFill>
                  <a:schemeClr val="bg1"/>
                </a:solidFill>
              </a:rPr>
              <a:t>Adan</a:t>
            </a:r>
            <a:r>
              <a:rPr lang="nl-NL" dirty="0" smtClean="0">
                <a:solidFill>
                  <a:schemeClr val="bg1"/>
                </a:solidFill>
              </a:rPr>
              <a:t> (circa 1914)</a:t>
            </a:r>
            <a:endParaRPr lang="nl-NL" dirty="0">
              <a:solidFill>
                <a:schemeClr val="bg1"/>
              </a:solidFill>
            </a:endParaRPr>
          </a:p>
        </p:txBody>
      </p:sp>
    </p:spTree>
    <p:extLst>
      <p:ext uri="{BB962C8B-B14F-4D97-AF65-F5344CB8AC3E}">
        <p14:creationId xmlns:p14="http://schemas.microsoft.com/office/powerpoint/2010/main" val="3973264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628650" y="873458"/>
            <a:ext cx="7886700" cy="3759266"/>
          </a:xfrm>
        </p:spPr>
        <p:txBody>
          <a:bodyPr>
            <a:normAutofit/>
          </a:bodyPr>
          <a:lstStyle/>
          <a:p>
            <a:endParaRPr lang="nl-NL" sz="2000" dirty="0" smtClean="0">
              <a:solidFill>
                <a:srgbClr val="313D42"/>
              </a:solidFill>
              <a:latin typeface="Trebuchet MS" panose="020B0603020202020204" pitchFamily="34" charset="0"/>
            </a:endParaRPr>
          </a:p>
          <a:p>
            <a:endParaRPr lang="nl-NL" sz="2000" dirty="0">
              <a:solidFill>
                <a:srgbClr val="313D42"/>
              </a:solidFill>
              <a:latin typeface="Trebuchet MS" panose="020B0603020202020204" pitchFamily="34" charset="0"/>
            </a:endParaRPr>
          </a:p>
          <a:p>
            <a:r>
              <a:rPr lang="nl-NL" sz="2000" dirty="0">
                <a:solidFill>
                  <a:srgbClr val="313D42"/>
                </a:solidFill>
                <a:latin typeface="Trebuchet MS" panose="020B0603020202020204" pitchFamily="34" charset="0"/>
              </a:rPr>
              <a:t> </a:t>
            </a:r>
            <a:r>
              <a:rPr lang="nl-NL" sz="2000" dirty="0" smtClean="0">
                <a:solidFill>
                  <a:srgbClr val="313D42"/>
                </a:solidFill>
                <a:latin typeface="Trebuchet MS" panose="020B0603020202020204" pitchFamily="34" charset="0"/>
              </a:rPr>
              <a:t>  DUS:</a:t>
            </a:r>
          </a:p>
          <a:p>
            <a:pPr marL="0" indent="0">
              <a:buNone/>
            </a:pPr>
            <a:r>
              <a:rPr lang="nl-NL" sz="2000" dirty="0" smtClean="0">
                <a:solidFill>
                  <a:srgbClr val="313D42"/>
                </a:solidFill>
                <a:latin typeface="Trebuchet MS" panose="020B0603020202020204" pitchFamily="34" charset="0"/>
              </a:rPr>
              <a:t>      </a:t>
            </a:r>
          </a:p>
          <a:p>
            <a:pPr marL="0" indent="0">
              <a:buNone/>
            </a:pPr>
            <a:r>
              <a:rPr lang="nl-NL" sz="2000" dirty="0">
                <a:solidFill>
                  <a:srgbClr val="313D42"/>
                </a:solidFill>
                <a:latin typeface="Trebuchet MS" panose="020B0603020202020204" pitchFamily="34" charset="0"/>
              </a:rPr>
              <a:t>	</a:t>
            </a:r>
            <a:r>
              <a:rPr lang="nl-NL" sz="2000" dirty="0" smtClean="0">
                <a:solidFill>
                  <a:srgbClr val="313D42"/>
                </a:solidFill>
                <a:latin typeface="Trebuchet MS" panose="020B0603020202020204" pitchFamily="34" charset="0"/>
              </a:rPr>
              <a:t>Veel blijft </a:t>
            </a:r>
            <a:r>
              <a:rPr lang="nl-NL" sz="2000" dirty="0" err="1" smtClean="0">
                <a:solidFill>
                  <a:srgbClr val="313D42"/>
                </a:solidFill>
                <a:latin typeface="Trebuchet MS" panose="020B0603020202020204" pitchFamily="34" charset="0"/>
              </a:rPr>
              <a:t>ongeobserveerd</a:t>
            </a:r>
            <a:r>
              <a:rPr lang="nl-NL" sz="2000" dirty="0" smtClean="0">
                <a:solidFill>
                  <a:srgbClr val="313D42"/>
                </a:solidFill>
                <a:latin typeface="Trebuchet MS" panose="020B0603020202020204" pitchFamily="34" charset="0"/>
              </a:rPr>
              <a:t>, met name basisarts-vaardigheden</a:t>
            </a:r>
            <a:endParaRPr lang="nl-NL" sz="2000" dirty="0">
              <a:solidFill>
                <a:srgbClr val="313D42"/>
              </a:solidFill>
              <a:latin typeface="Trebuchet MS" panose="020B0603020202020204" pitchFamily="34" charset="0"/>
            </a:endParaRPr>
          </a:p>
          <a:p>
            <a:endParaRPr lang="nl-NL" sz="2000" dirty="0">
              <a:solidFill>
                <a:srgbClr val="0070C0"/>
              </a:solidFill>
              <a:latin typeface="Trebuchet MS" panose="020B0603020202020204" pitchFamily="34" charset="0"/>
            </a:endParaRPr>
          </a:p>
          <a:p>
            <a:endParaRPr lang="nl-NL" sz="2000" dirty="0" smtClean="0">
              <a:solidFill>
                <a:srgbClr val="313D42"/>
              </a:solidFill>
              <a:latin typeface="Trebuchet MS" panose="020B0603020202020204" pitchFamily="34" charset="0"/>
            </a:endParaRPr>
          </a:p>
          <a:p>
            <a:endParaRPr lang="nl-NL" sz="2000" dirty="0">
              <a:solidFill>
                <a:srgbClr val="313D42"/>
              </a:solidFill>
              <a:latin typeface="Trebuchet MS" panose="020B0603020202020204" pitchFamily="34" charset="0"/>
            </a:endParaRPr>
          </a:p>
          <a:p>
            <a:endParaRPr lang="nl-NL" sz="2000" dirty="0" smtClean="0">
              <a:solidFill>
                <a:srgbClr val="313D42"/>
              </a:solidFill>
              <a:latin typeface="Trebuchet MS" panose="020B0603020202020204" pitchFamily="34" charset="0"/>
            </a:endParaRPr>
          </a:p>
          <a:p>
            <a:endParaRPr lang="nl-NL" sz="2000" dirty="0">
              <a:solidFill>
                <a:srgbClr val="313D42"/>
              </a:solidFill>
              <a:latin typeface="Trebuchet MS" panose="020B0603020202020204" pitchFamily="34" charset="0"/>
            </a:endParaRPr>
          </a:p>
        </p:txBody>
      </p:sp>
      <p:sp>
        <p:nvSpPr>
          <p:cNvPr id="5" name="Title 1"/>
          <p:cNvSpPr>
            <a:spLocks noGrp="1"/>
          </p:cNvSpPr>
          <p:nvPr>
            <p:ph type="title"/>
          </p:nvPr>
        </p:nvSpPr>
        <p:spPr>
          <a:xfrm>
            <a:off x="637784" y="147450"/>
            <a:ext cx="7609854" cy="579419"/>
          </a:xfrm>
        </p:spPr>
        <p:txBody>
          <a:bodyPr>
            <a:normAutofit/>
          </a:bodyPr>
          <a:lstStyle/>
          <a:p>
            <a:pPr algn="ctr"/>
            <a:r>
              <a:rPr lang="en-US" b="1" dirty="0" err="1" smtClean="0">
                <a:solidFill>
                  <a:srgbClr val="313D42"/>
                </a:solidFill>
              </a:rPr>
              <a:t>Observatie</a:t>
            </a:r>
            <a:r>
              <a:rPr lang="en-US" b="1" dirty="0" smtClean="0">
                <a:solidFill>
                  <a:srgbClr val="313D42"/>
                </a:solidFill>
              </a:rPr>
              <a:t> van </a:t>
            </a:r>
            <a:r>
              <a:rPr lang="en-US" b="1" dirty="0" err="1" smtClean="0">
                <a:solidFill>
                  <a:srgbClr val="313D42"/>
                </a:solidFill>
              </a:rPr>
              <a:t>technische</a:t>
            </a:r>
            <a:r>
              <a:rPr lang="en-US" b="1" dirty="0" smtClean="0">
                <a:solidFill>
                  <a:srgbClr val="313D42"/>
                </a:solidFill>
              </a:rPr>
              <a:t> </a:t>
            </a:r>
            <a:r>
              <a:rPr lang="en-US" b="1" dirty="0" err="1" smtClean="0">
                <a:solidFill>
                  <a:srgbClr val="313D42"/>
                </a:solidFill>
              </a:rPr>
              <a:t>vaardigheden</a:t>
            </a:r>
            <a:endParaRPr lang="en-US" b="1" dirty="0">
              <a:solidFill>
                <a:srgbClr val="313D42"/>
              </a:solidFill>
            </a:endParaRPr>
          </a:p>
        </p:txBody>
      </p:sp>
    </p:spTree>
    <p:extLst>
      <p:ext uri="{BB962C8B-B14F-4D97-AF65-F5344CB8AC3E}">
        <p14:creationId xmlns:p14="http://schemas.microsoft.com/office/powerpoint/2010/main" val="3182927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628650" y="873458"/>
            <a:ext cx="7886700" cy="3759266"/>
          </a:xfrm>
        </p:spPr>
        <p:txBody>
          <a:bodyPr>
            <a:normAutofit/>
          </a:bodyPr>
          <a:lstStyle/>
          <a:p>
            <a:endParaRPr lang="nl-NL" sz="2000" dirty="0" smtClean="0">
              <a:solidFill>
                <a:srgbClr val="313D42"/>
              </a:solidFill>
              <a:latin typeface="Trebuchet MS" panose="020B0603020202020204" pitchFamily="34" charset="0"/>
            </a:endParaRPr>
          </a:p>
          <a:p>
            <a:endParaRPr lang="nl-NL" sz="2000" dirty="0">
              <a:solidFill>
                <a:srgbClr val="313D42"/>
              </a:solidFill>
              <a:latin typeface="Trebuchet MS" panose="020B0603020202020204" pitchFamily="34" charset="0"/>
            </a:endParaRPr>
          </a:p>
          <a:p>
            <a:r>
              <a:rPr lang="nl-NL" sz="2000" dirty="0" smtClean="0">
                <a:solidFill>
                  <a:srgbClr val="313D42"/>
                </a:solidFill>
                <a:latin typeface="Trebuchet MS" panose="020B0603020202020204" pitchFamily="34" charset="0"/>
              </a:rPr>
              <a:t>Ad hoc observatie </a:t>
            </a:r>
          </a:p>
          <a:p>
            <a:pPr lvl="1"/>
            <a:r>
              <a:rPr lang="nl-NL" sz="1700" dirty="0" smtClean="0">
                <a:solidFill>
                  <a:srgbClr val="313D42"/>
                </a:solidFill>
                <a:latin typeface="Trebuchet MS" panose="020B0603020202020204" pitchFamily="34" charset="0"/>
              </a:rPr>
              <a:t>Is meestal consultatie</a:t>
            </a:r>
            <a:endParaRPr lang="nl-NL" sz="2000" dirty="0" smtClean="0">
              <a:solidFill>
                <a:srgbClr val="313D42"/>
              </a:solidFill>
              <a:latin typeface="Trebuchet MS" panose="020B0603020202020204" pitchFamily="34" charset="0"/>
            </a:endParaRPr>
          </a:p>
          <a:p>
            <a:endParaRPr lang="nl-NL" sz="2000" dirty="0">
              <a:solidFill>
                <a:srgbClr val="313D42"/>
              </a:solidFill>
              <a:latin typeface="Trebuchet MS" panose="020B0603020202020204" pitchFamily="34" charset="0"/>
            </a:endParaRPr>
          </a:p>
          <a:p>
            <a:endParaRPr lang="nl-NL" sz="2000" dirty="0" smtClean="0">
              <a:solidFill>
                <a:srgbClr val="313D42"/>
              </a:solidFill>
              <a:latin typeface="Trebuchet MS" panose="020B0603020202020204" pitchFamily="34" charset="0"/>
            </a:endParaRPr>
          </a:p>
          <a:p>
            <a:r>
              <a:rPr lang="nl-NL" sz="2000" dirty="0" smtClean="0">
                <a:solidFill>
                  <a:srgbClr val="313D42"/>
                </a:solidFill>
                <a:latin typeface="Trebuchet MS" panose="020B0603020202020204" pitchFamily="34" charset="0"/>
              </a:rPr>
              <a:t>Geplande observatie </a:t>
            </a:r>
          </a:p>
          <a:p>
            <a:pPr lvl="1"/>
            <a:r>
              <a:rPr lang="nl-NL" sz="1700" dirty="0" smtClean="0">
                <a:solidFill>
                  <a:srgbClr val="313D42"/>
                </a:solidFill>
                <a:latin typeface="Trebuchet MS" panose="020B0603020202020204" pitchFamily="34" charset="0"/>
              </a:rPr>
              <a:t>leren van een nieuwe vaardigheid</a:t>
            </a:r>
          </a:p>
          <a:p>
            <a:pPr lvl="1"/>
            <a:r>
              <a:rPr lang="nl-NL" sz="1700" dirty="0" smtClean="0">
                <a:solidFill>
                  <a:srgbClr val="313D42"/>
                </a:solidFill>
                <a:latin typeface="Trebuchet MS" panose="020B0603020202020204" pitchFamily="34" charset="0"/>
              </a:rPr>
              <a:t>om-en-om spreekuur</a:t>
            </a:r>
          </a:p>
          <a:p>
            <a:endParaRPr lang="nl-NL" sz="2000" dirty="0">
              <a:solidFill>
                <a:srgbClr val="313D42"/>
              </a:solidFill>
              <a:latin typeface="Trebuchet MS" panose="020B0603020202020204" pitchFamily="34" charset="0"/>
            </a:endParaRPr>
          </a:p>
          <a:p>
            <a:endParaRPr lang="nl-NL" sz="2000" dirty="0" smtClean="0">
              <a:solidFill>
                <a:srgbClr val="313D42"/>
              </a:solidFill>
              <a:latin typeface="Trebuchet MS" panose="020B0603020202020204" pitchFamily="34" charset="0"/>
            </a:endParaRPr>
          </a:p>
          <a:p>
            <a:endParaRPr lang="nl-NL" sz="2000" dirty="0">
              <a:solidFill>
                <a:srgbClr val="313D42"/>
              </a:solidFill>
              <a:latin typeface="Trebuchet MS" panose="020B0603020202020204" pitchFamily="34" charset="0"/>
            </a:endParaRPr>
          </a:p>
        </p:txBody>
      </p:sp>
      <p:sp>
        <p:nvSpPr>
          <p:cNvPr id="5" name="Title 1"/>
          <p:cNvSpPr>
            <a:spLocks noGrp="1"/>
          </p:cNvSpPr>
          <p:nvPr>
            <p:ph type="title"/>
          </p:nvPr>
        </p:nvSpPr>
        <p:spPr>
          <a:xfrm>
            <a:off x="637784" y="147450"/>
            <a:ext cx="7609854" cy="579419"/>
          </a:xfrm>
        </p:spPr>
        <p:txBody>
          <a:bodyPr>
            <a:normAutofit/>
          </a:bodyPr>
          <a:lstStyle/>
          <a:p>
            <a:pPr algn="ctr"/>
            <a:r>
              <a:rPr lang="en-US" b="1" dirty="0" err="1" smtClean="0">
                <a:solidFill>
                  <a:srgbClr val="313D42"/>
                </a:solidFill>
              </a:rPr>
              <a:t>Observatie</a:t>
            </a:r>
            <a:r>
              <a:rPr lang="en-US" b="1" dirty="0" smtClean="0">
                <a:solidFill>
                  <a:srgbClr val="313D42"/>
                </a:solidFill>
              </a:rPr>
              <a:t> van </a:t>
            </a:r>
            <a:r>
              <a:rPr lang="en-US" b="1" dirty="0" err="1" smtClean="0">
                <a:solidFill>
                  <a:srgbClr val="313D42"/>
                </a:solidFill>
              </a:rPr>
              <a:t>technische</a:t>
            </a:r>
            <a:r>
              <a:rPr lang="en-US" b="1" dirty="0" smtClean="0">
                <a:solidFill>
                  <a:srgbClr val="313D42"/>
                </a:solidFill>
              </a:rPr>
              <a:t> </a:t>
            </a:r>
            <a:r>
              <a:rPr lang="en-US" b="1" dirty="0" err="1" smtClean="0">
                <a:solidFill>
                  <a:srgbClr val="313D42"/>
                </a:solidFill>
              </a:rPr>
              <a:t>vaardigheden</a:t>
            </a:r>
            <a:endParaRPr lang="en-US" b="1" dirty="0">
              <a:solidFill>
                <a:srgbClr val="313D42"/>
              </a:solidFill>
            </a:endParaRPr>
          </a:p>
        </p:txBody>
      </p:sp>
    </p:spTree>
    <p:extLst>
      <p:ext uri="{BB962C8B-B14F-4D97-AF65-F5344CB8AC3E}">
        <p14:creationId xmlns:p14="http://schemas.microsoft.com/office/powerpoint/2010/main" val="4044067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fade">
                                      <p:cBhvr>
                                        <p:cTn id="15" dur="500"/>
                                        <p:tgtEl>
                                          <p:spTgt spid="3">
                                            <p:txEl>
                                              <p:pRg st="6" end="6"/>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7" end="7"/>
                                            </p:txEl>
                                          </p:spTgt>
                                        </p:tgtEl>
                                        <p:attrNameLst>
                                          <p:attrName>style.visibility</p:attrName>
                                        </p:attrNameLst>
                                      </p:cBhvr>
                                      <p:to>
                                        <p:strVal val="visible"/>
                                      </p:to>
                                    </p:set>
                                    <p:animEffect transition="in" filter="fade">
                                      <p:cBhvr>
                                        <p:cTn id="20" dur="500"/>
                                        <p:tgtEl>
                                          <p:spTgt spid="3">
                                            <p:txEl>
                                              <p:pRg st="7" end="7"/>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Effect transition="in" filter="fade">
                                      <p:cBhvr>
                                        <p:cTn id="2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Tijdelijke aanduiding voor inhoud 2"/>
          <p:cNvPicPr>
            <a:picLocks noGrp="1" noChangeAspect="1"/>
          </p:cNvPicPr>
          <p:nvPr>
            <p:ph idx="1"/>
          </p:nvPr>
        </p:nvPicPr>
        <p:blipFill rotWithShape="1">
          <a:blip r:embed="rId3" cstate="print">
            <a:extLst>
              <a:ext uri="{28A0092B-C50C-407E-A947-70E740481C1C}">
                <a14:useLocalDpi xmlns:a14="http://schemas.microsoft.com/office/drawing/2010/main" val="0"/>
              </a:ext>
            </a:extLst>
          </a:blip>
          <a:srcRect l="13039" t="12312" r="15469" b="-1"/>
          <a:stretch/>
        </p:blipFill>
        <p:spPr>
          <a:xfrm>
            <a:off x="712518" y="570016"/>
            <a:ext cx="7683337" cy="9423977"/>
          </a:xfrm>
        </p:spPr>
      </p:pic>
    </p:spTree>
    <p:extLst>
      <p:ext uri="{BB962C8B-B14F-4D97-AF65-F5344CB8AC3E}">
        <p14:creationId xmlns:p14="http://schemas.microsoft.com/office/powerpoint/2010/main" val="3526323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pPr marL="0" indent="0">
              <a:buNone/>
            </a:pPr>
            <a:r>
              <a:rPr lang="nl-NL" sz="2000" dirty="0" smtClean="0">
                <a:solidFill>
                  <a:srgbClr val="313D42"/>
                </a:solidFill>
                <a:latin typeface="Trebuchet MS" panose="020B0603020202020204" pitchFamily="34" charset="0"/>
              </a:rPr>
              <a:t>(De opleider controleert de bevindingen)</a:t>
            </a:r>
          </a:p>
          <a:p>
            <a:pPr marL="0" indent="0">
              <a:buNone/>
            </a:pPr>
            <a:endParaRPr lang="nl-NL" sz="2000" dirty="0" smtClean="0">
              <a:solidFill>
                <a:srgbClr val="313D42"/>
              </a:solidFill>
              <a:latin typeface="Trebuchet MS" panose="020B0603020202020204" pitchFamily="34" charset="0"/>
            </a:endParaRPr>
          </a:p>
          <a:p>
            <a:pPr marL="0" indent="0">
              <a:buNone/>
            </a:pPr>
            <a:r>
              <a:rPr lang="nl-NL" sz="2000" i="1" dirty="0" smtClean="0">
                <a:solidFill>
                  <a:srgbClr val="313D42"/>
                </a:solidFill>
                <a:latin typeface="Trebuchet MS" panose="020B0603020202020204" pitchFamily="34" charset="0"/>
              </a:rPr>
              <a:t>“Dat </a:t>
            </a:r>
            <a:r>
              <a:rPr lang="nl-NL" sz="2000" i="1" dirty="0">
                <a:solidFill>
                  <a:srgbClr val="313D42"/>
                </a:solidFill>
                <a:latin typeface="Trebuchet MS" panose="020B0603020202020204" pitchFamily="34" charset="0"/>
              </a:rPr>
              <a:t>voelt ook een beetje als gebrek aan </a:t>
            </a:r>
            <a:r>
              <a:rPr lang="nl-NL" sz="2000" i="1" dirty="0" smtClean="0">
                <a:solidFill>
                  <a:srgbClr val="313D42"/>
                </a:solidFill>
                <a:latin typeface="Trebuchet MS" panose="020B0603020202020204" pitchFamily="34" charset="0"/>
              </a:rPr>
              <a:t>vertrouwen […] mijn </a:t>
            </a:r>
            <a:r>
              <a:rPr lang="nl-NL" sz="2000" i="1" dirty="0">
                <a:solidFill>
                  <a:srgbClr val="313D42"/>
                </a:solidFill>
                <a:latin typeface="Trebuchet MS" panose="020B0603020202020204" pitchFamily="34" charset="0"/>
              </a:rPr>
              <a:t>opleider luistert nog regelmatig de longen, als ik dat ook gedaan heb, dan denk van “nou, jongen, ik heb veel liever dat je met andere dingen meekijkt of </a:t>
            </a:r>
            <a:r>
              <a:rPr lang="nl-NL" sz="2000" i="1" dirty="0" smtClean="0">
                <a:solidFill>
                  <a:srgbClr val="313D42"/>
                </a:solidFill>
                <a:latin typeface="Trebuchet MS" panose="020B0603020202020204" pitchFamily="34" charset="0"/>
              </a:rPr>
              <a:t>luistert, </a:t>
            </a:r>
            <a:r>
              <a:rPr lang="nl-NL" sz="2000" i="1" dirty="0">
                <a:solidFill>
                  <a:srgbClr val="313D42"/>
                </a:solidFill>
                <a:latin typeface="Trebuchet MS" panose="020B0603020202020204" pitchFamily="34" charset="0"/>
              </a:rPr>
              <a:t>want </a:t>
            </a:r>
            <a:r>
              <a:rPr lang="nl-NL" sz="2000" i="1" dirty="0" smtClean="0">
                <a:solidFill>
                  <a:srgbClr val="313D42"/>
                </a:solidFill>
                <a:latin typeface="Trebuchet MS" panose="020B0603020202020204" pitchFamily="34" charset="0"/>
              </a:rPr>
              <a:t>dit </a:t>
            </a:r>
            <a:r>
              <a:rPr lang="nl-NL" sz="2000" i="1" dirty="0">
                <a:solidFill>
                  <a:srgbClr val="313D42"/>
                </a:solidFill>
                <a:latin typeface="Trebuchet MS" panose="020B0603020202020204" pitchFamily="34" charset="0"/>
              </a:rPr>
              <a:t>kan ik </a:t>
            </a:r>
            <a:r>
              <a:rPr lang="nl-NL" sz="2000" i="1" dirty="0" smtClean="0">
                <a:solidFill>
                  <a:srgbClr val="313D42"/>
                </a:solidFill>
                <a:latin typeface="Trebuchet MS" panose="020B0603020202020204" pitchFamily="34" charset="0"/>
              </a:rPr>
              <a:t>wel”</a:t>
            </a:r>
            <a:endParaRPr lang="nl-NL" sz="2000" i="1" dirty="0">
              <a:solidFill>
                <a:srgbClr val="313D42"/>
              </a:solidFill>
              <a:latin typeface="Trebuchet MS" panose="020B0603020202020204" pitchFamily="34" charset="0"/>
            </a:endParaRPr>
          </a:p>
          <a:p>
            <a:endParaRPr lang="nl-NL" sz="2000" i="1" dirty="0">
              <a:solidFill>
                <a:srgbClr val="313D42"/>
              </a:solidFill>
              <a:latin typeface="Trebuchet MS" panose="020B0603020202020204" pitchFamily="34" charset="0"/>
            </a:endParaRPr>
          </a:p>
        </p:txBody>
      </p:sp>
      <p:sp>
        <p:nvSpPr>
          <p:cNvPr id="5" name="Title 1"/>
          <p:cNvSpPr>
            <a:spLocks noGrp="1"/>
          </p:cNvSpPr>
          <p:nvPr>
            <p:ph type="title"/>
          </p:nvPr>
        </p:nvSpPr>
        <p:spPr>
          <a:xfrm>
            <a:off x="637784" y="147450"/>
            <a:ext cx="7609854" cy="579419"/>
          </a:xfrm>
        </p:spPr>
        <p:txBody>
          <a:bodyPr>
            <a:normAutofit/>
          </a:bodyPr>
          <a:lstStyle/>
          <a:p>
            <a:pPr algn="ctr"/>
            <a:r>
              <a:rPr lang="en-US" b="1" dirty="0" err="1">
                <a:solidFill>
                  <a:srgbClr val="313D42"/>
                </a:solidFill>
              </a:rPr>
              <a:t>Consultatie</a:t>
            </a:r>
            <a:endParaRPr lang="en-US" b="1" dirty="0">
              <a:solidFill>
                <a:srgbClr val="D7DEE1"/>
              </a:solidFill>
            </a:endParaRPr>
          </a:p>
        </p:txBody>
      </p:sp>
    </p:spTree>
    <p:extLst>
      <p:ext uri="{BB962C8B-B14F-4D97-AF65-F5344CB8AC3E}">
        <p14:creationId xmlns:p14="http://schemas.microsoft.com/office/powerpoint/2010/main" val="36828771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pPr marL="0" indent="0">
              <a:buNone/>
            </a:pPr>
            <a:r>
              <a:rPr lang="nl-NL" sz="2000" dirty="0">
                <a:solidFill>
                  <a:srgbClr val="313D42"/>
                </a:solidFill>
                <a:latin typeface="Trebuchet MS" panose="020B0603020202020204" pitchFamily="34" charset="0"/>
              </a:rPr>
              <a:t>(De opleider controleert de bevindingen)</a:t>
            </a:r>
          </a:p>
          <a:p>
            <a:pPr marL="0" indent="0">
              <a:buNone/>
            </a:pPr>
            <a:endParaRPr lang="nl-NL" sz="2000" dirty="0">
              <a:solidFill>
                <a:srgbClr val="313D42"/>
              </a:solidFill>
              <a:latin typeface="Trebuchet MS" panose="020B0603020202020204" pitchFamily="34" charset="0"/>
            </a:endParaRPr>
          </a:p>
          <a:p>
            <a:pPr marL="0" indent="0">
              <a:buNone/>
            </a:pPr>
            <a:endParaRPr lang="nl-NL" sz="2000" i="1" dirty="0">
              <a:solidFill>
                <a:srgbClr val="313D42"/>
              </a:solidFill>
              <a:latin typeface="Trebuchet MS" panose="020B0603020202020204" pitchFamily="34" charset="0"/>
            </a:endParaRPr>
          </a:p>
          <a:p>
            <a:pPr marL="0" indent="0">
              <a:buNone/>
            </a:pPr>
            <a:r>
              <a:rPr lang="nl-NL" sz="2000" i="1" dirty="0" smtClean="0">
                <a:solidFill>
                  <a:srgbClr val="313D42"/>
                </a:solidFill>
                <a:latin typeface="Trebuchet MS" panose="020B0603020202020204" pitchFamily="34" charset="0"/>
              </a:rPr>
              <a:t>“Ja</a:t>
            </a:r>
            <a:r>
              <a:rPr lang="nl-NL" sz="2000" i="1" dirty="0">
                <a:solidFill>
                  <a:srgbClr val="313D42"/>
                </a:solidFill>
                <a:latin typeface="Trebuchet MS" panose="020B0603020202020204" pitchFamily="34" charset="0"/>
              </a:rPr>
              <a:t>, met longen luisteren had ik wel… ook het idee dat ik dat kon, maar ik heb toch wel door samen luisteren nieuwe longgeluiden geleerd zeg </a:t>
            </a:r>
            <a:r>
              <a:rPr lang="nl-NL" sz="2000" i="1" dirty="0" smtClean="0">
                <a:solidFill>
                  <a:srgbClr val="313D42"/>
                </a:solidFill>
                <a:latin typeface="Trebuchet MS" panose="020B0603020202020204" pitchFamily="34" charset="0"/>
              </a:rPr>
              <a:t>maar”</a:t>
            </a:r>
            <a:endParaRPr lang="nl-NL" sz="2000" i="1" dirty="0">
              <a:solidFill>
                <a:srgbClr val="313D42"/>
              </a:solidFill>
              <a:latin typeface="Trebuchet MS" panose="020B0603020202020204" pitchFamily="34" charset="0"/>
            </a:endParaRPr>
          </a:p>
        </p:txBody>
      </p:sp>
      <p:sp>
        <p:nvSpPr>
          <p:cNvPr id="5" name="Title 1"/>
          <p:cNvSpPr>
            <a:spLocks noGrp="1"/>
          </p:cNvSpPr>
          <p:nvPr>
            <p:ph type="title"/>
          </p:nvPr>
        </p:nvSpPr>
        <p:spPr>
          <a:xfrm>
            <a:off x="637784" y="147450"/>
            <a:ext cx="7609854" cy="579419"/>
          </a:xfrm>
        </p:spPr>
        <p:txBody>
          <a:bodyPr>
            <a:normAutofit/>
          </a:bodyPr>
          <a:lstStyle/>
          <a:p>
            <a:pPr algn="ctr"/>
            <a:r>
              <a:rPr lang="en-US" b="1" dirty="0" err="1">
                <a:solidFill>
                  <a:srgbClr val="313D42"/>
                </a:solidFill>
              </a:rPr>
              <a:t>Consultatie</a:t>
            </a:r>
            <a:endParaRPr lang="en-US" b="1" dirty="0">
              <a:solidFill>
                <a:srgbClr val="D7DEE1"/>
              </a:solidFill>
            </a:endParaRPr>
          </a:p>
        </p:txBody>
      </p:sp>
    </p:spTree>
    <p:extLst>
      <p:ext uri="{BB962C8B-B14F-4D97-AF65-F5344CB8AC3E}">
        <p14:creationId xmlns:p14="http://schemas.microsoft.com/office/powerpoint/2010/main" val="25594488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pPr marL="0" indent="0">
              <a:buNone/>
            </a:pPr>
            <a:r>
              <a:rPr lang="nl-NL" sz="2000" dirty="0" smtClean="0">
                <a:solidFill>
                  <a:srgbClr val="313D42"/>
                </a:solidFill>
                <a:latin typeface="Trebuchet MS" panose="020B0603020202020204" pitchFamily="34" charset="0"/>
              </a:rPr>
              <a:t>(De opleider observeert een technische vaardigheid)</a:t>
            </a:r>
          </a:p>
          <a:p>
            <a:pPr marL="0" indent="0">
              <a:buNone/>
            </a:pPr>
            <a:endParaRPr lang="nl-NL" sz="2000" dirty="0" smtClean="0">
              <a:solidFill>
                <a:srgbClr val="313D42"/>
              </a:solidFill>
              <a:latin typeface="Trebuchet MS" panose="020B0603020202020204" pitchFamily="34" charset="0"/>
            </a:endParaRPr>
          </a:p>
          <a:p>
            <a:pPr marL="0" indent="0">
              <a:buNone/>
            </a:pPr>
            <a:r>
              <a:rPr lang="nl-NL" sz="2000" i="1" dirty="0" smtClean="0">
                <a:solidFill>
                  <a:srgbClr val="313D42"/>
                </a:solidFill>
                <a:latin typeface="Trebuchet MS" panose="020B0603020202020204" pitchFamily="34" charset="0"/>
              </a:rPr>
              <a:t>“… het </a:t>
            </a:r>
            <a:r>
              <a:rPr lang="nl-NL" sz="2000" i="1" dirty="0">
                <a:solidFill>
                  <a:srgbClr val="313D42"/>
                </a:solidFill>
                <a:latin typeface="Trebuchet MS" panose="020B0603020202020204" pitchFamily="34" charset="0"/>
              </a:rPr>
              <a:t>heeft niet zoveel zin als de opleider kijkt, terwijl ik naar longen luister. Terwijl ik dat al heb </a:t>
            </a:r>
            <a:r>
              <a:rPr lang="nl-NL" sz="2000" i="1" dirty="0" smtClean="0">
                <a:solidFill>
                  <a:srgbClr val="313D42"/>
                </a:solidFill>
                <a:latin typeface="Trebuchet MS" panose="020B0603020202020204" pitchFamily="34" charset="0"/>
              </a:rPr>
              <a:t>gedaan”</a:t>
            </a:r>
            <a:endParaRPr lang="nl-NL" sz="2000" i="1" dirty="0">
              <a:solidFill>
                <a:srgbClr val="313D42"/>
              </a:solidFill>
              <a:latin typeface="Trebuchet MS" panose="020B0603020202020204" pitchFamily="34" charset="0"/>
            </a:endParaRPr>
          </a:p>
          <a:p>
            <a:endParaRPr lang="nl-NL" dirty="0">
              <a:solidFill>
                <a:srgbClr val="313D42"/>
              </a:solidFill>
            </a:endParaRPr>
          </a:p>
        </p:txBody>
      </p:sp>
      <p:sp>
        <p:nvSpPr>
          <p:cNvPr id="4" name="Title 1"/>
          <p:cNvSpPr>
            <a:spLocks noGrp="1"/>
          </p:cNvSpPr>
          <p:nvPr>
            <p:ph type="title"/>
          </p:nvPr>
        </p:nvSpPr>
        <p:spPr>
          <a:xfrm>
            <a:off x="637784" y="147450"/>
            <a:ext cx="7609854" cy="579419"/>
          </a:xfrm>
        </p:spPr>
        <p:txBody>
          <a:bodyPr>
            <a:normAutofit/>
          </a:bodyPr>
          <a:lstStyle/>
          <a:p>
            <a:pPr algn="ctr"/>
            <a:r>
              <a:rPr lang="en-US" b="1" dirty="0" err="1">
                <a:solidFill>
                  <a:srgbClr val="313D42"/>
                </a:solidFill>
              </a:rPr>
              <a:t>Consultatie</a:t>
            </a:r>
            <a:endParaRPr lang="en-US" b="1" dirty="0">
              <a:solidFill>
                <a:srgbClr val="D7DEE1"/>
              </a:solidFill>
            </a:endParaRPr>
          </a:p>
        </p:txBody>
      </p:sp>
    </p:spTree>
    <p:extLst>
      <p:ext uri="{BB962C8B-B14F-4D97-AF65-F5344CB8AC3E}">
        <p14:creationId xmlns:p14="http://schemas.microsoft.com/office/powerpoint/2010/main" val="2374952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pPr marL="0" indent="0">
              <a:buNone/>
            </a:pPr>
            <a:r>
              <a:rPr lang="nl-NL" sz="2000" i="1" dirty="0" smtClean="0">
                <a:solidFill>
                  <a:srgbClr val="313D42"/>
                </a:solidFill>
                <a:latin typeface="Trebuchet MS" panose="020B0603020202020204" pitchFamily="34" charset="0"/>
              </a:rPr>
              <a:t>(</a:t>
            </a:r>
            <a:r>
              <a:rPr lang="nl-NL" sz="2000" dirty="0" smtClean="0">
                <a:solidFill>
                  <a:srgbClr val="313D42"/>
                </a:solidFill>
                <a:latin typeface="Trebuchet MS" panose="020B0603020202020204" pitchFamily="34" charset="0"/>
              </a:rPr>
              <a:t>De opleider neemt het consult over)</a:t>
            </a:r>
          </a:p>
          <a:p>
            <a:pPr marL="0" indent="0">
              <a:buNone/>
            </a:pPr>
            <a:endParaRPr lang="nl-NL" sz="2000" dirty="0" smtClean="0">
              <a:solidFill>
                <a:srgbClr val="313D42"/>
              </a:solidFill>
              <a:latin typeface="Trebuchet MS" panose="020B0603020202020204" pitchFamily="34" charset="0"/>
            </a:endParaRPr>
          </a:p>
          <a:p>
            <a:pPr marL="0" indent="0">
              <a:buNone/>
            </a:pPr>
            <a:r>
              <a:rPr lang="nl-NL" sz="2000" i="1" dirty="0" smtClean="0">
                <a:solidFill>
                  <a:srgbClr val="313D42"/>
                </a:solidFill>
                <a:latin typeface="Trebuchet MS" panose="020B0603020202020204" pitchFamily="34" charset="0"/>
              </a:rPr>
              <a:t>“dan </a:t>
            </a:r>
            <a:r>
              <a:rPr lang="nl-NL" sz="2000" i="1" dirty="0">
                <a:solidFill>
                  <a:srgbClr val="313D42"/>
                </a:solidFill>
                <a:latin typeface="Trebuchet MS" panose="020B0603020202020204" pitchFamily="34" charset="0"/>
              </a:rPr>
              <a:t>voelt het voor mij in ieder geval alsof ik de regie een beetje kwijt </a:t>
            </a:r>
            <a:r>
              <a:rPr lang="nl-NL" sz="2000" i="1" dirty="0" smtClean="0">
                <a:solidFill>
                  <a:srgbClr val="313D42"/>
                </a:solidFill>
                <a:latin typeface="Trebuchet MS" panose="020B0603020202020204" pitchFamily="34" charset="0"/>
              </a:rPr>
              <a:t>ben, dan </a:t>
            </a:r>
            <a:r>
              <a:rPr lang="nl-NL" sz="2000" i="1" dirty="0">
                <a:solidFill>
                  <a:srgbClr val="313D42"/>
                </a:solidFill>
                <a:latin typeface="Trebuchet MS" panose="020B0603020202020204" pitchFamily="34" charset="0"/>
              </a:rPr>
              <a:t>voel ik me eerder weer in de rol van een </a:t>
            </a:r>
            <a:r>
              <a:rPr lang="nl-NL" sz="2000" i="1" dirty="0" err="1" smtClean="0">
                <a:solidFill>
                  <a:srgbClr val="313D42"/>
                </a:solidFill>
                <a:latin typeface="Trebuchet MS" panose="020B0603020202020204" pitchFamily="34" charset="0"/>
              </a:rPr>
              <a:t>co-assistent</a:t>
            </a:r>
            <a:r>
              <a:rPr lang="nl-NL" sz="2000" i="1" dirty="0">
                <a:solidFill>
                  <a:srgbClr val="313D42"/>
                </a:solidFill>
                <a:latin typeface="Trebuchet MS" panose="020B0603020202020204" pitchFamily="34" charset="0"/>
              </a:rPr>
              <a:t>, dan in de rol van een </a:t>
            </a:r>
            <a:r>
              <a:rPr lang="nl-NL" sz="2000" i="1" dirty="0" smtClean="0">
                <a:solidFill>
                  <a:srgbClr val="313D42"/>
                </a:solidFill>
                <a:latin typeface="Trebuchet MS" panose="020B0603020202020204" pitchFamily="34" charset="0"/>
              </a:rPr>
              <a:t>dokter”</a:t>
            </a:r>
            <a:endParaRPr lang="nl-NL" sz="2000" i="1" dirty="0">
              <a:solidFill>
                <a:srgbClr val="313D42"/>
              </a:solidFill>
              <a:latin typeface="Trebuchet MS" panose="020B0603020202020204" pitchFamily="34" charset="0"/>
            </a:endParaRPr>
          </a:p>
        </p:txBody>
      </p:sp>
      <p:sp>
        <p:nvSpPr>
          <p:cNvPr id="4" name="Title 1"/>
          <p:cNvSpPr>
            <a:spLocks noGrp="1"/>
          </p:cNvSpPr>
          <p:nvPr>
            <p:ph type="title"/>
          </p:nvPr>
        </p:nvSpPr>
        <p:spPr>
          <a:xfrm>
            <a:off x="637784" y="147450"/>
            <a:ext cx="7609854" cy="579419"/>
          </a:xfrm>
        </p:spPr>
        <p:txBody>
          <a:bodyPr>
            <a:normAutofit/>
          </a:bodyPr>
          <a:lstStyle/>
          <a:p>
            <a:pPr algn="ctr"/>
            <a:r>
              <a:rPr lang="en-US" b="1" dirty="0" err="1">
                <a:solidFill>
                  <a:srgbClr val="313D42"/>
                </a:solidFill>
              </a:rPr>
              <a:t>Consultatie</a:t>
            </a:r>
            <a:endParaRPr lang="en-US" b="1" dirty="0">
              <a:solidFill>
                <a:srgbClr val="D7DEE1"/>
              </a:solidFill>
            </a:endParaRPr>
          </a:p>
        </p:txBody>
      </p:sp>
    </p:spTree>
    <p:extLst>
      <p:ext uri="{BB962C8B-B14F-4D97-AF65-F5344CB8AC3E}">
        <p14:creationId xmlns:p14="http://schemas.microsoft.com/office/powerpoint/2010/main" val="3674466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pPr marL="0" indent="0">
              <a:buNone/>
            </a:pPr>
            <a:r>
              <a:rPr lang="nl-NL" sz="2000" dirty="0" smtClean="0">
                <a:solidFill>
                  <a:srgbClr val="313D42"/>
                </a:solidFill>
                <a:latin typeface="Trebuchet MS" panose="020B0603020202020204" pitchFamily="34" charset="0"/>
              </a:rPr>
              <a:t>(Nadat de opleider het consult had overgenomen:)</a:t>
            </a:r>
          </a:p>
          <a:p>
            <a:pPr marL="0" indent="0">
              <a:buNone/>
            </a:pPr>
            <a:endParaRPr lang="nl-NL" sz="2000" dirty="0">
              <a:solidFill>
                <a:srgbClr val="313D42"/>
              </a:solidFill>
              <a:latin typeface="Trebuchet MS" panose="020B0603020202020204" pitchFamily="34" charset="0"/>
            </a:endParaRPr>
          </a:p>
          <a:p>
            <a:pPr marL="0" indent="0">
              <a:buNone/>
            </a:pPr>
            <a:r>
              <a:rPr lang="nl-NL" sz="2000" dirty="0" smtClean="0">
                <a:solidFill>
                  <a:srgbClr val="313D42"/>
                </a:solidFill>
                <a:latin typeface="Trebuchet MS" panose="020B0603020202020204" pitchFamily="34" charset="0"/>
              </a:rPr>
              <a:t>“</a:t>
            </a:r>
            <a:r>
              <a:rPr lang="nl-NL" sz="2000" i="1" dirty="0" smtClean="0">
                <a:solidFill>
                  <a:srgbClr val="313D42"/>
                </a:solidFill>
                <a:latin typeface="Trebuchet MS" panose="020B0603020202020204" pitchFamily="34" charset="0"/>
              </a:rPr>
              <a:t>Je </a:t>
            </a:r>
            <a:r>
              <a:rPr lang="nl-NL" sz="2000" i="1" dirty="0">
                <a:solidFill>
                  <a:srgbClr val="313D42"/>
                </a:solidFill>
                <a:latin typeface="Trebuchet MS" panose="020B0603020202020204" pitchFamily="34" charset="0"/>
              </a:rPr>
              <a:t>wordt natuurlijk in het </a:t>
            </a:r>
            <a:r>
              <a:rPr lang="nl-NL" sz="2000" i="1" dirty="0" smtClean="0">
                <a:solidFill>
                  <a:srgbClr val="313D42"/>
                </a:solidFill>
                <a:latin typeface="Trebuchet MS" panose="020B0603020202020204" pitchFamily="34" charset="0"/>
              </a:rPr>
              <a:t>vervolg wat </a:t>
            </a:r>
            <a:r>
              <a:rPr lang="nl-NL" sz="2000" i="1" dirty="0">
                <a:solidFill>
                  <a:srgbClr val="313D42"/>
                </a:solidFill>
                <a:latin typeface="Trebuchet MS" panose="020B0603020202020204" pitchFamily="34" charset="0"/>
              </a:rPr>
              <a:t>minder serieus genomen door de </a:t>
            </a:r>
            <a:r>
              <a:rPr lang="nl-NL" sz="2000" i="1" dirty="0" smtClean="0">
                <a:solidFill>
                  <a:srgbClr val="313D42"/>
                </a:solidFill>
                <a:latin typeface="Trebuchet MS" panose="020B0603020202020204" pitchFamily="34" charset="0"/>
              </a:rPr>
              <a:t>patiënt”</a:t>
            </a:r>
            <a:endParaRPr lang="nl-NL" sz="2000" i="1" dirty="0">
              <a:solidFill>
                <a:srgbClr val="313D42"/>
              </a:solidFill>
              <a:latin typeface="Trebuchet MS" panose="020B0603020202020204" pitchFamily="34" charset="0"/>
            </a:endParaRPr>
          </a:p>
        </p:txBody>
      </p:sp>
      <p:sp>
        <p:nvSpPr>
          <p:cNvPr id="5" name="Title 1"/>
          <p:cNvSpPr>
            <a:spLocks noGrp="1"/>
          </p:cNvSpPr>
          <p:nvPr>
            <p:ph type="title"/>
          </p:nvPr>
        </p:nvSpPr>
        <p:spPr>
          <a:xfrm>
            <a:off x="637784" y="147450"/>
            <a:ext cx="7609854" cy="579419"/>
          </a:xfrm>
        </p:spPr>
        <p:txBody>
          <a:bodyPr>
            <a:normAutofit/>
          </a:bodyPr>
          <a:lstStyle/>
          <a:p>
            <a:pPr algn="ctr"/>
            <a:r>
              <a:rPr lang="en-US" b="1" dirty="0" err="1" smtClean="0">
                <a:solidFill>
                  <a:srgbClr val="313D42"/>
                </a:solidFill>
              </a:rPr>
              <a:t>Consultatie</a:t>
            </a:r>
            <a:endParaRPr lang="en-US" b="1" dirty="0">
              <a:solidFill>
                <a:srgbClr val="313D42"/>
              </a:solidFill>
            </a:endParaRPr>
          </a:p>
        </p:txBody>
      </p:sp>
    </p:spTree>
    <p:extLst>
      <p:ext uri="{BB962C8B-B14F-4D97-AF65-F5344CB8AC3E}">
        <p14:creationId xmlns:p14="http://schemas.microsoft.com/office/powerpoint/2010/main" val="1541043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628650" y="873458"/>
            <a:ext cx="7886700" cy="3759266"/>
          </a:xfrm>
        </p:spPr>
        <p:txBody>
          <a:bodyPr>
            <a:normAutofit lnSpcReduction="10000"/>
          </a:bodyPr>
          <a:lstStyle/>
          <a:p>
            <a:endParaRPr lang="nl-NL" sz="2000" dirty="0" smtClean="0">
              <a:solidFill>
                <a:srgbClr val="313D42"/>
              </a:solidFill>
              <a:latin typeface="Trebuchet MS" panose="020B0603020202020204" pitchFamily="34" charset="0"/>
            </a:endParaRPr>
          </a:p>
          <a:p>
            <a:r>
              <a:rPr lang="nl-NL" sz="2000" dirty="0" smtClean="0">
                <a:solidFill>
                  <a:srgbClr val="313D42"/>
                </a:solidFill>
                <a:latin typeface="Trebuchet MS" panose="020B0603020202020204" pitchFamily="34" charset="0"/>
              </a:rPr>
              <a:t>Scenario’s </a:t>
            </a:r>
            <a:r>
              <a:rPr lang="nl-NL" sz="2000" dirty="0">
                <a:solidFill>
                  <a:srgbClr val="313D42"/>
                </a:solidFill>
                <a:latin typeface="Trebuchet MS" panose="020B0603020202020204" pitchFamily="34" charset="0"/>
              </a:rPr>
              <a:t>bij </a:t>
            </a:r>
            <a:r>
              <a:rPr lang="nl-NL" sz="2000" dirty="0" smtClean="0">
                <a:solidFill>
                  <a:srgbClr val="313D42"/>
                </a:solidFill>
                <a:latin typeface="Trebuchet MS" panose="020B0603020202020204" pitchFamily="34" charset="0"/>
              </a:rPr>
              <a:t>consultatie zijn voor </a:t>
            </a:r>
            <a:r>
              <a:rPr lang="nl-NL" sz="2000" dirty="0" err="1" smtClean="0">
                <a:solidFill>
                  <a:srgbClr val="313D42"/>
                </a:solidFill>
                <a:latin typeface="Trebuchet MS" panose="020B0603020202020204" pitchFamily="34" charset="0"/>
              </a:rPr>
              <a:t>aios</a:t>
            </a:r>
            <a:r>
              <a:rPr lang="nl-NL" sz="2000" dirty="0" smtClean="0">
                <a:solidFill>
                  <a:srgbClr val="313D42"/>
                </a:solidFill>
                <a:latin typeface="Trebuchet MS" panose="020B0603020202020204" pitchFamily="34" charset="0"/>
              </a:rPr>
              <a:t> vaak onvoorspelbaar</a:t>
            </a:r>
          </a:p>
          <a:p>
            <a:r>
              <a:rPr lang="nl-NL" sz="2000" dirty="0" err="1" smtClean="0">
                <a:solidFill>
                  <a:srgbClr val="313D42"/>
                </a:solidFill>
                <a:latin typeface="Trebuchet MS" panose="020B0603020202020204" pitchFamily="34" charset="0"/>
              </a:rPr>
              <a:t>Aios</a:t>
            </a:r>
            <a:r>
              <a:rPr lang="nl-NL" sz="2000" dirty="0" smtClean="0">
                <a:solidFill>
                  <a:srgbClr val="313D42"/>
                </a:solidFill>
                <a:latin typeface="Trebuchet MS" panose="020B0603020202020204" pitchFamily="34" charset="0"/>
              </a:rPr>
              <a:t> voeren daar weinig regie over</a:t>
            </a:r>
          </a:p>
          <a:p>
            <a:r>
              <a:rPr lang="nl-NL" sz="2000" dirty="0" err="1" smtClean="0">
                <a:solidFill>
                  <a:srgbClr val="313D42"/>
                </a:solidFill>
                <a:latin typeface="Trebuchet MS" panose="020B0603020202020204" pitchFamily="34" charset="0"/>
              </a:rPr>
              <a:t>Aios</a:t>
            </a:r>
            <a:r>
              <a:rPr lang="nl-NL" sz="2000" dirty="0" smtClean="0">
                <a:solidFill>
                  <a:srgbClr val="313D42"/>
                </a:solidFill>
                <a:latin typeface="Trebuchet MS" panose="020B0603020202020204" pitchFamily="34" charset="0"/>
              </a:rPr>
              <a:t> zoeken vaak niet de dialoog bij onvrede</a:t>
            </a:r>
          </a:p>
          <a:p>
            <a:r>
              <a:rPr lang="nl-NL" sz="2000" dirty="0" err="1">
                <a:solidFill>
                  <a:srgbClr val="313D42"/>
                </a:solidFill>
                <a:latin typeface="Trebuchet MS" panose="020B0603020202020204" pitchFamily="34" charset="0"/>
              </a:rPr>
              <a:t>Aios</a:t>
            </a:r>
            <a:r>
              <a:rPr lang="nl-NL" sz="2000" dirty="0">
                <a:solidFill>
                  <a:srgbClr val="313D42"/>
                </a:solidFill>
                <a:latin typeface="Trebuchet MS" panose="020B0603020202020204" pitchFamily="34" charset="0"/>
              </a:rPr>
              <a:t> vermijden soms verdere observaties na ongewenste </a:t>
            </a:r>
            <a:r>
              <a:rPr lang="nl-NL" sz="2000" dirty="0" smtClean="0">
                <a:solidFill>
                  <a:srgbClr val="313D42"/>
                </a:solidFill>
                <a:latin typeface="Trebuchet MS" panose="020B0603020202020204" pitchFamily="34" charset="0"/>
              </a:rPr>
              <a:t>scenario’s: haken dus af</a:t>
            </a:r>
            <a:endParaRPr lang="nl-NL" sz="2000" dirty="0">
              <a:solidFill>
                <a:srgbClr val="313D42"/>
              </a:solidFill>
              <a:latin typeface="Trebuchet MS" panose="020B0603020202020204" pitchFamily="34" charset="0"/>
            </a:endParaRPr>
          </a:p>
          <a:p>
            <a:endParaRPr lang="nl-NL" sz="2000" dirty="0" smtClean="0">
              <a:solidFill>
                <a:srgbClr val="313D42"/>
              </a:solidFill>
              <a:latin typeface="Trebuchet MS" panose="020B0603020202020204" pitchFamily="34" charset="0"/>
            </a:endParaRPr>
          </a:p>
          <a:p>
            <a:r>
              <a:rPr lang="nl-NL" sz="2000" dirty="0" smtClean="0">
                <a:solidFill>
                  <a:srgbClr val="313D42"/>
                </a:solidFill>
                <a:latin typeface="Trebuchet MS" panose="020B0603020202020204" pitchFamily="34" charset="0"/>
              </a:rPr>
              <a:t>Opleiders </a:t>
            </a:r>
            <a:r>
              <a:rPr lang="nl-NL" sz="2000" dirty="0">
                <a:solidFill>
                  <a:srgbClr val="313D42"/>
                </a:solidFill>
                <a:latin typeface="Trebuchet MS" panose="020B0603020202020204" pitchFamily="34" charset="0"/>
              </a:rPr>
              <a:t>lijken zich niet bewust van hun </a:t>
            </a:r>
            <a:r>
              <a:rPr lang="nl-NL" sz="2000" dirty="0" smtClean="0">
                <a:solidFill>
                  <a:srgbClr val="313D42"/>
                </a:solidFill>
                <a:latin typeface="Trebuchet MS" panose="020B0603020202020204" pitchFamily="34" charset="0"/>
              </a:rPr>
              <a:t>dominantie</a:t>
            </a:r>
          </a:p>
          <a:p>
            <a:r>
              <a:rPr lang="nl-NL" sz="2000" dirty="0">
                <a:solidFill>
                  <a:srgbClr val="313D42"/>
                </a:solidFill>
                <a:latin typeface="Trebuchet MS" panose="020B0603020202020204" pitchFamily="34" charset="0"/>
              </a:rPr>
              <a:t>Opleiders zien sommige </a:t>
            </a:r>
            <a:r>
              <a:rPr lang="nl-NL" sz="2000" dirty="0" err="1">
                <a:solidFill>
                  <a:srgbClr val="313D42"/>
                </a:solidFill>
                <a:latin typeface="Trebuchet MS" panose="020B0603020202020204" pitchFamily="34" charset="0"/>
              </a:rPr>
              <a:t>aios</a:t>
            </a:r>
            <a:r>
              <a:rPr lang="nl-NL" sz="2000" dirty="0">
                <a:solidFill>
                  <a:srgbClr val="313D42"/>
                </a:solidFill>
                <a:latin typeface="Trebuchet MS" panose="020B0603020202020204" pitchFamily="34" charset="0"/>
              </a:rPr>
              <a:t> ‘duiken’ maar realiseren </a:t>
            </a:r>
            <a:r>
              <a:rPr lang="nl-NL" sz="2000" dirty="0" smtClean="0">
                <a:solidFill>
                  <a:srgbClr val="313D42"/>
                </a:solidFill>
                <a:latin typeface="Trebuchet MS" panose="020B0603020202020204" pitchFamily="34" charset="0"/>
              </a:rPr>
              <a:t>zich misschien niet </a:t>
            </a:r>
            <a:r>
              <a:rPr lang="nl-NL" sz="2000" dirty="0">
                <a:solidFill>
                  <a:srgbClr val="313D42"/>
                </a:solidFill>
                <a:latin typeface="Trebuchet MS" panose="020B0603020202020204" pitchFamily="34" charset="0"/>
              </a:rPr>
              <a:t>dat dat ook aan henzelf of hun relatie met de </a:t>
            </a:r>
            <a:r>
              <a:rPr lang="nl-NL" sz="2000" dirty="0" err="1">
                <a:solidFill>
                  <a:srgbClr val="313D42"/>
                </a:solidFill>
                <a:latin typeface="Trebuchet MS" panose="020B0603020202020204" pitchFamily="34" charset="0"/>
              </a:rPr>
              <a:t>aios</a:t>
            </a:r>
            <a:r>
              <a:rPr lang="nl-NL" sz="2000" dirty="0">
                <a:solidFill>
                  <a:srgbClr val="313D42"/>
                </a:solidFill>
                <a:latin typeface="Trebuchet MS" panose="020B0603020202020204" pitchFamily="34" charset="0"/>
              </a:rPr>
              <a:t> kan liggen</a:t>
            </a:r>
          </a:p>
          <a:p>
            <a:endParaRPr lang="nl-NL" sz="2000" dirty="0">
              <a:solidFill>
                <a:srgbClr val="313D42"/>
              </a:solidFill>
              <a:latin typeface="Trebuchet MS" panose="020B0603020202020204" pitchFamily="34" charset="0"/>
            </a:endParaRPr>
          </a:p>
          <a:p>
            <a:endParaRPr lang="nl-NL" sz="2000" dirty="0">
              <a:solidFill>
                <a:srgbClr val="0070C0"/>
              </a:solidFill>
              <a:latin typeface="Trebuchet MS" panose="020B0603020202020204" pitchFamily="34" charset="0"/>
            </a:endParaRPr>
          </a:p>
          <a:p>
            <a:endParaRPr lang="nl-NL" sz="2000" dirty="0">
              <a:solidFill>
                <a:srgbClr val="0070C0"/>
              </a:solidFill>
              <a:latin typeface="Trebuchet MS" panose="020B0603020202020204" pitchFamily="34" charset="0"/>
            </a:endParaRPr>
          </a:p>
          <a:p>
            <a:endParaRPr lang="nl-NL" sz="2000" dirty="0" smtClean="0">
              <a:solidFill>
                <a:srgbClr val="313D42"/>
              </a:solidFill>
              <a:latin typeface="Trebuchet MS" panose="020B0603020202020204" pitchFamily="34" charset="0"/>
            </a:endParaRPr>
          </a:p>
          <a:p>
            <a:endParaRPr lang="nl-NL" sz="2000" dirty="0">
              <a:solidFill>
                <a:srgbClr val="313D42"/>
              </a:solidFill>
              <a:latin typeface="Trebuchet MS" panose="020B0603020202020204" pitchFamily="34" charset="0"/>
            </a:endParaRPr>
          </a:p>
        </p:txBody>
      </p:sp>
      <p:sp>
        <p:nvSpPr>
          <p:cNvPr id="5" name="Title 1"/>
          <p:cNvSpPr>
            <a:spLocks noGrp="1"/>
          </p:cNvSpPr>
          <p:nvPr>
            <p:ph type="title"/>
          </p:nvPr>
        </p:nvSpPr>
        <p:spPr>
          <a:xfrm>
            <a:off x="637784" y="147450"/>
            <a:ext cx="7609854" cy="579419"/>
          </a:xfrm>
        </p:spPr>
        <p:txBody>
          <a:bodyPr>
            <a:normAutofit/>
          </a:bodyPr>
          <a:lstStyle/>
          <a:p>
            <a:pPr algn="ctr"/>
            <a:r>
              <a:rPr lang="en-US" b="1" dirty="0" err="1" smtClean="0">
                <a:solidFill>
                  <a:srgbClr val="313D42"/>
                </a:solidFill>
              </a:rPr>
              <a:t>Consultatie</a:t>
            </a:r>
            <a:r>
              <a:rPr lang="en-US" b="1" dirty="0" smtClean="0">
                <a:solidFill>
                  <a:srgbClr val="313D42"/>
                </a:solidFill>
              </a:rPr>
              <a:t>: </a:t>
            </a:r>
            <a:r>
              <a:rPr lang="en-US" b="1" dirty="0" err="1" smtClean="0">
                <a:solidFill>
                  <a:srgbClr val="313D42"/>
                </a:solidFill>
              </a:rPr>
              <a:t>conclusies</a:t>
            </a:r>
            <a:endParaRPr lang="en-US" b="1" dirty="0">
              <a:solidFill>
                <a:srgbClr val="D7DEE1"/>
              </a:solidFill>
            </a:endParaRPr>
          </a:p>
        </p:txBody>
      </p:sp>
    </p:spTree>
    <p:extLst>
      <p:ext uri="{BB962C8B-B14F-4D97-AF65-F5344CB8AC3E}">
        <p14:creationId xmlns:p14="http://schemas.microsoft.com/office/powerpoint/2010/main" val="338476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459659" y="1210622"/>
            <a:ext cx="7903538" cy="2192908"/>
          </a:xfrm>
          <a:prstGeom prst="rect">
            <a:avLst/>
          </a:prstGeom>
        </p:spPr>
        <p:txBody>
          <a:bodyPr wrap="square">
            <a:spAutoFit/>
          </a:bodyPr>
          <a:lstStyle/>
          <a:p>
            <a:pPr>
              <a:defRPr/>
            </a:pPr>
            <a:r>
              <a:rPr lang="nl-NL" altLang="nl-NL" sz="1950" b="1" dirty="0" err="1" smtClean="0">
                <a:solidFill>
                  <a:srgbClr val="313D42"/>
                </a:solidFill>
                <a:latin typeface="Trebuchet MS" panose="020B0603020202020204" pitchFamily="34" charset="0"/>
                <a:cs typeface="Trebuchet MS"/>
              </a:rPr>
              <a:t>Telio</a:t>
            </a:r>
            <a:r>
              <a:rPr lang="nl-NL" altLang="nl-NL" sz="1950" b="1" dirty="0">
                <a:solidFill>
                  <a:srgbClr val="313D42"/>
                </a:solidFill>
                <a:latin typeface="Trebuchet MS" panose="020B0603020202020204" pitchFamily="34" charset="0"/>
                <a:cs typeface="Trebuchet MS"/>
              </a:rPr>
              <a:t> </a:t>
            </a:r>
            <a:r>
              <a:rPr lang="nl-NL" altLang="nl-NL" sz="1950" b="1" dirty="0" smtClean="0">
                <a:solidFill>
                  <a:srgbClr val="313D42"/>
                </a:solidFill>
                <a:latin typeface="Trebuchet MS" panose="020B0603020202020204" pitchFamily="34" charset="0"/>
                <a:cs typeface="Trebuchet MS"/>
              </a:rPr>
              <a:t>et al. (2016) The </a:t>
            </a:r>
            <a:r>
              <a:rPr lang="nl-NL" altLang="nl-NL" sz="1950" b="1" dirty="0" err="1" smtClean="0">
                <a:solidFill>
                  <a:srgbClr val="313D42"/>
                </a:solidFill>
                <a:latin typeface="Trebuchet MS" panose="020B0603020202020204" pitchFamily="34" charset="0"/>
                <a:cs typeface="Trebuchet MS"/>
              </a:rPr>
              <a:t>educational</a:t>
            </a:r>
            <a:r>
              <a:rPr lang="nl-NL" altLang="nl-NL" sz="1950" b="1" dirty="0" smtClean="0">
                <a:solidFill>
                  <a:srgbClr val="313D42"/>
                </a:solidFill>
                <a:latin typeface="Trebuchet MS" panose="020B0603020202020204" pitchFamily="34" charset="0"/>
                <a:cs typeface="Trebuchet MS"/>
              </a:rPr>
              <a:t> </a:t>
            </a:r>
            <a:r>
              <a:rPr lang="nl-NL" altLang="nl-NL" sz="1950" b="1" dirty="0" err="1" smtClean="0">
                <a:solidFill>
                  <a:srgbClr val="313D42"/>
                </a:solidFill>
                <a:latin typeface="Trebuchet MS" panose="020B0603020202020204" pitchFamily="34" charset="0"/>
                <a:cs typeface="Trebuchet MS"/>
              </a:rPr>
              <a:t>alliance</a:t>
            </a:r>
            <a:endParaRPr lang="nl-NL" altLang="nl-NL" sz="1950" b="1" dirty="0" smtClean="0">
              <a:solidFill>
                <a:srgbClr val="313D42"/>
              </a:solidFill>
              <a:latin typeface="Trebuchet MS" panose="020B0603020202020204" pitchFamily="34" charset="0"/>
              <a:cs typeface="Trebuchet MS"/>
            </a:endParaRPr>
          </a:p>
          <a:p>
            <a:pPr marL="342900" indent="-342900">
              <a:buFont typeface="Arial" panose="020B0604020202020204" pitchFamily="34" charset="0"/>
              <a:buChar char="•"/>
              <a:defRPr/>
            </a:pPr>
            <a:endParaRPr lang="nl-NL" altLang="nl-NL" sz="1950" b="1" dirty="0" smtClean="0">
              <a:solidFill>
                <a:srgbClr val="313D42"/>
              </a:solidFill>
              <a:latin typeface="Trebuchet MS" panose="020B0603020202020204" pitchFamily="34" charset="0"/>
              <a:cs typeface="Trebuchet MS"/>
            </a:endParaRPr>
          </a:p>
          <a:p>
            <a:pPr marL="524637" lvl="1" indent="-257175">
              <a:buFont typeface="Arial" panose="020B0604020202020204" pitchFamily="34" charset="0"/>
              <a:buChar char="•"/>
              <a:defRPr/>
            </a:pPr>
            <a:r>
              <a:rPr lang="nl-NL" altLang="nl-NL" sz="1950" dirty="0" err="1" smtClean="0">
                <a:solidFill>
                  <a:srgbClr val="313D42"/>
                </a:solidFill>
                <a:latin typeface="Trebuchet MS" panose="020B0603020202020204" pitchFamily="34" charset="0"/>
                <a:cs typeface="Trebuchet MS"/>
              </a:rPr>
              <a:t>Aios</a:t>
            </a:r>
            <a:r>
              <a:rPr lang="nl-NL" altLang="nl-NL" sz="1950" dirty="0" smtClean="0">
                <a:solidFill>
                  <a:srgbClr val="313D42"/>
                </a:solidFill>
                <a:latin typeface="Trebuchet MS" panose="020B0603020202020204" pitchFamily="34" charset="0"/>
                <a:cs typeface="Trebuchet MS"/>
              </a:rPr>
              <a:t> investeren in, en testen, de opleidingsrelatie</a:t>
            </a:r>
          </a:p>
          <a:p>
            <a:pPr marL="524637" lvl="1" indent="-257175">
              <a:buFont typeface="Arial" panose="020B0604020202020204" pitchFamily="34" charset="0"/>
              <a:buChar char="•"/>
              <a:defRPr/>
            </a:pPr>
            <a:r>
              <a:rPr lang="nl-NL" altLang="nl-NL" sz="1950" dirty="0" err="1" smtClean="0">
                <a:solidFill>
                  <a:srgbClr val="313D42"/>
                </a:solidFill>
                <a:latin typeface="Trebuchet MS" panose="020B0603020202020204" pitchFamily="34" charset="0"/>
                <a:cs typeface="Trebuchet MS"/>
              </a:rPr>
              <a:t>Aios</a:t>
            </a:r>
            <a:r>
              <a:rPr lang="nl-NL" altLang="nl-NL" sz="1950" dirty="0" smtClean="0">
                <a:solidFill>
                  <a:srgbClr val="313D42"/>
                </a:solidFill>
                <a:latin typeface="Trebuchet MS" panose="020B0603020202020204" pitchFamily="34" charset="0"/>
                <a:cs typeface="Trebuchet MS"/>
              </a:rPr>
              <a:t> zoeken niet automatisch de dialoog over de relatie</a:t>
            </a:r>
          </a:p>
          <a:p>
            <a:pPr marL="524637" lvl="1" indent="-257175">
              <a:buFont typeface="Arial" panose="020B0604020202020204" pitchFamily="34" charset="0"/>
              <a:buChar char="•"/>
              <a:defRPr/>
            </a:pPr>
            <a:r>
              <a:rPr lang="nl-NL" altLang="nl-NL" sz="1950" dirty="0" smtClean="0">
                <a:solidFill>
                  <a:srgbClr val="313D42"/>
                </a:solidFill>
                <a:latin typeface="Trebuchet MS" panose="020B0603020202020204" pitchFamily="34" charset="0"/>
                <a:cs typeface="Trebuchet MS"/>
              </a:rPr>
              <a:t>Maar haken soms af</a:t>
            </a:r>
            <a:endParaRPr lang="nl-NL" altLang="nl-NL" sz="1950" dirty="0">
              <a:solidFill>
                <a:srgbClr val="313D42"/>
              </a:solidFill>
              <a:latin typeface="Trebuchet MS" panose="020B0603020202020204" pitchFamily="34" charset="0"/>
              <a:cs typeface="Trebuchet MS"/>
            </a:endParaRPr>
          </a:p>
          <a:p>
            <a:pPr marL="524637" lvl="1" indent="-257175">
              <a:buFont typeface="Arial" panose="020B0604020202020204" pitchFamily="34" charset="0"/>
              <a:buChar char="•"/>
              <a:defRPr/>
            </a:pPr>
            <a:endParaRPr lang="nl-NL" altLang="nl-NL" sz="1950" dirty="0">
              <a:solidFill>
                <a:srgbClr val="313D42"/>
              </a:solidFill>
              <a:latin typeface="Trebuchet MS"/>
              <a:cs typeface="Trebuchet MS"/>
            </a:endParaRPr>
          </a:p>
          <a:p>
            <a:pPr marL="524637" lvl="1" indent="-257175">
              <a:buFont typeface="Arial" panose="020B0604020202020204" pitchFamily="34" charset="0"/>
              <a:buChar char="•"/>
              <a:defRPr/>
            </a:pPr>
            <a:endParaRPr lang="nl-NL" altLang="nl-NL" sz="1950" dirty="0">
              <a:solidFill>
                <a:srgbClr val="313D42"/>
              </a:solidFill>
              <a:latin typeface="Trebuchet MS"/>
              <a:cs typeface="Trebuchet MS"/>
            </a:endParaRPr>
          </a:p>
        </p:txBody>
      </p:sp>
      <p:sp>
        <p:nvSpPr>
          <p:cNvPr id="8" name="Title 1"/>
          <p:cNvSpPr txBox="1">
            <a:spLocks/>
          </p:cNvSpPr>
          <p:nvPr/>
        </p:nvSpPr>
        <p:spPr>
          <a:xfrm>
            <a:off x="637784" y="147450"/>
            <a:ext cx="7609854" cy="579419"/>
          </a:xfrm>
          <a:prstGeom prst="rect">
            <a:avLst/>
          </a:prstGeom>
        </p:spPr>
        <p:txBody>
          <a:bodyPr vert="horz" lIns="68580" tIns="34290" rIns="68580" bIns="3429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dirty="0" err="1" smtClean="0">
                <a:solidFill>
                  <a:srgbClr val="313D42"/>
                </a:solidFill>
              </a:rPr>
              <a:t>Dialoog</a:t>
            </a:r>
            <a:r>
              <a:rPr lang="en-US" sz="3600" b="1" dirty="0" smtClean="0">
                <a:solidFill>
                  <a:srgbClr val="313D42"/>
                </a:solidFill>
              </a:rPr>
              <a:t> in de </a:t>
            </a:r>
            <a:r>
              <a:rPr lang="en-US" sz="3600" b="1" dirty="0" err="1" smtClean="0">
                <a:solidFill>
                  <a:srgbClr val="313D42"/>
                </a:solidFill>
              </a:rPr>
              <a:t>opleidingsrelatie</a:t>
            </a:r>
            <a:endParaRPr lang="en-US" sz="3300" b="1" dirty="0">
              <a:solidFill>
                <a:srgbClr val="313D42"/>
              </a:solidFill>
            </a:endParaRPr>
          </a:p>
        </p:txBody>
      </p:sp>
    </p:spTree>
    <p:extLst>
      <p:ext uri="{BB962C8B-B14F-4D97-AF65-F5344CB8AC3E}">
        <p14:creationId xmlns:p14="http://schemas.microsoft.com/office/powerpoint/2010/main" val="332830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kstvak 11"/>
          <p:cNvSpPr txBox="1"/>
          <p:nvPr/>
        </p:nvSpPr>
        <p:spPr>
          <a:xfrm>
            <a:off x="637784" y="1097280"/>
            <a:ext cx="7609853" cy="3254893"/>
          </a:xfrm>
          <a:prstGeom prst="rect">
            <a:avLst/>
          </a:prstGeom>
          <a:noFill/>
        </p:spPr>
        <p:txBody>
          <a:bodyPr wrap="square" lIns="53492" tIns="26747" rIns="53492" bIns="26747" rtlCol="0">
            <a:spAutoFit/>
          </a:bodyPr>
          <a:lstStyle/>
          <a:p>
            <a:pPr marL="457200" indent="-457200">
              <a:buFont typeface="Wingdings" panose="05000000000000000000" pitchFamily="2" charset="2"/>
              <a:buChar char="Ø"/>
            </a:pPr>
            <a:r>
              <a:rPr lang="nl-NL" sz="2600" dirty="0" smtClean="0">
                <a:solidFill>
                  <a:srgbClr val="313D42"/>
                </a:solidFill>
                <a:latin typeface="Trebuchet MS"/>
                <a:cs typeface="Trebuchet MS"/>
              </a:rPr>
              <a:t>Waarom observatie van technische vaardigheden?</a:t>
            </a:r>
          </a:p>
          <a:p>
            <a:pPr marL="457200" indent="-457200">
              <a:buFont typeface="Wingdings" panose="05000000000000000000" pitchFamily="2" charset="2"/>
              <a:buChar char="Ø"/>
            </a:pPr>
            <a:r>
              <a:rPr lang="nl-NL" sz="2600" dirty="0" smtClean="0">
                <a:solidFill>
                  <a:srgbClr val="313D42"/>
                </a:solidFill>
                <a:latin typeface="Trebuchet MS"/>
                <a:cs typeface="Trebuchet MS"/>
              </a:rPr>
              <a:t>Verschillende patronen van observatie:</a:t>
            </a:r>
          </a:p>
          <a:p>
            <a:pPr marL="724662" lvl="1" indent="-457200">
              <a:buFont typeface="Wingdings" panose="05000000000000000000" pitchFamily="2" charset="2"/>
              <a:buChar char="§"/>
            </a:pPr>
            <a:r>
              <a:rPr lang="nl-NL" sz="2600" dirty="0" smtClean="0">
                <a:solidFill>
                  <a:srgbClr val="313D42"/>
                </a:solidFill>
                <a:latin typeface="Trebuchet MS"/>
                <a:cs typeface="Trebuchet MS"/>
              </a:rPr>
              <a:t>Consultatie </a:t>
            </a:r>
          </a:p>
          <a:p>
            <a:pPr marL="1259586" lvl="3" indent="-457200">
              <a:buFont typeface="Arial" panose="020B0604020202020204" pitchFamily="34" charset="0"/>
              <a:buChar char="•"/>
            </a:pPr>
            <a:r>
              <a:rPr lang="nl-NL" sz="2600" dirty="0" smtClean="0">
                <a:solidFill>
                  <a:srgbClr val="313D42"/>
                </a:solidFill>
                <a:latin typeface="Trebuchet MS"/>
                <a:cs typeface="Trebuchet MS"/>
              </a:rPr>
              <a:t>De kwaliteit van de opleidingsrelatie </a:t>
            </a:r>
          </a:p>
          <a:p>
            <a:pPr marL="724662" lvl="1" indent="-457200">
              <a:buFont typeface="Wingdings" panose="05000000000000000000" pitchFamily="2" charset="2"/>
              <a:buChar char="§"/>
            </a:pPr>
            <a:r>
              <a:rPr lang="nl-NL" sz="2600" dirty="0" smtClean="0">
                <a:solidFill>
                  <a:srgbClr val="313D42"/>
                </a:solidFill>
                <a:latin typeface="Trebuchet MS"/>
                <a:cs typeface="Trebuchet MS"/>
              </a:rPr>
              <a:t>Leren van nieuwe vaardigheden</a:t>
            </a:r>
          </a:p>
          <a:p>
            <a:pPr marL="724662" lvl="1" indent="-457200">
              <a:buFont typeface="Wingdings" panose="05000000000000000000" pitchFamily="2" charset="2"/>
              <a:buChar char="§"/>
            </a:pPr>
            <a:r>
              <a:rPr lang="nl-NL" sz="2600" dirty="0" smtClean="0">
                <a:solidFill>
                  <a:srgbClr val="313D42"/>
                </a:solidFill>
                <a:latin typeface="Trebuchet MS"/>
                <a:cs typeface="Trebuchet MS"/>
              </a:rPr>
              <a:t>Om-en-om spreekuur</a:t>
            </a:r>
          </a:p>
          <a:p>
            <a:endParaRPr lang="nl-NL" sz="2600" dirty="0">
              <a:solidFill>
                <a:srgbClr val="313D42"/>
              </a:solidFill>
              <a:latin typeface="Trebuchet MS"/>
              <a:cs typeface="Trebuchet MS"/>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95692" y="4646146"/>
            <a:ext cx="257175" cy="317962"/>
          </a:xfrm>
          <a:prstGeom prst="rect">
            <a:avLst/>
          </a:prstGeom>
        </p:spPr>
      </p:pic>
      <p:sp>
        <p:nvSpPr>
          <p:cNvPr id="6" name="Title 1"/>
          <p:cNvSpPr>
            <a:spLocks noGrp="1"/>
          </p:cNvSpPr>
          <p:nvPr>
            <p:ph type="title"/>
          </p:nvPr>
        </p:nvSpPr>
        <p:spPr>
          <a:xfrm>
            <a:off x="637784" y="147450"/>
            <a:ext cx="7609854" cy="579419"/>
          </a:xfrm>
        </p:spPr>
        <p:txBody>
          <a:bodyPr>
            <a:normAutofit/>
          </a:bodyPr>
          <a:lstStyle/>
          <a:p>
            <a:pPr algn="ctr"/>
            <a:r>
              <a:rPr lang="en-US" b="1" dirty="0" err="1" smtClean="0">
                <a:solidFill>
                  <a:srgbClr val="313D42"/>
                </a:solidFill>
              </a:rPr>
              <a:t>Programma</a:t>
            </a:r>
            <a:r>
              <a:rPr lang="en-US" b="1" dirty="0" smtClean="0">
                <a:solidFill>
                  <a:srgbClr val="313D42"/>
                </a:solidFill>
              </a:rPr>
              <a:t> </a:t>
            </a:r>
            <a:endParaRPr lang="en-US" b="1" dirty="0">
              <a:solidFill>
                <a:srgbClr val="313D42"/>
              </a:solidFill>
            </a:endParaRPr>
          </a:p>
        </p:txBody>
      </p:sp>
    </p:spTree>
    <p:extLst>
      <p:ext uri="{BB962C8B-B14F-4D97-AF65-F5344CB8AC3E}">
        <p14:creationId xmlns:p14="http://schemas.microsoft.com/office/powerpoint/2010/main" val="1941661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902571" y="1653535"/>
            <a:ext cx="7903538" cy="2800767"/>
          </a:xfrm>
          <a:prstGeom prst="rect">
            <a:avLst/>
          </a:prstGeom>
        </p:spPr>
        <p:txBody>
          <a:bodyPr wrap="square">
            <a:spAutoFit/>
          </a:bodyPr>
          <a:lstStyle/>
          <a:p>
            <a:r>
              <a:rPr lang="nl-NL" altLang="nl-NL" sz="1950" dirty="0" smtClean="0">
                <a:solidFill>
                  <a:srgbClr val="313D42"/>
                </a:solidFill>
                <a:latin typeface="Trebuchet MS"/>
              </a:rPr>
              <a:t>Het kan, sommigen doen het, anderen kunnen het leren</a:t>
            </a:r>
          </a:p>
          <a:p>
            <a:endParaRPr lang="nl-NL" altLang="nl-NL" sz="1950" dirty="0">
              <a:solidFill>
                <a:srgbClr val="313D42"/>
              </a:solidFill>
              <a:latin typeface="Trebuchet MS"/>
            </a:endParaRPr>
          </a:p>
          <a:p>
            <a:pPr marL="342900" indent="-342900">
              <a:buFont typeface="Arial" panose="020B0604020202020204" pitchFamily="34" charset="0"/>
              <a:buChar char="•"/>
            </a:pPr>
            <a:r>
              <a:rPr lang="nl-NL" altLang="nl-NL" sz="1950" dirty="0" smtClean="0">
                <a:solidFill>
                  <a:srgbClr val="313D42"/>
                </a:solidFill>
                <a:latin typeface="Trebuchet MS"/>
              </a:rPr>
              <a:t>Opleider, nodig de </a:t>
            </a:r>
            <a:r>
              <a:rPr lang="nl-NL" altLang="nl-NL" sz="1950" dirty="0" err="1" smtClean="0">
                <a:solidFill>
                  <a:srgbClr val="313D42"/>
                </a:solidFill>
                <a:latin typeface="Trebuchet MS"/>
              </a:rPr>
              <a:t>aios</a:t>
            </a:r>
            <a:r>
              <a:rPr lang="nl-NL" altLang="nl-NL" sz="1950" dirty="0" smtClean="0">
                <a:solidFill>
                  <a:srgbClr val="313D42"/>
                </a:solidFill>
                <a:latin typeface="Trebuchet MS"/>
              </a:rPr>
              <a:t> uit</a:t>
            </a:r>
          </a:p>
          <a:p>
            <a:pPr marL="342900" indent="-342900">
              <a:buFont typeface="Arial" panose="020B0604020202020204" pitchFamily="34" charset="0"/>
              <a:buChar char="•"/>
            </a:pPr>
            <a:r>
              <a:rPr lang="nl-NL" altLang="nl-NL" sz="1950" dirty="0" err="1" smtClean="0">
                <a:solidFill>
                  <a:srgbClr val="313D42"/>
                </a:solidFill>
                <a:latin typeface="Trebuchet MS"/>
              </a:rPr>
              <a:t>Aios</a:t>
            </a:r>
            <a:r>
              <a:rPr lang="nl-NL" altLang="nl-NL" sz="1950" dirty="0" smtClean="0">
                <a:solidFill>
                  <a:srgbClr val="313D42"/>
                </a:solidFill>
                <a:latin typeface="Trebuchet MS"/>
              </a:rPr>
              <a:t> en opleider, train jezelf in het geven en ontvangen van feedback, in het uiten van je wensen</a:t>
            </a:r>
          </a:p>
          <a:p>
            <a:pPr marL="342900" indent="-342900">
              <a:buFont typeface="Arial" panose="020B0604020202020204" pitchFamily="34" charset="0"/>
              <a:buChar char="•"/>
            </a:pPr>
            <a:r>
              <a:rPr lang="nl-NL" altLang="nl-NL" sz="1950" dirty="0" smtClean="0">
                <a:solidFill>
                  <a:srgbClr val="313D42"/>
                </a:solidFill>
                <a:latin typeface="Trebuchet MS"/>
              </a:rPr>
              <a:t>Maak afspraken </a:t>
            </a:r>
            <a:r>
              <a:rPr lang="nl-NL" altLang="nl-NL" sz="1950" dirty="0" err="1" smtClean="0">
                <a:solidFill>
                  <a:srgbClr val="313D42"/>
                </a:solidFill>
                <a:latin typeface="Trebuchet MS"/>
              </a:rPr>
              <a:t>nav</a:t>
            </a:r>
            <a:r>
              <a:rPr lang="nl-NL" altLang="nl-NL" sz="1950" dirty="0" smtClean="0">
                <a:solidFill>
                  <a:srgbClr val="313D42"/>
                </a:solidFill>
                <a:latin typeface="Trebuchet MS"/>
              </a:rPr>
              <a:t> feedback en voer die ook uit</a:t>
            </a:r>
          </a:p>
          <a:p>
            <a:pPr marL="342900" indent="-342900">
              <a:buFont typeface="Arial" panose="020B0604020202020204" pitchFamily="34" charset="0"/>
              <a:buChar char="•"/>
            </a:pPr>
            <a:r>
              <a:rPr lang="nl-NL" altLang="nl-NL" sz="1950" dirty="0" smtClean="0">
                <a:solidFill>
                  <a:srgbClr val="313D42"/>
                </a:solidFill>
                <a:latin typeface="Trebuchet MS"/>
              </a:rPr>
              <a:t>Bespreek de samenwerking bijvoorbeeld eens per maand</a:t>
            </a:r>
            <a:endParaRPr lang="nl-NL" altLang="nl-NL" sz="1950" dirty="0">
              <a:solidFill>
                <a:srgbClr val="313D42"/>
              </a:solidFill>
              <a:latin typeface="Trebuchet MS"/>
            </a:endParaRPr>
          </a:p>
          <a:p>
            <a:endParaRPr lang="nl-NL" altLang="nl-NL" sz="1950" dirty="0">
              <a:solidFill>
                <a:srgbClr val="313D42"/>
              </a:solidFill>
              <a:latin typeface="Trebuchet MS"/>
            </a:endParaRPr>
          </a:p>
          <a:p>
            <a:endParaRPr lang="nl-NL" altLang="nl-NL" sz="2000" dirty="0">
              <a:latin typeface="Trebuchet MS" panose="020B0603020202020204" pitchFamily="34" charset="0"/>
            </a:endParaRPr>
          </a:p>
        </p:txBody>
      </p:sp>
      <p:sp>
        <p:nvSpPr>
          <p:cNvPr id="8" name="Title 1"/>
          <p:cNvSpPr txBox="1">
            <a:spLocks/>
          </p:cNvSpPr>
          <p:nvPr/>
        </p:nvSpPr>
        <p:spPr>
          <a:xfrm>
            <a:off x="637784" y="147450"/>
            <a:ext cx="7609854" cy="579419"/>
          </a:xfrm>
          <a:prstGeom prst="rect">
            <a:avLst/>
          </a:prstGeom>
        </p:spPr>
        <p:txBody>
          <a:bodyPr vert="horz" lIns="68580" tIns="34290" rIns="68580" bIns="3429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dirty="0" err="1" smtClean="0">
                <a:solidFill>
                  <a:srgbClr val="313D42"/>
                </a:solidFill>
              </a:rPr>
              <a:t>Dialoog</a:t>
            </a:r>
            <a:r>
              <a:rPr lang="en-US" sz="3600" b="1" dirty="0" smtClean="0">
                <a:solidFill>
                  <a:srgbClr val="313D42"/>
                </a:solidFill>
              </a:rPr>
              <a:t> in de </a:t>
            </a:r>
            <a:r>
              <a:rPr lang="en-US" sz="3600" b="1" dirty="0" err="1">
                <a:solidFill>
                  <a:srgbClr val="313D42"/>
                </a:solidFill>
              </a:rPr>
              <a:t>opleidingsrelatie</a:t>
            </a:r>
            <a:endParaRPr lang="en-US" sz="3300" b="1" dirty="0">
              <a:solidFill>
                <a:srgbClr val="313D42"/>
              </a:solidFill>
            </a:endParaRPr>
          </a:p>
        </p:txBody>
      </p:sp>
    </p:spTree>
    <p:extLst>
      <p:ext uri="{BB962C8B-B14F-4D97-AF65-F5344CB8AC3E}">
        <p14:creationId xmlns:p14="http://schemas.microsoft.com/office/powerpoint/2010/main" val="3448933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Tijdelijke aanduiding voor inhoud 5" descr="apprenticeship.jpg"/>
          <p:cNvPicPr>
            <a:picLocks noGrp="1" noChangeAspect="1"/>
          </p:cNvPicPr>
          <p:nvPr>
            <p:ph idx="1"/>
          </p:nvPr>
        </p:nvPicPr>
        <p:blipFill>
          <a:blip r:embed="rId3">
            <a:extLst>
              <a:ext uri="{28A0092B-C50C-407E-A947-70E740481C1C}">
                <a14:useLocalDpi xmlns:a14="http://schemas.microsoft.com/office/drawing/2010/main" val="0"/>
              </a:ext>
            </a:extLst>
          </a:blip>
          <a:srcRect t="12268" b="12268"/>
          <a:stretch>
            <a:fillRect/>
          </a:stretch>
        </p:blipFill>
        <p:spPr>
          <a:xfrm flipH="1">
            <a:off x="-285748" y="-131385"/>
            <a:ext cx="9560605" cy="5274885"/>
          </a:xfrm>
        </p:spPr>
      </p:pic>
      <p:sp>
        <p:nvSpPr>
          <p:cNvPr id="4" name="Wolkvormig bijschrift 3"/>
          <p:cNvSpPr/>
          <p:nvPr/>
        </p:nvSpPr>
        <p:spPr>
          <a:xfrm flipH="1">
            <a:off x="5995736" y="-88231"/>
            <a:ext cx="1977189" cy="1032000"/>
          </a:xfrm>
          <a:prstGeom prst="cloudCallout">
            <a:avLst>
              <a:gd name="adj1" fmla="val 44032"/>
              <a:gd name="adj2" fmla="val 80482"/>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nl-NL" sz="1800" b="1" dirty="0">
              <a:solidFill>
                <a:schemeClr val="bg1"/>
              </a:solidFill>
            </a:endParaRPr>
          </a:p>
        </p:txBody>
      </p:sp>
      <p:pic>
        <p:nvPicPr>
          <p:cNvPr id="7" name="Picture 6"/>
          <p:cNvPicPr>
            <a:picLocks noChangeAspect="1"/>
          </p:cNvPicPr>
          <p:nvPr/>
        </p:nvPicPr>
        <p:blipFill>
          <a:blip r:embed="rId4" cstate="print">
            <a:lum bright="70000" contrast="-70000"/>
            <a:extLst>
              <a:ext uri="{28A0092B-C50C-407E-A947-70E740481C1C}">
                <a14:useLocalDpi xmlns:a14="http://schemas.microsoft.com/office/drawing/2010/main" val="0"/>
              </a:ext>
            </a:extLst>
          </a:blip>
          <a:stretch>
            <a:fillRect/>
          </a:stretch>
        </p:blipFill>
        <p:spPr>
          <a:xfrm>
            <a:off x="8569974" y="4691279"/>
            <a:ext cx="257175" cy="317962"/>
          </a:xfrm>
          <a:prstGeom prst="rect">
            <a:avLst/>
          </a:prstGeom>
        </p:spPr>
      </p:pic>
      <p:sp>
        <p:nvSpPr>
          <p:cNvPr id="9" name="Rechthoek 8"/>
          <p:cNvSpPr/>
          <p:nvPr/>
        </p:nvSpPr>
        <p:spPr>
          <a:xfrm>
            <a:off x="3020391" y="216536"/>
            <a:ext cx="1712030" cy="1015663"/>
          </a:xfrm>
          <a:prstGeom prst="rect">
            <a:avLst/>
          </a:prstGeom>
        </p:spPr>
        <p:txBody>
          <a:bodyPr wrap="square">
            <a:spAutoFit/>
          </a:bodyPr>
          <a:lstStyle/>
          <a:p>
            <a:r>
              <a:rPr lang="nl-NL" sz="2000" b="1" dirty="0" smtClean="0">
                <a:solidFill>
                  <a:schemeClr val="bg1"/>
                </a:solidFill>
                <a:cs typeface="Aharoni" panose="02010803020104030203" pitchFamily="2" charset="-79"/>
              </a:rPr>
              <a:t>Hoe vond je dat ik je feedback gaf?</a:t>
            </a:r>
          </a:p>
        </p:txBody>
      </p:sp>
      <p:sp>
        <p:nvSpPr>
          <p:cNvPr id="13" name="Ovale toelichting 12"/>
          <p:cNvSpPr/>
          <p:nvPr/>
        </p:nvSpPr>
        <p:spPr>
          <a:xfrm rot="14624017" flipV="1">
            <a:off x="2995671" y="-289054"/>
            <a:ext cx="1600398" cy="2010249"/>
          </a:xfrm>
          <a:prstGeom prst="wedgeEllipseCallou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ln>
                <a:solidFill>
                  <a:schemeClr val="bg1"/>
                </a:solidFill>
              </a:ln>
            </a:endParaRPr>
          </a:p>
        </p:txBody>
      </p:sp>
      <p:sp>
        <p:nvSpPr>
          <p:cNvPr id="14" name="Rechthoek 13"/>
          <p:cNvSpPr/>
          <p:nvPr/>
        </p:nvSpPr>
        <p:spPr>
          <a:xfrm>
            <a:off x="6222426" y="96582"/>
            <a:ext cx="1590079" cy="584775"/>
          </a:xfrm>
          <a:prstGeom prst="rect">
            <a:avLst/>
          </a:prstGeom>
        </p:spPr>
        <p:txBody>
          <a:bodyPr wrap="square">
            <a:spAutoFit/>
          </a:bodyPr>
          <a:lstStyle/>
          <a:p>
            <a:pPr algn="ctr"/>
            <a:r>
              <a:rPr lang="nl-NL" sz="1600" b="1" dirty="0">
                <a:solidFill>
                  <a:schemeClr val="bg1"/>
                </a:solidFill>
              </a:rPr>
              <a:t>Dat wordt weer een </a:t>
            </a:r>
            <a:r>
              <a:rPr lang="nl-NL" sz="1600" b="1" dirty="0" smtClean="0">
                <a:solidFill>
                  <a:schemeClr val="bg1"/>
                </a:solidFill>
              </a:rPr>
              <a:t>latertje…</a:t>
            </a:r>
            <a:endParaRPr lang="nl-NL" sz="1600" b="1" dirty="0">
              <a:solidFill>
                <a:schemeClr val="bg1"/>
              </a:solidFill>
            </a:endParaRPr>
          </a:p>
        </p:txBody>
      </p:sp>
      <p:sp>
        <p:nvSpPr>
          <p:cNvPr id="8" name="Tekstvak 7"/>
          <p:cNvSpPr txBox="1"/>
          <p:nvPr/>
        </p:nvSpPr>
        <p:spPr>
          <a:xfrm rot="16200000">
            <a:off x="7847885" y="3395756"/>
            <a:ext cx="2275382" cy="261610"/>
          </a:xfrm>
          <a:prstGeom prst="rect">
            <a:avLst/>
          </a:prstGeom>
          <a:noFill/>
        </p:spPr>
        <p:txBody>
          <a:bodyPr wrap="square" rtlCol="0">
            <a:spAutoFit/>
          </a:bodyPr>
          <a:lstStyle/>
          <a:p>
            <a:r>
              <a:rPr lang="nl-NL" dirty="0" err="1" smtClean="0">
                <a:solidFill>
                  <a:schemeClr val="bg1"/>
                </a:solidFill>
              </a:rPr>
              <a:t>Apprentice</a:t>
            </a:r>
            <a:r>
              <a:rPr lang="nl-NL" dirty="0" smtClean="0">
                <a:solidFill>
                  <a:schemeClr val="bg1"/>
                </a:solidFill>
              </a:rPr>
              <a:t> - Emile </a:t>
            </a:r>
            <a:r>
              <a:rPr lang="nl-NL" dirty="0" err="1" smtClean="0">
                <a:solidFill>
                  <a:schemeClr val="bg1"/>
                </a:solidFill>
              </a:rPr>
              <a:t>Adan</a:t>
            </a:r>
            <a:r>
              <a:rPr lang="nl-NL" dirty="0" smtClean="0">
                <a:solidFill>
                  <a:schemeClr val="bg1"/>
                </a:solidFill>
              </a:rPr>
              <a:t> (circa 1914)</a:t>
            </a:r>
            <a:endParaRPr lang="nl-NL" dirty="0">
              <a:solidFill>
                <a:schemeClr val="bg1"/>
              </a:solidFill>
            </a:endParaRPr>
          </a:p>
        </p:txBody>
      </p:sp>
    </p:spTree>
    <p:extLst>
      <p:ext uri="{BB962C8B-B14F-4D97-AF65-F5344CB8AC3E}">
        <p14:creationId xmlns:p14="http://schemas.microsoft.com/office/powerpoint/2010/main" val="3266191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Tijdelijke aanduiding voor inhoud 2"/>
          <p:cNvPicPr>
            <a:picLocks noGrp="1" noChangeAspect="1"/>
          </p:cNvPicPr>
          <p:nvPr>
            <p:ph idx="1"/>
          </p:nvPr>
        </p:nvPicPr>
        <p:blipFill rotWithShape="1">
          <a:blip r:embed="rId3" cstate="print">
            <a:extLst>
              <a:ext uri="{28A0092B-C50C-407E-A947-70E740481C1C}">
                <a14:useLocalDpi xmlns:a14="http://schemas.microsoft.com/office/drawing/2010/main" val="0"/>
              </a:ext>
            </a:extLst>
          </a:blip>
          <a:srcRect r="16917"/>
          <a:stretch/>
        </p:blipFill>
        <p:spPr>
          <a:xfrm>
            <a:off x="-1389413" y="-3674671"/>
            <a:ext cx="9856520" cy="11863450"/>
          </a:xfrm>
        </p:spPr>
      </p:pic>
      <p:sp>
        <p:nvSpPr>
          <p:cNvPr id="4" name="Rechthoek 3"/>
          <p:cNvSpPr/>
          <p:nvPr/>
        </p:nvSpPr>
        <p:spPr>
          <a:xfrm>
            <a:off x="213756" y="-83128"/>
            <a:ext cx="8312727" cy="1163782"/>
          </a:xfrm>
          <a:prstGeom prst="rect">
            <a:avLst/>
          </a:prstGeom>
          <a:solidFill>
            <a:srgbClr val="FFFFFF">
              <a:alpha val="69804"/>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6771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pPr marL="0" indent="0">
              <a:buNone/>
            </a:pPr>
            <a:endParaRPr lang="nl-NL" sz="2000" i="1" dirty="0" smtClean="0">
              <a:solidFill>
                <a:srgbClr val="313D42"/>
              </a:solidFill>
              <a:latin typeface="Trebuchet MS" panose="020B0603020202020204" pitchFamily="34" charset="0"/>
            </a:endParaRPr>
          </a:p>
          <a:p>
            <a:pPr marL="0" indent="0">
              <a:buNone/>
            </a:pPr>
            <a:r>
              <a:rPr lang="nl-NL" sz="2000" i="1" dirty="0" smtClean="0">
                <a:solidFill>
                  <a:srgbClr val="313D42"/>
                </a:solidFill>
                <a:latin typeface="Trebuchet MS" panose="020B0603020202020204" pitchFamily="34" charset="0"/>
              </a:rPr>
              <a:t>“Ja</a:t>
            </a:r>
            <a:r>
              <a:rPr lang="nl-NL" sz="2000" i="1" dirty="0">
                <a:solidFill>
                  <a:srgbClr val="313D42"/>
                </a:solidFill>
                <a:latin typeface="Trebuchet MS" panose="020B0603020202020204" pitchFamily="34" charset="0"/>
              </a:rPr>
              <a:t>, nou, mijn opleider… die doet dan heel vaak toch dingen zelf... wel. Dus dan sta ik erbij en dan doet hij het toch zelf. Dat vind ik </a:t>
            </a:r>
            <a:r>
              <a:rPr lang="nl-NL" sz="2000" i="1" dirty="0" smtClean="0">
                <a:solidFill>
                  <a:srgbClr val="313D42"/>
                </a:solidFill>
                <a:latin typeface="Trebuchet MS" panose="020B0603020202020204" pitchFamily="34" charset="0"/>
              </a:rPr>
              <a:t>een </a:t>
            </a:r>
            <a:r>
              <a:rPr lang="nl-NL" sz="2000" i="1" dirty="0">
                <a:solidFill>
                  <a:srgbClr val="313D42"/>
                </a:solidFill>
                <a:latin typeface="Trebuchet MS" panose="020B0603020202020204" pitchFamily="34" charset="0"/>
              </a:rPr>
              <a:t>beetje lastig. Dat heb ik nog niet met hem </a:t>
            </a:r>
            <a:r>
              <a:rPr lang="nl-NL" sz="2000" i="1" dirty="0" smtClean="0">
                <a:solidFill>
                  <a:srgbClr val="313D42"/>
                </a:solidFill>
                <a:latin typeface="Trebuchet MS" panose="020B0603020202020204" pitchFamily="34" charset="0"/>
              </a:rPr>
              <a:t>besproken…”</a:t>
            </a:r>
            <a:endParaRPr lang="nl-NL" sz="2000" i="1" dirty="0">
              <a:solidFill>
                <a:srgbClr val="313D42"/>
              </a:solidFill>
              <a:latin typeface="Trebuchet MS" panose="020B0603020202020204" pitchFamily="34" charset="0"/>
            </a:endParaRPr>
          </a:p>
          <a:p>
            <a:endParaRPr lang="nl-NL" sz="2000" dirty="0">
              <a:solidFill>
                <a:srgbClr val="313D42"/>
              </a:solidFill>
              <a:latin typeface="Trebuchet MS" panose="020B0603020202020204" pitchFamily="34" charset="0"/>
            </a:endParaRPr>
          </a:p>
        </p:txBody>
      </p:sp>
      <p:sp>
        <p:nvSpPr>
          <p:cNvPr id="5" name="Title 1"/>
          <p:cNvSpPr>
            <a:spLocks noGrp="1"/>
          </p:cNvSpPr>
          <p:nvPr>
            <p:ph type="title"/>
          </p:nvPr>
        </p:nvSpPr>
        <p:spPr>
          <a:xfrm>
            <a:off x="637784" y="147450"/>
            <a:ext cx="7609854" cy="579419"/>
          </a:xfrm>
        </p:spPr>
        <p:txBody>
          <a:bodyPr>
            <a:normAutofit/>
          </a:bodyPr>
          <a:lstStyle/>
          <a:p>
            <a:pPr algn="ctr"/>
            <a:r>
              <a:rPr lang="en-US" b="1" dirty="0" err="1" smtClean="0"/>
              <a:t>Observatie</a:t>
            </a:r>
            <a:r>
              <a:rPr lang="en-US" b="1" dirty="0" smtClean="0"/>
              <a:t> van </a:t>
            </a:r>
            <a:r>
              <a:rPr lang="en-US" b="1" dirty="0" err="1" smtClean="0"/>
              <a:t>nieuwe</a:t>
            </a:r>
            <a:r>
              <a:rPr lang="en-US" b="1" dirty="0" smtClean="0"/>
              <a:t> </a:t>
            </a:r>
            <a:r>
              <a:rPr lang="en-US" b="1" dirty="0" err="1" smtClean="0"/>
              <a:t>vaardigheden</a:t>
            </a:r>
            <a:endParaRPr lang="en-US" b="1" dirty="0"/>
          </a:p>
        </p:txBody>
      </p:sp>
    </p:spTree>
    <p:extLst>
      <p:ext uri="{BB962C8B-B14F-4D97-AF65-F5344CB8AC3E}">
        <p14:creationId xmlns:p14="http://schemas.microsoft.com/office/powerpoint/2010/main" val="1944741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endParaRPr lang="nl-NL" sz="2000" dirty="0">
              <a:solidFill>
                <a:srgbClr val="313D42"/>
              </a:solidFill>
              <a:latin typeface="Trebuchet MS" panose="020B0603020202020204" pitchFamily="34" charset="0"/>
            </a:endParaRPr>
          </a:p>
          <a:p>
            <a:pPr marL="0" indent="0">
              <a:buNone/>
            </a:pPr>
            <a:r>
              <a:rPr lang="nl-NL" sz="2000" i="1" dirty="0" smtClean="0">
                <a:solidFill>
                  <a:srgbClr val="313D42"/>
                </a:solidFill>
                <a:latin typeface="Trebuchet MS" panose="020B0603020202020204" pitchFamily="34" charset="0"/>
              </a:rPr>
              <a:t>“als </a:t>
            </a:r>
            <a:r>
              <a:rPr lang="nl-NL" sz="2000" i="1" dirty="0">
                <a:solidFill>
                  <a:srgbClr val="313D42"/>
                </a:solidFill>
                <a:latin typeface="Trebuchet MS" panose="020B0603020202020204" pitchFamily="34" charset="0"/>
              </a:rPr>
              <a:t>ik het kan voor mijn gevoel doe ik het gewoon, want anders loop ik het risico dat ik het niet zelf kan </a:t>
            </a:r>
            <a:r>
              <a:rPr lang="nl-NL" sz="2000" i="1" dirty="0" smtClean="0">
                <a:solidFill>
                  <a:srgbClr val="313D42"/>
                </a:solidFill>
                <a:latin typeface="Trebuchet MS" panose="020B0603020202020204" pitchFamily="34" charset="0"/>
              </a:rPr>
              <a:t>doen” </a:t>
            </a:r>
            <a:endParaRPr lang="nl-NL" sz="2000" i="1" dirty="0">
              <a:solidFill>
                <a:srgbClr val="313D42"/>
              </a:solidFill>
              <a:latin typeface="Trebuchet MS" panose="020B0603020202020204" pitchFamily="34" charset="0"/>
            </a:endParaRPr>
          </a:p>
          <a:p>
            <a:pPr marL="0" indent="0">
              <a:buNone/>
            </a:pPr>
            <a:endParaRPr lang="nl-NL" sz="2000" i="1" dirty="0">
              <a:solidFill>
                <a:srgbClr val="313D42"/>
              </a:solidFill>
              <a:latin typeface="Trebuchet MS" panose="020B0603020202020204" pitchFamily="34" charset="0"/>
            </a:endParaRPr>
          </a:p>
          <a:p>
            <a:endParaRPr lang="nl-NL" sz="2000" dirty="0">
              <a:solidFill>
                <a:srgbClr val="313D42"/>
              </a:solidFill>
              <a:latin typeface="Trebuchet MS" panose="020B0603020202020204" pitchFamily="34" charset="0"/>
            </a:endParaRPr>
          </a:p>
        </p:txBody>
      </p:sp>
      <p:sp>
        <p:nvSpPr>
          <p:cNvPr id="7" name="Title 1"/>
          <p:cNvSpPr>
            <a:spLocks noGrp="1"/>
          </p:cNvSpPr>
          <p:nvPr>
            <p:ph type="title"/>
          </p:nvPr>
        </p:nvSpPr>
        <p:spPr>
          <a:xfrm>
            <a:off x="637784" y="147450"/>
            <a:ext cx="7609854" cy="579419"/>
          </a:xfrm>
        </p:spPr>
        <p:txBody>
          <a:bodyPr>
            <a:normAutofit/>
          </a:bodyPr>
          <a:lstStyle/>
          <a:p>
            <a:pPr algn="ctr"/>
            <a:r>
              <a:rPr lang="en-US" b="1" dirty="0" err="1"/>
              <a:t>Observatie</a:t>
            </a:r>
            <a:r>
              <a:rPr lang="en-US" b="1" dirty="0"/>
              <a:t> van </a:t>
            </a:r>
            <a:r>
              <a:rPr lang="en-US" b="1" dirty="0" err="1"/>
              <a:t>nieuwe</a:t>
            </a:r>
            <a:r>
              <a:rPr lang="en-US" b="1" dirty="0"/>
              <a:t> </a:t>
            </a:r>
            <a:r>
              <a:rPr lang="en-US" b="1" dirty="0" err="1"/>
              <a:t>vaardigheden</a:t>
            </a:r>
            <a:endParaRPr lang="en-US" b="1" dirty="0">
              <a:solidFill>
                <a:srgbClr val="D7DEE1"/>
              </a:solidFill>
            </a:endParaRPr>
          </a:p>
        </p:txBody>
      </p:sp>
    </p:spTree>
    <p:extLst>
      <p:ext uri="{BB962C8B-B14F-4D97-AF65-F5344CB8AC3E}">
        <p14:creationId xmlns:p14="http://schemas.microsoft.com/office/powerpoint/2010/main" val="2275693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Tijdelijke aanduiding voor inhoud 2"/>
          <p:cNvPicPr>
            <a:picLocks noGrp="1" noChangeAspect="1"/>
          </p:cNvPicPr>
          <p:nvPr>
            <p:ph idx="1"/>
          </p:nvPr>
        </p:nvPicPr>
        <p:blipFill rotWithShape="1">
          <a:blip r:embed="rId3" cstate="print">
            <a:extLst>
              <a:ext uri="{28A0092B-C50C-407E-A947-70E740481C1C}">
                <a14:useLocalDpi xmlns:a14="http://schemas.microsoft.com/office/drawing/2010/main" val="0"/>
              </a:ext>
            </a:extLst>
          </a:blip>
          <a:srcRect r="15996"/>
          <a:stretch/>
        </p:blipFill>
        <p:spPr>
          <a:xfrm>
            <a:off x="-1021278" y="-5634100"/>
            <a:ext cx="9488385" cy="11295173"/>
          </a:xfrm>
        </p:spPr>
      </p:pic>
      <p:sp>
        <p:nvSpPr>
          <p:cNvPr id="2" name="Rechthoek 1"/>
          <p:cNvSpPr/>
          <p:nvPr/>
        </p:nvSpPr>
        <p:spPr>
          <a:xfrm>
            <a:off x="213756" y="-83128"/>
            <a:ext cx="8312727" cy="1163782"/>
          </a:xfrm>
          <a:prstGeom prst="rect">
            <a:avLst/>
          </a:prstGeom>
          <a:solidFill>
            <a:srgbClr val="FFFFFF">
              <a:alpha val="69804"/>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738253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pPr marL="0" indent="0">
              <a:buNone/>
            </a:pPr>
            <a:r>
              <a:rPr lang="nl-NL" sz="2000" b="1" dirty="0" smtClean="0">
                <a:solidFill>
                  <a:srgbClr val="313D42"/>
                </a:solidFill>
                <a:latin typeface="Trebuchet MS" panose="020B0603020202020204" pitchFamily="34" charset="0"/>
              </a:rPr>
              <a:t>Goed voor blinde vlekken</a:t>
            </a:r>
            <a:endParaRPr lang="nl-NL" sz="2000" b="1" dirty="0">
              <a:solidFill>
                <a:srgbClr val="313D42"/>
              </a:solidFill>
              <a:latin typeface="Trebuchet MS" panose="020B0603020202020204" pitchFamily="34" charset="0"/>
            </a:endParaRPr>
          </a:p>
          <a:p>
            <a:pPr marL="0" indent="0">
              <a:buNone/>
            </a:pPr>
            <a:endParaRPr lang="nl-NL" sz="2000" i="1" dirty="0" smtClean="0">
              <a:solidFill>
                <a:srgbClr val="313D42"/>
              </a:solidFill>
              <a:latin typeface="Trebuchet MS" panose="020B0603020202020204" pitchFamily="34" charset="0"/>
            </a:endParaRPr>
          </a:p>
          <a:p>
            <a:pPr marL="0" indent="0">
              <a:buNone/>
            </a:pPr>
            <a:r>
              <a:rPr lang="nl-NL" sz="2000" i="1" dirty="0" smtClean="0">
                <a:solidFill>
                  <a:srgbClr val="313D42"/>
                </a:solidFill>
                <a:latin typeface="Trebuchet MS" panose="020B0603020202020204" pitchFamily="34" charset="0"/>
              </a:rPr>
              <a:t>“[…] </a:t>
            </a:r>
            <a:r>
              <a:rPr lang="nl-NL" sz="2000" i="1" dirty="0">
                <a:solidFill>
                  <a:srgbClr val="313D42"/>
                </a:solidFill>
                <a:latin typeface="Trebuchet MS" panose="020B0603020202020204" pitchFamily="34" charset="0"/>
              </a:rPr>
              <a:t>maar inderdaad als je niet weet </a:t>
            </a:r>
            <a:r>
              <a:rPr lang="nl-NL" sz="2000" i="1" dirty="0" smtClean="0">
                <a:solidFill>
                  <a:srgbClr val="313D42"/>
                </a:solidFill>
                <a:latin typeface="Trebuchet MS" panose="020B0603020202020204" pitchFamily="34" charset="0"/>
              </a:rPr>
              <a:t>wanneer </a:t>
            </a:r>
            <a:r>
              <a:rPr lang="nl-NL" sz="2000" i="1" dirty="0">
                <a:solidFill>
                  <a:srgbClr val="313D42"/>
                </a:solidFill>
                <a:latin typeface="Trebuchet MS" panose="020B0603020202020204" pitchFamily="34" charset="0"/>
              </a:rPr>
              <a:t>je ergens hulp bij moet vragen, dan gebeurt het dus ook </a:t>
            </a:r>
            <a:r>
              <a:rPr lang="nl-NL" sz="2000" i="1" dirty="0" smtClean="0">
                <a:solidFill>
                  <a:srgbClr val="313D42"/>
                </a:solidFill>
                <a:latin typeface="Trebuchet MS" panose="020B0603020202020204" pitchFamily="34" charset="0"/>
              </a:rPr>
              <a:t>niet […] Als </a:t>
            </a:r>
            <a:r>
              <a:rPr lang="nl-NL" sz="2000" i="1" dirty="0">
                <a:solidFill>
                  <a:srgbClr val="313D42"/>
                </a:solidFill>
                <a:latin typeface="Trebuchet MS" panose="020B0603020202020204" pitchFamily="34" charset="0"/>
              </a:rPr>
              <a:t>je het dan inderdaad vast inbouwt, vaste momenten, dan denk ik dat dat wel goed zit </a:t>
            </a:r>
            <a:r>
              <a:rPr lang="nl-NL" sz="2000" i="1" dirty="0" smtClean="0">
                <a:solidFill>
                  <a:srgbClr val="313D42"/>
                </a:solidFill>
                <a:latin typeface="Trebuchet MS" panose="020B0603020202020204" pitchFamily="34" charset="0"/>
              </a:rPr>
              <a:t>[…] </a:t>
            </a:r>
            <a:r>
              <a:rPr lang="nl-NL" sz="2000" i="1" dirty="0">
                <a:solidFill>
                  <a:srgbClr val="313D42"/>
                </a:solidFill>
                <a:latin typeface="Trebuchet MS" panose="020B0603020202020204" pitchFamily="34" charset="0"/>
              </a:rPr>
              <a:t>je kent je eigen blinde vlekken niet als beginnend </a:t>
            </a:r>
            <a:r>
              <a:rPr lang="nl-NL" sz="2000" i="1" dirty="0" smtClean="0">
                <a:solidFill>
                  <a:srgbClr val="313D42"/>
                </a:solidFill>
                <a:latin typeface="Trebuchet MS" panose="020B0603020202020204" pitchFamily="34" charset="0"/>
              </a:rPr>
              <a:t>huisarts…” </a:t>
            </a:r>
            <a:endParaRPr lang="nl-NL" sz="2000" i="1" dirty="0">
              <a:solidFill>
                <a:srgbClr val="313D42"/>
              </a:solidFill>
              <a:latin typeface="Trebuchet MS" panose="020B0603020202020204" pitchFamily="34" charset="0"/>
            </a:endParaRPr>
          </a:p>
          <a:p>
            <a:endParaRPr lang="nl-NL" sz="2000" dirty="0">
              <a:solidFill>
                <a:srgbClr val="313D42"/>
              </a:solidFill>
              <a:latin typeface="Trebuchet MS" panose="020B0603020202020204" pitchFamily="34" charset="0"/>
            </a:endParaRPr>
          </a:p>
        </p:txBody>
      </p:sp>
      <p:sp>
        <p:nvSpPr>
          <p:cNvPr id="5" name="Title 1"/>
          <p:cNvSpPr>
            <a:spLocks noGrp="1"/>
          </p:cNvSpPr>
          <p:nvPr>
            <p:ph type="title"/>
          </p:nvPr>
        </p:nvSpPr>
        <p:spPr>
          <a:xfrm>
            <a:off x="637784" y="147450"/>
            <a:ext cx="7609854" cy="579419"/>
          </a:xfrm>
        </p:spPr>
        <p:txBody>
          <a:bodyPr>
            <a:normAutofit/>
          </a:bodyPr>
          <a:lstStyle/>
          <a:p>
            <a:pPr algn="ctr"/>
            <a:r>
              <a:rPr lang="en-US" b="1" dirty="0" smtClean="0"/>
              <a:t>Om-</a:t>
            </a:r>
            <a:r>
              <a:rPr lang="en-US" b="1" dirty="0" err="1" smtClean="0"/>
              <a:t>en</a:t>
            </a:r>
            <a:r>
              <a:rPr lang="en-US" b="1" dirty="0" smtClean="0"/>
              <a:t>-om </a:t>
            </a:r>
            <a:r>
              <a:rPr lang="en-US" b="1" dirty="0" err="1" smtClean="0"/>
              <a:t>spreekuur</a:t>
            </a:r>
            <a:endParaRPr lang="en-US" b="1" dirty="0"/>
          </a:p>
        </p:txBody>
      </p:sp>
    </p:spTree>
    <p:extLst>
      <p:ext uri="{BB962C8B-B14F-4D97-AF65-F5344CB8AC3E}">
        <p14:creationId xmlns:p14="http://schemas.microsoft.com/office/powerpoint/2010/main" val="11218094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pPr marL="0" indent="0">
              <a:buNone/>
            </a:pPr>
            <a:r>
              <a:rPr lang="nl-NL" sz="2000" b="1" dirty="0" smtClean="0">
                <a:solidFill>
                  <a:srgbClr val="313D42"/>
                </a:solidFill>
                <a:latin typeface="Trebuchet MS" panose="020B0603020202020204" pitchFamily="34" charset="0"/>
              </a:rPr>
              <a:t>Wennen aan om-en-om spreekuren</a:t>
            </a:r>
          </a:p>
          <a:p>
            <a:pPr marL="0" indent="0">
              <a:buNone/>
            </a:pPr>
            <a:endParaRPr lang="nl-NL" sz="2000" i="1" dirty="0" smtClean="0">
              <a:solidFill>
                <a:srgbClr val="313D42"/>
              </a:solidFill>
              <a:latin typeface="Trebuchet MS" panose="020B0603020202020204" pitchFamily="34" charset="0"/>
            </a:endParaRPr>
          </a:p>
          <a:p>
            <a:pPr marL="0" indent="0">
              <a:buNone/>
            </a:pPr>
            <a:r>
              <a:rPr lang="nl-NL" sz="2000" i="1" dirty="0" smtClean="0">
                <a:solidFill>
                  <a:srgbClr val="313D42"/>
                </a:solidFill>
                <a:latin typeface="Trebuchet MS" panose="020B0603020202020204" pitchFamily="34" charset="0"/>
              </a:rPr>
              <a:t>“ik </a:t>
            </a:r>
            <a:r>
              <a:rPr lang="nl-NL" sz="2000" i="1" dirty="0">
                <a:solidFill>
                  <a:srgbClr val="313D42"/>
                </a:solidFill>
                <a:latin typeface="Trebuchet MS" panose="020B0603020202020204" pitchFamily="34" charset="0"/>
              </a:rPr>
              <a:t>moest, ik moest er in het begin wel aan wennen dat met die observatiespreekuren dat, dat er echt meegekeken werd hoe je iets deed. En, hoe langer, hoe vaker je dat doet hoe minder erg het is dat er iemand met je </a:t>
            </a:r>
            <a:r>
              <a:rPr lang="nl-NL" sz="2000" i="1" dirty="0" smtClean="0">
                <a:solidFill>
                  <a:srgbClr val="313D42"/>
                </a:solidFill>
                <a:latin typeface="Trebuchet MS" panose="020B0603020202020204" pitchFamily="34" charset="0"/>
              </a:rPr>
              <a:t>meekijkt” </a:t>
            </a:r>
            <a:endParaRPr lang="nl-NL" sz="2000" dirty="0">
              <a:solidFill>
                <a:srgbClr val="313D42"/>
              </a:solidFill>
              <a:latin typeface="Trebuchet MS" panose="020B0603020202020204" pitchFamily="34" charset="0"/>
            </a:endParaRPr>
          </a:p>
        </p:txBody>
      </p:sp>
      <p:sp>
        <p:nvSpPr>
          <p:cNvPr id="5" name="Title 1"/>
          <p:cNvSpPr>
            <a:spLocks noGrp="1"/>
          </p:cNvSpPr>
          <p:nvPr>
            <p:ph type="title"/>
          </p:nvPr>
        </p:nvSpPr>
        <p:spPr>
          <a:xfrm>
            <a:off x="637784" y="147450"/>
            <a:ext cx="7609854" cy="579419"/>
          </a:xfrm>
        </p:spPr>
        <p:txBody>
          <a:bodyPr>
            <a:normAutofit/>
          </a:bodyPr>
          <a:lstStyle/>
          <a:p>
            <a:pPr algn="ctr"/>
            <a:r>
              <a:rPr lang="en-US" b="1" dirty="0"/>
              <a:t>Om-</a:t>
            </a:r>
            <a:r>
              <a:rPr lang="en-US" b="1" dirty="0" err="1"/>
              <a:t>en</a:t>
            </a:r>
            <a:r>
              <a:rPr lang="en-US" b="1" dirty="0"/>
              <a:t>-om </a:t>
            </a:r>
            <a:r>
              <a:rPr lang="en-US" b="1" dirty="0" err="1"/>
              <a:t>spreekuur</a:t>
            </a:r>
            <a:endParaRPr lang="en-US" b="1" dirty="0">
              <a:solidFill>
                <a:srgbClr val="D7DEE1"/>
              </a:solidFill>
            </a:endParaRPr>
          </a:p>
        </p:txBody>
      </p:sp>
    </p:spTree>
    <p:extLst>
      <p:ext uri="{BB962C8B-B14F-4D97-AF65-F5344CB8AC3E}">
        <p14:creationId xmlns:p14="http://schemas.microsoft.com/office/powerpoint/2010/main" val="3314602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Tijdelijke aanduiding voor inhoud 5" descr="apprenticeship.jpg"/>
          <p:cNvPicPr>
            <a:picLocks noGrp="1" noChangeAspect="1"/>
          </p:cNvPicPr>
          <p:nvPr>
            <p:ph idx="1"/>
          </p:nvPr>
        </p:nvPicPr>
        <p:blipFill>
          <a:blip r:embed="rId3">
            <a:extLst>
              <a:ext uri="{28A0092B-C50C-407E-A947-70E740481C1C}">
                <a14:useLocalDpi xmlns:a14="http://schemas.microsoft.com/office/drawing/2010/main" val="0"/>
              </a:ext>
            </a:extLst>
          </a:blip>
          <a:srcRect t="12268" b="12268"/>
          <a:stretch>
            <a:fillRect/>
          </a:stretch>
        </p:blipFill>
        <p:spPr>
          <a:xfrm flipH="1">
            <a:off x="-285748" y="-131385"/>
            <a:ext cx="9560605" cy="5274885"/>
          </a:xfrm>
        </p:spPr>
      </p:pic>
      <p:sp>
        <p:nvSpPr>
          <p:cNvPr id="4" name="Wolkvormig bijschrift 3"/>
          <p:cNvSpPr/>
          <p:nvPr/>
        </p:nvSpPr>
        <p:spPr>
          <a:xfrm flipH="1">
            <a:off x="5995735" y="-88231"/>
            <a:ext cx="1816769" cy="636871"/>
          </a:xfrm>
          <a:prstGeom prst="cloudCallout">
            <a:avLst>
              <a:gd name="adj1" fmla="val 44032"/>
              <a:gd name="adj2" fmla="val 80482"/>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nl-NL" sz="1800" b="1" dirty="0">
              <a:solidFill>
                <a:schemeClr val="bg1"/>
              </a:solidFill>
            </a:endParaRPr>
          </a:p>
        </p:txBody>
      </p:sp>
      <p:pic>
        <p:nvPicPr>
          <p:cNvPr id="7" name="Picture 6"/>
          <p:cNvPicPr>
            <a:picLocks noChangeAspect="1"/>
          </p:cNvPicPr>
          <p:nvPr/>
        </p:nvPicPr>
        <p:blipFill>
          <a:blip r:embed="rId4" cstate="print">
            <a:lum bright="70000" contrast="-70000"/>
            <a:extLst>
              <a:ext uri="{28A0092B-C50C-407E-A947-70E740481C1C}">
                <a14:useLocalDpi xmlns:a14="http://schemas.microsoft.com/office/drawing/2010/main" val="0"/>
              </a:ext>
            </a:extLst>
          </a:blip>
          <a:stretch>
            <a:fillRect/>
          </a:stretch>
        </p:blipFill>
        <p:spPr>
          <a:xfrm>
            <a:off x="8569974" y="4691279"/>
            <a:ext cx="257175" cy="317962"/>
          </a:xfrm>
          <a:prstGeom prst="rect">
            <a:avLst/>
          </a:prstGeom>
        </p:spPr>
      </p:pic>
      <p:sp>
        <p:nvSpPr>
          <p:cNvPr id="9" name="Rechthoek 8"/>
          <p:cNvSpPr/>
          <p:nvPr/>
        </p:nvSpPr>
        <p:spPr>
          <a:xfrm>
            <a:off x="2857500" y="-240030"/>
            <a:ext cx="1737361" cy="1754326"/>
          </a:xfrm>
          <a:prstGeom prst="rect">
            <a:avLst/>
          </a:prstGeom>
        </p:spPr>
        <p:txBody>
          <a:bodyPr wrap="square">
            <a:spAutoFit/>
          </a:bodyPr>
          <a:lstStyle/>
          <a:p>
            <a:r>
              <a:rPr lang="nl-NL" sz="1800" b="1" dirty="0" smtClean="0">
                <a:solidFill>
                  <a:schemeClr val="bg1"/>
                </a:solidFill>
                <a:cs typeface="Aharoni" panose="02010803020104030203" pitchFamily="2" charset="-79"/>
              </a:rPr>
              <a:t>Die om-en-om spreekuren van de VU, zullen wij dat dan ook maar gaan doen?</a:t>
            </a:r>
          </a:p>
        </p:txBody>
      </p:sp>
      <p:sp>
        <p:nvSpPr>
          <p:cNvPr id="13" name="Ovale toelichting 12"/>
          <p:cNvSpPr/>
          <p:nvPr/>
        </p:nvSpPr>
        <p:spPr>
          <a:xfrm rot="14624017" flipV="1">
            <a:off x="2655967" y="-474383"/>
            <a:ext cx="1998078" cy="2169190"/>
          </a:xfrm>
          <a:prstGeom prst="wedgeEllipseCallou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ln>
                <a:solidFill>
                  <a:schemeClr val="bg1"/>
                </a:solidFill>
              </a:ln>
            </a:endParaRPr>
          </a:p>
        </p:txBody>
      </p:sp>
      <p:sp>
        <p:nvSpPr>
          <p:cNvPr id="14" name="Rechthoek 13"/>
          <p:cNvSpPr/>
          <p:nvPr/>
        </p:nvSpPr>
        <p:spPr>
          <a:xfrm>
            <a:off x="6183630" y="0"/>
            <a:ext cx="1628875" cy="338554"/>
          </a:xfrm>
          <a:prstGeom prst="rect">
            <a:avLst/>
          </a:prstGeom>
        </p:spPr>
        <p:txBody>
          <a:bodyPr wrap="square">
            <a:spAutoFit/>
          </a:bodyPr>
          <a:lstStyle/>
          <a:p>
            <a:pPr algn="ctr"/>
            <a:r>
              <a:rPr lang="nl-NL" sz="1600" b="1" dirty="0" smtClean="0">
                <a:solidFill>
                  <a:schemeClr val="bg1"/>
                </a:solidFill>
              </a:rPr>
              <a:t>Jippie…</a:t>
            </a:r>
            <a:endParaRPr lang="nl-NL" sz="1600" b="1" dirty="0">
              <a:solidFill>
                <a:schemeClr val="bg1"/>
              </a:solidFill>
            </a:endParaRPr>
          </a:p>
        </p:txBody>
      </p:sp>
      <p:sp>
        <p:nvSpPr>
          <p:cNvPr id="8" name="Tekstvak 7"/>
          <p:cNvSpPr txBox="1"/>
          <p:nvPr/>
        </p:nvSpPr>
        <p:spPr>
          <a:xfrm rot="16200000">
            <a:off x="7847885" y="3395756"/>
            <a:ext cx="2275382" cy="261610"/>
          </a:xfrm>
          <a:prstGeom prst="rect">
            <a:avLst/>
          </a:prstGeom>
          <a:noFill/>
        </p:spPr>
        <p:txBody>
          <a:bodyPr wrap="square" rtlCol="0">
            <a:spAutoFit/>
          </a:bodyPr>
          <a:lstStyle/>
          <a:p>
            <a:r>
              <a:rPr lang="nl-NL" dirty="0" err="1" smtClean="0">
                <a:solidFill>
                  <a:schemeClr val="bg1"/>
                </a:solidFill>
              </a:rPr>
              <a:t>Apprentice</a:t>
            </a:r>
            <a:r>
              <a:rPr lang="nl-NL" dirty="0" smtClean="0">
                <a:solidFill>
                  <a:schemeClr val="bg1"/>
                </a:solidFill>
              </a:rPr>
              <a:t> - Emile </a:t>
            </a:r>
            <a:r>
              <a:rPr lang="nl-NL" dirty="0" err="1" smtClean="0">
                <a:solidFill>
                  <a:schemeClr val="bg1"/>
                </a:solidFill>
              </a:rPr>
              <a:t>Adan</a:t>
            </a:r>
            <a:r>
              <a:rPr lang="nl-NL" dirty="0" smtClean="0">
                <a:solidFill>
                  <a:schemeClr val="bg1"/>
                </a:solidFill>
              </a:rPr>
              <a:t> (circa 1914)</a:t>
            </a:r>
            <a:endParaRPr lang="nl-NL" dirty="0">
              <a:solidFill>
                <a:schemeClr val="bg1"/>
              </a:solidFill>
            </a:endParaRPr>
          </a:p>
        </p:txBody>
      </p:sp>
    </p:spTree>
    <p:extLst>
      <p:ext uri="{BB962C8B-B14F-4D97-AF65-F5344CB8AC3E}">
        <p14:creationId xmlns:p14="http://schemas.microsoft.com/office/powerpoint/2010/main" val="2867902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Take home</a:t>
            </a:r>
            <a:endParaRPr lang="nl-NL" dirty="0"/>
          </a:p>
        </p:txBody>
      </p:sp>
      <p:sp>
        <p:nvSpPr>
          <p:cNvPr id="3" name="Tijdelijke aanduiding voor inhoud 2"/>
          <p:cNvSpPr>
            <a:spLocks noGrp="1"/>
          </p:cNvSpPr>
          <p:nvPr>
            <p:ph idx="1"/>
          </p:nvPr>
        </p:nvSpPr>
        <p:spPr/>
        <p:txBody>
          <a:bodyPr/>
          <a:lstStyle/>
          <a:p>
            <a:r>
              <a:rPr lang="nl-NL" dirty="0" smtClean="0"/>
              <a:t>BESPREEK DE BEHEERSING VAN VAARDIGHEDEN ZONDER GÊNE OF OORDEEL; MAAK EEN PLAN</a:t>
            </a:r>
          </a:p>
          <a:p>
            <a:r>
              <a:rPr lang="nl-NL" dirty="0" smtClean="0"/>
              <a:t>VOER EEN OPEN DIALOOG OVER DE WEDERZIJDSE WENSEN TIJDENS OBSERVATIE EN CONSULTATIE </a:t>
            </a:r>
          </a:p>
          <a:p>
            <a:r>
              <a:rPr lang="nl-NL" dirty="0" smtClean="0"/>
              <a:t>DOE GEREGELD EEN OM-EN-OM SPREEKUUR</a:t>
            </a:r>
          </a:p>
          <a:p>
            <a:endParaRPr lang="nl-NL" dirty="0"/>
          </a:p>
        </p:txBody>
      </p:sp>
    </p:spTree>
    <p:extLst>
      <p:ext uri="{BB962C8B-B14F-4D97-AF65-F5344CB8AC3E}">
        <p14:creationId xmlns:p14="http://schemas.microsoft.com/office/powerpoint/2010/main" val="1538557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kstvak 11"/>
          <p:cNvSpPr txBox="1"/>
          <p:nvPr/>
        </p:nvSpPr>
        <p:spPr>
          <a:xfrm>
            <a:off x="2834409" y="2476503"/>
            <a:ext cx="3216607" cy="454126"/>
          </a:xfrm>
          <a:prstGeom prst="rect">
            <a:avLst/>
          </a:prstGeom>
          <a:noFill/>
        </p:spPr>
        <p:txBody>
          <a:bodyPr wrap="square" lIns="53492" tIns="26747" rIns="53492" bIns="26747" rtlCol="0">
            <a:spAutoFit/>
          </a:bodyPr>
          <a:lstStyle/>
          <a:p>
            <a:pPr algn="ctr"/>
            <a:r>
              <a:rPr lang="nl-NL" sz="2600" dirty="0">
                <a:solidFill>
                  <a:srgbClr val="313D42"/>
                </a:solidFill>
                <a:latin typeface="Trebuchet MS"/>
                <a:cs typeface="Trebuchet MS"/>
              </a:rPr>
              <a:t>  </a:t>
            </a:r>
            <a:r>
              <a:rPr lang="nl-NL" sz="2600" dirty="0" smtClean="0">
                <a:solidFill>
                  <a:srgbClr val="313D42"/>
                </a:solidFill>
                <a:latin typeface="Trebuchet MS"/>
                <a:cs typeface="Trebuchet MS"/>
              </a:rPr>
              <a:t>Observatie?</a:t>
            </a:r>
            <a:endParaRPr lang="nl-NL" sz="2600" dirty="0">
              <a:solidFill>
                <a:srgbClr val="313D42"/>
              </a:solidFill>
              <a:latin typeface="Trebuchet MS"/>
              <a:cs typeface="Trebuchet MS"/>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95692" y="4646146"/>
            <a:ext cx="257175" cy="317962"/>
          </a:xfrm>
          <a:prstGeom prst="rect">
            <a:avLst/>
          </a:prstGeom>
        </p:spPr>
      </p:pic>
      <p:sp>
        <p:nvSpPr>
          <p:cNvPr id="6" name="Title 1"/>
          <p:cNvSpPr>
            <a:spLocks noGrp="1"/>
          </p:cNvSpPr>
          <p:nvPr>
            <p:ph type="title"/>
          </p:nvPr>
        </p:nvSpPr>
        <p:spPr>
          <a:xfrm>
            <a:off x="637784" y="147450"/>
            <a:ext cx="7609854" cy="579419"/>
          </a:xfrm>
        </p:spPr>
        <p:txBody>
          <a:bodyPr>
            <a:normAutofit fontScale="90000"/>
          </a:bodyPr>
          <a:lstStyle/>
          <a:p>
            <a:pPr algn="ctr"/>
            <a:r>
              <a:rPr lang="en-US" b="1" dirty="0" err="1">
                <a:solidFill>
                  <a:srgbClr val="313D42"/>
                </a:solidFill>
              </a:rPr>
              <a:t>O</a:t>
            </a:r>
            <a:r>
              <a:rPr lang="en-US" b="1" dirty="0" err="1" smtClean="0">
                <a:solidFill>
                  <a:srgbClr val="313D42"/>
                </a:solidFill>
              </a:rPr>
              <a:t>bservatie</a:t>
            </a:r>
            <a:r>
              <a:rPr lang="en-US" b="1" dirty="0" smtClean="0">
                <a:solidFill>
                  <a:srgbClr val="313D42"/>
                </a:solidFill>
              </a:rPr>
              <a:t> van </a:t>
            </a:r>
            <a:r>
              <a:rPr lang="en-US" b="1" dirty="0" err="1" smtClean="0">
                <a:solidFill>
                  <a:srgbClr val="313D42"/>
                </a:solidFill>
              </a:rPr>
              <a:t>technische</a:t>
            </a:r>
            <a:r>
              <a:rPr lang="en-US" b="1" dirty="0" smtClean="0">
                <a:solidFill>
                  <a:srgbClr val="313D42"/>
                </a:solidFill>
              </a:rPr>
              <a:t> </a:t>
            </a:r>
            <a:r>
              <a:rPr lang="en-US" b="1" dirty="0" err="1" smtClean="0">
                <a:solidFill>
                  <a:srgbClr val="313D42"/>
                </a:solidFill>
              </a:rPr>
              <a:t>vaardigheden</a:t>
            </a:r>
            <a:r>
              <a:rPr lang="en-US" b="1" dirty="0">
                <a:solidFill>
                  <a:srgbClr val="313D42"/>
                </a:solidFill>
              </a:rPr>
              <a:t>:</a:t>
            </a:r>
            <a:r>
              <a:rPr lang="en-US" b="1" dirty="0" smtClean="0">
                <a:solidFill>
                  <a:srgbClr val="D7DEE1"/>
                </a:solidFill>
              </a:rPr>
              <a:t> </a:t>
            </a:r>
            <a:br>
              <a:rPr lang="en-US" b="1" dirty="0" smtClean="0">
                <a:solidFill>
                  <a:srgbClr val="D7DEE1"/>
                </a:solidFill>
              </a:rPr>
            </a:br>
            <a:endParaRPr lang="en-US" b="1" dirty="0">
              <a:solidFill>
                <a:srgbClr val="313D42"/>
              </a:solidFill>
            </a:endParaRPr>
          </a:p>
        </p:txBody>
      </p:sp>
    </p:spTree>
    <p:extLst>
      <p:ext uri="{BB962C8B-B14F-4D97-AF65-F5344CB8AC3E}">
        <p14:creationId xmlns:p14="http://schemas.microsoft.com/office/powerpoint/2010/main" val="1660990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189822" y="1462489"/>
            <a:ext cx="6480980" cy="3170234"/>
          </a:xfrm>
        </p:spPr>
        <p:txBody>
          <a:bodyPr>
            <a:normAutofit fontScale="77500" lnSpcReduction="20000"/>
          </a:bodyPr>
          <a:lstStyle/>
          <a:p>
            <a:pPr marL="0" indent="0">
              <a:buNone/>
            </a:pPr>
            <a:r>
              <a:rPr lang="nl-NL" sz="3000" b="1" dirty="0" err="1" smtClean="0">
                <a:solidFill>
                  <a:srgbClr val="313D42"/>
                </a:solidFill>
                <a:cs typeface="Oswald"/>
              </a:rPr>
              <a:t>Patterns</a:t>
            </a:r>
            <a:r>
              <a:rPr lang="nl-NL" sz="3000" b="1" dirty="0" smtClean="0">
                <a:solidFill>
                  <a:srgbClr val="313D42"/>
                </a:solidFill>
                <a:cs typeface="Oswald"/>
              </a:rPr>
              <a:t> of direct </a:t>
            </a:r>
            <a:r>
              <a:rPr lang="nl-NL" sz="3000" b="1" dirty="0" err="1" smtClean="0">
                <a:solidFill>
                  <a:srgbClr val="313D42"/>
                </a:solidFill>
                <a:cs typeface="Oswald"/>
              </a:rPr>
              <a:t>observation</a:t>
            </a:r>
            <a:r>
              <a:rPr lang="nl-NL" sz="3000" b="1" dirty="0" smtClean="0">
                <a:solidFill>
                  <a:srgbClr val="313D42"/>
                </a:solidFill>
                <a:cs typeface="Oswald"/>
              </a:rPr>
              <a:t> </a:t>
            </a:r>
            <a:r>
              <a:rPr lang="nl-NL" sz="3000" b="1" dirty="0" err="1" smtClean="0">
                <a:solidFill>
                  <a:srgbClr val="313D42"/>
                </a:solidFill>
                <a:cs typeface="Oswald"/>
              </a:rPr>
              <a:t>and</a:t>
            </a:r>
            <a:r>
              <a:rPr lang="nl-NL" sz="3000" b="1" dirty="0" smtClean="0">
                <a:solidFill>
                  <a:srgbClr val="313D42"/>
                </a:solidFill>
                <a:cs typeface="Oswald"/>
              </a:rPr>
              <a:t> </a:t>
            </a:r>
            <a:r>
              <a:rPr lang="nl-NL" sz="3000" b="1" dirty="0" err="1" smtClean="0">
                <a:solidFill>
                  <a:srgbClr val="313D42"/>
                </a:solidFill>
                <a:cs typeface="Oswald"/>
              </a:rPr>
              <a:t>their</a:t>
            </a:r>
            <a:r>
              <a:rPr lang="nl-NL" sz="3000" b="1" dirty="0" smtClean="0">
                <a:solidFill>
                  <a:srgbClr val="313D42"/>
                </a:solidFill>
                <a:cs typeface="Oswald"/>
              </a:rPr>
              <a:t> impact </a:t>
            </a:r>
            <a:r>
              <a:rPr lang="nl-NL" sz="3000" b="1" dirty="0" err="1" smtClean="0">
                <a:solidFill>
                  <a:srgbClr val="313D42"/>
                </a:solidFill>
                <a:cs typeface="Oswald"/>
              </a:rPr>
              <a:t>during</a:t>
            </a:r>
            <a:r>
              <a:rPr lang="nl-NL" sz="3000" b="1" dirty="0" smtClean="0">
                <a:solidFill>
                  <a:srgbClr val="313D42"/>
                </a:solidFill>
                <a:cs typeface="Oswald"/>
              </a:rPr>
              <a:t> </a:t>
            </a:r>
            <a:r>
              <a:rPr lang="nl-NL" sz="3000" b="1" dirty="0" err="1" smtClean="0">
                <a:solidFill>
                  <a:srgbClr val="313D42"/>
                </a:solidFill>
                <a:cs typeface="Oswald"/>
              </a:rPr>
              <a:t>residency</a:t>
            </a:r>
            <a:r>
              <a:rPr lang="nl-NL" sz="3000" b="1" dirty="0" smtClean="0">
                <a:solidFill>
                  <a:srgbClr val="313D42"/>
                </a:solidFill>
                <a:cs typeface="Oswald"/>
              </a:rPr>
              <a:t>: </a:t>
            </a:r>
          </a:p>
          <a:p>
            <a:pPr marL="0" indent="0">
              <a:buNone/>
            </a:pPr>
            <a:r>
              <a:rPr lang="nl-NL" sz="3000" b="1" dirty="0" smtClean="0">
                <a:solidFill>
                  <a:srgbClr val="313D42"/>
                </a:solidFill>
                <a:cs typeface="Oswald"/>
              </a:rPr>
              <a:t>General </a:t>
            </a:r>
            <a:r>
              <a:rPr lang="nl-NL" sz="3000" b="1" dirty="0" err="1" smtClean="0">
                <a:solidFill>
                  <a:srgbClr val="313D42"/>
                </a:solidFill>
                <a:cs typeface="Oswald"/>
              </a:rPr>
              <a:t>practice</a:t>
            </a:r>
            <a:r>
              <a:rPr lang="nl-NL" sz="3000" b="1" dirty="0" smtClean="0">
                <a:solidFill>
                  <a:srgbClr val="313D42"/>
                </a:solidFill>
                <a:cs typeface="Oswald"/>
              </a:rPr>
              <a:t> supervisors’ views</a:t>
            </a:r>
          </a:p>
          <a:p>
            <a:pPr marL="0" indent="0">
              <a:buNone/>
            </a:pPr>
            <a:endParaRPr lang="nl-NL" dirty="0" smtClean="0">
              <a:solidFill>
                <a:srgbClr val="313D42"/>
              </a:solidFill>
            </a:endParaRPr>
          </a:p>
          <a:p>
            <a:pPr marL="0" indent="0">
              <a:buNone/>
            </a:pPr>
            <a:endParaRPr lang="nl-NL" dirty="0" smtClean="0">
              <a:solidFill>
                <a:srgbClr val="313D42"/>
              </a:solidFill>
            </a:endParaRPr>
          </a:p>
          <a:p>
            <a:pPr marL="0" indent="0">
              <a:buNone/>
            </a:pPr>
            <a:endParaRPr lang="nl-NL" sz="1200" dirty="0">
              <a:solidFill>
                <a:srgbClr val="313D42"/>
              </a:solidFill>
            </a:endParaRPr>
          </a:p>
          <a:p>
            <a:pPr marL="0" indent="0">
              <a:buNone/>
            </a:pPr>
            <a:r>
              <a:rPr lang="nl-NL" sz="1200" dirty="0">
                <a:solidFill>
                  <a:srgbClr val="313D42"/>
                </a:solidFill>
              </a:rPr>
              <a:t>Chris </a:t>
            </a:r>
            <a:r>
              <a:rPr lang="nl-NL" sz="1200" dirty="0" err="1">
                <a:solidFill>
                  <a:srgbClr val="313D42"/>
                </a:solidFill>
              </a:rPr>
              <a:t>Rietmeijer</a:t>
            </a:r>
            <a:endParaRPr lang="nl-NL" sz="1200" dirty="0">
              <a:solidFill>
                <a:srgbClr val="313D42"/>
              </a:solidFill>
            </a:endParaRPr>
          </a:p>
          <a:p>
            <a:pPr marL="0" indent="0">
              <a:buNone/>
            </a:pPr>
            <a:r>
              <a:rPr lang="nl-NL" sz="1200" dirty="0">
                <a:solidFill>
                  <a:srgbClr val="313D42"/>
                </a:solidFill>
              </a:rPr>
              <a:t>Daniëlle Huisman</a:t>
            </a:r>
          </a:p>
          <a:p>
            <a:pPr marL="0" indent="0">
              <a:buNone/>
            </a:pPr>
            <a:r>
              <a:rPr lang="nl-NL" sz="1200" dirty="0">
                <a:solidFill>
                  <a:srgbClr val="313D42"/>
                </a:solidFill>
              </a:rPr>
              <a:t>Annette H Blankenstein</a:t>
            </a:r>
          </a:p>
          <a:p>
            <a:pPr marL="0" indent="0">
              <a:buNone/>
            </a:pPr>
            <a:r>
              <a:rPr lang="nl-NL" sz="1200" dirty="0">
                <a:solidFill>
                  <a:srgbClr val="313D42"/>
                </a:solidFill>
              </a:rPr>
              <a:t>Henk de Vries</a:t>
            </a:r>
          </a:p>
          <a:p>
            <a:pPr marL="0" indent="0">
              <a:buNone/>
            </a:pPr>
            <a:r>
              <a:rPr lang="nl-NL" sz="1200" dirty="0" err="1">
                <a:solidFill>
                  <a:srgbClr val="313D42"/>
                </a:solidFill>
              </a:rPr>
              <a:t>Fedde</a:t>
            </a:r>
            <a:r>
              <a:rPr lang="nl-NL" sz="1200" dirty="0">
                <a:solidFill>
                  <a:srgbClr val="313D42"/>
                </a:solidFill>
              </a:rPr>
              <a:t> Scheele</a:t>
            </a:r>
          </a:p>
          <a:p>
            <a:pPr marL="0" indent="0">
              <a:buNone/>
            </a:pPr>
            <a:r>
              <a:rPr lang="nl-NL" sz="1200" dirty="0">
                <a:solidFill>
                  <a:srgbClr val="313D42"/>
                </a:solidFill>
              </a:rPr>
              <a:t>Anneke WM Kramer</a:t>
            </a:r>
          </a:p>
          <a:p>
            <a:pPr marL="0" indent="0">
              <a:buNone/>
            </a:pPr>
            <a:r>
              <a:rPr lang="nl-NL" sz="1200" dirty="0">
                <a:solidFill>
                  <a:srgbClr val="313D42"/>
                </a:solidFill>
              </a:rPr>
              <a:t>Pim W Teunissen</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81013" y="4609906"/>
            <a:ext cx="2076799" cy="375802"/>
          </a:xfrm>
          <a:prstGeom prst="rect">
            <a:avLst/>
          </a:prstGeom>
        </p:spPr>
      </p:pic>
      <p:pic>
        <p:nvPicPr>
          <p:cNvPr id="5" name="Picture 2" descr="Medical Education branding banner">
            <a:hlinkClick r:id="rId4" tooltip="Medical Education homepage"/>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08745" y="458828"/>
            <a:ext cx="3516117" cy="4500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7891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kstvak 8"/>
          <p:cNvSpPr txBox="1"/>
          <p:nvPr/>
        </p:nvSpPr>
        <p:spPr>
          <a:xfrm>
            <a:off x="2103656" y="3161442"/>
            <a:ext cx="5008535" cy="885013"/>
          </a:xfrm>
          <a:prstGeom prst="rect">
            <a:avLst/>
          </a:prstGeom>
          <a:noFill/>
        </p:spPr>
        <p:txBody>
          <a:bodyPr wrap="square" lIns="53492" tIns="26747" rIns="53492" bIns="26747" rtlCol="0">
            <a:spAutoFit/>
          </a:bodyPr>
          <a:lstStyle/>
          <a:p>
            <a:pPr algn="ctr"/>
            <a:r>
              <a:rPr lang="nl-NL" sz="5400" dirty="0" smtClean="0">
                <a:solidFill>
                  <a:srgbClr val="313D42"/>
                </a:solidFill>
                <a:latin typeface="Trebuchet MS"/>
                <a:cs typeface="Trebuchet MS"/>
              </a:rPr>
              <a:t>Beoordeling</a:t>
            </a:r>
            <a:endParaRPr lang="nl-NL" sz="5400" dirty="0">
              <a:solidFill>
                <a:srgbClr val="313D42"/>
              </a:solidFill>
              <a:latin typeface="Trebuchet MS"/>
              <a:cs typeface="Trebuchet MS"/>
            </a:endParaRPr>
          </a:p>
        </p:txBody>
      </p:sp>
      <p:sp>
        <p:nvSpPr>
          <p:cNvPr id="10" name="Tekstvak 9"/>
          <p:cNvSpPr txBox="1"/>
          <p:nvPr/>
        </p:nvSpPr>
        <p:spPr>
          <a:xfrm>
            <a:off x="2374608" y="1338480"/>
            <a:ext cx="4322784" cy="885012"/>
          </a:xfrm>
          <a:prstGeom prst="rect">
            <a:avLst/>
          </a:prstGeom>
          <a:noFill/>
        </p:spPr>
        <p:txBody>
          <a:bodyPr wrap="square" lIns="53492" tIns="26747" rIns="53492" bIns="26747" rtlCol="0">
            <a:spAutoFit/>
          </a:bodyPr>
          <a:lstStyle/>
          <a:p>
            <a:pPr algn="ctr"/>
            <a:r>
              <a:rPr lang="nl-NL" sz="5400" dirty="0">
                <a:solidFill>
                  <a:srgbClr val="313D42"/>
                </a:solidFill>
                <a:latin typeface="Trebuchet MS"/>
                <a:cs typeface="Trebuchet MS"/>
              </a:rPr>
              <a:t>Feedback</a:t>
            </a:r>
            <a:endParaRPr lang="nl-NL" dirty="0">
              <a:solidFill>
                <a:srgbClr val="313D42"/>
              </a:solidFill>
              <a:latin typeface="Trebuchet MS"/>
              <a:cs typeface="Trebuchet MS"/>
            </a:endParaRPr>
          </a:p>
        </p:txBody>
      </p:sp>
      <p:sp>
        <p:nvSpPr>
          <p:cNvPr id="12" name="Tekstvak 11"/>
          <p:cNvSpPr txBox="1"/>
          <p:nvPr/>
        </p:nvSpPr>
        <p:spPr>
          <a:xfrm>
            <a:off x="2834409" y="2476503"/>
            <a:ext cx="3136493" cy="454126"/>
          </a:xfrm>
          <a:prstGeom prst="rect">
            <a:avLst/>
          </a:prstGeom>
          <a:noFill/>
        </p:spPr>
        <p:txBody>
          <a:bodyPr wrap="square" lIns="53492" tIns="26747" rIns="53492" bIns="26747" rtlCol="0">
            <a:spAutoFit/>
          </a:bodyPr>
          <a:lstStyle/>
          <a:p>
            <a:pPr algn="ctr"/>
            <a:r>
              <a:rPr lang="nl-NL" sz="2600" dirty="0">
                <a:solidFill>
                  <a:srgbClr val="313D42"/>
                </a:solidFill>
                <a:latin typeface="Trebuchet MS"/>
                <a:cs typeface="Trebuchet MS"/>
              </a:rPr>
              <a:t>   </a:t>
            </a:r>
            <a:r>
              <a:rPr lang="nl-NL" sz="2600" dirty="0" smtClean="0">
                <a:solidFill>
                  <a:srgbClr val="313D42"/>
                </a:solidFill>
                <a:latin typeface="Trebuchet MS"/>
                <a:cs typeface="Trebuchet MS"/>
              </a:rPr>
              <a:t>Observatie</a:t>
            </a:r>
            <a:endParaRPr lang="nl-NL" sz="2600" dirty="0">
              <a:solidFill>
                <a:srgbClr val="313D42"/>
              </a:solidFill>
              <a:latin typeface="Trebuchet MS"/>
              <a:cs typeface="Trebuchet MS"/>
            </a:endParaRPr>
          </a:p>
        </p:txBody>
      </p:sp>
      <p:sp>
        <p:nvSpPr>
          <p:cNvPr id="4" name="Tekstvak 3"/>
          <p:cNvSpPr txBox="1"/>
          <p:nvPr/>
        </p:nvSpPr>
        <p:spPr>
          <a:xfrm rot="19812063">
            <a:off x="3335262" y="2381345"/>
            <a:ext cx="2487846" cy="438582"/>
          </a:xfrm>
          <a:prstGeom prst="rect">
            <a:avLst/>
          </a:prstGeom>
          <a:noFill/>
        </p:spPr>
        <p:txBody>
          <a:bodyPr wrap="square" lIns="68580" tIns="34290" rIns="68580" bIns="34290" rtlCol="0">
            <a:spAutoFit/>
          </a:bodyPr>
          <a:lstStyle/>
          <a:p>
            <a:endParaRPr lang="nl-NL" sz="2400" b="1" dirty="0">
              <a:solidFill>
                <a:srgbClr val="FF0000"/>
              </a:solidFill>
            </a:endParaRPr>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95692" y="4646146"/>
            <a:ext cx="257175" cy="317962"/>
          </a:xfrm>
          <a:prstGeom prst="rect">
            <a:avLst/>
          </a:prstGeom>
        </p:spPr>
      </p:pic>
      <p:sp>
        <p:nvSpPr>
          <p:cNvPr id="8" name="Title 1"/>
          <p:cNvSpPr>
            <a:spLocks noGrp="1"/>
          </p:cNvSpPr>
          <p:nvPr>
            <p:ph type="title"/>
          </p:nvPr>
        </p:nvSpPr>
        <p:spPr>
          <a:xfrm>
            <a:off x="637784" y="147450"/>
            <a:ext cx="7609854" cy="579419"/>
          </a:xfrm>
        </p:spPr>
        <p:txBody>
          <a:bodyPr>
            <a:normAutofit fontScale="90000"/>
          </a:bodyPr>
          <a:lstStyle/>
          <a:p>
            <a:pPr algn="ctr"/>
            <a:r>
              <a:rPr lang="en-US" b="1" dirty="0" err="1">
                <a:solidFill>
                  <a:srgbClr val="313D42"/>
                </a:solidFill>
              </a:rPr>
              <a:t>Observatie</a:t>
            </a:r>
            <a:r>
              <a:rPr lang="en-US" b="1" dirty="0">
                <a:solidFill>
                  <a:srgbClr val="313D42"/>
                </a:solidFill>
              </a:rPr>
              <a:t> van </a:t>
            </a:r>
            <a:r>
              <a:rPr lang="en-US" b="1" dirty="0" err="1">
                <a:solidFill>
                  <a:srgbClr val="313D42"/>
                </a:solidFill>
              </a:rPr>
              <a:t>technische</a:t>
            </a:r>
            <a:r>
              <a:rPr lang="en-US" b="1" dirty="0">
                <a:solidFill>
                  <a:srgbClr val="313D42"/>
                </a:solidFill>
              </a:rPr>
              <a:t> </a:t>
            </a:r>
            <a:r>
              <a:rPr lang="en-US" b="1" dirty="0" err="1">
                <a:solidFill>
                  <a:srgbClr val="313D42"/>
                </a:solidFill>
              </a:rPr>
              <a:t>vaardigheden</a:t>
            </a:r>
            <a:r>
              <a:rPr lang="en-US" b="1" dirty="0">
                <a:solidFill>
                  <a:srgbClr val="313D42"/>
                </a:solidFill>
              </a:rPr>
              <a:t>?</a:t>
            </a:r>
            <a:r>
              <a:rPr lang="en-US" b="1" dirty="0">
                <a:solidFill>
                  <a:srgbClr val="D7DEE1"/>
                </a:solidFill>
              </a:rPr>
              <a:t> </a:t>
            </a:r>
            <a:br>
              <a:rPr lang="en-US" b="1" dirty="0">
                <a:solidFill>
                  <a:srgbClr val="D7DEE1"/>
                </a:solidFill>
              </a:rPr>
            </a:br>
            <a:r>
              <a:rPr lang="en-US" b="1" dirty="0" err="1">
                <a:solidFill>
                  <a:srgbClr val="313D42"/>
                </a:solidFill>
              </a:rPr>
              <a:t>Waarom</a:t>
            </a:r>
            <a:r>
              <a:rPr lang="en-US" b="1" dirty="0">
                <a:solidFill>
                  <a:srgbClr val="313D42"/>
                </a:solidFill>
              </a:rPr>
              <a:t>?</a:t>
            </a:r>
            <a:endParaRPr lang="en-US" b="1" dirty="0">
              <a:solidFill>
                <a:srgbClr val="D7DEE1"/>
              </a:solidFill>
            </a:endParaRPr>
          </a:p>
        </p:txBody>
      </p:sp>
    </p:spTree>
    <p:extLst>
      <p:ext uri="{BB962C8B-B14F-4D97-AF65-F5344CB8AC3E}">
        <p14:creationId xmlns:p14="http://schemas.microsoft.com/office/powerpoint/2010/main" val="3810317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kstvak 11"/>
          <p:cNvSpPr txBox="1"/>
          <p:nvPr/>
        </p:nvSpPr>
        <p:spPr>
          <a:xfrm>
            <a:off x="1685925" y="1500189"/>
            <a:ext cx="6186488" cy="3655002"/>
          </a:xfrm>
          <a:prstGeom prst="rect">
            <a:avLst/>
          </a:prstGeom>
          <a:noFill/>
        </p:spPr>
        <p:txBody>
          <a:bodyPr wrap="square" lIns="53492" tIns="26747" rIns="53492" bIns="26747" rtlCol="0">
            <a:spAutoFit/>
          </a:bodyPr>
          <a:lstStyle/>
          <a:p>
            <a:r>
              <a:rPr lang="nl-NL" sz="2600" dirty="0" smtClean="0">
                <a:solidFill>
                  <a:srgbClr val="313D42"/>
                </a:solidFill>
                <a:latin typeface="Trebuchet MS"/>
                <a:cs typeface="Trebuchet MS"/>
              </a:rPr>
              <a:t>Technische vaardigheden</a:t>
            </a:r>
          </a:p>
          <a:p>
            <a:pPr algn="ctr"/>
            <a:endParaRPr lang="nl-NL" sz="2600" dirty="0">
              <a:solidFill>
                <a:srgbClr val="313D42"/>
              </a:solidFill>
              <a:latin typeface="Trebuchet MS"/>
              <a:cs typeface="Trebuchet MS"/>
            </a:endParaRPr>
          </a:p>
          <a:p>
            <a:pPr marL="457200" indent="-457200">
              <a:buFont typeface="Arial" panose="020B0604020202020204" pitchFamily="34" charset="0"/>
              <a:buChar char="•"/>
            </a:pPr>
            <a:r>
              <a:rPr lang="nl-NL" sz="2600" dirty="0" smtClean="0">
                <a:solidFill>
                  <a:srgbClr val="313D42"/>
                </a:solidFill>
                <a:latin typeface="Trebuchet MS"/>
                <a:cs typeface="Trebuchet MS"/>
              </a:rPr>
              <a:t>Basisarts-vaardigheden</a:t>
            </a:r>
          </a:p>
          <a:p>
            <a:endParaRPr lang="nl-NL" sz="2600" dirty="0">
              <a:solidFill>
                <a:srgbClr val="313D42"/>
              </a:solidFill>
              <a:latin typeface="Trebuchet MS"/>
              <a:cs typeface="Trebuchet MS"/>
            </a:endParaRPr>
          </a:p>
          <a:p>
            <a:pPr marL="457200" indent="-457200">
              <a:buFont typeface="Arial" panose="020B0604020202020204" pitchFamily="34" charset="0"/>
              <a:buChar char="•"/>
            </a:pPr>
            <a:r>
              <a:rPr lang="nl-NL" sz="2600" dirty="0" smtClean="0">
                <a:solidFill>
                  <a:srgbClr val="313D42"/>
                </a:solidFill>
                <a:latin typeface="Trebuchet MS"/>
                <a:cs typeface="Trebuchet MS"/>
              </a:rPr>
              <a:t>Huisarts-specifieke vaardigheden</a:t>
            </a:r>
          </a:p>
          <a:p>
            <a:pPr algn="ctr"/>
            <a:endParaRPr lang="nl-NL" sz="2600" dirty="0">
              <a:solidFill>
                <a:srgbClr val="313D42"/>
              </a:solidFill>
              <a:latin typeface="Trebuchet MS"/>
              <a:cs typeface="Trebuchet MS"/>
            </a:endParaRPr>
          </a:p>
          <a:p>
            <a:pPr algn="ctr"/>
            <a:endParaRPr lang="nl-NL" sz="2600" dirty="0" smtClean="0">
              <a:solidFill>
                <a:srgbClr val="313D42"/>
              </a:solidFill>
              <a:latin typeface="Trebuchet MS"/>
              <a:cs typeface="Trebuchet MS"/>
            </a:endParaRPr>
          </a:p>
          <a:p>
            <a:pPr algn="ctr"/>
            <a:endParaRPr lang="nl-NL" sz="2600" dirty="0">
              <a:solidFill>
                <a:srgbClr val="313D42"/>
              </a:solidFill>
              <a:latin typeface="Trebuchet MS"/>
              <a:cs typeface="Trebuchet MS"/>
            </a:endParaRPr>
          </a:p>
          <a:p>
            <a:pPr algn="ctr"/>
            <a:endParaRPr lang="nl-NL" sz="2600" dirty="0">
              <a:solidFill>
                <a:srgbClr val="313D42"/>
              </a:solidFill>
              <a:latin typeface="Trebuchet MS"/>
              <a:cs typeface="Trebuchet MS"/>
            </a:endParaRPr>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95692" y="4646146"/>
            <a:ext cx="257175" cy="317962"/>
          </a:xfrm>
          <a:prstGeom prst="rect">
            <a:avLst/>
          </a:prstGeom>
        </p:spPr>
      </p:pic>
      <p:sp>
        <p:nvSpPr>
          <p:cNvPr id="8" name="Title 1"/>
          <p:cNvSpPr>
            <a:spLocks noGrp="1"/>
          </p:cNvSpPr>
          <p:nvPr>
            <p:ph type="title"/>
          </p:nvPr>
        </p:nvSpPr>
        <p:spPr>
          <a:xfrm>
            <a:off x="637784" y="147450"/>
            <a:ext cx="7609854" cy="579419"/>
          </a:xfrm>
        </p:spPr>
        <p:txBody>
          <a:bodyPr>
            <a:normAutofit fontScale="90000"/>
          </a:bodyPr>
          <a:lstStyle/>
          <a:p>
            <a:pPr algn="ctr"/>
            <a:r>
              <a:rPr lang="en-US" b="1" dirty="0" err="1">
                <a:solidFill>
                  <a:srgbClr val="313D42"/>
                </a:solidFill>
              </a:rPr>
              <a:t>Observatie</a:t>
            </a:r>
            <a:r>
              <a:rPr lang="en-US" b="1" dirty="0">
                <a:solidFill>
                  <a:srgbClr val="313D42"/>
                </a:solidFill>
              </a:rPr>
              <a:t> van </a:t>
            </a:r>
            <a:r>
              <a:rPr lang="en-US" b="1" dirty="0" err="1">
                <a:solidFill>
                  <a:srgbClr val="313D42"/>
                </a:solidFill>
              </a:rPr>
              <a:t>technische</a:t>
            </a:r>
            <a:r>
              <a:rPr lang="en-US" b="1" dirty="0">
                <a:solidFill>
                  <a:srgbClr val="313D42"/>
                </a:solidFill>
              </a:rPr>
              <a:t> </a:t>
            </a:r>
            <a:r>
              <a:rPr lang="en-US" b="1" dirty="0" err="1">
                <a:solidFill>
                  <a:srgbClr val="313D42"/>
                </a:solidFill>
              </a:rPr>
              <a:t>vaardigheden</a:t>
            </a:r>
            <a:r>
              <a:rPr lang="en-US" b="1" dirty="0">
                <a:solidFill>
                  <a:srgbClr val="313D42"/>
                </a:solidFill>
              </a:rPr>
              <a:t>?</a:t>
            </a:r>
            <a:r>
              <a:rPr lang="en-US" b="1" dirty="0">
                <a:solidFill>
                  <a:srgbClr val="D7DEE1"/>
                </a:solidFill>
              </a:rPr>
              <a:t> </a:t>
            </a:r>
            <a:br>
              <a:rPr lang="en-US" b="1" dirty="0">
                <a:solidFill>
                  <a:srgbClr val="D7DEE1"/>
                </a:solidFill>
              </a:rPr>
            </a:br>
            <a:r>
              <a:rPr lang="en-US" b="1" dirty="0" smtClean="0">
                <a:solidFill>
                  <a:srgbClr val="313D42"/>
                </a:solidFill>
              </a:rPr>
              <a:t>Wat?</a:t>
            </a:r>
            <a:endParaRPr lang="en-US" b="1" dirty="0">
              <a:solidFill>
                <a:srgbClr val="D7DEE1"/>
              </a:solidFill>
            </a:endParaRPr>
          </a:p>
        </p:txBody>
      </p:sp>
    </p:spTree>
    <p:extLst>
      <p:ext uri="{BB962C8B-B14F-4D97-AF65-F5344CB8AC3E}">
        <p14:creationId xmlns:p14="http://schemas.microsoft.com/office/powerpoint/2010/main" val="2601890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kstvak 11"/>
          <p:cNvSpPr txBox="1"/>
          <p:nvPr/>
        </p:nvSpPr>
        <p:spPr>
          <a:xfrm>
            <a:off x="1062990" y="2297430"/>
            <a:ext cx="6809423" cy="1131234"/>
          </a:xfrm>
          <a:prstGeom prst="rect">
            <a:avLst/>
          </a:prstGeom>
          <a:noFill/>
        </p:spPr>
        <p:txBody>
          <a:bodyPr wrap="square" lIns="53492" tIns="26747" rIns="53492" bIns="26747" rtlCol="0">
            <a:spAutoFit/>
          </a:bodyPr>
          <a:lstStyle/>
          <a:p>
            <a:pPr algn="ctr"/>
            <a:r>
              <a:rPr lang="nl-NL" sz="4400" dirty="0" smtClean="0">
                <a:solidFill>
                  <a:srgbClr val="313D42"/>
                </a:solidFill>
                <a:latin typeface="Trebuchet MS"/>
                <a:cs typeface="Trebuchet MS"/>
              </a:rPr>
              <a:t>Taboe?</a:t>
            </a:r>
            <a:endParaRPr lang="nl-NL" sz="4400" dirty="0">
              <a:solidFill>
                <a:srgbClr val="313D42"/>
              </a:solidFill>
              <a:latin typeface="Trebuchet MS"/>
              <a:cs typeface="Trebuchet MS"/>
            </a:endParaRPr>
          </a:p>
          <a:p>
            <a:pPr algn="ctr"/>
            <a:endParaRPr lang="nl-NL" sz="2600" dirty="0">
              <a:solidFill>
                <a:srgbClr val="313D42"/>
              </a:solidFill>
              <a:latin typeface="Trebuchet MS"/>
              <a:cs typeface="Trebuchet MS"/>
            </a:endParaRPr>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95692" y="4646146"/>
            <a:ext cx="257175" cy="317962"/>
          </a:xfrm>
          <a:prstGeom prst="rect">
            <a:avLst/>
          </a:prstGeom>
        </p:spPr>
      </p:pic>
      <p:sp>
        <p:nvSpPr>
          <p:cNvPr id="8" name="Title 1"/>
          <p:cNvSpPr>
            <a:spLocks noGrp="1"/>
          </p:cNvSpPr>
          <p:nvPr>
            <p:ph type="title"/>
          </p:nvPr>
        </p:nvSpPr>
        <p:spPr>
          <a:xfrm>
            <a:off x="637784" y="147450"/>
            <a:ext cx="7609854" cy="579419"/>
          </a:xfrm>
        </p:spPr>
        <p:txBody>
          <a:bodyPr>
            <a:normAutofit/>
          </a:bodyPr>
          <a:lstStyle/>
          <a:p>
            <a:pPr algn="ctr"/>
            <a:r>
              <a:rPr lang="en-US" b="1" dirty="0" err="1" smtClean="0">
                <a:solidFill>
                  <a:srgbClr val="313D42"/>
                </a:solidFill>
              </a:rPr>
              <a:t>Basisarts-vaardigheden</a:t>
            </a:r>
            <a:r>
              <a:rPr lang="en-US" b="1" dirty="0" smtClean="0">
                <a:solidFill>
                  <a:srgbClr val="D7DEE1"/>
                </a:solidFill>
              </a:rPr>
              <a:t> </a:t>
            </a:r>
            <a:endParaRPr lang="en-US" b="1" dirty="0">
              <a:solidFill>
                <a:srgbClr val="D7DEE1"/>
              </a:solidFill>
            </a:endParaRPr>
          </a:p>
        </p:txBody>
      </p:sp>
      <p:sp>
        <p:nvSpPr>
          <p:cNvPr id="2" name="AutoShape 2" descr="Afbeeldingsresultaat voor tabo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3" name="AutoShape 4" descr="Afbeeldingsresultaat voor taboe"/>
          <p:cNvSpPr>
            <a:spLocks noChangeAspect="1" noChangeArrowheads="1"/>
          </p:cNvSpPr>
          <p:nvPr/>
        </p:nvSpPr>
        <p:spPr bwMode="auto">
          <a:xfrm>
            <a:off x="307975" y="7937"/>
            <a:ext cx="304800" cy="682557"/>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4" name="AutoShape 6" descr="Afbeeldingsresultaat voor tabo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Tree>
    <p:extLst>
      <p:ext uri="{BB962C8B-B14F-4D97-AF65-F5344CB8AC3E}">
        <p14:creationId xmlns:p14="http://schemas.microsoft.com/office/powerpoint/2010/main" val="246828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kstvak 11"/>
          <p:cNvSpPr txBox="1"/>
          <p:nvPr/>
        </p:nvSpPr>
        <p:spPr>
          <a:xfrm>
            <a:off x="748144" y="1500189"/>
            <a:ext cx="7637319" cy="2854783"/>
          </a:xfrm>
          <a:prstGeom prst="rect">
            <a:avLst/>
          </a:prstGeom>
          <a:noFill/>
        </p:spPr>
        <p:txBody>
          <a:bodyPr wrap="square" lIns="53492" tIns="26747" rIns="53492" bIns="26747" rtlCol="0">
            <a:spAutoFit/>
          </a:bodyPr>
          <a:lstStyle/>
          <a:p>
            <a:r>
              <a:rPr lang="nl-NL" sz="2600" dirty="0" smtClean="0">
                <a:solidFill>
                  <a:srgbClr val="313D42"/>
                </a:solidFill>
                <a:latin typeface="Trebuchet MS"/>
                <a:cs typeface="Trebuchet MS"/>
              </a:rPr>
              <a:t>Bespreek aan het begin van de samenwerking in hoeverre de </a:t>
            </a:r>
            <a:r>
              <a:rPr lang="nl-NL" sz="2600" dirty="0" err="1" smtClean="0">
                <a:solidFill>
                  <a:srgbClr val="313D42"/>
                </a:solidFill>
                <a:latin typeface="Trebuchet MS"/>
                <a:cs typeface="Trebuchet MS"/>
              </a:rPr>
              <a:t>aios</a:t>
            </a:r>
            <a:r>
              <a:rPr lang="nl-NL" sz="2600" dirty="0" smtClean="0">
                <a:solidFill>
                  <a:srgbClr val="313D42"/>
                </a:solidFill>
                <a:latin typeface="Trebuchet MS"/>
                <a:cs typeface="Trebuchet MS"/>
              </a:rPr>
              <a:t> zelf denkt de verschillende basisarts-vaardigheden te beheersen.</a:t>
            </a:r>
          </a:p>
          <a:p>
            <a:endParaRPr lang="nl-NL" sz="2600" dirty="0">
              <a:solidFill>
                <a:srgbClr val="313D42"/>
              </a:solidFill>
              <a:latin typeface="Trebuchet MS"/>
              <a:cs typeface="Trebuchet MS"/>
            </a:endParaRPr>
          </a:p>
          <a:p>
            <a:r>
              <a:rPr lang="nl-NL" sz="2600" dirty="0" smtClean="0">
                <a:solidFill>
                  <a:srgbClr val="313D42"/>
                </a:solidFill>
                <a:latin typeface="Trebuchet MS"/>
                <a:cs typeface="Trebuchet MS"/>
              </a:rPr>
              <a:t>Opleider, doe dit nieuwsgierig en neutraal, zonder oordeel</a:t>
            </a:r>
          </a:p>
          <a:p>
            <a:r>
              <a:rPr lang="nl-NL" sz="2600" dirty="0" err="1" smtClean="0">
                <a:solidFill>
                  <a:srgbClr val="313D42"/>
                </a:solidFill>
                <a:latin typeface="Trebuchet MS"/>
                <a:cs typeface="Trebuchet MS"/>
              </a:rPr>
              <a:t>Aios</a:t>
            </a:r>
            <a:r>
              <a:rPr lang="nl-NL" sz="2600" dirty="0" smtClean="0">
                <a:solidFill>
                  <a:srgbClr val="313D42"/>
                </a:solidFill>
                <a:latin typeface="Trebuchet MS"/>
                <a:cs typeface="Trebuchet MS"/>
              </a:rPr>
              <a:t>, doe dit open en zonder gêne</a:t>
            </a:r>
            <a:endParaRPr lang="nl-NL" sz="2600" dirty="0">
              <a:solidFill>
                <a:srgbClr val="313D42"/>
              </a:solidFill>
              <a:latin typeface="Trebuchet MS"/>
              <a:cs typeface="Trebuchet MS"/>
            </a:endParaRPr>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95692" y="4646146"/>
            <a:ext cx="257175" cy="317962"/>
          </a:xfrm>
          <a:prstGeom prst="rect">
            <a:avLst/>
          </a:prstGeom>
        </p:spPr>
      </p:pic>
      <p:sp>
        <p:nvSpPr>
          <p:cNvPr id="8" name="Title 1"/>
          <p:cNvSpPr>
            <a:spLocks noGrp="1"/>
          </p:cNvSpPr>
          <p:nvPr>
            <p:ph type="title"/>
          </p:nvPr>
        </p:nvSpPr>
        <p:spPr>
          <a:xfrm>
            <a:off x="637784" y="147450"/>
            <a:ext cx="7609854" cy="579419"/>
          </a:xfrm>
        </p:spPr>
        <p:txBody>
          <a:bodyPr>
            <a:normAutofit/>
          </a:bodyPr>
          <a:lstStyle/>
          <a:p>
            <a:pPr algn="ctr"/>
            <a:r>
              <a:rPr lang="en-US" b="1" dirty="0" err="1" smtClean="0">
                <a:solidFill>
                  <a:srgbClr val="313D42"/>
                </a:solidFill>
              </a:rPr>
              <a:t>Bespreek</a:t>
            </a:r>
            <a:r>
              <a:rPr lang="en-US" b="1" dirty="0" smtClean="0">
                <a:solidFill>
                  <a:srgbClr val="313D42"/>
                </a:solidFill>
              </a:rPr>
              <a:t>!</a:t>
            </a:r>
            <a:endParaRPr lang="en-US" b="1" dirty="0">
              <a:solidFill>
                <a:srgbClr val="D7DEE1"/>
              </a:solidFill>
            </a:endParaRPr>
          </a:p>
        </p:txBody>
      </p:sp>
    </p:spTree>
    <p:extLst>
      <p:ext uri="{BB962C8B-B14F-4D97-AF65-F5344CB8AC3E}">
        <p14:creationId xmlns:p14="http://schemas.microsoft.com/office/powerpoint/2010/main" val="927032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Tijdelijke aanduiding voor inhoud 5" descr="apprenticeship.jpg"/>
          <p:cNvPicPr>
            <a:picLocks noGrp="1" noChangeAspect="1"/>
          </p:cNvPicPr>
          <p:nvPr>
            <p:ph idx="1"/>
          </p:nvPr>
        </p:nvPicPr>
        <p:blipFill>
          <a:blip r:embed="rId3">
            <a:extLst>
              <a:ext uri="{28A0092B-C50C-407E-A947-70E740481C1C}">
                <a14:useLocalDpi xmlns:a14="http://schemas.microsoft.com/office/drawing/2010/main" val="0"/>
              </a:ext>
            </a:extLst>
          </a:blip>
          <a:srcRect t="12268" b="12268"/>
          <a:stretch>
            <a:fillRect/>
          </a:stretch>
        </p:blipFill>
        <p:spPr>
          <a:xfrm flipH="1">
            <a:off x="-285748" y="-131385"/>
            <a:ext cx="9560605" cy="5274885"/>
          </a:xfrm>
        </p:spPr>
      </p:pic>
      <p:sp>
        <p:nvSpPr>
          <p:cNvPr id="10" name="Wolkvormig bijschrift 3"/>
          <p:cNvSpPr/>
          <p:nvPr/>
        </p:nvSpPr>
        <p:spPr>
          <a:xfrm flipH="1">
            <a:off x="5995735" y="176463"/>
            <a:ext cx="1632286" cy="767306"/>
          </a:xfrm>
          <a:prstGeom prst="cloudCallout">
            <a:avLst>
              <a:gd name="adj1" fmla="val 44032"/>
              <a:gd name="adj2" fmla="val 80482"/>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nl-NL" sz="1800" b="1" dirty="0">
              <a:solidFill>
                <a:schemeClr val="bg1"/>
              </a:solidFill>
            </a:endParaRPr>
          </a:p>
        </p:txBody>
      </p:sp>
      <p:sp>
        <p:nvSpPr>
          <p:cNvPr id="11" name="Rechthoek 10"/>
          <p:cNvSpPr/>
          <p:nvPr/>
        </p:nvSpPr>
        <p:spPr>
          <a:xfrm>
            <a:off x="2867892" y="352676"/>
            <a:ext cx="1593302" cy="923330"/>
          </a:xfrm>
          <a:prstGeom prst="rect">
            <a:avLst/>
          </a:prstGeom>
        </p:spPr>
        <p:txBody>
          <a:bodyPr wrap="square">
            <a:spAutoFit/>
          </a:bodyPr>
          <a:lstStyle/>
          <a:p>
            <a:pPr algn="ctr"/>
            <a:r>
              <a:rPr lang="nl-NL" sz="1800" b="1" dirty="0" smtClean="0">
                <a:solidFill>
                  <a:schemeClr val="bg1"/>
                </a:solidFill>
                <a:cs typeface="Aharoni" panose="02010803020104030203" pitchFamily="2" charset="-79"/>
              </a:rPr>
              <a:t>Vertel eens, jij bent toch basisarts…</a:t>
            </a:r>
          </a:p>
        </p:txBody>
      </p:sp>
      <p:sp>
        <p:nvSpPr>
          <p:cNvPr id="12" name="Ovale toelichting 11"/>
          <p:cNvSpPr/>
          <p:nvPr/>
        </p:nvSpPr>
        <p:spPr>
          <a:xfrm rot="14624017" flipV="1">
            <a:off x="2956167" y="-189221"/>
            <a:ext cx="1399870" cy="1729827"/>
          </a:xfrm>
          <a:prstGeom prst="wedgeEllipseCallou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ln>
                <a:solidFill>
                  <a:schemeClr val="bg1"/>
                </a:solidFill>
              </a:ln>
            </a:endParaRPr>
          </a:p>
        </p:txBody>
      </p:sp>
      <p:sp>
        <p:nvSpPr>
          <p:cNvPr id="13" name="Rechthoek 12"/>
          <p:cNvSpPr/>
          <p:nvPr/>
        </p:nvSpPr>
        <p:spPr>
          <a:xfrm>
            <a:off x="6150236" y="352676"/>
            <a:ext cx="1590079" cy="338554"/>
          </a:xfrm>
          <a:prstGeom prst="rect">
            <a:avLst/>
          </a:prstGeom>
        </p:spPr>
        <p:txBody>
          <a:bodyPr wrap="square">
            <a:spAutoFit/>
          </a:bodyPr>
          <a:lstStyle/>
          <a:p>
            <a:pPr algn="ctr"/>
            <a:r>
              <a:rPr lang="nl-NL" sz="1600" b="1" dirty="0" smtClean="0">
                <a:solidFill>
                  <a:schemeClr val="bg1"/>
                </a:solidFill>
              </a:rPr>
              <a:t>Oh </a:t>
            </a:r>
            <a:r>
              <a:rPr lang="nl-NL" sz="1600" b="1" dirty="0" err="1" smtClean="0">
                <a:solidFill>
                  <a:schemeClr val="bg1"/>
                </a:solidFill>
              </a:rPr>
              <a:t>neeeee</a:t>
            </a:r>
            <a:r>
              <a:rPr lang="nl-NL" sz="1600" b="1" dirty="0" smtClean="0">
                <a:solidFill>
                  <a:schemeClr val="bg1"/>
                </a:solidFill>
              </a:rPr>
              <a:t>…</a:t>
            </a:r>
            <a:endParaRPr lang="nl-NL" sz="1600" b="1" dirty="0">
              <a:solidFill>
                <a:schemeClr val="bg1"/>
              </a:solidFill>
            </a:endParaRPr>
          </a:p>
        </p:txBody>
      </p:sp>
      <p:pic>
        <p:nvPicPr>
          <p:cNvPr id="7" name="Picture 6"/>
          <p:cNvPicPr>
            <a:picLocks noChangeAspect="1"/>
          </p:cNvPicPr>
          <p:nvPr/>
        </p:nvPicPr>
        <p:blipFill>
          <a:blip r:embed="rId4" cstate="print">
            <a:lum bright="70000" contrast="-70000"/>
            <a:extLst>
              <a:ext uri="{28A0092B-C50C-407E-A947-70E740481C1C}">
                <a14:useLocalDpi xmlns:a14="http://schemas.microsoft.com/office/drawing/2010/main" val="0"/>
              </a:ext>
            </a:extLst>
          </a:blip>
          <a:stretch>
            <a:fillRect/>
          </a:stretch>
        </p:blipFill>
        <p:spPr>
          <a:xfrm>
            <a:off x="8569974" y="4691279"/>
            <a:ext cx="257175" cy="317962"/>
          </a:xfrm>
          <a:prstGeom prst="rect">
            <a:avLst/>
          </a:prstGeom>
        </p:spPr>
      </p:pic>
      <p:sp>
        <p:nvSpPr>
          <p:cNvPr id="8" name="Tekstvak 7"/>
          <p:cNvSpPr txBox="1"/>
          <p:nvPr/>
        </p:nvSpPr>
        <p:spPr>
          <a:xfrm rot="16200000">
            <a:off x="7847885" y="3395756"/>
            <a:ext cx="2275382" cy="261610"/>
          </a:xfrm>
          <a:prstGeom prst="rect">
            <a:avLst/>
          </a:prstGeom>
          <a:noFill/>
        </p:spPr>
        <p:txBody>
          <a:bodyPr wrap="square" rtlCol="0">
            <a:spAutoFit/>
          </a:bodyPr>
          <a:lstStyle/>
          <a:p>
            <a:r>
              <a:rPr lang="nl-NL" dirty="0" err="1" smtClean="0">
                <a:solidFill>
                  <a:schemeClr val="bg1"/>
                </a:solidFill>
              </a:rPr>
              <a:t>Apprentice</a:t>
            </a:r>
            <a:r>
              <a:rPr lang="nl-NL" dirty="0" smtClean="0">
                <a:solidFill>
                  <a:schemeClr val="bg1"/>
                </a:solidFill>
              </a:rPr>
              <a:t> - Emile </a:t>
            </a:r>
            <a:r>
              <a:rPr lang="nl-NL" dirty="0" err="1" smtClean="0">
                <a:solidFill>
                  <a:schemeClr val="bg1"/>
                </a:solidFill>
              </a:rPr>
              <a:t>Adan</a:t>
            </a:r>
            <a:r>
              <a:rPr lang="nl-NL" dirty="0" smtClean="0">
                <a:solidFill>
                  <a:schemeClr val="bg1"/>
                </a:solidFill>
              </a:rPr>
              <a:t> (circa 1914)</a:t>
            </a:r>
            <a:endParaRPr lang="nl-NL" dirty="0">
              <a:solidFill>
                <a:schemeClr val="bg1"/>
              </a:solidFill>
            </a:endParaRPr>
          </a:p>
        </p:txBody>
      </p:sp>
    </p:spTree>
    <p:extLst>
      <p:ext uri="{BB962C8B-B14F-4D97-AF65-F5344CB8AC3E}">
        <p14:creationId xmlns:p14="http://schemas.microsoft.com/office/powerpoint/2010/main" val="4195345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628650" y="873458"/>
            <a:ext cx="7886700" cy="3759266"/>
          </a:xfrm>
        </p:spPr>
        <p:txBody>
          <a:bodyPr>
            <a:normAutofit/>
          </a:bodyPr>
          <a:lstStyle/>
          <a:p>
            <a:pPr marL="0" indent="0">
              <a:buNone/>
            </a:pPr>
            <a:r>
              <a:rPr lang="nl-NL" sz="2000" b="1" dirty="0" smtClean="0">
                <a:solidFill>
                  <a:srgbClr val="313D42"/>
                </a:solidFill>
                <a:latin typeface="Trebuchet MS" panose="020B0603020202020204" pitchFamily="34" charset="0"/>
              </a:rPr>
              <a:t>Conclusies uit onderzoek onder </a:t>
            </a:r>
            <a:r>
              <a:rPr lang="nl-NL" sz="2000" b="1" dirty="0" err="1" smtClean="0">
                <a:solidFill>
                  <a:srgbClr val="313D42"/>
                </a:solidFill>
                <a:latin typeface="Trebuchet MS" panose="020B0603020202020204" pitchFamily="34" charset="0"/>
              </a:rPr>
              <a:t>aios</a:t>
            </a:r>
            <a:r>
              <a:rPr lang="nl-NL" sz="2000" b="1" dirty="0" smtClean="0">
                <a:solidFill>
                  <a:srgbClr val="313D42"/>
                </a:solidFill>
                <a:latin typeface="Trebuchet MS" panose="020B0603020202020204" pitchFamily="34" charset="0"/>
              </a:rPr>
              <a:t> en opleiders (focusgroepen in 2016)</a:t>
            </a:r>
          </a:p>
          <a:p>
            <a:r>
              <a:rPr lang="nl-NL" sz="2000" dirty="0" smtClean="0">
                <a:solidFill>
                  <a:srgbClr val="313D42"/>
                </a:solidFill>
                <a:latin typeface="Trebuchet MS" panose="020B0603020202020204" pitchFamily="34" charset="0"/>
              </a:rPr>
              <a:t>Weinig structureel geplande observaties (om-en-om spreekuur)</a:t>
            </a:r>
          </a:p>
          <a:p>
            <a:r>
              <a:rPr lang="nl-NL" sz="2000" dirty="0">
                <a:solidFill>
                  <a:srgbClr val="313D42"/>
                </a:solidFill>
                <a:latin typeface="Trebuchet MS" panose="020B0603020202020204" pitchFamily="34" charset="0"/>
              </a:rPr>
              <a:t>Opleiders willen best observeren maar vinden dat de </a:t>
            </a:r>
            <a:r>
              <a:rPr lang="nl-NL" sz="2000" dirty="0" err="1">
                <a:solidFill>
                  <a:srgbClr val="313D42"/>
                </a:solidFill>
                <a:latin typeface="Trebuchet MS" panose="020B0603020202020204" pitchFamily="34" charset="0"/>
              </a:rPr>
              <a:t>aios</a:t>
            </a:r>
            <a:r>
              <a:rPr lang="nl-NL" sz="2000" dirty="0">
                <a:solidFill>
                  <a:srgbClr val="313D42"/>
                </a:solidFill>
                <a:latin typeface="Trebuchet MS" panose="020B0603020202020204" pitchFamily="34" charset="0"/>
              </a:rPr>
              <a:t> erom moet vragen</a:t>
            </a:r>
          </a:p>
          <a:p>
            <a:r>
              <a:rPr lang="nl-NL" sz="2000" dirty="0" err="1">
                <a:solidFill>
                  <a:srgbClr val="313D42"/>
                </a:solidFill>
                <a:latin typeface="Trebuchet MS" panose="020B0603020202020204" pitchFamily="34" charset="0"/>
              </a:rPr>
              <a:t>Aios</a:t>
            </a:r>
            <a:r>
              <a:rPr lang="nl-NL" sz="2000" dirty="0">
                <a:solidFill>
                  <a:srgbClr val="313D42"/>
                </a:solidFill>
                <a:latin typeface="Trebuchet MS" panose="020B0603020202020204" pitchFamily="34" charset="0"/>
              </a:rPr>
              <a:t> vragen meestal niet om observatie maar om </a:t>
            </a:r>
            <a:r>
              <a:rPr lang="nl-NL" sz="2000" dirty="0" smtClean="0">
                <a:solidFill>
                  <a:srgbClr val="313D42"/>
                </a:solidFill>
                <a:latin typeface="Trebuchet MS" panose="020B0603020202020204" pitchFamily="34" charset="0"/>
              </a:rPr>
              <a:t>hulp/consultatie</a:t>
            </a:r>
          </a:p>
          <a:p>
            <a:r>
              <a:rPr lang="nl-NL" sz="2000" dirty="0" smtClean="0">
                <a:solidFill>
                  <a:srgbClr val="313D42"/>
                </a:solidFill>
                <a:latin typeface="Trebuchet MS" panose="020B0603020202020204" pitchFamily="34" charset="0"/>
              </a:rPr>
              <a:t>Opleiders </a:t>
            </a:r>
            <a:r>
              <a:rPr lang="nl-NL" sz="2000" dirty="0">
                <a:solidFill>
                  <a:srgbClr val="313D42"/>
                </a:solidFill>
                <a:latin typeface="Trebuchet MS" panose="020B0603020202020204" pitchFamily="34" charset="0"/>
              </a:rPr>
              <a:t>vinden het moeilijk om ongevraagd basisarts-vaardigheden te observeren </a:t>
            </a:r>
            <a:endParaRPr lang="nl-NL" sz="2000" dirty="0" smtClean="0">
              <a:solidFill>
                <a:srgbClr val="313D42"/>
              </a:solidFill>
              <a:latin typeface="Trebuchet MS" panose="020B0603020202020204" pitchFamily="34" charset="0"/>
            </a:endParaRPr>
          </a:p>
          <a:p>
            <a:r>
              <a:rPr lang="nl-NL" sz="2000" dirty="0" err="1" smtClean="0">
                <a:solidFill>
                  <a:srgbClr val="313D42"/>
                </a:solidFill>
                <a:latin typeface="Trebuchet MS" panose="020B0603020202020204" pitchFamily="34" charset="0"/>
              </a:rPr>
              <a:t>Aios</a:t>
            </a:r>
            <a:r>
              <a:rPr lang="nl-NL" sz="2000" dirty="0" smtClean="0">
                <a:solidFill>
                  <a:srgbClr val="313D42"/>
                </a:solidFill>
                <a:latin typeface="Trebuchet MS" panose="020B0603020202020204" pitchFamily="34" charset="0"/>
              </a:rPr>
              <a:t> </a:t>
            </a:r>
            <a:r>
              <a:rPr lang="nl-NL" sz="2000" dirty="0">
                <a:solidFill>
                  <a:srgbClr val="313D42"/>
                </a:solidFill>
                <a:latin typeface="Trebuchet MS" panose="020B0603020202020204" pitchFamily="34" charset="0"/>
              </a:rPr>
              <a:t>vinden observatie van basisarts-vaardigheden vaak </a:t>
            </a:r>
            <a:r>
              <a:rPr lang="nl-NL" sz="2000" dirty="0" smtClean="0">
                <a:solidFill>
                  <a:srgbClr val="313D42"/>
                </a:solidFill>
                <a:latin typeface="Trebuchet MS" panose="020B0603020202020204" pitchFamily="34" charset="0"/>
              </a:rPr>
              <a:t>ongemakkelijk</a:t>
            </a:r>
          </a:p>
          <a:p>
            <a:endParaRPr lang="nl-NL" sz="2000" dirty="0" smtClean="0">
              <a:solidFill>
                <a:srgbClr val="313D42"/>
              </a:solidFill>
              <a:latin typeface="Trebuchet MS" panose="020B0603020202020204" pitchFamily="34" charset="0"/>
            </a:endParaRPr>
          </a:p>
          <a:p>
            <a:endParaRPr lang="nl-NL" sz="2000" dirty="0">
              <a:solidFill>
                <a:srgbClr val="313D42"/>
              </a:solidFill>
              <a:latin typeface="Trebuchet MS" panose="020B0603020202020204" pitchFamily="34" charset="0"/>
            </a:endParaRPr>
          </a:p>
          <a:p>
            <a:endParaRPr lang="nl-NL" sz="2000" dirty="0" smtClean="0">
              <a:solidFill>
                <a:srgbClr val="313D42"/>
              </a:solidFill>
              <a:latin typeface="Trebuchet MS" panose="020B0603020202020204" pitchFamily="34" charset="0"/>
            </a:endParaRPr>
          </a:p>
          <a:p>
            <a:endParaRPr lang="nl-NL" sz="2000" dirty="0">
              <a:solidFill>
                <a:srgbClr val="313D42"/>
              </a:solidFill>
              <a:latin typeface="Trebuchet MS" panose="020B0603020202020204" pitchFamily="34" charset="0"/>
            </a:endParaRPr>
          </a:p>
        </p:txBody>
      </p:sp>
      <p:sp>
        <p:nvSpPr>
          <p:cNvPr id="5" name="Title 1"/>
          <p:cNvSpPr>
            <a:spLocks noGrp="1"/>
          </p:cNvSpPr>
          <p:nvPr>
            <p:ph type="title"/>
          </p:nvPr>
        </p:nvSpPr>
        <p:spPr>
          <a:xfrm>
            <a:off x="637784" y="147450"/>
            <a:ext cx="7609854" cy="579419"/>
          </a:xfrm>
        </p:spPr>
        <p:txBody>
          <a:bodyPr>
            <a:normAutofit/>
          </a:bodyPr>
          <a:lstStyle/>
          <a:p>
            <a:pPr algn="ctr"/>
            <a:r>
              <a:rPr lang="en-US" b="1" dirty="0" err="1" smtClean="0">
                <a:solidFill>
                  <a:srgbClr val="313D42"/>
                </a:solidFill>
              </a:rPr>
              <a:t>Observatie</a:t>
            </a:r>
            <a:r>
              <a:rPr lang="en-US" b="1" dirty="0" smtClean="0">
                <a:solidFill>
                  <a:srgbClr val="313D42"/>
                </a:solidFill>
              </a:rPr>
              <a:t> van </a:t>
            </a:r>
            <a:r>
              <a:rPr lang="en-US" b="1" dirty="0" err="1" smtClean="0">
                <a:solidFill>
                  <a:srgbClr val="313D42"/>
                </a:solidFill>
              </a:rPr>
              <a:t>technische</a:t>
            </a:r>
            <a:r>
              <a:rPr lang="en-US" b="1" dirty="0" smtClean="0">
                <a:solidFill>
                  <a:srgbClr val="313D42"/>
                </a:solidFill>
              </a:rPr>
              <a:t> </a:t>
            </a:r>
            <a:r>
              <a:rPr lang="en-US" b="1" dirty="0" err="1" smtClean="0">
                <a:solidFill>
                  <a:srgbClr val="313D42"/>
                </a:solidFill>
              </a:rPr>
              <a:t>vaardigheden</a:t>
            </a:r>
            <a:endParaRPr lang="en-US" b="1" dirty="0">
              <a:solidFill>
                <a:srgbClr val="313D42"/>
              </a:solidFill>
            </a:endParaRPr>
          </a:p>
        </p:txBody>
      </p:sp>
    </p:spTree>
    <p:extLst>
      <p:ext uri="{BB962C8B-B14F-4D97-AF65-F5344CB8AC3E}">
        <p14:creationId xmlns:p14="http://schemas.microsoft.com/office/powerpoint/2010/main" val="4142024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18234</TotalTime>
  <Words>5448</Words>
  <Application>Microsoft Office PowerPoint</Application>
  <PresentationFormat>Diavoorstelling (16:9)</PresentationFormat>
  <Paragraphs>376</Paragraphs>
  <Slides>30</Slides>
  <Notes>27</Notes>
  <HiddenSlides>0</HiddenSlides>
  <MMClips>0</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30</vt:i4>
      </vt:variant>
    </vt:vector>
  </HeadingPairs>
  <TitlesOfParts>
    <vt:vector size="38" baseType="lpstr">
      <vt:lpstr>Aharoni</vt:lpstr>
      <vt:lpstr>Arial</vt:lpstr>
      <vt:lpstr>Calibri</vt:lpstr>
      <vt:lpstr>Calibri Light</vt:lpstr>
      <vt:lpstr>Oswald</vt:lpstr>
      <vt:lpstr>Trebuchet MS</vt:lpstr>
      <vt:lpstr>Wingdings</vt:lpstr>
      <vt:lpstr>Office Theme</vt:lpstr>
      <vt:lpstr> Observatie van technische vaardigheden en de opleidingsrelatie</vt:lpstr>
      <vt:lpstr>Programma </vt:lpstr>
      <vt:lpstr>Observatie van technische vaardigheden:  </vt:lpstr>
      <vt:lpstr>Observatie van technische vaardigheden?  Waarom?</vt:lpstr>
      <vt:lpstr>Observatie van technische vaardigheden?  Wat?</vt:lpstr>
      <vt:lpstr>Basisarts-vaardigheden </vt:lpstr>
      <vt:lpstr>Bespreek!</vt:lpstr>
      <vt:lpstr>PowerPoint-presentatie</vt:lpstr>
      <vt:lpstr>Observatie van technische vaardigheden</vt:lpstr>
      <vt:lpstr>Observatie van technische vaardigheden</vt:lpstr>
      <vt:lpstr>Observatie van technische vaardigheden</vt:lpstr>
      <vt:lpstr>PowerPoint-presentatie</vt:lpstr>
      <vt:lpstr>Consultatie</vt:lpstr>
      <vt:lpstr>Consultatie</vt:lpstr>
      <vt:lpstr>Consultatie</vt:lpstr>
      <vt:lpstr>Consultatie</vt:lpstr>
      <vt:lpstr>Consultatie</vt:lpstr>
      <vt:lpstr>Consultatie: conclusies</vt:lpstr>
      <vt:lpstr>PowerPoint-presentatie</vt:lpstr>
      <vt:lpstr>PowerPoint-presentatie</vt:lpstr>
      <vt:lpstr>PowerPoint-presentatie</vt:lpstr>
      <vt:lpstr>PowerPoint-presentatie</vt:lpstr>
      <vt:lpstr>Observatie van nieuwe vaardigheden</vt:lpstr>
      <vt:lpstr>Observatie van nieuwe vaardigheden</vt:lpstr>
      <vt:lpstr>PowerPoint-presentatie</vt:lpstr>
      <vt:lpstr>Om-en-om spreekuur</vt:lpstr>
      <vt:lpstr>Om-en-om spreekuur</vt:lpstr>
      <vt:lpstr>PowerPoint-presentatie</vt:lpstr>
      <vt:lpstr>Take home</vt:lpstr>
      <vt:lpstr>PowerPoint-presentatie</vt:lpstr>
    </vt:vector>
  </TitlesOfParts>
  <Company>TUe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Rietmeijer, S.Z.</dc:creator>
  <cp:lastModifiedBy>Rietmeijer, C.B.T. (Chris)</cp:lastModifiedBy>
  <cp:revision>628</cp:revision>
  <dcterms:created xsi:type="dcterms:W3CDTF">2018-06-22T11:50:03Z</dcterms:created>
  <dcterms:modified xsi:type="dcterms:W3CDTF">2020-05-26T13:39:20Z</dcterms:modified>
</cp:coreProperties>
</file>