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63" r:id="rId2"/>
    <p:sldId id="315" r:id="rId3"/>
    <p:sldId id="272" r:id="rId4"/>
    <p:sldId id="295" r:id="rId5"/>
    <p:sldId id="316" r:id="rId6"/>
    <p:sldId id="317" r:id="rId7"/>
    <p:sldId id="318" r:id="rId8"/>
    <p:sldId id="313" r:id="rId9"/>
    <p:sldId id="31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F07814"/>
    <a:srgbClr val="003741"/>
    <a:srgbClr val="6AB650"/>
    <a:srgbClr val="009CB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7857" autoAdjust="0"/>
  </p:normalViewPr>
  <p:slideViewPr>
    <p:cSldViewPr snapToGrid="0">
      <p:cViewPr varScale="1">
        <p:scale>
          <a:sx n="52" d="100"/>
          <a:sy n="52" d="100"/>
        </p:scale>
        <p:origin x="17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24-5-2022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1090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26592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Overleg met de groep: in welke fasen van het consult exploreer je vooral.</a:t>
            </a:r>
          </a:p>
          <a:p>
            <a:endParaRPr lang="nl-NL" dirty="0"/>
          </a:p>
          <a:p>
            <a:r>
              <a:rPr lang="nl-NL" dirty="0"/>
              <a:t>Doel: laat ze al pratend ontdekken dat exploreren niet alleen bij het informatie inwinnen (‘hulpvraag’) belangrijk is, maar zeker ook bij ‘uitleg en planning’ en bij de afsluiting.</a:t>
            </a:r>
          </a:p>
          <a:p>
            <a:r>
              <a:rPr lang="nl-NL" dirty="0"/>
              <a:t>In feite gaat het om een onderzoekende houding: wat is mijn idee als dokter, waar is de patiënt in begrip en bereidheid (bijv. om advies uit te voeren).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79414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Exploreren is dus een consultvaardigheid die vooral toegepast wordt bij de intake , en ook bij de fase ‘diagnose, beleid en advies’.</a:t>
            </a:r>
          </a:p>
          <a:p>
            <a:r>
              <a:rPr lang="nl-NL" dirty="0"/>
              <a:t>Wat is dat precies, exploreren? </a:t>
            </a:r>
          </a:p>
          <a:p>
            <a:endParaRPr lang="nl-NL" dirty="0"/>
          </a:p>
          <a:p>
            <a:r>
              <a:rPr lang="nl-NL" dirty="0"/>
              <a:t>Laat </a:t>
            </a:r>
            <a:r>
              <a:rPr lang="nl-NL" dirty="0" err="1"/>
              <a:t>aios</a:t>
            </a:r>
            <a:r>
              <a:rPr lang="nl-NL" dirty="0"/>
              <a:t> hierover kort </a:t>
            </a:r>
            <a:r>
              <a:rPr lang="nl-NL" dirty="0" err="1"/>
              <a:t>buzzen</a:t>
            </a:r>
            <a:r>
              <a:rPr lang="nl-NL" dirty="0"/>
              <a:t>, samen of in de groep. Benoem daarbij wat het is (een manier om te achterhalen waar je gesprekspartner is wat betreft zaken als begrip, acceptatie, emotionele verwerking etc.).</a:t>
            </a:r>
          </a:p>
          <a:p>
            <a:r>
              <a:rPr lang="nl-NL" dirty="0"/>
              <a:t>Onderscheid dat van de procesvaardigheid: hoe je het doet (LSD, zie later).</a:t>
            </a:r>
          </a:p>
          <a:p>
            <a:endParaRPr lang="nl-NL" dirty="0"/>
          </a:p>
          <a:p>
            <a:r>
              <a:rPr lang="nl-NL" dirty="0"/>
              <a:t>Pit Falls bij de basis consultvoeringstoets: </a:t>
            </a:r>
          </a:p>
          <a:p>
            <a:pPr marL="171450" indent="-171450">
              <a:buFont typeface="Arial" panose="020B0604020202020204" pitchFamily="34" charset="0"/>
              <a:buChar char="•"/>
            </a:pPr>
            <a:r>
              <a:rPr lang="nl-NL" dirty="0"/>
              <a:t>exploreren wel bij intake, niet in beleidsfase</a:t>
            </a:r>
          </a:p>
          <a:p>
            <a:pPr marL="171450" indent="-171450">
              <a:buFont typeface="Arial" panose="020B0604020202020204" pitchFamily="34" charset="0"/>
              <a:buChar char="•"/>
            </a:pPr>
            <a:r>
              <a:rPr lang="nl-NL" dirty="0"/>
              <a:t>Niet ingaan op non-verbaal gedrag/sleutelwoorden (cues, zie ook OWP ‘emoties’)</a:t>
            </a:r>
          </a:p>
          <a:p>
            <a:pPr marL="171450" indent="-171450">
              <a:buFont typeface="Arial" panose="020B0604020202020204" pitchFamily="34" charset="0"/>
              <a:buChar char="•"/>
            </a:pPr>
            <a:r>
              <a:rPr lang="nl-NL" dirty="0"/>
              <a:t>Wel exploreren op begrip van de patiënt maar niet op zaken als ‘beleving’ (van een klacht) of ‘uitvoerbaarheid’ (van een advies)</a:t>
            </a:r>
          </a:p>
          <a:p>
            <a:pPr marL="171450" indent="-171450">
              <a:buFont typeface="Arial" panose="020B0604020202020204" pitchFamily="34" charset="0"/>
              <a:buChar char="•"/>
            </a:pPr>
            <a:r>
              <a:rPr lang="nl-NL" dirty="0"/>
              <a:t>Doorvragen op het eigen spoor van de dokter, en niet binnen het referentiekader van de patiënt.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6950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bijbehorende onderwijsprogramma’s die ingaan op de precieze manier waarop deze vaardigheden worden ingezet.</a:t>
            </a:r>
          </a:p>
          <a:p>
            <a:endParaRPr lang="nl-NL" dirty="0"/>
          </a:p>
          <a:p>
            <a:r>
              <a:rPr lang="nl-NL" dirty="0"/>
              <a:t>OWP hulpvraag, voor de ICE methodiek.</a:t>
            </a:r>
          </a:p>
          <a:p>
            <a:r>
              <a:rPr lang="nl-NL" dirty="0"/>
              <a:t>OWP informatie overdracht, voor de ‘frisbee’ methodiek.</a:t>
            </a:r>
          </a:p>
          <a:p>
            <a:r>
              <a:rPr lang="nl-NL" dirty="0"/>
              <a:t>OWP ‘diagnose, beleid en advies’ voor de inbedding van ‘frisbee’ in deze fase.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4574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Handboek ‘effectief communiceren in de huisartsenpraktijk’  NHG </a:t>
            </a:r>
            <a:r>
              <a:rPr lang="nl-NL" dirty="0" err="1"/>
              <a:t>hfdst</a:t>
            </a:r>
            <a:r>
              <a:rPr lang="nl-NL" dirty="0"/>
              <a:t>. 2.1 blz. 35</a:t>
            </a:r>
          </a:p>
          <a:p>
            <a:endParaRPr lang="nl-NL" dirty="0"/>
          </a:p>
          <a:p>
            <a:pPr marL="228600" indent="-228600">
              <a:buFont typeface="+mj-lt"/>
              <a:buAutoNum type="arabicPeriod"/>
            </a:pPr>
            <a:r>
              <a:rPr lang="nl-NL" dirty="0"/>
              <a:t>Luisteren, zie ook het OWP over ‘empathie’. Behalve ‘</a:t>
            </a:r>
            <a:r>
              <a:rPr lang="nl-NL" dirty="0" err="1"/>
              <a:t>hmm</a:t>
            </a:r>
            <a:r>
              <a:rPr lang="nl-NL" dirty="0"/>
              <a:t>’ geen interrupties toestaan.</a:t>
            </a:r>
          </a:p>
          <a:p>
            <a:pPr marL="228600" indent="-228600">
              <a:buFont typeface="+mj-lt"/>
              <a:buAutoNum type="arabicPeriod"/>
            </a:pPr>
            <a:r>
              <a:rPr lang="nl-NL" dirty="0"/>
              <a:t>Samenvatten van de inhoud, maar zo mogelijk ook van opvattingen of emoties bij de gesprekspartner.</a:t>
            </a:r>
          </a:p>
          <a:p>
            <a:pPr marL="228600" indent="-228600">
              <a:buFont typeface="+mj-lt"/>
              <a:buAutoNum type="arabicPeriod"/>
            </a:pPr>
            <a:r>
              <a:rPr lang="nl-NL" dirty="0"/>
              <a:t>Doorvragen binnen het referentiekader van de gesprekspartner, bijvoorbeeld: ‘je vertelde net dat je zo geniet van pianospelen, wat brengt het jou?’</a:t>
            </a:r>
          </a:p>
          <a:p>
            <a:pPr marL="0" indent="0">
              <a:buFont typeface="+mj-lt"/>
              <a:buNone/>
            </a:pPr>
            <a:r>
              <a:rPr lang="nl-NL" dirty="0"/>
              <a:t>    (doorvragen buiten dit kader is bijvoorbeeld: ‘je vertelde net dat je zo geniet van pianospelen, wat zijn je andere hobby's?’)</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1566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LSD is een vaardigheid die een actieve inzet vraagt, zeker van minder ervaren dokters.</a:t>
            </a:r>
          </a:p>
          <a:p>
            <a:r>
              <a:rPr lang="nl-NL" dirty="0"/>
              <a:t>Laat verteller aan het woord over iets waar zij/zij nu erg mee bezig is, </a:t>
            </a:r>
            <a:r>
              <a:rPr lang="nl-NL" dirty="0" err="1"/>
              <a:t>prive</a:t>
            </a:r>
            <a:r>
              <a:rPr lang="nl-NL" dirty="0"/>
              <a:t>/werk etc. maakt niet uit.</a:t>
            </a:r>
          </a:p>
          <a:p>
            <a:r>
              <a:rPr lang="nl-NL" dirty="0"/>
              <a:t>Probeer op goede momenten samen te vatten: als er een kleine pauze is, als een belangrijk onderdeel is afgesloten.</a:t>
            </a:r>
          </a:p>
          <a:p>
            <a:r>
              <a:rPr lang="nl-NL" dirty="0"/>
              <a:t>Of als het te lang duurt: onderbreek even met de aankondiging ‘ik ga even checken of ik het goed gehoord heb’ en vat samen.</a:t>
            </a:r>
          </a:p>
          <a:p>
            <a:r>
              <a:rPr lang="nl-NL" dirty="0"/>
              <a:t>Stel na de samenvatting een doorvraag.</a:t>
            </a:r>
          </a:p>
          <a:p>
            <a:endParaRPr lang="nl-NL" dirty="0"/>
          </a:p>
          <a:p>
            <a:r>
              <a:rPr lang="nl-NL" dirty="0"/>
              <a:t>Nabespreking: observator checkt of de techniek is gevolgd en wat opviel. Spreker vertelt hoe het samenvatten van invloed was op het vertellen (stimulerend, afleidend?), dokter vertelt wat goed ging, wat lastig was.</a:t>
            </a:r>
          </a:p>
          <a:p>
            <a:endParaRPr lang="nl-NL" dirty="0"/>
          </a:p>
          <a:p>
            <a:r>
              <a:rPr lang="nl-NL" dirty="0"/>
              <a:t>Oefening 5 minuten spreken, steeds gevolgd door 5 minuten nabespreken. Daarna rolwisseling, dus 30 minuten (of zonder observator 20 minuten in 2 tallen)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8825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1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33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Presentatie ‘Exploreren' APC onderwijs HOVUmc 2019-08</a:t>
            </a:r>
          </a:p>
        </p:txBody>
      </p:sp>
      <p:sp>
        <p:nvSpPr>
          <p:cNvPr id="6" name="Slide Number Placeholder 5"/>
          <p:cNvSpPr>
            <a:spLocks noGrp="1"/>
          </p:cNvSpPr>
          <p:nvPr>
            <p:ph type="sldNum" sz="quarter" idx="12"/>
          </p:nvPr>
        </p:nvSpPr>
        <p:spPr/>
        <p:txBody>
          <a:bodyPr/>
          <a:lstStyle/>
          <a:p>
            <a:fld id="{237CA391-A0D6-4676-A340-7F48A7714FD7}" type="slidenum">
              <a:rPr lang="nl-NL" smtClean="0"/>
              <a:t>‹nr.›</a:t>
            </a:fld>
            <a:endParaRPr lang="nl-NL"/>
          </a:p>
        </p:txBody>
      </p:sp>
      <p:sp>
        <p:nvSpPr>
          <p:cNvPr id="7" name="Title 6"/>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75174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‘Exploreren'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Exploreren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Tree>
    <p:extLst>
      <p:ext uri="{BB962C8B-B14F-4D97-AF65-F5344CB8AC3E}">
        <p14:creationId xmlns:p14="http://schemas.microsoft.com/office/powerpoint/2010/main" val="14286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Presentatie</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Consultmodel Silverman</a:t>
            </a:r>
          </a:p>
          <a:p>
            <a:r>
              <a:rPr lang="nl-NL" sz="2400" dirty="0"/>
              <a:t>MAAS 2.0 &amp; Exploreren </a:t>
            </a:r>
          </a:p>
          <a:p>
            <a:r>
              <a:rPr lang="nl-NL" sz="2400" dirty="0"/>
              <a:t>Exploreren gedurende het consult</a:t>
            </a:r>
          </a:p>
          <a:p>
            <a:r>
              <a:rPr lang="nl-NL" sz="2400" dirty="0"/>
              <a:t>Exploreren met LSD</a:t>
            </a:r>
          </a:p>
          <a:p>
            <a:r>
              <a:rPr lang="nl-NL" sz="2400" dirty="0"/>
              <a:t>Oefenen</a:t>
            </a:r>
          </a:p>
          <a:p>
            <a:r>
              <a:rPr lang="nl-NL" sz="2400" dirty="0"/>
              <a:t>Leerdoelen </a:t>
            </a:r>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49FC42D7-AC3B-B64A-B24A-3537E90F88B9}"/>
              </a:ext>
            </a:extLst>
          </p:cNvPr>
          <p:cNvSpPr>
            <a:spLocks noGrp="1"/>
          </p:cNvSpPr>
          <p:nvPr>
            <p:ph type="ftr" sz="quarter" idx="11"/>
          </p:nvPr>
        </p:nvSpPr>
        <p:spPr>
          <a:xfrm>
            <a:off x="711199" y="6381750"/>
            <a:ext cx="4518025" cy="365125"/>
          </a:xfrm>
        </p:spPr>
        <p:txBody>
          <a:bodyPr/>
          <a:lstStyle/>
          <a:p>
            <a:endParaRPr lang="nl-NL" dirty="0"/>
          </a:p>
        </p:txBody>
      </p:sp>
    </p:spTree>
    <p:extLst>
      <p:ext uri="{BB962C8B-B14F-4D97-AF65-F5344CB8AC3E}">
        <p14:creationId xmlns:p14="http://schemas.microsoft.com/office/powerpoint/2010/main" val="245905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Silverman</a:t>
            </a:r>
          </a:p>
        </p:txBody>
      </p:sp>
      <p:pic>
        <p:nvPicPr>
          <p:cNvPr id="9" name="Tijdelijke aanduiding voor inhoud 8">
            <a:extLst>
              <a:ext uri="{FF2B5EF4-FFF2-40B4-BE49-F238E27FC236}">
                <a16:creationId xmlns:a16="http://schemas.microsoft.com/office/drawing/2014/main" id="{DDC878FD-DA69-334B-B498-E7AC8F2AD8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43452" y="1813810"/>
            <a:ext cx="7607011" cy="4183856"/>
          </a:xfrm>
          <a:prstGeom prst="rect">
            <a:avLst/>
          </a:prstGeom>
        </p:spPr>
      </p:pic>
    </p:spTree>
    <p:extLst>
      <p:ext uri="{BB962C8B-B14F-4D97-AF65-F5344CB8AC3E}">
        <p14:creationId xmlns:p14="http://schemas.microsoft.com/office/powerpoint/2010/main" val="10513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  MAAS 2.0</a:t>
            </a:r>
          </a:p>
        </p:txBody>
      </p:sp>
      <p:sp>
        <p:nvSpPr>
          <p:cNvPr id="8" name="Tekstvak 7">
            <a:extLst>
              <a:ext uri="{FF2B5EF4-FFF2-40B4-BE49-F238E27FC236}">
                <a16:creationId xmlns:a16="http://schemas.microsoft.com/office/drawing/2014/main" id="{5F42E78E-C2EC-A34F-9411-69B0DBEEB820}"/>
              </a:ext>
            </a:extLst>
          </p:cNvPr>
          <p:cNvSpPr txBox="1"/>
          <p:nvPr/>
        </p:nvSpPr>
        <p:spPr>
          <a:xfrm>
            <a:off x="6757988" y="957263"/>
            <a:ext cx="184731" cy="369332"/>
          </a:xfrm>
          <a:prstGeom prst="rect">
            <a:avLst/>
          </a:prstGeom>
          <a:noFill/>
        </p:spPr>
        <p:txBody>
          <a:bodyPr wrap="none" rtlCol="0">
            <a:spAutoFit/>
          </a:bodyPr>
          <a:lstStyle/>
          <a:p>
            <a:endParaRPr lang="nl-NL" dirty="0"/>
          </a:p>
        </p:txBody>
      </p:sp>
      <p:sp>
        <p:nvSpPr>
          <p:cNvPr id="3" name="Tijdelijke aanduiding voor voettekst 2">
            <a:extLst>
              <a:ext uri="{FF2B5EF4-FFF2-40B4-BE49-F238E27FC236}">
                <a16:creationId xmlns:a16="http://schemas.microsoft.com/office/drawing/2014/main" id="{6B02B31E-277B-194F-8583-CCA9AC57FEE8}"/>
              </a:ext>
            </a:extLst>
          </p:cNvPr>
          <p:cNvSpPr>
            <a:spLocks noGrp="1"/>
          </p:cNvSpPr>
          <p:nvPr>
            <p:ph type="ftr" sz="quarter" idx="11"/>
          </p:nvPr>
        </p:nvSpPr>
        <p:spPr>
          <a:xfrm>
            <a:off x="711199" y="6381750"/>
            <a:ext cx="4771733" cy="365125"/>
          </a:xfrm>
        </p:spPr>
        <p:txBody>
          <a:bodyPr/>
          <a:lstStyle/>
          <a:p>
            <a:r>
              <a:rPr lang="nl-NL"/>
              <a:t>Presentatie ‘Exploreren' APC onderwijs HOVUmc 2019-08</a:t>
            </a:r>
            <a:endParaRPr lang="nl-NL" dirty="0"/>
          </a:p>
        </p:txBody>
      </p:sp>
      <p:pic>
        <p:nvPicPr>
          <p:cNvPr id="6" name="Afbeelding 5">
            <a:extLst>
              <a:ext uri="{FF2B5EF4-FFF2-40B4-BE49-F238E27FC236}">
                <a16:creationId xmlns:a16="http://schemas.microsoft.com/office/drawing/2014/main" id="{2DEFE995-52BD-EA48-8DF6-E6C8543867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5567" y="2879555"/>
            <a:ext cx="10759572" cy="1487658"/>
          </a:xfrm>
          <a:prstGeom prst="rect">
            <a:avLst/>
          </a:prstGeom>
        </p:spPr>
      </p:pic>
    </p:spTree>
    <p:extLst>
      <p:ext uri="{BB962C8B-B14F-4D97-AF65-F5344CB8AC3E}">
        <p14:creationId xmlns:p14="http://schemas.microsoft.com/office/powerpoint/2010/main" val="342437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gedurende het consult</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r>
              <a:rPr lang="nl-NL" sz="2400" dirty="0"/>
              <a:t>Informatie inwinnen en hulpvraag verhelderen: ICE</a:t>
            </a:r>
            <a:br>
              <a:rPr lang="nl-NL" sz="2400" dirty="0"/>
            </a:br>
            <a:endParaRPr lang="nl-NL" sz="2400" dirty="0"/>
          </a:p>
          <a:p>
            <a:r>
              <a:rPr lang="nl-NL" sz="2400" dirty="0"/>
              <a:t>Uitleg, planning en advies (informatieoverdracht): frisbee-techniek</a:t>
            </a:r>
          </a:p>
          <a:p>
            <a:endParaRPr lang="nl-NL" sz="2400" dirty="0"/>
          </a:p>
          <a:p>
            <a:pPr marL="0" indent="0">
              <a:buFont typeface="Arial" panose="020B0604020202020204" pitchFamily="34" charset="0"/>
              <a:buNone/>
            </a:pPr>
            <a:endParaRPr lang="nl-NL" sz="2400" b="1" dirty="0">
              <a:solidFill>
                <a:srgbClr val="E89E00"/>
              </a:solidFill>
            </a:endParaRPr>
          </a:p>
        </p:txBody>
      </p:sp>
    </p:spTree>
    <p:extLst>
      <p:ext uri="{BB962C8B-B14F-4D97-AF65-F5344CB8AC3E}">
        <p14:creationId xmlns:p14="http://schemas.microsoft.com/office/powerpoint/2010/main" val="55706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met LSD</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838200" y="2368527"/>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pPr marL="457200" indent="-457200">
              <a:buFont typeface="+mj-lt"/>
              <a:buAutoNum type="arabicPeriod"/>
            </a:pPr>
            <a:r>
              <a:rPr lang="nl-NL" sz="2400" dirty="0"/>
              <a:t>Luisteren </a:t>
            </a:r>
          </a:p>
          <a:p>
            <a:pPr marL="457200" indent="-457200">
              <a:buFont typeface="+mj-lt"/>
              <a:buAutoNum type="arabicPeriod"/>
            </a:pPr>
            <a:r>
              <a:rPr lang="nl-NL" sz="2400" dirty="0"/>
              <a:t>Samenvatten </a:t>
            </a:r>
          </a:p>
          <a:p>
            <a:pPr marL="457200" indent="-457200">
              <a:buFont typeface="+mj-lt"/>
              <a:buAutoNum type="arabicPeriod"/>
            </a:pPr>
            <a:r>
              <a:rPr lang="nl-NL" sz="2400" dirty="0"/>
              <a:t>Doorvragen </a:t>
            </a:r>
          </a:p>
          <a:p>
            <a:endParaRPr lang="nl-NL" sz="2400" dirty="0"/>
          </a:p>
          <a:p>
            <a:endParaRPr lang="nl-NL" sz="2400" dirty="0"/>
          </a:p>
          <a:p>
            <a:pPr marL="0" indent="0">
              <a:buFont typeface="Arial" panose="020B0604020202020204" pitchFamily="34" charset="0"/>
              <a:buNone/>
            </a:pPr>
            <a:endParaRPr lang="nl-NL" sz="3600" b="1" dirty="0">
              <a:solidFill>
                <a:srgbClr val="E89E00"/>
              </a:solidFill>
            </a:endParaRPr>
          </a:p>
        </p:txBody>
      </p:sp>
    </p:spTree>
    <p:extLst>
      <p:ext uri="{BB962C8B-B14F-4D97-AF65-F5344CB8AC3E}">
        <p14:creationId xmlns:p14="http://schemas.microsoft.com/office/powerpoint/2010/main" val="335243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met LSD: oefening</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dirty="0"/>
          </a:p>
          <a:p>
            <a:r>
              <a:rPr lang="nl-NL" sz="2400" dirty="0"/>
              <a:t>Uitlegger </a:t>
            </a:r>
          </a:p>
          <a:p>
            <a:r>
              <a:rPr lang="nl-NL" sz="2400" dirty="0"/>
              <a:t>Luisteraar (volgens LSD) </a:t>
            </a:r>
          </a:p>
          <a:p>
            <a:r>
              <a:rPr lang="nl-NL" sz="2400" dirty="0"/>
              <a:t>Observator </a:t>
            </a:r>
          </a:p>
          <a:p>
            <a:endParaRPr lang="nl-NL" sz="2400" dirty="0"/>
          </a:p>
          <a:p>
            <a:endParaRPr lang="nl-NL" sz="2400" dirty="0"/>
          </a:p>
          <a:p>
            <a:pPr marL="0" indent="0">
              <a:buFont typeface="Arial" panose="020B0604020202020204" pitchFamily="34" charset="0"/>
              <a:buNone/>
            </a:pPr>
            <a:endParaRPr lang="nl-NL" sz="3600" b="1" dirty="0">
              <a:solidFill>
                <a:srgbClr val="E89E00"/>
              </a:solidFill>
            </a:endParaRPr>
          </a:p>
        </p:txBody>
      </p:sp>
    </p:spTree>
    <p:extLst>
      <p:ext uri="{BB962C8B-B14F-4D97-AF65-F5344CB8AC3E}">
        <p14:creationId xmlns:p14="http://schemas.microsoft.com/office/powerpoint/2010/main" val="179964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‘exploreren’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3196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a:t>©️ APC-Werkgroep, 2022</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PowerPointpresentatie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a:t>
            </a:r>
            <a:r>
              <a:rPr lang="nl-NL" sz="2000" dirty="0" err="1"/>
              <a:t>Mariël</a:t>
            </a:r>
            <a:r>
              <a:rPr lang="nl-NL" sz="2000" dirty="0"/>
              <a:t> Jacobs (m.jacobs@amsterdamumc.nl)</a:t>
            </a:r>
          </a:p>
        </p:txBody>
      </p:sp>
    </p:spTree>
    <p:extLst>
      <p:ext uri="{BB962C8B-B14F-4D97-AF65-F5344CB8AC3E}">
        <p14:creationId xmlns:p14="http://schemas.microsoft.com/office/powerpoint/2010/main" val="7235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1913</TotalTime>
  <Words>907</Words>
  <Application>Microsoft Office PowerPoint</Application>
  <PresentationFormat>Breedbeeld</PresentationFormat>
  <Paragraphs>88</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Trebuchet MS</vt:lpstr>
      <vt:lpstr>Kantoorthema</vt:lpstr>
      <vt:lpstr>Exploreren</vt:lpstr>
      <vt:lpstr>Presentatie</vt:lpstr>
      <vt:lpstr>Consultmodel Silverman</vt:lpstr>
      <vt:lpstr>  MAAS 2.0</vt:lpstr>
      <vt:lpstr>Exploreren gedurende het consult</vt:lpstr>
      <vt:lpstr>Exploreren met LSD</vt:lpstr>
      <vt:lpstr>Exploreren met LSD: oefening</vt:lpstr>
      <vt:lpstr>Afsluiting</vt:lpstr>
      <vt:lpstr>©️ APC-Werkgroep,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noor gimbrere</cp:lastModifiedBy>
  <cp:revision>124</cp:revision>
  <dcterms:created xsi:type="dcterms:W3CDTF">2018-06-28T15:32:29Z</dcterms:created>
  <dcterms:modified xsi:type="dcterms:W3CDTF">2022-05-24T09:41:05Z</dcterms:modified>
</cp:coreProperties>
</file>