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56" r:id="rId2"/>
    <p:sldId id="324" r:id="rId3"/>
    <p:sldId id="319" r:id="rId4"/>
    <p:sldId id="334" r:id="rId5"/>
    <p:sldId id="349" r:id="rId6"/>
    <p:sldId id="342" r:id="rId7"/>
    <p:sldId id="335" r:id="rId8"/>
    <p:sldId id="348" r:id="rId9"/>
    <p:sldId id="320" r:id="rId10"/>
    <p:sldId id="317" r:id="rId11"/>
    <p:sldId id="321" r:id="rId12"/>
    <p:sldId id="322" r:id="rId13"/>
    <p:sldId id="332" r:id="rId14"/>
    <p:sldId id="272" r:id="rId15"/>
    <p:sldId id="263" r:id="rId16"/>
    <p:sldId id="291" r:id="rId17"/>
    <p:sldId id="344" r:id="rId18"/>
    <p:sldId id="318" r:id="rId19"/>
    <p:sldId id="346" r:id="rId20"/>
    <p:sldId id="260" r:id="rId21"/>
    <p:sldId id="284" r:id="rId22"/>
    <p:sldId id="326" r:id="rId23"/>
    <p:sldId id="281" r:id="rId24"/>
    <p:sldId id="277" r:id="rId25"/>
    <p:sldId id="278" r:id="rId26"/>
    <p:sldId id="279" r:id="rId27"/>
    <p:sldId id="280" r:id="rId28"/>
    <p:sldId id="283" r:id="rId29"/>
    <p:sldId id="339" r:id="rId30"/>
    <p:sldId id="340" r:id="rId31"/>
    <p:sldId id="287" r:id="rId32"/>
    <p:sldId id="343" r:id="rId33"/>
    <p:sldId id="325" r:id="rId34"/>
    <p:sldId id="314" r:id="rId35"/>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794" autoAdjust="0"/>
    <p:restoredTop sz="93162"/>
  </p:normalViewPr>
  <p:slideViewPr>
    <p:cSldViewPr snapToObjects="1">
      <p:cViewPr>
        <p:scale>
          <a:sx n="67" d="100"/>
          <a:sy n="67" d="100"/>
        </p:scale>
        <p:origin x="144" y="6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0681E9-8920-8E46-A344-8F11BB5EC12C}" type="datetimeFigureOut">
              <a:rPr lang="nl-NL" smtClean="0"/>
              <a:pPr/>
              <a:t>01-10-18</a:t>
            </a:fld>
            <a:endParaRPr lang="nl-NL"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FA2F80-62FA-9341-B605-0AE58C04561C}" type="slidenum">
              <a:rPr lang="nl-NL" smtClean="0"/>
              <a:pPr/>
              <a:t>‹nr.›</a:t>
            </a:fld>
            <a:endParaRPr lang="nl-NL" dirty="0"/>
          </a:p>
        </p:txBody>
      </p:sp>
    </p:spTree>
    <p:extLst>
      <p:ext uri="{BB962C8B-B14F-4D97-AF65-F5344CB8AC3E}">
        <p14:creationId xmlns:p14="http://schemas.microsoft.com/office/powerpoint/2010/main" val="1173836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F061FD-73DA-234D-BC60-C686983BB633}" type="datetimeFigureOut">
              <a:rPr lang="nl-NL" smtClean="0"/>
              <a:pPr/>
              <a:t>01-10-18</a:t>
            </a:fld>
            <a:endParaRPr lang="nl-NL" dirty="0"/>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103EB2-FD7C-864A-80F8-22463DDD9A73}" type="slidenum">
              <a:rPr lang="nl-NL" smtClean="0"/>
              <a:pPr/>
              <a:t>‹nr.›</a:t>
            </a:fld>
            <a:endParaRPr lang="nl-NL" dirty="0"/>
          </a:p>
        </p:txBody>
      </p:sp>
    </p:spTree>
    <p:extLst>
      <p:ext uri="{BB962C8B-B14F-4D97-AF65-F5344CB8AC3E}">
        <p14:creationId xmlns:p14="http://schemas.microsoft.com/office/powerpoint/2010/main" val="42262784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4103EB2-FD7C-864A-80F8-22463DDD9A73}" type="slidenum">
              <a:rPr lang="nl-NL" smtClean="0"/>
              <a:pPr/>
              <a:t>3</a:t>
            </a:fld>
            <a:endParaRPr lang="nl-NL" dirty="0"/>
          </a:p>
        </p:txBody>
      </p:sp>
    </p:spTree>
    <p:extLst>
      <p:ext uri="{BB962C8B-B14F-4D97-AF65-F5344CB8AC3E}">
        <p14:creationId xmlns:p14="http://schemas.microsoft.com/office/powerpoint/2010/main" val="1846457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4103EB2-FD7C-864A-80F8-22463DDD9A73}" type="slidenum">
              <a:rPr lang="nl-NL" smtClean="0"/>
              <a:pPr/>
              <a:t>33</a:t>
            </a:fld>
            <a:endParaRPr lang="nl-NL" dirty="0"/>
          </a:p>
        </p:txBody>
      </p:sp>
    </p:spTree>
    <p:extLst>
      <p:ext uri="{BB962C8B-B14F-4D97-AF65-F5344CB8AC3E}">
        <p14:creationId xmlns:p14="http://schemas.microsoft.com/office/powerpoint/2010/main" val="1720036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Vraag de HAO’s voorbeelden</a:t>
            </a:r>
            <a:r>
              <a:rPr lang="nl-NL" baseline="0" dirty="0" smtClean="0"/>
              <a:t> te geven, te concretiseren wat ze ‘voorleven’ </a:t>
            </a:r>
            <a:r>
              <a:rPr lang="mr-IN" baseline="0" dirty="0" smtClean="0"/>
              <a:t>…</a:t>
            </a:r>
            <a:r>
              <a:rPr lang="nl-NL" baseline="0" dirty="0" smtClean="0"/>
              <a:t>.? Hoe ze dat doen..? </a:t>
            </a:r>
            <a:endParaRPr lang="nl-NL" dirty="0"/>
          </a:p>
        </p:txBody>
      </p:sp>
      <p:sp>
        <p:nvSpPr>
          <p:cNvPr id="4" name="Tijdelijke aanduiding voor dianummer 3"/>
          <p:cNvSpPr>
            <a:spLocks noGrp="1"/>
          </p:cNvSpPr>
          <p:nvPr>
            <p:ph type="sldNum" sz="quarter" idx="10"/>
          </p:nvPr>
        </p:nvSpPr>
        <p:spPr/>
        <p:txBody>
          <a:bodyPr/>
          <a:lstStyle/>
          <a:p>
            <a:fld id="{54103EB2-FD7C-864A-80F8-22463DDD9A73}" type="slidenum">
              <a:rPr lang="nl-NL" smtClean="0"/>
              <a:pPr/>
              <a:t>8</a:t>
            </a:fld>
            <a:endParaRPr lang="nl-NL" dirty="0"/>
          </a:p>
        </p:txBody>
      </p:sp>
    </p:spTree>
    <p:extLst>
      <p:ext uri="{BB962C8B-B14F-4D97-AF65-F5344CB8AC3E}">
        <p14:creationId xmlns:p14="http://schemas.microsoft.com/office/powerpoint/2010/main" val="119805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Voorbeelden vragen: </a:t>
            </a:r>
          </a:p>
          <a:p>
            <a:r>
              <a:rPr lang="nl-NL" dirty="0" smtClean="0"/>
              <a:t>- Leren</a:t>
            </a:r>
            <a:r>
              <a:rPr lang="nl-NL" baseline="0" dirty="0" smtClean="0"/>
              <a:t> door ervaringsverhaal horen, door afkijken, door zelf meemaken/ervaren, door vertellen/sparren met anderen</a:t>
            </a:r>
            <a:r>
              <a:rPr lang="mr-IN" baseline="0" dirty="0" smtClean="0"/>
              <a:t>…</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54103EB2-FD7C-864A-80F8-22463DDD9A73}" type="slidenum">
              <a:rPr lang="nl-NL" smtClean="0"/>
              <a:pPr/>
              <a:t>18</a:t>
            </a:fld>
            <a:endParaRPr lang="nl-NL" dirty="0"/>
          </a:p>
        </p:txBody>
      </p:sp>
    </p:spTree>
    <p:extLst>
      <p:ext uri="{BB962C8B-B14F-4D97-AF65-F5344CB8AC3E}">
        <p14:creationId xmlns:p14="http://schemas.microsoft.com/office/powerpoint/2010/main" val="1819857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Afhankelijk van hoe uitgebreid</a:t>
            </a:r>
            <a:r>
              <a:rPr lang="nl-NL" baseline="0" dirty="0" smtClean="0"/>
              <a:t> je dit wilt doen</a:t>
            </a:r>
            <a:r>
              <a:rPr lang="mr-IN" baseline="0" dirty="0" smtClean="0"/>
              <a:t>…</a:t>
            </a:r>
            <a:r>
              <a:rPr lang="nl-NL" baseline="0" dirty="0" smtClean="0"/>
              <a:t>.kun je HAO’s in tweetal laten uitwisselen of plenair in de groep  voorbeelden verzamelen. </a:t>
            </a:r>
            <a:endParaRPr lang="nl-NL" dirty="0"/>
          </a:p>
        </p:txBody>
      </p:sp>
      <p:sp>
        <p:nvSpPr>
          <p:cNvPr id="4" name="Tijdelijke aanduiding voor dianummer 3"/>
          <p:cNvSpPr>
            <a:spLocks noGrp="1"/>
          </p:cNvSpPr>
          <p:nvPr>
            <p:ph type="sldNum" sz="quarter" idx="10"/>
          </p:nvPr>
        </p:nvSpPr>
        <p:spPr/>
        <p:txBody>
          <a:bodyPr/>
          <a:lstStyle/>
          <a:p>
            <a:fld id="{54103EB2-FD7C-864A-80F8-22463DDD9A73}" type="slidenum">
              <a:rPr lang="nl-NL" smtClean="0"/>
              <a:pPr/>
              <a:t>19</a:t>
            </a:fld>
            <a:endParaRPr lang="nl-NL" dirty="0"/>
          </a:p>
        </p:txBody>
      </p:sp>
    </p:spTree>
    <p:extLst>
      <p:ext uri="{BB962C8B-B14F-4D97-AF65-F5344CB8AC3E}">
        <p14:creationId xmlns:p14="http://schemas.microsoft.com/office/powerpoint/2010/main" val="1734615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55FE212-C81F-1E44-B403-8FB8A050E363}" type="slidenum">
              <a:rPr lang="en-US"/>
              <a:pPr/>
              <a:t>24</a:t>
            </a:fld>
            <a:endParaRPr lang="en-US"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915672" y="4343508"/>
            <a:ext cx="5026656" cy="4115014"/>
          </a:xfrm>
          <a:noFill/>
          <a:ln/>
        </p:spPr>
        <p:txBody>
          <a:bodyPr/>
          <a:lstStyle/>
          <a:p>
            <a:pPr eaLnBrk="1" hangingPunct="1"/>
            <a:endParaRPr lang="nl-NL" dirty="0">
              <a:latin typeface="Arial" pitchFamily="-107"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D7E64A8-84D5-D24A-A343-F6E8B9BCDCDC}" type="slidenum">
              <a:rPr lang="en-US"/>
              <a:pPr/>
              <a:t>25</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15672" y="4343508"/>
            <a:ext cx="5026656" cy="4115014"/>
          </a:xfrm>
          <a:noFill/>
          <a:ln/>
        </p:spPr>
        <p:txBody>
          <a:bodyPr/>
          <a:lstStyle/>
          <a:p>
            <a:pPr eaLnBrk="1" hangingPunct="1"/>
            <a:endParaRPr lang="en-US" dirty="0">
              <a:latin typeface="Arial" pitchFamily="-107" charset="0"/>
            </a:endParaRPr>
          </a:p>
          <a:p>
            <a:pPr eaLnBrk="1" hangingPunct="1"/>
            <a:endParaRPr lang="en-US" dirty="0">
              <a:latin typeface="Arial" pitchFamily="-107"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257AF78C-2926-7440-81B4-62BEA7CD6D28}" type="slidenum">
              <a:rPr lang="en-US"/>
              <a:pPr/>
              <a:t>26</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15672" y="4343508"/>
            <a:ext cx="5026656" cy="4115014"/>
          </a:xfrm>
          <a:noFill/>
          <a:ln/>
        </p:spPr>
        <p:txBody>
          <a:bodyPr/>
          <a:lstStyle/>
          <a:p>
            <a:pPr eaLnBrk="1" hangingPunct="1"/>
            <a:endParaRPr lang="nl-NL" dirty="0">
              <a:latin typeface="Arial" pitchFamily="-107"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4170A59-E2D3-A340-ADDB-7A395DF5B8FA}" type="slidenum">
              <a:rPr lang="en-US"/>
              <a:pPr/>
              <a:t>27</a:t>
            </a:fld>
            <a:endParaRPr lang="en-US" dirty="0"/>
          </a:p>
        </p:txBody>
      </p:sp>
      <p:sp>
        <p:nvSpPr>
          <p:cNvPr id="32771" name="Rectangle 2"/>
          <p:cNvSpPr>
            <a:spLocks noGrp="1" noRot="1" noChangeAspect="1" noChangeArrowheads="1" noTextEdit="1"/>
          </p:cNvSpPr>
          <p:nvPr>
            <p:ph type="sldImg"/>
          </p:nvPr>
        </p:nvSpPr>
        <p:spPr>
          <a:xfrm>
            <a:off x="1144588" y="685800"/>
            <a:ext cx="4572000" cy="3429000"/>
          </a:xfrm>
          <a:ln/>
        </p:spPr>
      </p:sp>
      <p:sp>
        <p:nvSpPr>
          <p:cNvPr id="32772" name="Rectangle 3"/>
          <p:cNvSpPr>
            <a:spLocks noGrp="1" noChangeArrowheads="1"/>
          </p:cNvSpPr>
          <p:nvPr>
            <p:ph type="body" idx="1"/>
          </p:nvPr>
        </p:nvSpPr>
        <p:spPr>
          <a:xfrm>
            <a:off x="913289" y="4343508"/>
            <a:ext cx="5031426" cy="4115014"/>
          </a:xfrm>
          <a:noFill/>
          <a:ln/>
        </p:spPr>
        <p:txBody>
          <a:bodyPr/>
          <a:lstStyle/>
          <a:p>
            <a:pPr eaLnBrk="1" hangingPunct="1"/>
            <a:endParaRPr lang="nl-NL" dirty="0">
              <a:latin typeface="Arial" pitchFamily="-107"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Laatste 2 leervoorkeuren (doorzien en verbeelden) zijn in onderzoek, under construction</a:t>
            </a:r>
            <a:r>
              <a:rPr lang="mr-IN" dirty="0" smtClean="0"/>
              <a:t>…</a:t>
            </a:r>
            <a:r>
              <a:rPr lang="nl-NL" dirty="0" smtClean="0"/>
              <a:t>.. </a:t>
            </a:r>
            <a:endParaRPr lang="nl-NL" dirty="0"/>
          </a:p>
        </p:txBody>
      </p:sp>
      <p:sp>
        <p:nvSpPr>
          <p:cNvPr id="4" name="Tijdelijke aanduiding voor dianummer 3"/>
          <p:cNvSpPr>
            <a:spLocks noGrp="1"/>
          </p:cNvSpPr>
          <p:nvPr>
            <p:ph type="sldNum" sz="quarter" idx="10"/>
          </p:nvPr>
        </p:nvSpPr>
        <p:spPr/>
        <p:txBody>
          <a:bodyPr/>
          <a:lstStyle/>
          <a:p>
            <a:fld id="{54103EB2-FD7C-864A-80F8-22463DDD9A73}" type="slidenum">
              <a:rPr lang="nl-NL" smtClean="0"/>
              <a:pPr/>
              <a:t>29</a:t>
            </a:fld>
            <a:endParaRPr lang="nl-NL" dirty="0"/>
          </a:p>
        </p:txBody>
      </p:sp>
    </p:spTree>
    <p:extLst>
      <p:ext uri="{BB962C8B-B14F-4D97-AF65-F5344CB8AC3E}">
        <p14:creationId xmlns:p14="http://schemas.microsoft.com/office/powerpoint/2010/main" val="485011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B14E73B3-8320-CA48-AE46-D6A2ACABB3FE}" type="datetimeFigureOut">
              <a:rPr lang="nl-NL" smtClean="0"/>
              <a:pPr/>
              <a:t>01-10-18</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7221E733-8537-FC4A-B5A2-B70C3372FE3D}" type="slidenum">
              <a:rPr lang="nl-NL" smtClean="0"/>
              <a:pPr/>
              <a:t>‹nr.›</a:t>
            </a:fld>
            <a:endParaRPr lang="nl-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14E73B3-8320-CA48-AE46-D6A2ACABB3FE}" type="datetimeFigureOut">
              <a:rPr lang="nl-NL" smtClean="0"/>
              <a:pPr/>
              <a:t>01-10-18</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7221E733-8537-FC4A-B5A2-B70C3372FE3D}" type="slidenum">
              <a:rPr lang="nl-NL" smtClean="0"/>
              <a:pPr/>
              <a:t>‹nr.›</a:t>
            </a:fld>
            <a:endParaRPr lang="nl-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14E73B3-8320-CA48-AE46-D6A2ACABB3FE}" type="datetimeFigureOut">
              <a:rPr lang="nl-NL" smtClean="0"/>
              <a:pPr/>
              <a:t>01-10-18</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7221E733-8537-FC4A-B5A2-B70C3372FE3D}" type="slidenum">
              <a:rPr lang="nl-NL" smtClean="0"/>
              <a:pPr/>
              <a:t>‹nr.›</a:t>
            </a:fld>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14E73B3-8320-CA48-AE46-D6A2ACABB3FE}" type="datetimeFigureOut">
              <a:rPr lang="nl-NL" smtClean="0"/>
              <a:pPr/>
              <a:t>01-10-18</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7221E733-8537-FC4A-B5A2-B70C3372FE3D}" type="slidenum">
              <a:rPr lang="nl-NL" smtClean="0"/>
              <a:pPr/>
              <a:t>‹nr.›</a:t>
            </a:fld>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B14E73B3-8320-CA48-AE46-D6A2ACABB3FE}" type="datetimeFigureOut">
              <a:rPr lang="nl-NL" smtClean="0"/>
              <a:pPr/>
              <a:t>01-10-18</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7221E733-8537-FC4A-B5A2-B70C3372FE3D}" type="slidenum">
              <a:rPr lang="nl-NL" smtClean="0"/>
              <a:pPr/>
              <a:t>‹nr.›</a:t>
            </a:fld>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B14E73B3-8320-CA48-AE46-D6A2ACABB3FE}" type="datetimeFigureOut">
              <a:rPr lang="nl-NL" smtClean="0"/>
              <a:pPr/>
              <a:t>01-10-18</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7221E733-8537-FC4A-B5A2-B70C3372FE3D}" type="slidenum">
              <a:rPr lang="nl-NL" smtClean="0"/>
              <a:pPr/>
              <a:t>‹nr.›</a:t>
            </a:fld>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B14E73B3-8320-CA48-AE46-D6A2ACABB3FE}" type="datetimeFigureOut">
              <a:rPr lang="nl-NL" smtClean="0"/>
              <a:pPr/>
              <a:t>01-10-18</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7221E733-8537-FC4A-B5A2-B70C3372FE3D}" type="slidenum">
              <a:rPr lang="nl-NL" smtClean="0"/>
              <a:pPr/>
              <a:t>‹nr.›</a:t>
            </a:fld>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B14E73B3-8320-CA48-AE46-D6A2ACABB3FE}" type="datetimeFigureOut">
              <a:rPr lang="nl-NL" smtClean="0"/>
              <a:pPr/>
              <a:t>01-10-18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7221E733-8537-FC4A-B5A2-B70C3372FE3D}" type="slidenum">
              <a:rPr lang="nl-NL" smtClean="0"/>
              <a:pPr/>
              <a:t>‹nr.›</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14E73B3-8320-CA48-AE46-D6A2ACABB3FE}" type="datetimeFigureOut">
              <a:rPr lang="nl-NL" smtClean="0"/>
              <a:pPr/>
              <a:t>01-10-18</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7221E733-8537-FC4A-B5A2-B70C3372FE3D}" type="slidenum">
              <a:rPr lang="nl-NL" smtClean="0"/>
              <a:pPr/>
              <a:t>‹nr.›</a:t>
            </a:fld>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B14E73B3-8320-CA48-AE46-D6A2ACABB3FE}" type="datetimeFigureOut">
              <a:rPr lang="nl-NL" smtClean="0"/>
              <a:pPr/>
              <a:t>01-10-18</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7221E733-8537-FC4A-B5A2-B70C3372FE3D}" type="slidenum">
              <a:rPr lang="nl-NL" smtClean="0"/>
              <a:pPr/>
              <a:t>‹nr.›</a:t>
            </a:fld>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B14E73B3-8320-CA48-AE46-D6A2ACABB3FE}" type="datetimeFigureOut">
              <a:rPr lang="nl-NL" smtClean="0"/>
              <a:pPr/>
              <a:t>01-10-18</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7221E733-8537-FC4A-B5A2-B70C3372FE3D}" type="slidenum">
              <a:rPr lang="nl-NL" smtClean="0"/>
              <a:pPr/>
              <a:t>‹nr.›</a:t>
            </a:fld>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E73B3-8320-CA48-AE46-D6A2ACABB3FE}" type="datetimeFigureOut">
              <a:rPr lang="nl-NL" smtClean="0"/>
              <a:pPr/>
              <a:t>01-10-18</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21E733-8537-FC4A-B5A2-B70C3372FE3D}" type="slidenum">
              <a:rPr lang="nl-NL" smtClean="0"/>
              <a:pPr/>
              <a:t>‹nr.›</a:t>
            </a:fld>
            <a:endParaRPr lang="nl-N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4.xml"/><Relationship Id="rId4" Type="http://schemas.openxmlformats.org/officeDocument/2006/relationships/tags" Target="../tags/tag5.xml"/><Relationship Id="rId5" Type="http://schemas.openxmlformats.org/officeDocument/2006/relationships/tags" Target="../tags/tag6.xml"/><Relationship Id="rId6" Type="http://schemas.openxmlformats.org/officeDocument/2006/relationships/tags" Target="../tags/tag7.xml"/><Relationship Id="rId7" Type="http://schemas.openxmlformats.org/officeDocument/2006/relationships/tags" Target="../tags/tag8.xml"/><Relationship Id="rId8" Type="http://schemas.openxmlformats.org/officeDocument/2006/relationships/tags" Target="../tags/tag9.xml"/><Relationship Id="rId9" Type="http://schemas.openxmlformats.org/officeDocument/2006/relationships/slideLayout" Target="../slideLayouts/slideLayout2.xml"/><Relationship Id="rId1" Type="http://schemas.openxmlformats.org/officeDocument/2006/relationships/tags" Target="../tags/tag2.xml"/><Relationship Id="rId2" Type="http://schemas.openxmlformats.org/officeDocument/2006/relationships/tags" Target="../tags/tag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xml"/><Relationship Id="rId5" Type="http://schemas.openxmlformats.org/officeDocument/2006/relationships/hyperlink" Target="http://www.flickr.com/photos/merodema/219800736/" TargetMode="External"/><Relationship Id="rId6" Type="http://schemas.openxmlformats.org/officeDocument/2006/relationships/image" Target="../media/image8.jpeg"/><Relationship Id="rId1" Type="http://schemas.openxmlformats.org/officeDocument/2006/relationships/tags" Target="../tags/tag10.xml"/><Relationship Id="rId2" Type="http://schemas.openxmlformats.org/officeDocument/2006/relationships/tags" Target="../tags/tag1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xml"/><Relationship Id="rId5" Type="http://schemas.openxmlformats.org/officeDocument/2006/relationships/image" Target="../media/image9.jpeg"/><Relationship Id="rId1" Type="http://schemas.openxmlformats.org/officeDocument/2006/relationships/tags" Target="../tags/tag12.xml"/><Relationship Id="rId2" Type="http://schemas.openxmlformats.org/officeDocument/2006/relationships/tags" Target="../tags/tag1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xml"/><Relationship Id="rId5" Type="http://schemas.openxmlformats.org/officeDocument/2006/relationships/hyperlink" Target="http://www.flickr.com/photos/g524_persoon3/1387662813/" TargetMode="External"/><Relationship Id="rId6" Type="http://schemas.openxmlformats.org/officeDocument/2006/relationships/image" Target="../media/image10.jpeg"/><Relationship Id="rId1" Type="http://schemas.openxmlformats.org/officeDocument/2006/relationships/tags" Target="../tags/tag14.xml"/><Relationship Id="rId2" Type="http://schemas.openxmlformats.org/officeDocument/2006/relationships/tags" Target="../tags/tag1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xml"/><Relationship Id="rId5" Type="http://schemas.openxmlformats.org/officeDocument/2006/relationships/image" Target="../media/image11.jpeg"/><Relationship Id="rId1" Type="http://schemas.openxmlformats.org/officeDocument/2006/relationships/tags" Target="../tags/tag16.xml"/><Relationship Id="rId2" Type="http://schemas.openxmlformats.org/officeDocument/2006/relationships/tags" Target="../tags/tag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tags" Target="../tags/tag21.xml"/><Relationship Id="rId5" Type="http://schemas.openxmlformats.org/officeDocument/2006/relationships/tags" Target="../tags/tag22.xml"/><Relationship Id="rId6" Type="http://schemas.openxmlformats.org/officeDocument/2006/relationships/tags" Target="../tags/tag23.xml"/><Relationship Id="rId7" Type="http://schemas.openxmlformats.org/officeDocument/2006/relationships/tags" Target="../tags/tag24.xml"/><Relationship Id="rId8" Type="http://schemas.openxmlformats.org/officeDocument/2006/relationships/tags" Target="../tags/tag25.xml"/><Relationship Id="rId9" Type="http://schemas.openxmlformats.org/officeDocument/2006/relationships/slideLayout" Target="../slideLayouts/slideLayout2.xml"/><Relationship Id="rId10" Type="http://schemas.openxmlformats.org/officeDocument/2006/relationships/notesSlide" Target="../notesSlides/notesSlide9.xml"/><Relationship Id="rId1" Type="http://schemas.openxmlformats.org/officeDocument/2006/relationships/tags" Target="../tags/tag18.xml"/><Relationship Id="rId2" Type="http://schemas.openxmlformats.org/officeDocument/2006/relationships/tags" Target="../tags/tag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Layout" Target="../slideLayouts/slideLayout2.xml"/><Relationship Id="rId3" Type="http://schemas.openxmlformats.org/officeDocument/2006/relationships/image" Target="../media/image1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wynstragudde.nl/expertises/organisatieontwikkeling/Language-of-Learnin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tiff"/><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sz="4800" dirty="0" smtClean="0"/>
              <a:t>Begeleiden met LOL !  </a:t>
            </a:r>
            <a:endParaRPr lang="nl-NL" sz="4800" dirty="0"/>
          </a:p>
        </p:txBody>
      </p:sp>
      <p:sp>
        <p:nvSpPr>
          <p:cNvPr id="3" name="Subtitel 2"/>
          <p:cNvSpPr>
            <a:spLocks noGrp="1"/>
          </p:cNvSpPr>
          <p:nvPr>
            <p:ph type="subTitle" idx="1"/>
          </p:nvPr>
        </p:nvSpPr>
        <p:spPr/>
        <p:txBody>
          <a:bodyPr>
            <a:normAutofit/>
          </a:bodyPr>
          <a:lstStyle/>
          <a:p>
            <a:r>
              <a:rPr lang="nl-NL" dirty="0" smtClean="0">
                <a:solidFill>
                  <a:schemeClr val="tx1"/>
                </a:solidFill>
              </a:rPr>
              <a:t>LOL = ‘Language of </a:t>
            </a:r>
            <a:r>
              <a:rPr lang="nl-NL" dirty="0" smtClean="0">
                <a:solidFill>
                  <a:schemeClr val="tx1"/>
                </a:solidFill>
              </a:rPr>
              <a:t>learning</a:t>
            </a:r>
            <a:r>
              <a:rPr lang="nl-NL" dirty="0" smtClean="0">
                <a:solidFill>
                  <a:schemeClr val="tx1"/>
                </a:solidFill>
              </a:rPr>
              <a:t>’.</a:t>
            </a:r>
          </a:p>
          <a:p>
            <a:r>
              <a:rPr lang="nl-NL" dirty="0" smtClean="0">
                <a:solidFill>
                  <a:schemeClr val="tx1"/>
                </a:solidFill>
              </a:rPr>
              <a:t> Dr. Manon </a:t>
            </a:r>
            <a:r>
              <a:rPr lang="nl-NL" dirty="0" smtClean="0">
                <a:solidFill>
                  <a:schemeClr val="tx1"/>
                </a:solidFill>
              </a:rPr>
              <a:t>Ruijters</a:t>
            </a:r>
            <a:r>
              <a:rPr lang="nl-NL" dirty="0" smtClean="0">
                <a:solidFill>
                  <a:schemeClr val="tx1"/>
                </a:solidFill>
              </a:rPr>
              <a:t> </a:t>
            </a:r>
          </a:p>
          <a:p>
            <a:r>
              <a:rPr lang="nl-NL" sz="1600" dirty="0" smtClean="0">
                <a:solidFill>
                  <a:schemeClr val="tx1"/>
                </a:solidFill>
              </a:rPr>
              <a:t>    Juni 2018, Jeannette Verhoeven. </a:t>
            </a:r>
          </a:p>
          <a:p>
            <a:endParaRPr lang="nl-NL" sz="1600" dirty="0" smtClean="0">
              <a:solidFill>
                <a:schemeClr val="tx1"/>
              </a:solidFill>
            </a:endParaRPr>
          </a:p>
          <a:p>
            <a:endParaRPr lang="nl-NL" sz="16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W</a:t>
            </a:r>
            <a:r>
              <a:rPr lang="nl-NL" dirty="0" smtClean="0"/>
              <a:t>erk = huisartsenpraktijk is leeromgeving </a:t>
            </a:r>
            <a:r>
              <a:rPr lang="nl-NL" sz="2222" dirty="0" smtClean="0"/>
              <a:t>(voor </a:t>
            </a:r>
            <a:r>
              <a:rPr lang="nl-NL" sz="2222" dirty="0" smtClean="0"/>
              <a:t>aios</a:t>
            </a:r>
            <a:r>
              <a:rPr lang="nl-NL" sz="2222" dirty="0" smtClean="0"/>
              <a:t>, maar ook voor assistent, HA, POH….. ) </a:t>
            </a:r>
            <a:endParaRPr lang="nl-NL" sz="2222" dirty="0"/>
          </a:p>
        </p:txBody>
      </p:sp>
      <p:sp>
        <p:nvSpPr>
          <p:cNvPr id="3" name="Tijdelijke aanduiding voor inhoud 2"/>
          <p:cNvSpPr>
            <a:spLocks noGrp="1"/>
          </p:cNvSpPr>
          <p:nvPr>
            <p:ph idx="1"/>
          </p:nvPr>
        </p:nvSpPr>
        <p:spPr/>
        <p:txBody>
          <a:bodyPr/>
          <a:lstStyle/>
          <a:p>
            <a:endParaRPr lang="nl-NL" dirty="0"/>
          </a:p>
        </p:txBody>
      </p:sp>
      <p:pic>
        <p:nvPicPr>
          <p:cNvPr id="4" name="Afbeelding 3"/>
          <p:cNvPicPr/>
          <p:nvPr/>
        </p:nvPicPr>
        <p:blipFill>
          <a:blip r:embed="rId2"/>
          <a:srcRect/>
          <a:stretch>
            <a:fillRect/>
          </a:stretch>
        </p:blipFill>
        <p:spPr bwMode="auto">
          <a:xfrm>
            <a:off x="457200" y="1600200"/>
            <a:ext cx="8229600" cy="4997151"/>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TK-dag en </a:t>
            </a:r>
            <a:r>
              <a:rPr lang="nl-NL" dirty="0" smtClean="0"/>
              <a:t>paralleldag</a:t>
            </a:r>
            <a:r>
              <a:rPr lang="nl-NL" dirty="0" smtClean="0"/>
              <a:t> = ondersteuning bij leren in de praktijk </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457200" y="1844824"/>
            <a:ext cx="8229485" cy="4608512"/>
          </a:xfrm>
        </p:spPr>
      </p:pic>
    </p:spTree>
    <p:extLst>
      <p:ext uri="{BB962C8B-B14F-4D97-AF65-F5344CB8AC3E}">
        <p14:creationId xmlns:p14="http://schemas.microsoft.com/office/powerpoint/2010/main" val="1519001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‘Onze’ opvattingen over leren</a:t>
            </a:r>
            <a:r>
              <a:rPr lang="mr-IN" dirty="0" smtClean="0"/>
              <a:t>…</a:t>
            </a:r>
            <a:endParaRPr lang="nl-NL" dirty="0"/>
          </a:p>
        </p:txBody>
      </p:sp>
      <p:sp>
        <p:nvSpPr>
          <p:cNvPr id="3" name="Tijdelijke aanduiding voor inhoud 2"/>
          <p:cNvSpPr>
            <a:spLocks noGrp="1"/>
          </p:cNvSpPr>
          <p:nvPr>
            <p:ph idx="1"/>
          </p:nvPr>
        </p:nvSpPr>
        <p:spPr>
          <a:xfrm>
            <a:off x="457200" y="1417638"/>
            <a:ext cx="8229600" cy="5179714"/>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nl-NL" dirty="0" smtClean="0"/>
          </a:p>
          <a:p>
            <a:pPr marR="0" lvl="0" defTabSz="914400" eaLnBrk="1" fontAlgn="auto" latinLnBrk="0" hangingPunct="1">
              <a:lnSpc>
                <a:spcPct val="100000"/>
              </a:lnSpc>
              <a:spcBef>
                <a:spcPts val="0"/>
              </a:spcBef>
              <a:spcAft>
                <a:spcPts val="0"/>
              </a:spcAft>
              <a:buClrTx/>
              <a:buSzTx/>
              <a:buFont typeface="Arial" charset="0"/>
              <a:buChar char="•"/>
              <a:tabLst/>
              <a:defRPr/>
            </a:pPr>
            <a:r>
              <a:rPr lang="nl-NL" dirty="0" smtClean="0"/>
              <a:t>Veel leren gebeurt ‘als vanzelf’ in de praktijk</a:t>
            </a:r>
            <a:r>
              <a:rPr lang="mr-IN" dirty="0" smtClean="0"/>
              <a:t>…</a:t>
            </a:r>
            <a:r>
              <a:rPr lang="nl-NL" dirty="0" smtClean="0"/>
              <a:t>gewoon door te doen. </a:t>
            </a:r>
          </a:p>
          <a:p>
            <a:pPr marR="0" lvl="0" defTabSz="914400" eaLnBrk="1" fontAlgn="auto" latinLnBrk="0" hangingPunct="1">
              <a:lnSpc>
                <a:spcPct val="100000"/>
              </a:lnSpc>
              <a:spcBef>
                <a:spcPts val="0"/>
              </a:spcBef>
              <a:spcAft>
                <a:spcPts val="0"/>
              </a:spcAft>
              <a:buClrTx/>
              <a:buSzTx/>
              <a:buFont typeface="Arial" charset="0"/>
              <a:buChar char="•"/>
              <a:tabLst/>
              <a:defRPr/>
            </a:pPr>
            <a:r>
              <a:rPr lang="nl-NL" dirty="0" smtClean="0"/>
              <a:t>Talent + leercontext = competentie</a:t>
            </a:r>
          </a:p>
          <a:p>
            <a:pPr marR="0" lvl="0" defTabSz="914400" eaLnBrk="1" fontAlgn="auto" latinLnBrk="0" hangingPunct="1">
              <a:lnSpc>
                <a:spcPct val="100000"/>
              </a:lnSpc>
              <a:spcBef>
                <a:spcPts val="0"/>
              </a:spcBef>
              <a:spcAft>
                <a:spcPts val="0"/>
              </a:spcAft>
              <a:buClrTx/>
              <a:buSzTx/>
              <a:buFont typeface="Arial" charset="0"/>
              <a:buChar char="•"/>
              <a:tabLst/>
              <a:defRPr/>
            </a:pPr>
            <a:r>
              <a:rPr lang="nl-NL" dirty="0" smtClean="0"/>
              <a:t>Sommige beroepstaken/</a:t>
            </a:r>
            <a:r>
              <a:rPr lang="nl-NL" dirty="0" smtClean="0"/>
              <a:t>KBA’s</a:t>
            </a:r>
            <a:r>
              <a:rPr lang="nl-NL" dirty="0" smtClean="0"/>
              <a:t> leer je niet vanzelf, daar moet je systematisch aandacht aan besteden om kennis- en vaardigheden toe te eigenen.</a:t>
            </a:r>
          </a:p>
          <a:p>
            <a:pPr marR="0" lvl="0" defTabSz="914400" eaLnBrk="1" fontAlgn="auto" latinLnBrk="0" hangingPunct="1">
              <a:lnSpc>
                <a:spcPct val="100000"/>
              </a:lnSpc>
              <a:spcBef>
                <a:spcPts val="0"/>
              </a:spcBef>
              <a:spcAft>
                <a:spcPts val="0"/>
              </a:spcAft>
              <a:buClrTx/>
              <a:buSzTx/>
              <a:buFont typeface="Arial" charset="0"/>
              <a:buChar char="•"/>
              <a:tabLst/>
              <a:defRPr/>
            </a:pPr>
            <a:r>
              <a:rPr lang="nl-NL" dirty="0" smtClean="0"/>
              <a:t>Dat vereist onzekerheden opzoeken, verdragen en aangaan.</a:t>
            </a:r>
          </a:p>
        </p:txBody>
      </p:sp>
    </p:spTree>
    <p:extLst>
      <p:ext uri="{BB962C8B-B14F-4D97-AF65-F5344CB8AC3E}">
        <p14:creationId xmlns:p14="http://schemas.microsoft.com/office/powerpoint/2010/main" val="1537587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‘Onze’ opvattingen over leren</a:t>
            </a:r>
            <a:r>
              <a:rPr lang="mr-IN" dirty="0" smtClean="0"/>
              <a:t>…</a:t>
            </a:r>
            <a:r>
              <a:rPr lang="nl-NL" dirty="0" smtClean="0"/>
              <a:t>.</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Leren vereist actieve inzet, nieuwe kennis en kunde bouwen</a:t>
            </a:r>
            <a:r>
              <a:rPr lang="mr-IN" dirty="0" smtClean="0"/>
              <a:t>…</a:t>
            </a:r>
            <a:r>
              <a:rPr lang="nl-NL" dirty="0" smtClean="0"/>
              <a:t>(interactief leren) </a:t>
            </a:r>
          </a:p>
          <a:p>
            <a:r>
              <a:rPr lang="nl-NL" dirty="0" smtClean="0"/>
              <a:t>Hoe zintuiglijk rijker</a:t>
            </a:r>
            <a:r>
              <a:rPr lang="mr-IN" dirty="0" smtClean="0"/>
              <a:t>…</a:t>
            </a:r>
            <a:r>
              <a:rPr lang="nl-NL" dirty="0" smtClean="0"/>
              <a:t>hoe makkelijker de ‘nieuwe denkwegen’ beklijven</a:t>
            </a:r>
          </a:p>
          <a:p>
            <a:pPr lvl="0"/>
            <a:r>
              <a:rPr lang="nl-NL" dirty="0"/>
              <a:t>Zeker als leren niet vanzelf verloopt, is het handig om taal te hebben, om het over dat leren te kunnen hebben en te onderzoeken hoe je dit zo soepel en efficiënt mogelijk kunt doen.</a:t>
            </a:r>
          </a:p>
          <a:p>
            <a:endParaRPr lang="nl-NL" dirty="0" smtClean="0"/>
          </a:p>
          <a:p>
            <a:endParaRPr lang="nl-NL" dirty="0" smtClean="0"/>
          </a:p>
          <a:p>
            <a:endParaRPr lang="nl-NL" dirty="0"/>
          </a:p>
        </p:txBody>
      </p:sp>
    </p:spTree>
    <p:extLst>
      <p:ext uri="{BB962C8B-B14F-4D97-AF65-F5344CB8AC3E}">
        <p14:creationId xmlns:p14="http://schemas.microsoft.com/office/powerpoint/2010/main" val="1982842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714202"/>
          </a:xfrm>
        </p:spPr>
        <p:txBody>
          <a:bodyPr>
            <a:normAutofit fontScale="90000"/>
          </a:bodyPr>
          <a:lstStyle/>
          <a:p>
            <a:r>
              <a:rPr lang="nl-NL" dirty="0" smtClean="0"/>
              <a:t>‘Language of </a:t>
            </a:r>
            <a:r>
              <a:rPr lang="nl-NL" dirty="0" smtClean="0"/>
              <a:t>learning</a:t>
            </a:r>
            <a:r>
              <a:rPr lang="nl-NL" dirty="0" smtClean="0"/>
              <a:t>’ </a:t>
            </a:r>
            <a:br>
              <a:rPr lang="nl-NL" dirty="0" smtClean="0"/>
            </a:br>
            <a:r>
              <a:rPr lang="nl-NL" dirty="0" smtClean="0"/>
              <a:t>Dr</a:t>
            </a:r>
            <a:r>
              <a:rPr lang="nl-NL" dirty="0" smtClean="0"/>
              <a:t> .Manon </a:t>
            </a:r>
            <a:r>
              <a:rPr lang="nl-NL" dirty="0" smtClean="0"/>
              <a:t>Ruijters</a:t>
            </a:r>
            <a:r>
              <a:rPr lang="nl-NL" dirty="0" smtClean="0"/>
              <a:t> (2006) = </a:t>
            </a:r>
            <a:br>
              <a:rPr lang="nl-NL" dirty="0" smtClean="0"/>
            </a:br>
            <a:r>
              <a:rPr lang="nl-NL" dirty="0" smtClean="0"/>
              <a:t>‘tool’ bij begeleiden </a:t>
            </a:r>
            <a:endParaRPr lang="nl-NL" dirty="0"/>
          </a:p>
        </p:txBody>
      </p:sp>
      <p:sp>
        <p:nvSpPr>
          <p:cNvPr id="3" name="Tijdelijke aanduiding voor inhoud 2"/>
          <p:cNvSpPr>
            <a:spLocks noGrp="1"/>
          </p:cNvSpPr>
          <p:nvPr>
            <p:ph idx="1"/>
          </p:nvPr>
        </p:nvSpPr>
        <p:spPr>
          <a:xfrm>
            <a:off x="323528" y="1417638"/>
            <a:ext cx="8363272" cy="4891682"/>
          </a:xfrm>
        </p:spPr>
        <p:txBody>
          <a:bodyPr>
            <a:normAutofit/>
          </a:bodyPr>
          <a:lstStyle/>
          <a:p>
            <a:pPr>
              <a:buNone/>
            </a:pPr>
            <a:r>
              <a:rPr lang="nl-NL" dirty="0" smtClean="0"/>
              <a:t> </a:t>
            </a:r>
          </a:p>
          <a:p>
            <a:pPr>
              <a:buNone/>
            </a:pPr>
            <a:endParaRPr lang="nl-NL" dirty="0" smtClean="0"/>
          </a:p>
          <a:p>
            <a:pPr>
              <a:buNone/>
            </a:pPr>
            <a:r>
              <a:rPr lang="nl-NL" dirty="0" smtClean="0"/>
              <a:t>Definiëring leren: </a:t>
            </a:r>
          </a:p>
          <a:p>
            <a:endParaRPr lang="nl-NL" dirty="0" smtClean="0"/>
          </a:p>
          <a:p>
            <a:pPr>
              <a:buNone/>
            </a:pPr>
            <a:r>
              <a:rPr lang="nl-NL" dirty="0" smtClean="0"/>
              <a:t>‘Leren komt vanuit de zone van het ‘niet weten’ (discomfort) en leidt via allerlei fysieke en mentale activiteiten tot het ontdekken van begrip en bekwaamheid’ (kennis en kunde)                                     </a:t>
            </a:r>
          </a:p>
          <a:p>
            <a:pPr>
              <a:buNone/>
            </a:pPr>
            <a:r>
              <a:rPr lang="nl-NL" sz="1600" dirty="0" smtClean="0"/>
              <a:t>													</a:t>
            </a:r>
            <a:r>
              <a:rPr lang="nl-NL" sz="1600" dirty="0" smtClean="0"/>
              <a:t>Claxton</a:t>
            </a:r>
            <a:r>
              <a:rPr lang="nl-NL" sz="1600" dirty="0" smtClean="0"/>
              <a:t> e.a. 1996</a:t>
            </a:r>
            <a:endParaRPr lang="nl-NL"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‘Language of </a:t>
            </a:r>
            <a:r>
              <a:rPr lang="nl-NL" dirty="0" smtClean="0"/>
              <a:t>learning</a:t>
            </a:r>
            <a:r>
              <a:rPr lang="nl-NL" dirty="0"/>
              <a:t>’</a:t>
            </a:r>
            <a:br>
              <a:rPr lang="nl-NL" dirty="0"/>
            </a:br>
            <a:r>
              <a:rPr lang="nl-NL" dirty="0"/>
              <a:t>Dr</a:t>
            </a:r>
            <a:r>
              <a:rPr lang="nl-NL" dirty="0"/>
              <a:t> .Manon </a:t>
            </a:r>
            <a:r>
              <a:rPr lang="nl-NL" dirty="0"/>
              <a:t>Ruijters</a:t>
            </a:r>
            <a:r>
              <a:rPr lang="nl-NL" dirty="0"/>
              <a:t> (2006)</a:t>
            </a:r>
          </a:p>
        </p:txBody>
      </p:sp>
      <p:sp>
        <p:nvSpPr>
          <p:cNvPr id="3" name="Tijdelijke aanduiding voor inhoud 2"/>
          <p:cNvSpPr>
            <a:spLocks noGrp="1"/>
          </p:cNvSpPr>
          <p:nvPr>
            <p:ph idx="1"/>
          </p:nvPr>
        </p:nvSpPr>
        <p:spPr>
          <a:xfrm>
            <a:off x="457200" y="1600200"/>
            <a:ext cx="8229600" cy="4925144"/>
          </a:xfrm>
        </p:spPr>
        <p:txBody>
          <a:bodyPr>
            <a:normAutofit/>
          </a:bodyPr>
          <a:lstStyle/>
          <a:p>
            <a:pPr>
              <a:buNone/>
            </a:pPr>
            <a:endParaRPr lang="nl-NL" dirty="0" smtClean="0"/>
          </a:p>
          <a:p>
            <a:pPr>
              <a:buNone/>
            </a:pPr>
            <a:r>
              <a:rPr lang="nl-NL" sz="2400" dirty="0" smtClean="0"/>
              <a:t>Taal bestaat uit 3 elementen: </a:t>
            </a:r>
          </a:p>
          <a:p>
            <a:pPr>
              <a:buNone/>
            </a:pPr>
            <a:r>
              <a:rPr lang="nl-NL" sz="2400" dirty="0" smtClean="0"/>
              <a:t>= ordening, ontstaan uit dialoog tussen theorie en praktijk, die ons helpt de wereld van het leren te begrijpen </a:t>
            </a:r>
          </a:p>
          <a:p>
            <a:pPr>
              <a:buNone/>
            </a:pPr>
            <a:endParaRPr lang="nl-NL" sz="1600" dirty="0" smtClean="0"/>
          </a:p>
          <a:p>
            <a:pPr>
              <a:buNone/>
            </a:pPr>
            <a:r>
              <a:rPr lang="nl-NL" dirty="0" smtClean="0"/>
              <a:t>				1) denkgewoonten </a:t>
            </a:r>
          </a:p>
          <a:p>
            <a:pPr>
              <a:buNone/>
            </a:pPr>
            <a:r>
              <a:rPr lang="nl-NL" dirty="0" smtClean="0"/>
              <a:t>				2) leervoorkeuren</a:t>
            </a:r>
          </a:p>
          <a:p>
            <a:pPr>
              <a:buNone/>
            </a:pPr>
            <a:r>
              <a:rPr lang="nl-NL" dirty="0" smtClean="0"/>
              <a:t>				3) leerlandschappen</a:t>
            </a:r>
          </a:p>
          <a:p>
            <a:pPr>
              <a:buNone/>
            </a:pPr>
            <a:endParaRPr lang="nl-NL" sz="2400" dirty="0" smtClean="0"/>
          </a:p>
          <a:p>
            <a:pPr>
              <a:buNone/>
            </a:pPr>
            <a:r>
              <a:rPr lang="nl-NL" sz="2400" dirty="0" smtClean="0"/>
              <a:t>Belangrijk organisatieprincipe</a:t>
            </a:r>
            <a:r>
              <a:rPr lang="nl-NL" dirty="0" smtClean="0"/>
              <a:t>: WAT …gaat voor HOE  ! </a:t>
            </a:r>
            <a:endParaRPr lang="nl-N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Voor leren - ontwikkelen is vooral het leerprofiel van belang. </a:t>
            </a:r>
            <a:endParaRPr lang="nl-NL" dirty="0"/>
          </a:p>
        </p:txBody>
      </p:sp>
      <p:sp>
        <p:nvSpPr>
          <p:cNvPr id="3" name="Tijdelijke aanduiding voor inhoud 2"/>
          <p:cNvSpPr>
            <a:spLocks noGrp="1"/>
          </p:cNvSpPr>
          <p:nvPr>
            <p:ph idx="1"/>
          </p:nvPr>
        </p:nvSpPr>
        <p:spPr>
          <a:xfrm>
            <a:off x="457200" y="1600200"/>
            <a:ext cx="8229600" cy="4781128"/>
          </a:xfrm>
        </p:spPr>
        <p:txBody>
          <a:bodyPr/>
          <a:lstStyle/>
          <a:p>
            <a:pPr>
              <a:buNone/>
            </a:pPr>
            <a:endParaRPr lang="nl-NL" sz="1600" i="1" dirty="0" smtClean="0"/>
          </a:p>
          <a:p>
            <a:pPr>
              <a:buNone/>
            </a:pPr>
            <a:r>
              <a:rPr lang="nl-NL" sz="1600" i="1" dirty="0" smtClean="0"/>
              <a:t>Stabiel </a:t>
            </a:r>
          </a:p>
          <a:p>
            <a:pPr>
              <a:buNone/>
            </a:pPr>
            <a:r>
              <a:rPr lang="nl-NL" dirty="0" smtClean="0"/>
              <a:t>             Leerstijl</a:t>
            </a:r>
          </a:p>
          <a:p>
            <a:pPr>
              <a:buNone/>
            </a:pPr>
            <a:r>
              <a:rPr lang="nl-NL" sz="1600" i="1" dirty="0" smtClean="0"/>
              <a:t>                            zintuigen</a:t>
            </a:r>
          </a:p>
          <a:p>
            <a:pPr>
              <a:buNone/>
            </a:pPr>
            <a:r>
              <a:rPr lang="nl-NL" sz="1600" i="1" dirty="0" smtClean="0"/>
              <a:t>                                     +</a:t>
            </a:r>
          </a:p>
          <a:p>
            <a:pPr>
              <a:buNone/>
            </a:pPr>
            <a:r>
              <a:rPr lang="nl-NL" sz="1600" i="1" dirty="0" smtClean="0"/>
              <a:t>				 </a:t>
            </a:r>
            <a:r>
              <a:rPr lang="nl-NL" dirty="0" smtClean="0"/>
              <a:t>Denkgewoonten         =       Leerprofiel</a:t>
            </a:r>
            <a:endParaRPr lang="nl-NL" sz="1600" i="1" dirty="0" smtClean="0"/>
          </a:p>
          <a:p>
            <a:pPr>
              <a:buNone/>
            </a:pPr>
            <a:r>
              <a:rPr lang="nl-NL" sz="1600" i="1" dirty="0" smtClean="0"/>
              <a:t>                             cognitie </a:t>
            </a:r>
          </a:p>
          <a:p>
            <a:pPr>
              <a:buNone/>
            </a:pPr>
            <a:r>
              <a:rPr lang="nl-NL" sz="1600" i="1" dirty="0" smtClean="0"/>
              <a:t>                                   +</a:t>
            </a:r>
          </a:p>
          <a:p>
            <a:pPr>
              <a:buNone/>
            </a:pPr>
            <a:r>
              <a:rPr lang="nl-NL" dirty="0" smtClean="0"/>
              <a:t>              Leervoorkeuren </a:t>
            </a:r>
          </a:p>
          <a:p>
            <a:pPr>
              <a:buNone/>
            </a:pPr>
            <a:r>
              <a:rPr lang="nl-NL" sz="1600" i="1" dirty="0" smtClean="0"/>
              <a:t>                             context </a:t>
            </a:r>
          </a:p>
          <a:p>
            <a:pPr>
              <a:buNone/>
            </a:pPr>
            <a:endParaRPr lang="nl-NL" sz="1600" i="1" dirty="0" smtClean="0"/>
          </a:p>
          <a:p>
            <a:pPr>
              <a:buNone/>
            </a:pPr>
            <a:r>
              <a:rPr lang="nl-NL" sz="1600" i="1" dirty="0" smtClean="0"/>
              <a:t>Veranderbaar </a:t>
            </a:r>
            <a:endParaRPr lang="nl-NL"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2499" y="457200"/>
            <a:ext cx="8229600" cy="1143000"/>
          </a:xfrm>
        </p:spPr>
        <p:txBody>
          <a:bodyPr>
            <a:normAutofit/>
          </a:bodyPr>
          <a:lstStyle/>
          <a:p>
            <a:r>
              <a:rPr lang="nl-NL" dirty="0" smtClean="0"/>
              <a:t>Veranderen = moeilijk</a:t>
            </a:r>
            <a:endParaRPr lang="nl-NL" dirty="0"/>
          </a:p>
        </p:txBody>
      </p:sp>
      <p:sp>
        <p:nvSpPr>
          <p:cNvPr id="3" name="Tijdelijke aanduiding voor inhoud 2"/>
          <p:cNvSpPr>
            <a:spLocks noGrp="1"/>
          </p:cNvSpPr>
          <p:nvPr>
            <p:ph idx="1"/>
          </p:nvPr>
        </p:nvSpPr>
        <p:spPr/>
        <p:txBody>
          <a:bodyPr>
            <a:normAutofit lnSpcReduction="10000"/>
          </a:bodyPr>
          <a:lstStyle/>
          <a:p>
            <a:endParaRPr lang="nl-NL" dirty="0" smtClean="0"/>
          </a:p>
          <a:p>
            <a:pPr marL="0" indent="0">
              <a:buNone/>
            </a:pPr>
            <a:r>
              <a:rPr lang="nl-NL" dirty="0" smtClean="0"/>
              <a:t>Denk aan rapport: </a:t>
            </a:r>
          </a:p>
          <a:p>
            <a:pPr marL="0" indent="0">
              <a:buNone/>
            </a:pPr>
            <a:r>
              <a:rPr lang="nl-NL" dirty="0" smtClean="0"/>
              <a:t>‘Weten </a:t>
            </a:r>
            <a:r>
              <a:rPr lang="nl-NL" dirty="0"/>
              <a:t>is nog geen </a:t>
            </a:r>
            <a:r>
              <a:rPr lang="nl-NL" dirty="0" smtClean="0"/>
              <a:t>doen’. </a:t>
            </a:r>
            <a:r>
              <a:rPr lang="nl-NL" dirty="0"/>
              <a:t>Een realistisch perspectief op </a:t>
            </a:r>
            <a:r>
              <a:rPr lang="nl-NL" dirty="0" smtClean="0"/>
              <a:t>redzaamheid, RWRR </a:t>
            </a:r>
            <a:r>
              <a:rPr lang="nl-NL" dirty="0"/>
              <a:t>(2017</a:t>
            </a:r>
            <a:r>
              <a:rPr lang="nl-NL" dirty="0" smtClean="0"/>
              <a:t>)</a:t>
            </a:r>
          </a:p>
          <a:p>
            <a:pPr marL="0" indent="0">
              <a:buNone/>
            </a:pPr>
            <a:endParaRPr lang="nl-NL" dirty="0" smtClean="0"/>
          </a:p>
          <a:p>
            <a:pPr marL="0" indent="0">
              <a:buNone/>
            </a:pPr>
            <a:r>
              <a:rPr lang="nl-NL" dirty="0" smtClean="0"/>
              <a:t>=&gt; voor relatieopbouw en vergroten van het ‘doe-vermogen’ is maakt het praten over iemand zijn ‘leervoorkeuren’ een wereld van verschil</a:t>
            </a:r>
            <a:r>
              <a:rPr lang="mr-IN" dirty="0" smtClean="0"/>
              <a:t>…</a:t>
            </a:r>
            <a:r>
              <a:rPr lang="nl-NL" dirty="0" smtClean="0"/>
              <a:t>! </a:t>
            </a:r>
          </a:p>
        </p:txBody>
      </p:sp>
    </p:spTree>
    <p:extLst>
      <p:ext uri="{BB962C8B-B14F-4D97-AF65-F5344CB8AC3E}">
        <p14:creationId xmlns:p14="http://schemas.microsoft.com/office/powerpoint/2010/main" val="1030315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Leerstijl </a:t>
            </a:r>
            <a:r>
              <a:rPr lang="nl-NL" dirty="0"/>
              <a:t>=</a:t>
            </a:r>
            <a:r>
              <a:rPr lang="nl-NL" dirty="0" smtClean="0"/>
              <a:t> zintuigkanaal  </a:t>
            </a:r>
            <a:endParaRPr lang="nl-NL" dirty="0"/>
          </a:p>
        </p:txBody>
      </p:sp>
      <p:pic>
        <p:nvPicPr>
          <p:cNvPr id="4" name="Tijdelijke aanduiding voor inhoud 3" descr="Zintuigen.jpg"/>
          <p:cNvPicPr>
            <a:picLocks noGrp="1" noChangeAspect="1"/>
          </p:cNvPicPr>
          <p:nvPr>
            <p:ph idx="1"/>
          </p:nvPr>
        </p:nvPicPr>
        <p:blipFill>
          <a:blip r:embed="rId3"/>
          <a:srcRect l="-86373" r="-86373"/>
          <a:stretch>
            <a:fillRect/>
          </a:stretch>
        </p:blipFill>
        <p:spPr>
          <a:xfrm>
            <a:off x="0" y="1600200"/>
            <a:ext cx="9560306" cy="52578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‘Praatje </a:t>
            </a:r>
            <a:r>
              <a:rPr lang="mr-IN" dirty="0" smtClean="0"/>
              <a:t>–</a:t>
            </a:r>
            <a:r>
              <a:rPr lang="nl-NL" dirty="0" smtClean="0"/>
              <a:t> plaatje </a:t>
            </a:r>
            <a:r>
              <a:rPr lang="mr-IN" dirty="0" smtClean="0"/>
              <a:t>–</a:t>
            </a:r>
            <a:r>
              <a:rPr lang="nl-NL" dirty="0" smtClean="0"/>
              <a:t> </a:t>
            </a:r>
            <a:r>
              <a:rPr lang="nl-NL" dirty="0" smtClean="0"/>
              <a:t>daadje</a:t>
            </a:r>
            <a:r>
              <a:rPr lang="nl-NL" dirty="0" smtClean="0"/>
              <a:t>’ </a:t>
            </a:r>
            <a:endParaRPr lang="nl-NL" dirty="0"/>
          </a:p>
        </p:txBody>
      </p:sp>
      <p:sp>
        <p:nvSpPr>
          <p:cNvPr id="3" name="Tijdelijke aanduiding voor inhoud 2"/>
          <p:cNvSpPr>
            <a:spLocks noGrp="1"/>
          </p:cNvSpPr>
          <p:nvPr>
            <p:ph idx="1"/>
          </p:nvPr>
        </p:nvSpPr>
        <p:spPr/>
        <p:txBody>
          <a:bodyPr/>
          <a:lstStyle/>
          <a:p>
            <a:pPr marR="0" lvl="0" defTabSz="914400" eaLnBrk="1" fontAlgn="auto" latinLnBrk="0" hangingPunct="1">
              <a:lnSpc>
                <a:spcPct val="100000"/>
              </a:lnSpc>
              <a:spcBef>
                <a:spcPts val="0"/>
              </a:spcBef>
              <a:spcAft>
                <a:spcPts val="0"/>
              </a:spcAft>
              <a:buClrTx/>
              <a:buSzTx/>
              <a:buFont typeface="Symbol" charset="2"/>
              <a:buChar char="Þ"/>
              <a:tabLst/>
              <a:defRPr/>
            </a:pPr>
            <a:endParaRPr lang="nl-NL" dirty="0"/>
          </a:p>
          <a:p>
            <a:pPr marR="0" lvl="0" defTabSz="914400" eaLnBrk="1" fontAlgn="auto" latinLnBrk="0" hangingPunct="1">
              <a:lnSpc>
                <a:spcPct val="100000"/>
              </a:lnSpc>
              <a:spcBef>
                <a:spcPts val="0"/>
              </a:spcBef>
              <a:spcAft>
                <a:spcPts val="0"/>
              </a:spcAft>
              <a:buClrTx/>
              <a:buSzTx/>
              <a:buFont typeface="Symbol" charset="2"/>
              <a:buChar char="Þ"/>
              <a:tabLst/>
              <a:defRPr/>
            </a:pPr>
            <a:endParaRPr lang="nl-NL" dirty="0" smtClean="0"/>
          </a:p>
          <a:p>
            <a:pPr marL="0" marR="0" lvl="0" indent="0" defTabSz="914400" eaLnBrk="1" fontAlgn="auto" latinLnBrk="0" hangingPunct="1">
              <a:lnSpc>
                <a:spcPct val="100000"/>
              </a:lnSpc>
              <a:spcBef>
                <a:spcPts val="0"/>
              </a:spcBef>
              <a:spcAft>
                <a:spcPts val="0"/>
              </a:spcAft>
              <a:buClrTx/>
              <a:buSzTx/>
              <a:buNone/>
              <a:tabLst/>
              <a:defRPr/>
            </a:pPr>
            <a:r>
              <a:rPr lang="nl-NL" dirty="0" smtClean="0"/>
              <a:t>=&gt; Aan de slag! </a:t>
            </a:r>
          </a:p>
          <a:p>
            <a:pPr marR="0" lvl="0" defTabSz="914400" eaLnBrk="1" fontAlgn="auto" latinLnBrk="0" hangingPunct="1">
              <a:lnSpc>
                <a:spcPct val="100000"/>
              </a:lnSpc>
              <a:spcBef>
                <a:spcPts val="0"/>
              </a:spcBef>
              <a:spcAft>
                <a:spcPts val="0"/>
              </a:spcAft>
              <a:buClrTx/>
              <a:buSzTx/>
              <a:buFont typeface="Symbol" charset="2"/>
              <a:buChar char="Þ"/>
              <a:tabLst/>
              <a:defRPr/>
            </a:pPr>
            <a:endParaRPr lang="nl-NL" dirty="0"/>
          </a:p>
          <a:p>
            <a:pPr marL="0" marR="0" lvl="0" indent="0" defTabSz="914400" eaLnBrk="1" fontAlgn="auto" latinLnBrk="0" hangingPunct="1">
              <a:lnSpc>
                <a:spcPct val="100000"/>
              </a:lnSpc>
              <a:spcBef>
                <a:spcPts val="0"/>
              </a:spcBef>
              <a:spcAft>
                <a:spcPts val="0"/>
              </a:spcAft>
              <a:buClrTx/>
              <a:buSzTx/>
              <a:buNone/>
              <a:tabLst/>
              <a:defRPr/>
            </a:pPr>
            <a:r>
              <a:rPr lang="nl-NL" dirty="0" smtClean="0"/>
              <a:t>Leg aan elkaar op drie verschillende manieren (</a:t>
            </a:r>
            <a:r>
              <a:rPr lang="nl-NL" i="1" dirty="0" smtClean="0"/>
              <a:t>praatje, plaatje, </a:t>
            </a:r>
            <a:r>
              <a:rPr lang="nl-NL" i="1" dirty="0" smtClean="0"/>
              <a:t>daadje</a:t>
            </a:r>
            <a:r>
              <a:rPr lang="nl-NL" dirty="0" smtClean="0"/>
              <a:t>) aan je AIOS uit, hoe het kan dat je van stress op je werk -&gt; pijn in je lijf en andere somatische klachten kunt krijgen. </a:t>
            </a:r>
            <a:endParaRPr lang="nl-NL" dirty="0"/>
          </a:p>
        </p:txBody>
      </p:sp>
    </p:spTree>
    <p:extLst>
      <p:ext uri="{BB962C8B-B14F-4D97-AF65-F5344CB8AC3E}">
        <p14:creationId xmlns:p14="http://schemas.microsoft.com/office/powerpoint/2010/main" val="1901498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gaan we doen</a:t>
            </a:r>
            <a:r>
              <a:rPr lang="mr-IN" dirty="0" smtClean="0"/>
              <a:t>…</a:t>
            </a:r>
            <a:r>
              <a:rPr lang="nl-NL" dirty="0" smtClean="0"/>
              <a:t>? </a:t>
            </a:r>
            <a:endParaRPr lang="nl-NL" dirty="0"/>
          </a:p>
        </p:txBody>
      </p:sp>
      <p:sp>
        <p:nvSpPr>
          <p:cNvPr id="3" name="Tijdelijke aanduiding voor inhoud 2"/>
          <p:cNvSpPr>
            <a:spLocks noGrp="1"/>
          </p:cNvSpPr>
          <p:nvPr>
            <p:ph idx="1"/>
          </p:nvPr>
        </p:nvSpPr>
        <p:spPr/>
        <p:txBody>
          <a:bodyPr>
            <a:normAutofit fontScale="77500" lnSpcReduction="20000"/>
          </a:bodyPr>
          <a:lstStyle/>
          <a:p>
            <a:pPr marL="742950" indent="-742950">
              <a:buFont typeface="Arial"/>
              <a:buAutoNum type="arabicPeriod"/>
            </a:pPr>
            <a:r>
              <a:rPr lang="nl-NL" sz="3600" dirty="0" smtClean="0"/>
              <a:t>Info </a:t>
            </a:r>
            <a:r>
              <a:rPr lang="nl-NL" sz="3600" dirty="0"/>
              <a:t>over L.O.L   (Manon </a:t>
            </a:r>
            <a:r>
              <a:rPr lang="nl-NL" sz="3600" dirty="0"/>
              <a:t>Ruijters</a:t>
            </a:r>
            <a:r>
              <a:rPr lang="nl-NL" sz="3600" dirty="0" smtClean="0"/>
              <a:t>) </a:t>
            </a:r>
            <a:r>
              <a:rPr lang="nl-NL" sz="3600" dirty="0" smtClean="0"/>
              <a:t>t.b.v. </a:t>
            </a:r>
            <a:r>
              <a:rPr lang="nl-NL" sz="3600" dirty="0" smtClean="0"/>
              <a:t>de begeleiding van gedragsverandering van </a:t>
            </a:r>
            <a:r>
              <a:rPr lang="nl-NL" sz="3600" dirty="0" smtClean="0"/>
              <a:t>AIOS/patiënten. </a:t>
            </a:r>
            <a:r>
              <a:rPr lang="nl-NL" sz="3600" dirty="0" smtClean="0"/>
              <a:t>(leefstijl, stoppen met roken </a:t>
            </a:r>
            <a:r>
              <a:rPr lang="nl-NL" sz="3600" dirty="0" smtClean="0"/>
              <a:t>etc.)  </a:t>
            </a:r>
            <a:endParaRPr lang="nl-NL" sz="3600" dirty="0" smtClean="0"/>
          </a:p>
          <a:p>
            <a:pPr marL="0" indent="0">
              <a:buNone/>
            </a:pPr>
            <a:r>
              <a:rPr lang="nl-NL" sz="3600" i="1" dirty="0" smtClean="0"/>
              <a:t>(maar ook heel goed te gebruiken </a:t>
            </a:r>
            <a:r>
              <a:rPr lang="nl-NL" sz="3600" i="1" dirty="0" smtClean="0"/>
              <a:t>t.b.v. </a:t>
            </a:r>
            <a:r>
              <a:rPr lang="nl-NL" sz="3600" i="1" dirty="0" smtClean="0"/>
              <a:t>de begeleiding </a:t>
            </a:r>
            <a:r>
              <a:rPr lang="nl-NL" sz="3600" i="1" dirty="0"/>
              <a:t>collega’s/ teamleren </a:t>
            </a:r>
            <a:r>
              <a:rPr lang="nl-NL" sz="3600" i="1" dirty="0" smtClean="0"/>
              <a:t>of je eigen prof ontwikkeling) </a:t>
            </a:r>
          </a:p>
          <a:p>
            <a:pPr marL="742950" indent="-742950">
              <a:buFont typeface="Arial"/>
              <a:buAutoNum type="arabicPeriod"/>
            </a:pPr>
            <a:endParaRPr lang="nl-NL" sz="3600" i="1" dirty="0" smtClean="0"/>
          </a:p>
          <a:p>
            <a:pPr marL="742950" indent="-742950">
              <a:buAutoNum type="arabicPeriod" startAt="2"/>
            </a:pPr>
            <a:r>
              <a:rPr lang="nl-NL" sz="3600" dirty="0" smtClean="0"/>
              <a:t>Vanmiddag (met </a:t>
            </a:r>
            <a:r>
              <a:rPr lang="nl-NL" sz="3600" dirty="0" smtClean="0"/>
              <a:t>aios</a:t>
            </a:r>
            <a:r>
              <a:rPr lang="nl-NL" sz="3600" dirty="0" smtClean="0"/>
              <a:t> samen) info en oefening met ‘</a:t>
            </a:r>
            <a:r>
              <a:rPr lang="nl-NL" sz="3600" dirty="0" smtClean="0"/>
              <a:t>Motivational</a:t>
            </a:r>
            <a:r>
              <a:rPr lang="nl-NL" sz="3600" dirty="0" smtClean="0"/>
              <a:t> </a:t>
            </a:r>
            <a:r>
              <a:rPr lang="nl-NL" sz="3600" dirty="0" smtClean="0"/>
              <a:t>Interviewing</a:t>
            </a:r>
            <a:r>
              <a:rPr lang="nl-NL" sz="3600" dirty="0" smtClean="0"/>
              <a:t>’</a:t>
            </a:r>
          </a:p>
          <a:p>
            <a:pPr marL="0" indent="0">
              <a:buNone/>
            </a:pPr>
            <a:endParaRPr lang="nl-NL" sz="3600" dirty="0"/>
          </a:p>
          <a:p>
            <a:pPr marL="0" indent="0">
              <a:buNone/>
            </a:pPr>
            <a:r>
              <a:rPr lang="nl-NL" sz="3600" dirty="0" smtClean="0"/>
              <a:t>=&gt; Interactief expliciteren en delen van ervaringskennis en koppelen aan deze ‘nieuwe taal’ .</a:t>
            </a:r>
            <a:endParaRPr lang="nl-NL" sz="3600" dirty="0"/>
          </a:p>
        </p:txBody>
      </p:sp>
    </p:spTree>
    <p:extLst>
      <p:ext uri="{BB962C8B-B14F-4D97-AF65-F5344CB8AC3E}">
        <p14:creationId xmlns:p14="http://schemas.microsoft.com/office/powerpoint/2010/main" val="1443725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a:t>
            </a:r>
            <a:r>
              <a:rPr lang="nl-NL" dirty="0" smtClean="0"/>
              <a:t>enkgewoonten</a:t>
            </a:r>
            <a:endParaRPr lang="nl-NL" dirty="0"/>
          </a:p>
        </p:txBody>
      </p:sp>
      <p:sp>
        <p:nvSpPr>
          <p:cNvPr id="3" name="Tijdelijke aanduiding voor inhoud 2"/>
          <p:cNvSpPr>
            <a:spLocks noGrp="1"/>
          </p:cNvSpPr>
          <p:nvPr>
            <p:ph idx="1"/>
          </p:nvPr>
        </p:nvSpPr>
        <p:spPr/>
        <p:txBody>
          <a:bodyPr>
            <a:normAutofit/>
          </a:bodyPr>
          <a:lstStyle/>
          <a:p>
            <a:pPr>
              <a:buNone/>
            </a:pPr>
            <a:endParaRPr lang="nl-NL" dirty="0" smtClean="0"/>
          </a:p>
          <a:p>
            <a:pPr>
              <a:buNone/>
            </a:pPr>
            <a:r>
              <a:rPr lang="nl-NL" dirty="0" smtClean="0"/>
              <a:t>Ruijters</a:t>
            </a:r>
            <a:r>
              <a:rPr lang="nl-NL" dirty="0" smtClean="0"/>
              <a:t> </a:t>
            </a:r>
            <a:r>
              <a:rPr lang="nl-NL" sz="1600" dirty="0" smtClean="0"/>
              <a:t> </a:t>
            </a:r>
            <a:r>
              <a:rPr lang="nl-NL" dirty="0" smtClean="0"/>
              <a:t>onderscheidt in het denken 3 belangrijke processen : </a:t>
            </a:r>
          </a:p>
          <a:p>
            <a:pPr>
              <a:buNone/>
            </a:pPr>
            <a:endParaRPr lang="nl-NL" dirty="0" smtClean="0"/>
          </a:p>
          <a:p>
            <a:pPr>
              <a:buFontTx/>
              <a:buChar char="-"/>
            </a:pPr>
            <a:r>
              <a:rPr lang="nl-NL" dirty="0" smtClean="0"/>
              <a:t>Constructie  (…..tegenover conformisme)</a:t>
            </a:r>
          </a:p>
          <a:p>
            <a:pPr>
              <a:buFontTx/>
              <a:buChar char="-"/>
            </a:pPr>
            <a:r>
              <a:rPr lang="nl-NL" dirty="0" smtClean="0"/>
              <a:t>Interactie  (…..tegenover intra-actief)</a:t>
            </a:r>
          </a:p>
          <a:p>
            <a:pPr>
              <a:buFontTx/>
              <a:buChar char="-"/>
            </a:pPr>
            <a:r>
              <a:rPr lang="nl-NL" dirty="0" smtClean="0"/>
              <a:t>Reflectie  (……tegenover reproductief) </a:t>
            </a:r>
          </a:p>
          <a:p>
            <a:pPr>
              <a:buNone/>
            </a:pPr>
            <a:endParaRPr lang="nl-NL"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58018"/>
          </a:xfrm>
        </p:spPr>
        <p:txBody>
          <a:bodyPr>
            <a:normAutofit fontScale="90000"/>
          </a:bodyPr>
          <a:lstStyle/>
          <a:p>
            <a:endParaRPr lang="nl-NL" dirty="0"/>
          </a:p>
        </p:txBody>
      </p:sp>
      <p:sp>
        <p:nvSpPr>
          <p:cNvPr id="3" name="Tijdelijke aanduiding voor inhoud 2"/>
          <p:cNvSpPr>
            <a:spLocks noGrp="1"/>
          </p:cNvSpPr>
          <p:nvPr>
            <p:ph idx="1"/>
          </p:nvPr>
        </p:nvSpPr>
        <p:spPr>
          <a:xfrm>
            <a:off x="457200" y="332656"/>
            <a:ext cx="8229600" cy="6525344"/>
          </a:xfrm>
        </p:spPr>
        <p:txBody>
          <a:bodyPr>
            <a:noAutofit/>
          </a:bodyPr>
          <a:lstStyle/>
          <a:p>
            <a:pPr>
              <a:buNone/>
            </a:pPr>
            <a:r>
              <a:rPr lang="nl-NL" sz="1400" dirty="0" smtClean="0"/>
              <a:t>* </a:t>
            </a:r>
            <a:r>
              <a:rPr lang="nl-NL" sz="1600" b="1" dirty="0" smtClean="0"/>
              <a:t>Constructie</a:t>
            </a:r>
            <a:r>
              <a:rPr lang="nl-NL" sz="1600" dirty="0" smtClean="0"/>
              <a:t>: -  actief inzetten en combineren van eigen ‘voorkennis </a:t>
            </a:r>
          </a:p>
          <a:p>
            <a:pPr>
              <a:buNone/>
            </a:pPr>
            <a:r>
              <a:rPr lang="nl-NL" sz="1600" dirty="0" smtClean="0"/>
              <a:t>	Kwaliteit - creativiteit                                  </a:t>
            </a:r>
          </a:p>
          <a:p>
            <a:pPr>
              <a:buNone/>
            </a:pPr>
            <a:r>
              <a:rPr lang="nl-NL" sz="1600" dirty="0" smtClean="0"/>
              <a:t>	Knelpunt -  chaos door teveel associaties – onnavolgbaar</a:t>
            </a:r>
          </a:p>
          <a:p>
            <a:pPr>
              <a:buNone/>
            </a:pPr>
            <a:r>
              <a:rPr lang="nl-NL" sz="1600" dirty="0" smtClean="0"/>
              <a:t>* </a:t>
            </a:r>
            <a:r>
              <a:rPr lang="nl-NL" sz="1600" b="1" dirty="0" smtClean="0"/>
              <a:t>Conformisme</a:t>
            </a:r>
            <a:r>
              <a:rPr lang="nl-NL" sz="1600" dirty="0" smtClean="0"/>
              <a:t>: -  overnemen  en inzetten van kant-en-klare concepten </a:t>
            </a:r>
          </a:p>
          <a:p>
            <a:pPr>
              <a:buNone/>
            </a:pPr>
            <a:r>
              <a:rPr lang="nl-NL" sz="1600" dirty="0" smtClean="0"/>
              <a:t>	Kwaliteit - navolgbaarheid                          </a:t>
            </a:r>
          </a:p>
          <a:p>
            <a:pPr>
              <a:buNone/>
            </a:pPr>
            <a:r>
              <a:rPr lang="nl-NL" sz="1600" dirty="0" smtClean="0"/>
              <a:t>	Knelpunt -  moeite met maken van afwegingen -  moeite met eigen profilering </a:t>
            </a:r>
          </a:p>
          <a:p>
            <a:pPr>
              <a:buNone/>
            </a:pPr>
            <a:endParaRPr lang="nl-NL" sz="1600" dirty="0" smtClean="0"/>
          </a:p>
          <a:p>
            <a:pPr>
              <a:buNone/>
            </a:pPr>
            <a:r>
              <a:rPr lang="nl-NL" sz="1600" dirty="0" smtClean="0"/>
              <a:t>* </a:t>
            </a:r>
            <a:r>
              <a:rPr lang="nl-NL" sz="1600" b="1" dirty="0" smtClean="0"/>
              <a:t>Interactie</a:t>
            </a:r>
            <a:r>
              <a:rPr lang="nl-NL" sz="1600" dirty="0" smtClean="0"/>
              <a:t>:  -  verkennen van andere perspectieven </a:t>
            </a:r>
          </a:p>
          <a:p>
            <a:pPr>
              <a:buNone/>
            </a:pPr>
            <a:r>
              <a:rPr lang="nl-NL" sz="1600" dirty="0" smtClean="0"/>
              <a:t>	Kwaliteit -  luisteren en verbinden            </a:t>
            </a:r>
          </a:p>
          <a:p>
            <a:pPr>
              <a:buNone/>
            </a:pPr>
            <a:r>
              <a:rPr lang="nl-NL" sz="1600" dirty="0" smtClean="0"/>
              <a:t>	Knelpunt -  blijven praten over -  blijven onderzoeken </a:t>
            </a:r>
          </a:p>
          <a:p>
            <a:pPr>
              <a:buNone/>
            </a:pPr>
            <a:r>
              <a:rPr lang="nl-NL" sz="1600" dirty="0" smtClean="0"/>
              <a:t>* </a:t>
            </a:r>
            <a:r>
              <a:rPr lang="nl-NL" sz="1600" b="1" dirty="0" smtClean="0"/>
              <a:t>Intra-actie</a:t>
            </a:r>
            <a:r>
              <a:rPr lang="nl-NL" sz="1600" dirty="0" smtClean="0"/>
              <a:t>: -  verdiepen van eigen perspectief, gesprek met  jezelf </a:t>
            </a:r>
          </a:p>
          <a:p>
            <a:pPr>
              <a:buNone/>
            </a:pPr>
            <a:r>
              <a:rPr lang="nl-NL" sz="1600" dirty="0" smtClean="0"/>
              <a:t>	Kwaliteit - standvastigheid                         </a:t>
            </a:r>
          </a:p>
          <a:p>
            <a:pPr>
              <a:buNone/>
            </a:pPr>
            <a:r>
              <a:rPr lang="nl-NL" sz="1600" dirty="0" smtClean="0"/>
              <a:t>	Knelpunt -  moeite met draagvlak creëren -  moeite met mensen het gevoel te geven dat ze gehoord worden </a:t>
            </a:r>
          </a:p>
          <a:p>
            <a:pPr>
              <a:buNone/>
            </a:pPr>
            <a:endParaRPr lang="nl-NL" sz="1600" dirty="0" smtClean="0"/>
          </a:p>
          <a:p>
            <a:pPr>
              <a:buNone/>
            </a:pPr>
            <a:r>
              <a:rPr lang="nl-NL" sz="1600" b="1" dirty="0" smtClean="0"/>
              <a:t>* Reflectie</a:t>
            </a:r>
            <a:r>
              <a:rPr lang="nl-NL" sz="1600" dirty="0" smtClean="0"/>
              <a:t>: -  voorbereiden, monitoren en bezien van een aanpak </a:t>
            </a:r>
          </a:p>
          <a:p>
            <a:pPr>
              <a:buNone/>
            </a:pPr>
            <a:r>
              <a:rPr lang="nl-NL" sz="1600" dirty="0" smtClean="0"/>
              <a:t>	Kwaliteit -  overzien en integreren            </a:t>
            </a:r>
          </a:p>
          <a:p>
            <a:pPr>
              <a:buNone/>
            </a:pPr>
            <a:r>
              <a:rPr lang="nl-NL" sz="1600" dirty="0" smtClean="0"/>
              <a:t>	Knelpunt - blijven malen - blijven hangen</a:t>
            </a:r>
          </a:p>
          <a:p>
            <a:pPr>
              <a:buNone/>
            </a:pPr>
            <a:r>
              <a:rPr lang="nl-NL" sz="1600" dirty="0" smtClean="0"/>
              <a:t>* </a:t>
            </a:r>
            <a:r>
              <a:rPr lang="nl-NL" sz="1600" b="1" dirty="0" smtClean="0"/>
              <a:t>Reproductie</a:t>
            </a:r>
            <a:r>
              <a:rPr lang="nl-NL" sz="1600" dirty="0" smtClean="0"/>
              <a:t>: -  herhalen van eerdere benaderingen en ervaringen </a:t>
            </a:r>
          </a:p>
          <a:p>
            <a:pPr>
              <a:buNone/>
            </a:pPr>
            <a:r>
              <a:rPr lang="nl-NL" sz="1600" dirty="0" smtClean="0"/>
              <a:t>	Kwaliteit - eenduidigheid                            </a:t>
            </a:r>
          </a:p>
          <a:p>
            <a:pPr>
              <a:buNone/>
            </a:pPr>
            <a:r>
              <a:rPr lang="nl-NL" sz="1600" dirty="0" smtClean="0"/>
              <a:t>	Knelpunt -  herhaling van problemen -  moeite met vernieuwing </a:t>
            </a:r>
            <a:endParaRPr lang="nl-NL"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mr-IN" dirty="0" smtClean="0"/>
              <a:t>…</a:t>
            </a:r>
            <a:r>
              <a:rPr lang="nl-NL" dirty="0" smtClean="0"/>
              <a:t>..ff </a:t>
            </a:r>
            <a:r>
              <a:rPr lang="nl-NL" dirty="0" smtClean="0"/>
              <a:t>buzzen</a:t>
            </a:r>
            <a:r>
              <a:rPr lang="mr-IN" dirty="0" smtClean="0"/>
              <a:t>……</a:t>
            </a:r>
            <a:r>
              <a:rPr lang="nl-NL" dirty="0" smtClean="0"/>
              <a:t>(in tweetal) </a:t>
            </a:r>
            <a:endParaRPr lang="nl-NL" dirty="0"/>
          </a:p>
        </p:txBody>
      </p:sp>
      <p:sp>
        <p:nvSpPr>
          <p:cNvPr id="3" name="Tijdelijke aanduiding voor inhoud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nl-NL" dirty="0" smtClean="0"/>
          </a:p>
          <a:p>
            <a:pPr marL="0" marR="0" lvl="0" indent="0" defTabSz="914400" eaLnBrk="1" fontAlgn="auto" latinLnBrk="0" hangingPunct="1">
              <a:lnSpc>
                <a:spcPct val="100000"/>
              </a:lnSpc>
              <a:spcBef>
                <a:spcPts val="0"/>
              </a:spcBef>
              <a:spcAft>
                <a:spcPts val="0"/>
              </a:spcAft>
              <a:buClrTx/>
              <a:buSzTx/>
              <a:buFontTx/>
              <a:buNone/>
              <a:tabLst/>
              <a:defRPr/>
            </a:pPr>
            <a:endParaRPr lang="nl-NL" dirty="0" smtClean="0"/>
          </a:p>
          <a:p>
            <a:pPr marL="0" marR="0" lvl="0" indent="0" defTabSz="914400" eaLnBrk="1" fontAlgn="auto" latinLnBrk="0" hangingPunct="1">
              <a:lnSpc>
                <a:spcPct val="100000"/>
              </a:lnSpc>
              <a:spcBef>
                <a:spcPts val="0"/>
              </a:spcBef>
              <a:spcAft>
                <a:spcPts val="0"/>
              </a:spcAft>
              <a:buClrTx/>
              <a:buSzTx/>
              <a:buFontTx/>
              <a:buNone/>
              <a:tabLst/>
              <a:defRPr/>
            </a:pPr>
            <a:endParaRPr lang="nl-NL" dirty="0"/>
          </a:p>
          <a:p>
            <a:pPr marL="0" marR="0" lvl="0" indent="0" defTabSz="914400" eaLnBrk="1" fontAlgn="auto" latinLnBrk="0" hangingPunct="1">
              <a:lnSpc>
                <a:spcPct val="100000"/>
              </a:lnSpc>
              <a:spcBef>
                <a:spcPts val="0"/>
              </a:spcBef>
              <a:spcAft>
                <a:spcPts val="0"/>
              </a:spcAft>
              <a:buClrTx/>
              <a:buSzTx/>
              <a:buFontTx/>
              <a:buNone/>
              <a:tabLst/>
              <a:defRPr/>
            </a:pPr>
            <a:endParaRPr lang="nl-NL" dirty="0"/>
          </a:p>
          <a:p>
            <a:pPr marL="0" marR="0" lvl="0" indent="0" defTabSz="914400" eaLnBrk="1" fontAlgn="auto" latinLnBrk="0" hangingPunct="1">
              <a:lnSpc>
                <a:spcPct val="100000"/>
              </a:lnSpc>
              <a:spcBef>
                <a:spcPts val="0"/>
              </a:spcBef>
              <a:spcAft>
                <a:spcPts val="0"/>
              </a:spcAft>
              <a:buClrTx/>
              <a:buSzTx/>
              <a:buFontTx/>
              <a:buNone/>
              <a:tabLst/>
              <a:defRPr/>
            </a:pPr>
            <a:r>
              <a:rPr lang="nl-NL" dirty="0" smtClean="0"/>
              <a:t>- Welke denkgewoonte hebben HA/AIOS vooral nodig bij het uitoefenen van hun taken ..? </a:t>
            </a:r>
            <a:endParaRPr lang="nl-NL" dirty="0"/>
          </a:p>
        </p:txBody>
      </p:sp>
    </p:spTree>
    <p:extLst>
      <p:ext uri="{BB962C8B-B14F-4D97-AF65-F5344CB8AC3E}">
        <p14:creationId xmlns:p14="http://schemas.microsoft.com/office/powerpoint/2010/main" val="797436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dianummer 3"/>
          <p:cNvSpPr>
            <a:spLocks noGrp="1"/>
          </p:cNvSpPr>
          <p:nvPr>
            <p:ph type="sldNum" sz="quarter" idx="10"/>
          </p:nvPr>
        </p:nvSpPr>
        <p:spPr/>
        <p:txBody>
          <a:bodyPr/>
          <a:lstStyle/>
          <a:p>
            <a:fld id="{39BE6663-A8C8-2F4D-9783-C7C30E2132AB}" type="slidenum">
              <a:rPr lang="en-US"/>
              <a:pPr/>
              <a:t>23</a:t>
            </a:fld>
            <a:endParaRPr lang="en-US" dirty="0"/>
          </a:p>
        </p:txBody>
      </p:sp>
      <p:sp>
        <p:nvSpPr>
          <p:cNvPr id="17411" name="Rectangle 2"/>
          <p:cNvSpPr>
            <a:spLocks noGrp="1" noChangeArrowheads="1"/>
          </p:cNvSpPr>
          <p:nvPr>
            <p:ph type="title"/>
            <p:custDataLst>
              <p:tags r:id="rId2"/>
            </p:custDataLst>
          </p:nvPr>
        </p:nvSpPr>
        <p:spPr/>
        <p:txBody>
          <a:bodyPr/>
          <a:lstStyle/>
          <a:p>
            <a:pPr eaLnBrk="1" hangingPunct="1"/>
            <a:r>
              <a:rPr lang="nl-NL" sz="3800" dirty="0" smtClean="0"/>
              <a:t>Daarnaast 5 Leervoorkeuren</a:t>
            </a:r>
            <a:endParaRPr lang="en-GB" sz="2800" dirty="0"/>
          </a:p>
        </p:txBody>
      </p:sp>
      <p:sp>
        <p:nvSpPr>
          <p:cNvPr id="17412" name="Rectangle 3"/>
          <p:cNvSpPr>
            <a:spLocks noGrp="1" noChangeArrowheads="1"/>
          </p:cNvSpPr>
          <p:nvPr>
            <p:ph type="body" idx="1"/>
            <p:custDataLst>
              <p:tags r:id="rId3"/>
            </p:custDataLst>
          </p:nvPr>
        </p:nvSpPr>
        <p:spPr>
          <a:xfrm>
            <a:off x="457200" y="1464468"/>
            <a:ext cx="8229600" cy="4525963"/>
          </a:xfrm>
        </p:spPr>
        <p:txBody>
          <a:bodyPr>
            <a:normAutofit fontScale="85000" lnSpcReduction="10000"/>
          </a:bodyPr>
          <a:lstStyle/>
          <a:p>
            <a:pPr marL="481013" indent="-481013" eaLnBrk="1" hangingPunct="1"/>
            <a:r>
              <a:rPr lang="nl-NL" b="1" dirty="0">
                <a:solidFill>
                  <a:schemeClr val="tx2"/>
                </a:solidFill>
              </a:rPr>
              <a:t>Kunst afkijken:</a:t>
            </a:r>
            <a:r>
              <a:rPr lang="nl-NL" dirty="0"/>
              <a:t> wat werkt? Meeliften, overnemen, leren in het echte leven, druk is oké.</a:t>
            </a:r>
          </a:p>
          <a:p>
            <a:pPr marL="481013" indent="-481013" eaLnBrk="1" hangingPunct="1"/>
            <a:r>
              <a:rPr lang="nl-NL" b="1" dirty="0">
                <a:solidFill>
                  <a:schemeClr val="tx2"/>
                </a:solidFill>
              </a:rPr>
              <a:t>Participeren:</a:t>
            </a:r>
            <a:r>
              <a:rPr lang="nl-NL" dirty="0"/>
              <a:t> dialoog, met anderen leren, samen iets uitzoeken, elkaar vertrouwen, collectief betekenis geven.</a:t>
            </a:r>
          </a:p>
          <a:p>
            <a:pPr marL="481013" indent="-481013" eaLnBrk="1" hangingPunct="1"/>
            <a:r>
              <a:rPr lang="nl-NL" b="1" dirty="0">
                <a:solidFill>
                  <a:schemeClr val="tx2"/>
                </a:solidFill>
              </a:rPr>
              <a:t>Kennis verwerven:</a:t>
            </a:r>
            <a:r>
              <a:rPr lang="nl-NL" dirty="0"/>
              <a:t> objectieve kennis, kennisoverdracht, leren van experts, doelgerichtheid.</a:t>
            </a:r>
          </a:p>
          <a:p>
            <a:pPr marL="481013" indent="-481013" eaLnBrk="1" hangingPunct="1"/>
            <a:r>
              <a:rPr lang="nl-NL" b="1" dirty="0">
                <a:solidFill>
                  <a:schemeClr val="tx2"/>
                </a:solidFill>
              </a:rPr>
              <a:t>Oefenen:</a:t>
            </a:r>
            <a:r>
              <a:rPr lang="nl-NL" dirty="0"/>
              <a:t> kritische reflectie, veiligheid, </a:t>
            </a:r>
            <a:r>
              <a:rPr lang="nl-NL" dirty="0"/>
              <a:t>mentoring</a:t>
            </a:r>
            <a:r>
              <a:rPr lang="nl-NL" dirty="0"/>
              <a:t>, expliciet leren, oefenen.</a:t>
            </a:r>
          </a:p>
          <a:p>
            <a:pPr marL="481013" indent="-481013" eaLnBrk="1" hangingPunct="1"/>
            <a:r>
              <a:rPr lang="nl-NL" b="1" dirty="0">
                <a:solidFill>
                  <a:schemeClr val="tx2"/>
                </a:solidFill>
              </a:rPr>
              <a:t>Ontdekken:</a:t>
            </a:r>
            <a:r>
              <a:rPr lang="nl-NL" dirty="0"/>
              <a:t> in het diepe springen, nieuwsgierigheid, toeval, creativiteit, </a:t>
            </a:r>
            <a:r>
              <a:rPr lang="nl-NL" dirty="0" smtClean="0"/>
              <a:t>zelfsturing.</a:t>
            </a:r>
            <a:endParaRPr lang="en-US" dirty="0" smtClean="0"/>
          </a:p>
          <a:p>
            <a:pPr marL="481013" indent="-481013" eaLnBrk="1" hangingPunct="1"/>
            <a:endParaRPr lang="en-GB" dirty="0"/>
          </a:p>
        </p:txBody>
      </p:sp>
      <p:sp>
        <p:nvSpPr>
          <p:cNvPr id="17413" name="Oval 4">
            <a:hlinkClick r:id="" action="ppaction://noaction"/>
          </p:cNvPr>
          <p:cNvSpPr>
            <a:spLocks noChangeArrowheads="1"/>
          </p:cNvSpPr>
          <p:nvPr>
            <p:custDataLst>
              <p:tags r:id="rId4"/>
            </p:custDataLst>
          </p:nvPr>
        </p:nvSpPr>
        <p:spPr bwMode="auto">
          <a:xfrm>
            <a:off x="457200" y="1533525"/>
            <a:ext cx="304800" cy="304800"/>
          </a:xfrm>
          <a:prstGeom prst="ellipse">
            <a:avLst/>
          </a:prstGeom>
          <a:solidFill>
            <a:srgbClr val="F7B300"/>
          </a:solidFill>
          <a:ln w="6350">
            <a:solidFill>
              <a:schemeClr val="tx1"/>
            </a:solidFill>
            <a:round/>
            <a:headEnd/>
            <a:tailEnd/>
          </a:ln>
        </p:spPr>
        <p:txBody>
          <a:bodyPr wrap="none" lIns="97200" tIns="25200" rIns="25200" bIns="25200" anchor="ctr">
            <a:prstTxWarp prst="textNoShape">
              <a:avLst/>
            </a:prstTxWarp>
          </a:bodyPr>
          <a:lstStyle/>
          <a:p>
            <a:endParaRPr lang="nl-NL" dirty="0"/>
          </a:p>
        </p:txBody>
      </p:sp>
      <p:sp>
        <p:nvSpPr>
          <p:cNvPr id="17414" name="Oval 5">
            <a:hlinkClick r:id="" action="ppaction://noaction"/>
          </p:cNvPr>
          <p:cNvSpPr>
            <a:spLocks noChangeArrowheads="1"/>
          </p:cNvSpPr>
          <p:nvPr>
            <p:custDataLst>
              <p:tags r:id="rId5"/>
            </p:custDataLst>
          </p:nvPr>
        </p:nvSpPr>
        <p:spPr bwMode="auto">
          <a:xfrm>
            <a:off x="457200" y="2457450"/>
            <a:ext cx="304800" cy="304800"/>
          </a:xfrm>
          <a:prstGeom prst="ellipse">
            <a:avLst/>
          </a:prstGeom>
          <a:solidFill>
            <a:srgbClr val="FF0000"/>
          </a:solidFill>
          <a:ln w="6350">
            <a:solidFill>
              <a:schemeClr val="tx1"/>
            </a:solidFill>
            <a:round/>
            <a:headEnd/>
            <a:tailEnd/>
          </a:ln>
        </p:spPr>
        <p:txBody>
          <a:bodyPr wrap="none" lIns="97200" tIns="25200" rIns="25200" bIns="25200" anchor="ctr">
            <a:prstTxWarp prst="textNoShape">
              <a:avLst/>
            </a:prstTxWarp>
          </a:bodyPr>
          <a:lstStyle/>
          <a:p>
            <a:endParaRPr lang="nl-NL" dirty="0"/>
          </a:p>
        </p:txBody>
      </p:sp>
      <p:sp>
        <p:nvSpPr>
          <p:cNvPr id="17415" name="Oval 6">
            <a:hlinkClick r:id="" action="ppaction://noaction"/>
          </p:cNvPr>
          <p:cNvSpPr>
            <a:spLocks noChangeArrowheads="1"/>
          </p:cNvSpPr>
          <p:nvPr>
            <p:custDataLst>
              <p:tags r:id="rId6"/>
            </p:custDataLst>
          </p:nvPr>
        </p:nvSpPr>
        <p:spPr bwMode="auto">
          <a:xfrm>
            <a:off x="457200" y="3575050"/>
            <a:ext cx="304800" cy="304800"/>
          </a:xfrm>
          <a:prstGeom prst="ellipse">
            <a:avLst/>
          </a:prstGeom>
          <a:solidFill>
            <a:srgbClr val="4B86BE"/>
          </a:solidFill>
          <a:ln w="6350">
            <a:solidFill>
              <a:schemeClr val="tx1"/>
            </a:solidFill>
            <a:round/>
            <a:headEnd/>
            <a:tailEnd/>
          </a:ln>
        </p:spPr>
        <p:txBody>
          <a:bodyPr wrap="none" lIns="97200" tIns="25200" rIns="25200" bIns="25200" anchor="ctr">
            <a:prstTxWarp prst="textNoShape">
              <a:avLst/>
            </a:prstTxWarp>
          </a:bodyPr>
          <a:lstStyle/>
          <a:p>
            <a:endParaRPr lang="nl-NL" dirty="0"/>
          </a:p>
        </p:txBody>
      </p:sp>
      <p:sp>
        <p:nvSpPr>
          <p:cNvPr id="17416" name="Oval 7">
            <a:hlinkClick r:id="" action="ppaction://noaction"/>
          </p:cNvPr>
          <p:cNvSpPr>
            <a:spLocks noChangeArrowheads="1"/>
          </p:cNvSpPr>
          <p:nvPr>
            <p:custDataLst>
              <p:tags r:id="rId7"/>
            </p:custDataLst>
          </p:nvPr>
        </p:nvSpPr>
        <p:spPr bwMode="auto">
          <a:xfrm>
            <a:off x="457200" y="4441825"/>
            <a:ext cx="304800" cy="304800"/>
          </a:xfrm>
          <a:prstGeom prst="ellipse">
            <a:avLst/>
          </a:prstGeom>
          <a:solidFill>
            <a:srgbClr val="8F9B00"/>
          </a:solidFill>
          <a:ln w="6350">
            <a:solidFill>
              <a:schemeClr val="tx1"/>
            </a:solidFill>
            <a:round/>
            <a:headEnd/>
            <a:tailEnd/>
          </a:ln>
        </p:spPr>
        <p:txBody>
          <a:bodyPr wrap="none" lIns="97200" tIns="25200" rIns="25200" bIns="25200" anchor="ctr">
            <a:prstTxWarp prst="textNoShape">
              <a:avLst/>
            </a:prstTxWarp>
          </a:bodyPr>
          <a:lstStyle/>
          <a:p>
            <a:endParaRPr lang="nl-NL" dirty="0"/>
          </a:p>
        </p:txBody>
      </p:sp>
      <p:sp>
        <p:nvSpPr>
          <p:cNvPr id="17417" name="Oval 8">
            <a:hlinkClick r:id="" action="ppaction://noaction"/>
          </p:cNvPr>
          <p:cNvSpPr>
            <a:spLocks noChangeArrowheads="1"/>
          </p:cNvSpPr>
          <p:nvPr>
            <p:custDataLst>
              <p:tags r:id="rId8"/>
            </p:custDataLst>
          </p:nvPr>
        </p:nvSpPr>
        <p:spPr bwMode="auto">
          <a:xfrm>
            <a:off x="457200" y="5203825"/>
            <a:ext cx="304800" cy="304800"/>
          </a:xfrm>
          <a:prstGeom prst="ellipse">
            <a:avLst/>
          </a:prstGeom>
          <a:solidFill>
            <a:schemeClr val="bg1"/>
          </a:solidFill>
          <a:ln w="6350">
            <a:solidFill>
              <a:schemeClr val="tx1"/>
            </a:solidFill>
            <a:round/>
            <a:headEnd/>
            <a:tailEnd/>
          </a:ln>
        </p:spPr>
        <p:txBody>
          <a:bodyPr wrap="none" tIns="0" bIns="0" anchor="ctr">
            <a:prstTxWarp prst="textNoShape">
              <a:avLst/>
            </a:prstTxWarp>
          </a:bodyPr>
          <a:lstStyle/>
          <a:p>
            <a:endParaRPr lang="nl-NL" dirty="0"/>
          </a:p>
        </p:txBody>
      </p:sp>
    </p:spTree>
    <p:custDataLst>
      <p:tags r:id="rId1"/>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3"/>
          <p:cNvSpPr>
            <a:spLocks noGrp="1"/>
          </p:cNvSpPr>
          <p:nvPr>
            <p:ph type="sldNum" sz="quarter" idx="10"/>
          </p:nvPr>
        </p:nvSpPr>
        <p:spPr/>
        <p:txBody>
          <a:bodyPr/>
          <a:lstStyle/>
          <a:p>
            <a:fld id="{DD568442-75D8-9F43-A248-FF3218DC09E1}" type="slidenum">
              <a:rPr lang="en-US"/>
              <a:pPr/>
              <a:t>24</a:t>
            </a:fld>
            <a:endParaRPr lang="en-US" dirty="0"/>
          </a:p>
        </p:txBody>
      </p:sp>
      <p:sp>
        <p:nvSpPr>
          <p:cNvPr id="12291" name="Rectangle 7"/>
          <p:cNvSpPr>
            <a:spLocks noGrp="1" noChangeArrowheads="1"/>
          </p:cNvSpPr>
          <p:nvPr>
            <p:ph type="title"/>
          </p:nvPr>
        </p:nvSpPr>
        <p:spPr/>
        <p:txBody>
          <a:bodyPr/>
          <a:lstStyle/>
          <a:p>
            <a:pPr eaLnBrk="1" hangingPunct="1"/>
            <a:r>
              <a:rPr lang="nl-NL" dirty="0" smtClean="0"/>
              <a:t>Leervoorkeur: Kunst </a:t>
            </a:r>
            <a:r>
              <a:rPr lang="nl-NL" dirty="0"/>
              <a:t>afkijken</a:t>
            </a:r>
          </a:p>
        </p:txBody>
      </p:sp>
      <p:sp>
        <p:nvSpPr>
          <p:cNvPr id="297992" name="Rectangle 8"/>
          <p:cNvSpPr>
            <a:spLocks noGrp="1" noChangeArrowheads="1"/>
          </p:cNvSpPr>
          <p:nvPr>
            <p:ph type="body" idx="1"/>
          </p:nvPr>
        </p:nvSpPr>
        <p:spPr>
          <a:xfrm>
            <a:off x="457200" y="1600200"/>
            <a:ext cx="8229600" cy="4925144"/>
          </a:xfrm>
          <a:solidFill>
            <a:srgbClr val="FFEA93"/>
          </a:solidFill>
          <a:ln>
            <a:solidFill>
              <a:srgbClr val="FFCC00"/>
            </a:solidFill>
          </a:ln>
        </p:spPr>
        <p:txBody>
          <a:bodyPr>
            <a:noAutofit/>
          </a:bodyPr>
          <a:lstStyle/>
          <a:p>
            <a:pPr eaLnBrk="1" hangingPunct="1"/>
            <a:r>
              <a:rPr lang="nl-NL" sz="2000" dirty="0"/>
              <a:t>Typering: </a:t>
            </a:r>
          </a:p>
          <a:p>
            <a:pPr lvl="1" eaLnBrk="1" hangingPunct="1"/>
            <a:r>
              <a:rPr lang="nl-NL" sz="2000" dirty="0" smtClean="0"/>
              <a:t>goed </a:t>
            </a:r>
            <a:r>
              <a:rPr lang="nl-NL" sz="2000" dirty="0"/>
              <a:t>kijken wat er werkt</a:t>
            </a:r>
          </a:p>
          <a:p>
            <a:pPr lvl="1"/>
            <a:r>
              <a:rPr lang="nl-NL" sz="2000" dirty="0" smtClean="0"/>
              <a:t>Dat overnemen </a:t>
            </a:r>
          </a:p>
          <a:p>
            <a:pPr lvl="1"/>
            <a:r>
              <a:rPr lang="nl-NL" sz="2000" dirty="0" smtClean="0"/>
              <a:t>in </a:t>
            </a:r>
            <a:r>
              <a:rPr lang="nl-NL" sz="2000" dirty="0"/>
              <a:t>‘real life’, </a:t>
            </a:r>
            <a:r>
              <a:rPr lang="nl-NL" sz="2000" dirty="0" smtClean="0"/>
              <a:t>complexiteit</a:t>
            </a:r>
            <a:endParaRPr lang="nl-NL" sz="2000" dirty="0"/>
          </a:p>
          <a:p>
            <a:pPr eaLnBrk="1" hangingPunct="1"/>
            <a:r>
              <a:rPr lang="nl-NL" sz="2000" dirty="0"/>
              <a:t>Veel gekozen door: </a:t>
            </a:r>
          </a:p>
          <a:p>
            <a:pPr lvl="1" eaLnBrk="1" hangingPunct="1"/>
            <a:r>
              <a:rPr lang="nl-NL" sz="2000" dirty="0"/>
              <a:t>managers, marketing</a:t>
            </a:r>
          </a:p>
          <a:p>
            <a:pPr eaLnBrk="1" hangingPunct="1"/>
            <a:r>
              <a:rPr lang="nl-NL" sz="2000" dirty="0"/>
              <a:t>Irritatie/</a:t>
            </a:r>
            <a:r>
              <a:rPr lang="nl-NL" sz="2000" dirty="0" smtClean="0"/>
              <a:t>allergie: </a:t>
            </a:r>
          </a:p>
          <a:p>
            <a:pPr eaLnBrk="1" hangingPunct="1">
              <a:buNone/>
            </a:pPr>
            <a:r>
              <a:rPr lang="nl-NL" sz="2000" dirty="0" smtClean="0"/>
              <a:t>	- schoolbanken, rollenspelen</a:t>
            </a:r>
          </a:p>
          <a:p>
            <a:pPr eaLnBrk="1" hangingPunct="1"/>
            <a:r>
              <a:rPr lang="nl-NL" sz="2000" dirty="0"/>
              <a:t>Effectief voor: </a:t>
            </a:r>
          </a:p>
          <a:p>
            <a:pPr lvl="1" eaLnBrk="1" hangingPunct="1"/>
            <a:r>
              <a:rPr lang="nl-NL" sz="2000" dirty="0"/>
              <a:t>Cultuur, </a:t>
            </a:r>
            <a:r>
              <a:rPr lang="nl-NL" sz="2000" dirty="0"/>
              <a:t>softskills</a:t>
            </a:r>
            <a:r>
              <a:rPr lang="nl-NL" sz="2000" dirty="0"/>
              <a:t>, </a:t>
            </a:r>
            <a:r>
              <a:rPr lang="en-US" sz="2000" dirty="0" smtClean="0"/>
              <a:t>p</a:t>
            </a:r>
            <a:r>
              <a:rPr lang="nl-NL" sz="2000" dirty="0" smtClean="0"/>
              <a:t>probleemoplossend</a:t>
            </a:r>
          </a:p>
          <a:p>
            <a:pPr eaLnBrk="1" hangingPunct="1"/>
            <a:r>
              <a:rPr lang="nl-NL" sz="2000" dirty="0" smtClean="0"/>
              <a:t>Doen: opdrachten geven, open haard </a:t>
            </a:r>
          </a:p>
          <a:p>
            <a:pPr eaLnBrk="1" hangingPunct="1">
              <a:buNone/>
            </a:pPr>
            <a:r>
              <a:rPr lang="nl-NL" sz="2000" dirty="0" smtClean="0"/>
              <a:t>      gesprekken, bedrijfsbezoek, netwerken. </a:t>
            </a:r>
          </a:p>
          <a:p>
            <a:pPr eaLnBrk="1" hangingPunct="1"/>
            <a:r>
              <a:rPr lang="nl-NL" sz="2000" dirty="0"/>
              <a:t>Niet doen: praten over leren.</a:t>
            </a:r>
          </a:p>
        </p:txBody>
      </p:sp>
      <p:pic>
        <p:nvPicPr>
          <p:cNvPr id="12293" name="Picture 4" descr="Afkijken">
            <a:hlinkClick r:id="rId5" tooltip="Afkijken"/>
          </p:cNvPr>
          <p:cNvPicPr>
            <a:picLocks noChangeAspect="1" noChangeArrowheads="1"/>
          </p:cNvPicPr>
          <p:nvPr>
            <p:custDataLst>
              <p:tags r:id="rId2"/>
            </p:custDataLst>
          </p:nvPr>
        </p:nvPicPr>
        <p:blipFill>
          <a:blip r:embed="rId6"/>
          <a:srcRect/>
          <a:stretch>
            <a:fillRect/>
          </a:stretch>
        </p:blipFill>
        <p:spPr bwMode="auto">
          <a:xfrm>
            <a:off x="5475288" y="1395413"/>
            <a:ext cx="2913136" cy="4903132"/>
          </a:xfrm>
          <a:prstGeom prst="rect">
            <a:avLst/>
          </a:prstGeom>
          <a:noFill/>
          <a:ln w="9525">
            <a:solidFill>
              <a:srgbClr val="FFCC00"/>
            </a:solid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7992">
                                            <p:txEl>
                                              <p:pRg st="0" end="0"/>
                                            </p:txEl>
                                          </p:spTgt>
                                        </p:tgtEl>
                                        <p:attrNameLst>
                                          <p:attrName>style.visibility</p:attrName>
                                        </p:attrNameLst>
                                      </p:cBhvr>
                                      <p:to>
                                        <p:strVal val="visible"/>
                                      </p:to>
                                    </p:set>
                                    <p:animEffect transition="in" filter="box(in)">
                                      <p:cBhvr>
                                        <p:cTn id="7" dur="500"/>
                                        <p:tgtEl>
                                          <p:spTgt spid="297992">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97992">
                                            <p:txEl>
                                              <p:pRg st="1" end="1"/>
                                            </p:txEl>
                                          </p:spTgt>
                                        </p:tgtEl>
                                        <p:attrNameLst>
                                          <p:attrName>style.visibility</p:attrName>
                                        </p:attrNameLst>
                                      </p:cBhvr>
                                      <p:to>
                                        <p:strVal val="visible"/>
                                      </p:to>
                                    </p:set>
                                    <p:animEffect transition="in" filter="box(in)">
                                      <p:cBhvr>
                                        <p:cTn id="10" dur="500"/>
                                        <p:tgtEl>
                                          <p:spTgt spid="297992">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97992">
                                            <p:txEl>
                                              <p:pRg st="2" end="2"/>
                                            </p:txEl>
                                          </p:spTgt>
                                        </p:tgtEl>
                                        <p:attrNameLst>
                                          <p:attrName>style.visibility</p:attrName>
                                        </p:attrNameLst>
                                      </p:cBhvr>
                                      <p:to>
                                        <p:strVal val="visible"/>
                                      </p:to>
                                    </p:set>
                                    <p:animEffect transition="in" filter="box(in)">
                                      <p:cBhvr>
                                        <p:cTn id="13" dur="500"/>
                                        <p:tgtEl>
                                          <p:spTgt spid="297992">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97992">
                                            <p:txEl>
                                              <p:pRg st="3" end="3"/>
                                            </p:txEl>
                                          </p:spTgt>
                                        </p:tgtEl>
                                        <p:attrNameLst>
                                          <p:attrName>style.visibility</p:attrName>
                                        </p:attrNameLst>
                                      </p:cBhvr>
                                      <p:to>
                                        <p:strVal val="visible"/>
                                      </p:to>
                                    </p:set>
                                    <p:animEffect transition="in" filter="box(in)">
                                      <p:cBhvr>
                                        <p:cTn id="16" dur="500"/>
                                        <p:tgtEl>
                                          <p:spTgt spid="29799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97992">
                                            <p:txEl>
                                              <p:pRg st="4" end="4"/>
                                            </p:txEl>
                                          </p:spTgt>
                                        </p:tgtEl>
                                        <p:attrNameLst>
                                          <p:attrName>style.visibility</p:attrName>
                                        </p:attrNameLst>
                                      </p:cBhvr>
                                      <p:to>
                                        <p:strVal val="visible"/>
                                      </p:to>
                                    </p:set>
                                    <p:animEffect transition="in" filter="box(in)">
                                      <p:cBhvr>
                                        <p:cTn id="21" dur="500"/>
                                        <p:tgtEl>
                                          <p:spTgt spid="297992">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297992">
                                            <p:txEl>
                                              <p:pRg st="5" end="5"/>
                                            </p:txEl>
                                          </p:spTgt>
                                        </p:tgtEl>
                                        <p:attrNameLst>
                                          <p:attrName>style.visibility</p:attrName>
                                        </p:attrNameLst>
                                      </p:cBhvr>
                                      <p:to>
                                        <p:strVal val="visible"/>
                                      </p:to>
                                    </p:set>
                                    <p:animEffect transition="in" filter="box(in)">
                                      <p:cBhvr>
                                        <p:cTn id="24" dur="500"/>
                                        <p:tgtEl>
                                          <p:spTgt spid="29799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297992">
                                            <p:txEl>
                                              <p:pRg st="6" end="6"/>
                                            </p:txEl>
                                          </p:spTgt>
                                        </p:tgtEl>
                                        <p:attrNameLst>
                                          <p:attrName>style.visibility</p:attrName>
                                        </p:attrNameLst>
                                      </p:cBhvr>
                                      <p:to>
                                        <p:strVal val="visible"/>
                                      </p:to>
                                    </p:set>
                                    <p:animEffect transition="in" filter="box(in)">
                                      <p:cBhvr>
                                        <p:cTn id="29" dur="500"/>
                                        <p:tgtEl>
                                          <p:spTgt spid="297992">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297992">
                                            <p:txEl>
                                              <p:pRg st="7" end="7"/>
                                            </p:txEl>
                                          </p:spTgt>
                                        </p:tgtEl>
                                        <p:attrNameLst>
                                          <p:attrName>style.visibility</p:attrName>
                                        </p:attrNameLst>
                                      </p:cBhvr>
                                      <p:to>
                                        <p:strVal val="visible"/>
                                      </p:to>
                                    </p:set>
                                    <p:animEffect transition="in" filter="box(in)">
                                      <p:cBhvr>
                                        <p:cTn id="34" dur="500"/>
                                        <p:tgtEl>
                                          <p:spTgt spid="297992">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97992">
                                            <p:txEl>
                                              <p:pRg st="8" end="8"/>
                                            </p:txEl>
                                          </p:spTgt>
                                        </p:tgtEl>
                                        <p:attrNameLst>
                                          <p:attrName>style.visibility</p:attrName>
                                        </p:attrNameLst>
                                      </p:cBhvr>
                                      <p:to>
                                        <p:strVal val="visible"/>
                                      </p:to>
                                    </p:set>
                                    <p:animEffect transition="in" filter="box(in)">
                                      <p:cBhvr>
                                        <p:cTn id="39" dur="500"/>
                                        <p:tgtEl>
                                          <p:spTgt spid="297992">
                                            <p:txEl>
                                              <p:pRg st="8" end="8"/>
                                            </p:txEl>
                                          </p:spTgt>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297992">
                                            <p:txEl>
                                              <p:pRg st="9" end="9"/>
                                            </p:txEl>
                                          </p:spTgt>
                                        </p:tgtEl>
                                        <p:attrNameLst>
                                          <p:attrName>style.visibility</p:attrName>
                                        </p:attrNameLst>
                                      </p:cBhvr>
                                      <p:to>
                                        <p:strVal val="visible"/>
                                      </p:to>
                                    </p:set>
                                    <p:animEffect transition="in" filter="box(in)">
                                      <p:cBhvr>
                                        <p:cTn id="42" dur="500"/>
                                        <p:tgtEl>
                                          <p:spTgt spid="29799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97992">
                                            <p:txEl>
                                              <p:pRg st="10" end="10"/>
                                            </p:txEl>
                                          </p:spTgt>
                                        </p:tgtEl>
                                        <p:attrNameLst>
                                          <p:attrName>style.visibility</p:attrName>
                                        </p:attrNameLst>
                                      </p:cBhvr>
                                      <p:to>
                                        <p:strVal val="visible"/>
                                      </p:to>
                                    </p:set>
                                    <p:animEffect transition="in" filter="box(in)">
                                      <p:cBhvr>
                                        <p:cTn id="47" dur="500"/>
                                        <p:tgtEl>
                                          <p:spTgt spid="29799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97992">
                                            <p:txEl>
                                              <p:pRg st="11" end="11"/>
                                            </p:txEl>
                                          </p:spTgt>
                                        </p:tgtEl>
                                        <p:attrNameLst>
                                          <p:attrName>style.visibility</p:attrName>
                                        </p:attrNameLst>
                                      </p:cBhvr>
                                      <p:to>
                                        <p:strVal val="visible"/>
                                      </p:to>
                                    </p:set>
                                    <p:animEffect transition="in" filter="box(in)">
                                      <p:cBhvr>
                                        <p:cTn id="52" dur="500"/>
                                        <p:tgtEl>
                                          <p:spTgt spid="297992">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297992">
                                            <p:txEl>
                                              <p:pRg st="12" end="12"/>
                                            </p:txEl>
                                          </p:spTgt>
                                        </p:tgtEl>
                                        <p:attrNameLst>
                                          <p:attrName>style.visibility</p:attrName>
                                        </p:attrNameLst>
                                      </p:cBhvr>
                                      <p:to>
                                        <p:strVal val="visible"/>
                                      </p:to>
                                    </p:set>
                                    <p:animEffect transition="in" filter="box(in)">
                                      <p:cBhvr>
                                        <p:cTn id="57" dur="500"/>
                                        <p:tgtEl>
                                          <p:spTgt spid="29799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9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3"/>
          <p:cNvSpPr>
            <a:spLocks noGrp="1"/>
          </p:cNvSpPr>
          <p:nvPr>
            <p:ph type="sldNum" sz="quarter" idx="10"/>
          </p:nvPr>
        </p:nvSpPr>
        <p:spPr/>
        <p:txBody>
          <a:bodyPr/>
          <a:lstStyle/>
          <a:p>
            <a:fld id="{9E767B70-F593-2D4B-93B4-D1A21BFBD9B4}" type="slidenum">
              <a:rPr lang="en-US"/>
              <a:pPr/>
              <a:t>25</a:t>
            </a:fld>
            <a:endParaRPr lang="en-US" dirty="0"/>
          </a:p>
        </p:txBody>
      </p:sp>
      <p:sp>
        <p:nvSpPr>
          <p:cNvPr id="13315" name="Rectangle 5"/>
          <p:cNvSpPr>
            <a:spLocks noGrp="1" noChangeArrowheads="1"/>
          </p:cNvSpPr>
          <p:nvPr>
            <p:ph type="title"/>
          </p:nvPr>
        </p:nvSpPr>
        <p:spPr/>
        <p:txBody>
          <a:bodyPr/>
          <a:lstStyle/>
          <a:p>
            <a:pPr eaLnBrk="1" hangingPunct="1"/>
            <a:r>
              <a:rPr lang="nl-NL" dirty="0" smtClean="0"/>
              <a:t>Leervoorkeur: Participeren</a:t>
            </a:r>
            <a:endParaRPr lang="nl-NL" dirty="0"/>
          </a:p>
        </p:txBody>
      </p:sp>
      <p:sp>
        <p:nvSpPr>
          <p:cNvPr id="300038" name="Rectangle 6"/>
          <p:cNvSpPr>
            <a:spLocks noGrp="1" noChangeArrowheads="1"/>
          </p:cNvSpPr>
          <p:nvPr>
            <p:ph type="body" idx="1"/>
          </p:nvPr>
        </p:nvSpPr>
        <p:spPr>
          <a:solidFill>
            <a:srgbClr val="FF8585"/>
          </a:solidFill>
          <a:ln>
            <a:solidFill>
              <a:srgbClr val="FF0000"/>
            </a:solidFill>
          </a:ln>
        </p:spPr>
        <p:txBody>
          <a:bodyPr>
            <a:normAutofit/>
          </a:bodyPr>
          <a:lstStyle/>
          <a:p>
            <a:pPr eaLnBrk="1" hangingPunct="1"/>
            <a:r>
              <a:rPr lang="nl-NL" sz="2000" dirty="0"/>
              <a:t>Typering:</a:t>
            </a:r>
          </a:p>
          <a:p>
            <a:pPr lvl="1" eaLnBrk="1" hangingPunct="1"/>
            <a:r>
              <a:rPr lang="nl-NL" sz="2000" dirty="0"/>
              <a:t>uitwisselen of aanvullen</a:t>
            </a:r>
          </a:p>
          <a:p>
            <a:pPr lvl="1" eaLnBrk="1" hangingPunct="1"/>
            <a:r>
              <a:rPr lang="nl-NL" sz="2000" dirty="0"/>
              <a:t>gemeenschappelijk belang </a:t>
            </a:r>
          </a:p>
          <a:p>
            <a:pPr lvl="1" eaLnBrk="1" hangingPunct="1"/>
            <a:r>
              <a:rPr lang="nl-NL" sz="2000" dirty="0"/>
              <a:t>gedeelde sturing</a:t>
            </a:r>
          </a:p>
          <a:p>
            <a:pPr eaLnBrk="1" hangingPunct="1"/>
            <a:r>
              <a:rPr lang="nl-NL" sz="2000" dirty="0"/>
              <a:t>Veel gekozen door: </a:t>
            </a:r>
          </a:p>
          <a:p>
            <a:pPr lvl="1" eaLnBrk="1" hangingPunct="1"/>
            <a:r>
              <a:rPr lang="nl-NL" sz="2000" dirty="0"/>
              <a:t>P&amp;O, verplegend personeel </a:t>
            </a:r>
          </a:p>
          <a:p>
            <a:pPr eaLnBrk="1" hangingPunct="1"/>
            <a:r>
              <a:rPr lang="nl-NL" sz="2000" dirty="0"/>
              <a:t>Irritatie/</a:t>
            </a:r>
            <a:r>
              <a:rPr lang="nl-NL" sz="2000" dirty="0" smtClean="0"/>
              <a:t>allergie</a:t>
            </a:r>
          </a:p>
          <a:p>
            <a:pPr eaLnBrk="1" hangingPunct="1">
              <a:buNone/>
            </a:pPr>
            <a:r>
              <a:rPr lang="nl-NL" sz="2000" dirty="0" smtClean="0"/>
              <a:t>	- betweters die 1 (lees de) waarheid verkondigen…</a:t>
            </a:r>
          </a:p>
          <a:p>
            <a:pPr eaLnBrk="1" hangingPunct="1"/>
            <a:r>
              <a:rPr lang="nl-NL" sz="2000" dirty="0"/>
              <a:t>Effectief voor: </a:t>
            </a:r>
          </a:p>
          <a:p>
            <a:pPr lvl="1" eaLnBrk="1" hangingPunct="1"/>
            <a:r>
              <a:rPr lang="nl-NL" sz="2000" dirty="0"/>
              <a:t>Samenwerken. meervoudig kijken </a:t>
            </a:r>
          </a:p>
          <a:p>
            <a:pPr eaLnBrk="1" hangingPunct="1"/>
            <a:r>
              <a:rPr lang="nl-NL" sz="2000" dirty="0"/>
              <a:t>Doen:</a:t>
            </a:r>
            <a:r>
              <a:rPr lang="nl-NL" sz="2000" dirty="0" smtClean="0"/>
              <a:t> intervisie, groepsopdrachten </a:t>
            </a:r>
            <a:r>
              <a:rPr lang="nl-NL" sz="2000" dirty="0"/>
              <a:t>geven</a:t>
            </a:r>
          </a:p>
          <a:p>
            <a:pPr eaLnBrk="1" hangingPunct="1"/>
            <a:r>
              <a:rPr lang="nl-NL" sz="2000" dirty="0"/>
              <a:t>Niet doen: alleen laten werken</a:t>
            </a:r>
          </a:p>
        </p:txBody>
      </p:sp>
      <p:pic>
        <p:nvPicPr>
          <p:cNvPr id="13317" name="Picture 4" descr="4407962_27209875d8"/>
          <p:cNvPicPr>
            <a:picLocks noChangeAspect="1" noChangeArrowheads="1"/>
          </p:cNvPicPr>
          <p:nvPr>
            <p:custDataLst>
              <p:tags r:id="rId2"/>
            </p:custDataLst>
          </p:nvPr>
        </p:nvPicPr>
        <p:blipFill>
          <a:blip r:embed="rId5"/>
          <a:srcRect/>
          <a:stretch>
            <a:fillRect/>
          </a:stretch>
        </p:blipFill>
        <p:spPr bwMode="auto">
          <a:xfrm>
            <a:off x="4427984" y="1196752"/>
            <a:ext cx="4104456" cy="2906852"/>
          </a:xfrm>
          <a:prstGeom prst="rect">
            <a:avLst/>
          </a:prstGeom>
          <a:noFill/>
          <a:ln w="9525">
            <a:solidFill>
              <a:srgbClr val="FF0000"/>
            </a:solid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0038">
                                            <p:txEl>
                                              <p:pRg st="0" end="0"/>
                                            </p:txEl>
                                          </p:spTgt>
                                        </p:tgtEl>
                                        <p:attrNameLst>
                                          <p:attrName>style.visibility</p:attrName>
                                        </p:attrNameLst>
                                      </p:cBhvr>
                                      <p:to>
                                        <p:strVal val="visible"/>
                                      </p:to>
                                    </p:set>
                                    <p:animEffect transition="in" filter="box(in)">
                                      <p:cBhvr>
                                        <p:cTn id="7" dur="500"/>
                                        <p:tgtEl>
                                          <p:spTgt spid="300038">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00038">
                                            <p:txEl>
                                              <p:pRg st="1" end="1"/>
                                            </p:txEl>
                                          </p:spTgt>
                                        </p:tgtEl>
                                        <p:attrNameLst>
                                          <p:attrName>style.visibility</p:attrName>
                                        </p:attrNameLst>
                                      </p:cBhvr>
                                      <p:to>
                                        <p:strVal val="visible"/>
                                      </p:to>
                                    </p:set>
                                    <p:animEffect transition="in" filter="box(in)">
                                      <p:cBhvr>
                                        <p:cTn id="10" dur="500"/>
                                        <p:tgtEl>
                                          <p:spTgt spid="300038">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00038">
                                            <p:txEl>
                                              <p:pRg st="2" end="2"/>
                                            </p:txEl>
                                          </p:spTgt>
                                        </p:tgtEl>
                                        <p:attrNameLst>
                                          <p:attrName>style.visibility</p:attrName>
                                        </p:attrNameLst>
                                      </p:cBhvr>
                                      <p:to>
                                        <p:strVal val="visible"/>
                                      </p:to>
                                    </p:set>
                                    <p:animEffect transition="in" filter="box(in)">
                                      <p:cBhvr>
                                        <p:cTn id="13" dur="500"/>
                                        <p:tgtEl>
                                          <p:spTgt spid="300038">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00038">
                                            <p:txEl>
                                              <p:pRg st="3" end="3"/>
                                            </p:txEl>
                                          </p:spTgt>
                                        </p:tgtEl>
                                        <p:attrNameLst>
                                          <p:attrName>style.visibility</p:attrName>
                                        </p:attrNameLst>
                                      </p:cBhvr>
                                      <p:to>
                                        <p:strVal val="visible"/>
                                      </p:to>
                                    </p:set>
                                    <p:animEffect transition="in" filter="box(in)">
                                      <p:cBhvr>
                                        <p:cTn id="16" dur="500"/>
                                        <p:tgtEl>
                                          <p:spTgt spid="30003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300038">
                                            <p:txEl>
                                              <p:pRg st="4" end="4"/>
                                            </p:txEl>
                                          </p:spTgt>
                                        </p:tgtEl>
                                        <p:attrNameLst>
                                          <p:attrName>style.visibility</p:attrName>
                                        </p:attrNameLst>
                                      </p:cBhvr>
                                      <p:to>
                                        <p:strVal val="visible"/>
                                      </p:to>
                                    </p:set>
                                    <p:animEffect transition="in" filter="box(in)">
                                      <p:cBhvr>
                                        <p:cTn id="21" dur="500"/>
                                        <p:tgtEl>
                                          <p:spTgt spid="300038">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00038">
                                            <p:txEl>
                                              <p:pRg st="5" end="5"/>
                                            </p:txEl>
                                          </p:spTgt>
                                        </p:tgtEl>
                                        <p:attrNameLst>
                                          <p:attrName>style.visibility</p:attrName>
                                        </p:attrNameLst>
                                      </p:cBhvr>
                                      <p:to>
                                        <p:strVal val="visible"/>
                                      </p:to>
                                    </p:set>
                                    <p:animEffect transition="in" filter="box(in)">
                                      <p:cBhvr>
                                        <p:cTn id="24" dur="500"/>
                                        <p:tgtEl>
                                          <p:spTgt spid="300038">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300038">
                                            <p:txEl>
                                              <p:pRg st="6" end="6"/>
                                            </p:txEl>
                                          </p:spTgt>
                                        </p:tgtEl>
                                        <p:attrNameLst>
                                          <p:attrName>style.visibility</p:attrName>
                                        </p:attrNameLst>
                                      </p:cBhvr>
                                      <p:to>
                                        <p:strVal val="visible"/>
                                      </p:to>
                                    </p:set>
                                    <p:animEffect transition="in" filter="box(in)">
                                      <p:cBhvr>
                                        <p:cTn id="29" dur="500"/>
                                        <p:tgtEl>
                                          <p:spTgt spid="300038">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300038">
                                            <p:txEl>
                                              <p:pRg st="7" end="7"/>
                                            </p:txEl>
                                          </p:spTgt>
                                        </p:tgtEl>
                                        <p:attrNameLst>
                                          <p:attrName>style.visibility</p:attrName>
                                        </p:attrNameLst>
                                      </p:cBhvr>
                                      <p:to>
                                        <p:strVal val="visible"/>
                                      </p:to>
                                    </p:set>
                                    <p:animEffect transition="in" filter="box(in)">
                                      <p:cBhvr>
                                        <p:cTn id="34" dur="500"/>
                                        <p:tgtEl>
                                          <p:spTgt spid="300038">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300038">
                                            <p:txEl>
                                              <p:pRg st="8" end="8"/>
                                            </p:txEl>
                                          </p:spTgt>
                                        </p:tgtEl>
                                        <p:attrNameLst>
                                          <p:attrName>style.visibility</p:attrName>
                                        </p:attrNameLst>
                                      </p:cBhvr>
                                      <p:to>
                                        <p:strVal val="visible"/>
                                      </p:to>
                                    </p:set>
                                    <p:animEffect transition="in" filter="box(in)">
                                      <p:cBhvr>
                                        <p:cTn id="39" dur="500"/>
                                        <p:tgtEl>
                                          <p:spTgt spid="300038">
                                            <p:txEl>
                                              <p:pRg st="8" end="8"/>
                                            </p:txEl>
                                          </p:spTgt>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300038">
                                            <p:txEl>
                                              <p:pRg st="9" end="9"/>
                                            </p:txEl>
                                          </p:spTgt>
                                        </p:tgtEl>
                                        <p:attrNameLst>
                                          <p:attrName>style.visibility</p:attrName>
                                        </p:attrNameLst>
                                      </p:cBhvr>
                                      <p:to>
                                        <p:strVal val="visible"/>
                                      </p:to>
                                    </p:set>
                                    <p:animEffect transition="in" filter="box(in)">
                                      <p:cBhvr>
                                        <p:cTn id="42" dur="500"/>
                                        <p:tgtEl>
                                          <p:spTgt spid="30003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00038">
                                            <p:txEl>
                                              <p:pRg st="10" end="10"/>
                                            </p:txEl>
                                          </p:spTgt>
                                        </p:tgtEl>
                                        <p:attrNameLst>
                                          <p:attrName>style.visibility</p:attrName>
                                        </p:attrNameLst>
                                      </p:cBhvr>
                                      <p:to>
                                        <p:strVal val="visible"/>
                                      </p:to>
                                    </p:set>
                                    <p:animEffect transition="in" filter="box(in)">
                                      <p:cBhvr>
                                        <p:cTn id="47" dur="500"/>
                                        <p:tgtEl>
                                          <p:spTgt spid="300038">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00038">
                                            <p:txEl>
                                              <p:pRg st="11" end="11"/>
                                            </p:txEl>
                                          </p:spTgt>
                                        </p:tgtEl>
                                        <p:attrNameLst>
                                          <p:attrName>style.visibility</p:attrName>
                                        </p:attrNameLst>
                                      </p:cBhvr>
                                      <p:to>
                                        <p:strVal val="visible"/>
                                      </p:to>
                                    </p:set>
                                    <p:animEffect transition="in" filter="box(in)">
                                      <p:cBhvr>
                                        <p:cTn id="52" dur="500"/>
                                        <p:tgtEl>
                                          <p:spTgt spid="30003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3"/>
          <p:cNvSpPr>
            <a:spLocks noGrp="1"/>
          </p:cNvSpPr>
          <p:nvPr>
            <p:ph type="sldNum" sz="quarter" idx="10"/>
          </p:nvPr>
        </p:nvSpPr>
        <p:spPr/>
        <p:txBody>
          <a:bodyPr/>
          <a:lstStyle/>
          <a:p>
            <a:fld id="{9AE3B5D3-4DCF-F145-B9E7-A1A328FC9A92}" type="slidenum">
              <a:rPr lang="en-US"/>
              <a:pPr/>
              <a:t>26</a:t>
            </a:fld>
            <a:endParaRPr lang="en-US" dirty="0"/>
          </a:p>
        </p:txBody>
      </p:sp>
      <p:sp>
        <p:nvSpPr>
          <p:cNvPr id="14339" name="Rectangle 5"/>
          <p:cNvSpPr>
            <a:spLocks noGrp="1" noChangeArrowheads="1"/>
          </p:cNvSpPr>
          <p:nvPr>
            <p:ph type="title"/>
          </p:nvPr>
        </p:nvSpPr>
        <p:spPr/>
        <p:txBody>
          <a:bodyPr/>
          <a:lstStyle/>
          <a:p>
            <a:pPr eaLnBrk="1" hangingPunct="1"/>
            <a:r>
              <a:rPr lang="nl-NL" dirty="0" smtClean="0"/>
              <a:t>Leervoorkeur: Kennis verwerven</a:t>
            </a:r>
            <a:endParaRPr lang="nl-NL" dirty="0"/>
          </a:p>
        </p:txBody>
      </p:sp>
      <p:sp>
        <p:nvSpPr>
          <p:cNvPr id="302086" name="Rectangle 6"/>
          <p:cNvSpPr>
            <a:spLocks noGrp="1" noChangeArrowheads="1"/>
          </p:cNvSpPr>
          <p:nvPr>
            <p:ph type="body" idx="1"/>
          </p:nvPr>
        </p:nvSpPr>
        <p:spPr>
          <a:solidFill>
            <a:srgbClr val="73D4E7"/>
          </a:solidFill>
          <a:ln>
            <a:solidFill>
              <a:srgbClr val="0099CC"/>
            </a:solidFill>
          </a:ln>
        </p:spPr>
        <p:txBody>
          <a:bodyPr>
            <a:normAutofit/>
          </a:bodyPr>
          <a:lstStyle/>
          <a:p>
            <a:pPr eaLnBrk="1" hangingPunct="1"/>
            <a:r>
              <a:rPr lang="nl-NL" sz="2000" dirty="0"/>
              <a:t>Typering: </a:t>
            </a:r>
          </a:p>
          <a:p>
            <a:pPr lvl="1" eaLnBrk="1" hangingPunct="1"/>
            <a:r>
              <a:rPr lang="nl-NL" sz="2000" dirty="0"/>
              <a:t>objectieve kennis</a:t>
            </a:r>
          </a:p>
          <a:p>
            <a:pPr lvl="1" eaLnBrk="1" hangingPunct="1"/>
            <a:r>
              <a:rPr lang="nl-NL" sz="2000" dirty="0"/>
              <a:t>experts</a:t>
            </a:r>
          </a:p>
          <a:p>
            <a:pPr lvl="1" eaLnBrk="1" hangingPunct="1"/>
            <a:r>
              <a:rPr lang="nl-NL" sz="2000" dirty="0"/>
              <a:t>expliciet en doelgericht leren</a:t>
            </a:r>
          </a:p>
          <a:p>
            <a:pPr eaLnBrk="1" hangingPunct="1"/>
            <a:r>
              <a:rPr lang="nl-NL" sz="2000" dirty="0"/>
              <a:t>Irritatie/ </a:t>
            </a:r>
            <a:r>
              <a:rPr lang="nl-NL" sz="2000" dirty="0" smtClean="0"/>
              <a:t>allergie</a:t>
            </a:r>
          </a:p>
          <a:p>
            <a:pPr eaLnBrk="1" hangingPunct="1">
              <a:buNone/>
            </a:pPr>
            <a:r>
              <a:rPr lang="nl-NL" sz="2000" dirty="0" smtClean="0"/>
              <a:t>	- </a:t>
            </a:r>
            <a:r>
              <a:rPr lang="nl-NL" sz="2000" dirty="0" smtClean="0"/>
              <a:t>energizers</a:t>
            </a:r>
            <a:r>
              <a:rPr lang="nl-NL" sz="2000" dirty="0" smtClean="0"/>
              <a:t>…</a:t>
            </a:r>
          </a:p>
          <a:p>
            <a:pPr eaLnBrk="1" hangingPunct="1"/>
            <a:r>
              <a:rPr lang="nl-NL" sz="2000" dirty="0"/>
              <a:t>Veel gekozen door: </a:t>
            </a:r>
          </a:p>
          <a:p>
            <a:pPr lvl="1" eaLnBrk="1" hangingPunct="1"/>
            <a:r>
              <a:rPr lang="nl-NL" sz="2000" dirty="0"/>
              <a:t>technische beroepen, recht</a:t>
            </a:r>
          </a:p>
          <a:p>
            <a:pPr eaLnBrk="1" hangingPunct="1"/>
            <a:r>
              <a:rPr lang="nl-NL" sz="2000" dirty="0"/>
              <a:t>Effectief voor: </a:t>
            </a:r>
          </a:p>
          <a:p>
            <a:pPr lvl="1" eaLnBrk="1" hangingPunct="1"/>
            <a:r>
              <a:rPr lang="nl-NL" sz="2000" dirty="0"/>
              <a:t>Kennisintensieve vraagstukken</a:t>
            </a:r>
          </a:p>
          <a:p>
            <a:pPr eaLnBrk="1" hangingPunct="1"/>
            <a:r>
              <a:rPr lang="nl-NL" sz="2000" dirty="0"/>
              <a:t>Doen: helderheid </a:t>
            </a:r>
            <a:r>
              <a:rPr lang="nl-NL" sz="2000" dirty="0" smtClean="0"/>
              <a:t>bieden, hoorcollege</a:t>
            </a:r>
          </a:p>
          <a:p>
            <a:pPr eaLnBrk="1" hangingPunct="1"/>
            <a:r>
              <a:rPr lang="nl-NL" sz="2000" dirty="0"/>
              <a:t>Niet doen: brainstormen</a:t>
            </a:r>
          </a:p>
        </p:txBody>
      </p:sp>
      <p:pic>
        <p:nvPicPr>
          <p:cNvPr id="14341" name="Picture 4" descr="Bocca della Verità">
            <a:hlinkClick r:id="rId5" tooltip="Bocca della Verità"/>
          </p:cNvPr>
          <p:cNvPicPr>
            <a:picLocks noChangeAspect="1" noChangeArrowheads="1"/>
          </p:cNvPicPr>
          <p:nvPr>
            <p:custDataLst>
              <p:tags r:id="rId2"/>
            </p:custDataLst>
          </p:nvPr>
        </p:nvPicPr>
        <p:blipFill>
          <a:blip r:embed="rId6"/>
          <a:srcRect/>
          <a:stretch>
            <a:fillRect/>
          </a:stretch>
        </p:blipFill>
        <p:spPr bwMode="auto">
          <a:xfrm>
            <a:off x="5121275" y="1390650"/>
            <a:ext cx="3089275" cy="4116388"/>
          </a:xfrm>
          <a:prstGeom prst="rect">
            <a:avLst/>
          </a:prstGeom>
          <a:noFill/>
          <a:ln w="9525">
            <a:solidFill>
              <a:srgbClr val="5FAFD7"/>
            </a:solid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2086">
                                            <p:txEl>
                                              <p:pRg st="0" end="0"/>
                                            </p:txEl>
                                          </p:spTgt>
                                        </p:tgtEl>
                                        <p:attrNameLst>
                                          <p:attrName>style.visibility</p:attrName>
                                        </p:attrNameLst>
                                      </p:cBhvr>
                                      <p:to>
                                        <p:strVal val="visible"/>
                                      </p:to>
                                    </p:set>
                                    <p:animEffect transition="in" filter="box(in)">
                                      <p:cBhvr>
                                        <p:cTn id="7" dur="500"/>
                                        <p:tgtEl>
                                          <p:spTgt spid="302086">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02086">
                                            <p:txEl>
                                              <p:pRg st="1" end="1"/>
                                            </p:txEl>
                                          </p:spTgt>
                                        </p:tgtEl>
                                        <p:attrNameLst>
                                          <p:attrName>style.visibility</p:attrName>
                                        </p:attrNameLst>
                                      </p:cBhvr>
                                      <p:to>
                                        <p:strVal val="visible"/>
                                      </p:to>
                                    </p:set>
                                    <p:animEffect transition="in" filter="box(in)">
                                      <p:cBhvr>
                                        <p:cTn id="10" dur="500"/>
                                        <p:tgtEl>
                                          <p:spTgt spid="302086">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02086">
                                            <p:txEl>
                                              <p:pRg st="2" end="2"/>
                                            </p:txEl>
                                          </p:spTgt>
                                        </p:tgtEl>
                                        <p:attrNameLst>
                                          <p:attrName>style.visibility</p:attrName>
                                        </p:attrNameLst>
                                      </p:cBhvr>
                                      <p:to>
                                        <p:strVal val="visible"/>
                                      </p:to>
                                    </p:set>
                                    <p:animEffect transition="in" filter="box(in)">
                                      <p:cBhvr>
                                        <p:cTn id="13" dur="500"/>
                                        <p:tgtEl>
                                          <p:spTgt spid="302086">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02086">
                                            <p:txEl>
                                              <p:pRg st="3" end="3"/>
                                            </p:txEl>
                                          </p:spTgt>
                                        </p:tgtEl>
                                        <p:attrNameLst>
                                          <p:attrName>style.visibility</p:attrName>
                                        </p:attrNameLst>
                                      </p:cBhvr>
                                      <p:to>
                                        <p:strVal val="visible"/>
                                      </p:to>
                                    </p:set>
                                    <p:animEffect transition="in" filter="box(in)">
                                      <p:cBhvr>
                                        <p:cTn id="16" dur="500"/>
                                        <p:tgtEl>
                                          <p:spTgt spid="30208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302086">
                                            <p:txEl>
                                              <p:pRg st="4" end="4"/>
                                            </p:txEl>
                                          </p:spTgt>
                                        </p:tgtEl>
                                        <p:attrNameLst>
                                          <p:attrName>style.visibility</p:attrName>
                                        </p:attrNameLst>
                                      </p:cBhvr>
                                      <p:to>
                                        <p:strVal val="visible"/>
                                      </p:to>
                                    </p:set>
                                    <p:animEffect transition="in" filter="box(in)">
                                      <p:cBhvr>
                                        <p:cTn id="21" dur="500"/>
                                        <p:tgtEl>
                                          <p:spTgt spid="30208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302086">
                                            <p:txEl>
                                              <p:pRg st="5" end="5"/>
                                            </p:txEl>
                                          </p:spTgt>
                                        </p:tgtEl>
                                        <p:attrNameLst>
                                          <p:attrName>style.visibility</p:attrName>
                                        </p:attrNameLst>
                                      </p:cBhvr>
                                      <p:to>
                                        <p:strVal val="visible"/>
                                      </p:to>
                                    </p:set>
                                    <p:animEffect transition="in" filter="box(in)">
                                      <p:cBhvr>
                                        <p:cTn id="26" dur="500"/>
                                        <p:tgtEl>
                                          <p:spTgt spid="302086">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302086">
                                            <p:txEl>
                                              <p:pRg st="6" end="6"/>
                                            </p:txEl>
                                          </p:spTgt>
                                        </p:tgtEl>
                                        <p:attrNameLst>
                                          <p:attrName>style.visibility</p:attrName>
                                        </p:attrNameLst>
                                      </p:cBhvr>
                                      <p:to>
                                        <p:strVal val="visible"/>
                                      </p:to>
                                    </p:set>
                                    <p:animEffect transition="in" filter="box(in)">
                                      <p:cBhvr>
                                        <p:cTn id="31" dur="500"/>
                                        <p:tgtEl>
                                          <p:spTgt spid="302086">
                                            <p:txEl>
                                              <p:pRg st="6" end="6"/>
                                            </p:txEl>
                                          </p:spTgt>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302086">
                                            <p:txEl>
                                              <p:pRg st="7" end="7"/>
                                            </p:txEl>
                                          </p:spTgt>
                                        </p:tgtEl>
                                        <p:attrNameLst>
                                          <p:attrName>style.visibility</p:attrName>
                                        </p:attrNameLst>
                                      </p:cBhvr>
                                      <p:to>
                                        <p:strVal val="visible"/>
                                      </p:to>
                                    </p:set>
                                    <p:animEffect transition="in" filter="box(in)">
                                      <p:cBhvr>
                                        <p:cTn id="34" dur="500"/>
                                        <p:tgtEl>
                                          <p:spTgt spid="302086">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302086">
                                            <p:txEl>
                                              <p:pRg st="8" end="8"/>
                                            </p:txEl>
                                          </p:spTgt>
                                        </p:tgtEl>
                                        <p:attrNameLst>
                                          <p:attrName>style.visibility</p:attrName>
                                        </p:attrNameLst>
                                      </p:cBhvr>
                                      <p:to>
                                        <p:strVal val="visible"/>
                                      </p:to>
                                    </p:set>
                                    <p:animEffect transition="in" filter="box(in)">
                                      <p:cBhvr>
                                        <p:cTn id="39" dur="500"/>
                                        <p:tgtEl>
                                          <p:spTgt spid="302086">
                                            <p:txEl>
                                              <p:pRg st="8" end="8"/>
                                            </p:txEl>
                                          </p:spTgt>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302086">
                                            <p:txEl>
                                              <p:pRg st="9" end="9"/>
                                            </p:txEl>
                                          </p:spTgt>
                                        </p:tgtEl>
                                        <p:attrNameLst>
                                          <p:attrName>style.visibility</p:attrName>
                                        </p:attrNameLst>
                                      </p:cBhvr>
                                      <p:to>
                                        <p:strVal val="visible"/>
                                      </p:to>
                                    </p:set>
                                    <p:animEffect transition="in" filter="box(in)">
                                      <p:cBhvr>
                                        <p:cTn id="42" dur="500"/>
                                        <p:tgtEl>
                                          <p:spTgt spid="302086">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02086">
                                            <p:txEl>
                                              <p:pRg st="10" end="10"/>
                                            </p:txEl>
                                          </p:spTgt>
                                        </p:tgtEl>
                                        <p:attrNameLst>
                                          <p:attrName>style.visibility</p:attrName>
                                        </p:attrNameLst>
                                      </p:cBhvr>
                                      <p:to>
                                        <p:strVal val="visible"/>
                                      </p:to>
                                    </p:set>
                                    <p:animEffect transition="in" filter="box(in)">
                                      <p:cBhvr>
                                        <p:cTn id="47" dur="500"/>
                                        <p:tgtEl>
                                          <p:spTgt spid="302086">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02086">
                                            <p:txEl>
                                              <p:pRg st="11" end="11"/>
                                            </p:txEl>
                                          </p:spTgt>
                                        </p:tgtEl>
                                        <p:attrNameLst>
                                          <p:attrName>style.visibility</p:attrName>
                                        </p:attrNameLst>
                                      </p:cBhvr>
                                      <p:to>
                                        <p:strVal val="visible"/>
                                      </p:to>
                                    </p:set>
                                    <p:animEffect transition="in" filter="box(in)">
                                      <p:cBhvr>
                                        <p:cTn id="52" dur="500"/>
                                        <p:tgtEl>
                                          <p:spTgt spid="30208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3"/>
          <p:cNvSpPr>
            <a:spLocks noGrp="1"/>
          </p:cNvSpPr>
          <p:nvPr>
            <p:ph type="sldNum" sz="quarter" idx="10"/>
          </p:nvPr>
        </p:nvSpPr>
        <p:spPr/>
        <p:txBody>
          <a:bodyPr/>
          <a:lstStyle/>
          <a:p>
            <a:fld id="{EF2A65DC-417B-4545-8F68-B3CC8032D56F}" type="slidenum">
              <a:rPr lang="en-US"/>
              <a:pPr/>
              <a:t>27</a:t>
            </a:fld>
            <a:endParaRPr lang="en-US" dirty="0"/>
          </a:p>
        </p:txBody>
      </p:sp>
      <p:sp>
        <p:nvSpPr>
          <p:cNvPr id="15363" name="Rectangle 5"/>
          <p:cNvSpPr>
            <a:spLocks noGrp="1" noChangeArrowheads="1"/>
          </p:cNvSpPr>
          <p:nvPr>
            <p:ph type="title"/>
          </p:nvPr>
        </p:nvSpPr>
        <p:spPr/>
        <p:txBody>
          <a:bodyPr/>
          <a:lstStyle/>
          <a:p>
            <a:pPr eaLnBrk="1" hangingPunct="1"/>
            <a:r>
              <a:rPr lang="nl-NL" dirty="0" smtClean="0"/>
              <a:t>Leervoorkeur: </a:t>
            </a:r>
            <a:r>
              <a:rPr lang="nl-NL" dirty="0"/>
              <a:t>oefenen</a:t>
            </a:r>
          </a:p>
        </p:txBody>
      </p:sp>
      <p:sp>
        <p:nvSpPr>
          <p:cNvPr id="338950" name="Rectangle 6"/>
          <p:cNvSpPr>
            <a:spLocks noGrp="1" noChangeArrowheads="1"/>
          </p:cNvSpPr>
          <p:nvPr>
            <p:ph type="body" idx="1"/>
          </p:nvPr>
        </p:nvSpPr>
        <p:spPr>
          <a:xfrm>
            <a:off x="457200" y="1600200"/>
            <a:ext cx="8229600" cy="4756150"/>
          </a:xfrm>
          <a:solidFill>
            <a:srgbClr val="C3D200"/>
          </a:solidFill>
          <a:ln>
            <a:solidFill>
              <a:srgbClr val="8F9B00"/>
            </a:solidFill>
          </a:ln>
        </p:spPr>
        <p:txBody>
          <a:bodyPr>
            <a:normAutofit/>
          </a:bodyPr>
          <a:lstStyle/>
          <a:p>
            <a:pPr eaLnBrk="1" hangingPunct="1"/>
            <a:r>
              <a:rPr lang="nl-NL" sz="2000" dirty="0"/>
              <a:t>Typering:</a:t>
            </a:r>
          </a:p>
          <a:p>
            <a:pPr lvl="1" eaLnBrk="1" hangingPunct="1"/>
            <a:r>
              <a:rPr lang="nl-NL" sz="2000" dirty="0"/>
              <a:t>veiligheid</a:t>
            </a:r>
          </a:p>
          <a:p>
            <a:pPr lvl="1" eaLnBrk="1" hangingPunct="1"/>
            <a:r>
              <a:rPr lang="nl-NL" sz="2000" dirty="0"/>
              <a:t>leren van fouten </a:t>
            </a:r>
          </a:p>
          <a:p>
            <a:pPr lvl="1" eaLnBrk="1" hangingPunct="1"/>
            <a:r>
              <a:rPr lang="nl-NL" sz="2000" dirty="0"/>
              <a:t>Begeleiding.</a:t>
            </a:r>
          </a:p>
          <a:p>
            <a:pPr eaLnBrk="1" hangingPunct="1"/>
            <a:r>
              <a:rPr lang="nl-NL" sz="2000" dirty="0"/>
              <a:t>Irritatie/ </a:t>
            </a:r>
            <a:r>
              <a:rPr lang="nl-NL" sz="2000" dirty="0" smtClean="0"/>
              <a:t>allergie: </a:t>
            </a:r>
          </a:p>
          <a:p>
            <a:pPr eaLnBrk="1" hangingPunct="1">
              <a:buNone/>
            </a:pPr>
            <a:r>
              <a:rPr lang="nl-NL" sz="2000" dirty="0" smtClean="0"/>
              <a:t>        - ‘</a:t>
            </a:r>
            <a:r>
              <a:rPr lang="nl-NL" sz="2000" dirty="0" smtClean="0"/>
              <a:t>learning</a:t>
            </a:r>
            <a:r>
              <a:rPr lang="nl-NL" sz="2000" dirty="0" smtClean="0"/>
              <a:t> on </a:t>
            </a:r>
            <a:r>
              <a:rPr lang="nl-NL" sz="2000" dirty="0" smtClean="0"/>
              <a:t>the</a:t>
            </a:r>
            <a:r>
              <a:rPr lang="nl-NL" sz="2000" dirty="0" smtClean="0"/>
              <a:t> job’  (?)</a:t>
            </a:r>
          </a:p>
          <a:p>
            <a:pPr eaLnBrk="1" hangingPunct="1"/>
            <a:r>
              <a:rPr lang="nl-NL" sz="2000" dirty="0"/>
              <a:t>Veel </a:t>
            </a:r>
            <a:r>
              <a:rPr lang="nl-NL" sz="2000" dirty="0" smtClean="0"/>
              <a:t>gekozen </a:t>
            </a:r>
            <a:r>
              <a:rPr lang="nl-NL" sz="2000" dirty="0"/>
              <a:t>door: </a:t>
            </a:r>
            <a:endParaRPr lang="nl-NL" sz="2000" dirty="0" smtClean="0"/>
          </a:p>
          <a:p>
            <a:pPr lvl="1" eaLnBrk="1" hangingPunct="1"/>
            <a:r>
              <a:rPr lang="nl-NL" sz="2000" dirty="0" smtClean="0"/>
              <a:t>Hoger onderwijs</a:t>
            </a:r>
            <a:endParaRPr lang="nl-NL" sz="2000" dirty="0"/>
          </a:p>
          <a:p>
            <a:pPr eaLnBrk="1" hangingPunct="1"/>
            <a:r>
              <a:rPr lang="nl-NL" sz="2000" dirty="0"/>
              <a:t>Effectief voor: </a:t>
            </a:r>
          </a:p>
          <a:p>
            <a:pPr lvl="1" eaLnBrk="1" hangingPunct="1"/>
            <a:r>
              <a:rPr lang="nl-NL" sz="2000" dirty="0"/>
              <a:t>nieuwe vaardigheden en leren leren</a:t>
            </a:r>
          </a:p>
          <a:p>
            <a:pPr eaLnBrk="1" hangingPunct="1"/>
            <a:r>
              <a:rPr lang="nl-NL" sz="2000" dirty="0"/>
              <a:t>Doen: kaders bieden, reflecteren op </a:t>
            </a:r>
            <a:r>
              <a:rPr lang="nl-NL" sz="2000" dirty="0" smtClean="0"/>
              <a:t>ontwikkeling, meester-gezel, rollenspel, </a:t>
            </a:r>
            <a:r>
              <a:rPr lang="nl-NL" sz="2000" dirty="0" smtClean="0"/>
              <a:t>gaming</a:t>
            </a:r>
            <a:endParaRPr lang="nl-NL" sz="2000" dirty="0" smtClean="0"/>
          </a:p>
          <a:p>
            <a:pPr eaLnBrk="1" hangingPunct="1"/>
            <a:r>
              <a:rPr lang="nl-NL" sz="2000" dirty="0"/>
              <a:t>Niet doen: in het diepe gooien</a:t>
            </a:r>
          </a:p>
        </p:txBody>
      </p:sp>
      <p:pic>
        <p:nvPicPr>
          <p:cNvPr id="15365" name="Picture 4"/>
          <p:cNvPicPr>
            <a:picLocks noChangeAspect="1" noChangeArrowheads="1"/>
          </p:cNvPicPr>
          <p:nvPr>
            <p:custDataLst>
              <p:tags r:id="rId2"/>
            </p:custDataLst>
          </p:nvPr>
        </p:nvPicPr>
        <p:blipFill>
          <a:blip r:embed="rId5"/>
          <a:srcRect r="1056" b="1561"/>
          <a:stretch>
            <a:fillRect/>
          </a:stretch>
        </p:blipFill>
        <p:spPr bwMode="auto">
          <a:xfrm>
            <a:off x="3779913" y="1417638"/>
            <a:ext cx="4653740" cy="3307506"/>
          </a:xfrm>
          <a:prstGeom prst="rect">
            <a:avLst/>
          </a:prstGeom>
          <a:noFill/>
          <a:ln w="9525">
            <a:solidFill>
              <a:srgbClr val="8F9B00"/>
            </a:solid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8950">
                                            <p:txEl>
                                              <p:pRg st="0" end="0"/>
                                            </p:txEl>
                                          </p:spTgt>
                                        </p:tgtEl>
                                        <p:attrNameLst>
                                          <p:attrName>style.visibility</p:attrName>
                                        </p:attrNameLst>
                                      </p:cBhvr>
                                      <p:to>
                                        <p:strVal val="visible"/>
                                      </p:to>
                                    </p:set>
                                    <p:animEffect transition="in" filter="box(in)">
                                      <p:cBhvr>
                                        <p:cTn id="7" dur="500"/>
                                        <p:tgtEl>
                                          <p:spTgt spid="338950">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38950">
                                            <p:txEl>
                                              <p:pRg st="1" end="1"/>
                                            </p:txEl>
                                          </p:spTgt>
                                        </p:tgtEl>
                                        <p:attrNameLst>
                                          <p:attrName>style.visibility</p:attrName>
                                        </p:attrNameLst>
                                      </p:cBhvr>
                                      <p:to>
                                        <p:strVal val="visible"/>
                                      </p:to>
                                    </p:set>
                                    <p:animEffect transition="in" filter="box(in)">
                                      <p:cBhvr>
                                        <p:cTn id="10" dur="500"/>
                                        <p:tgtEl>
                                          <p:spTgt spid="338950">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38950">
                                            <p:txEl>
                                              <p:pRg st="2" end="2"/>
                                            </p:txEl>
                                          </p:spTgt>
                                        </p:tgtEl>
                                        <p:attrNameLst>
                                          <p:attrName>style.visibility</p:attrName>
                                        </p:attrNameLst>
                                      </p:cBhvr>
                                      <p:to>
                                        <p:strVal val="visible"/>
                                      </p:to>
                                    </p:set>
                                    <p:animEffect transition="in" filter="box(in)">
                                      <p:cBhvr>
                                        <p:cTn id="13" dur="500"/>
                                        <p:tgtEl>
                                          <p:spTgt spid="338950">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38950">
                                            <p:txEl>
                                              <p:pRg st="3" end="3"/>
                                            </p:txEl>
                                          </p:spTgt>
                                        </p:tgtEl>
                                        <p:attrNameLst>
                                          <p:attrName>style.visibility</p:attrName>
                                        </p:attrNameLst>
                                      </p:cBhvr>
                                      <p:to>
                                        <p:strVal val="visible"/>
                                      </p:to>
                                    </p:set>
                                    <p:animEffect transition="in" filter="box(in)">
                                      <p:cBhvr>
                                        <p:cTn id="16" dur="500"/>
                                        <p:tgtEl>
                                          <p:spTgt spid="338950">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338950">
                                            <p:txEl>
                                              <p:pRg st="4" end="4"/>
                                            </p:txEl>
                                          </p:spTgt>
                                        </p:tgtEl>
                                        <p:attrNameLst>
                                          <p:attrName>style.visibility</p:attrName>
                                        </p:attrNameLst>
                                      </p:cBhvr>
                                      <p:to>
                                        <p:strVal val="visible"/>
                                      </p:to>
                                    </p:set>
                                    <p:animEffect transition="in" filter="box(in)">
                                      <p:cBhvr>
                                        <p:cTn id="21" dur="500"/>
                                        <p:tgtEl>
                                          <p:spTgt spid="338950">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338950">
                                            <p:txEl>
                                              <p:pRg st="5" end="5"/>
                                            </p:txEl>
                                          </p:spTgt>
                                        </p:tgtEl>
                                        <p:attrNameLst>
                                          <p:attrName>style.visibility</p:attrName>
                                        </p:attrNameLst>
                                      </p:cBhvr>
                                      <p:to>
                                        <p:strVal val="visible"/>
                                      </p:to>
                                    </p:set>
                                    <p:animEffect transition="in" filter="box(in)">
                                      <p:cBhvr>
                                        <p:cTn id="26" dur="500"/>
                                        <p:tgtEl>
                                          <p:spTgt spid="338950">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338950">
                                            <p:txEl>
                                              <p:pRg st="6" end="6"/>
                                            </p:txEl>
                                          </p:spTgt>
                                        </p:tgtEl>
                                        <p:attrNameLst>
                                          <p:attrName>style.visibility</p:attrName>
                                        </p:attrNameLst>
                                      </p:cBhvr>
                                      <p:to>
                                        <p:strVal val="visible"/>
                                      </p:to>
                                    </p:set>
                                    <p:animEffect transition="in" filter="box(in)">
                                      <p:cBhvr>
                                        <p:cTn id="31" dur="500"/>
                                        <p:tgtEl>
                                          <p:spTgt spid="338950">
                                            <p:txEl>
                                              <p:pRg st="6" end="6"/>
                                            </p:txEl>
                                          </p:spTgt>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338950">
                                            <p:txEl>
                                              <p:pRg st="7" end="7"/>
                                            </p:txEl>
                                          </p:spTgt>
                                        </p:tgtEl>
                                        <p:attrNameLst>
                                          <p:attrName>style.visibility</p:attrName>
                                        </p:attrNameLst>
                                      </p:cBhvr>
                                      <p:to>
                                        <p:strVal val="visible"/>
                                      </p:to>
                                    </p:set>
                                    <p:animEffect transition="in" filter="box(in)">
                                      <p:cBhvr>
                                        <p:cTn id="34" dur="500"/>
                                        <p:tgtEl>
                                          <p:spTgt spid="338950">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338950">
                                            <p:txEl>
                                              <p:pRg st="8" end="8"/>
                                            </p:txEl>
                                          </p:spTgt>
                                        </p:tgtEl>
                                        <p:attrNameLst>
                                          <p:attrName>style.visibility</p:attrName>
                                        </p:attrNameLst>
                                      </p:cBhvr>
                                      <p:to>
                                        <p:strVal val="visible"/>
                                      </p:to>
                                    </p:set>
                                    <p:animEffect transition="in" filter="box(in)">
                                      <p:cBhvr>
                                        <p:cTn id="39" dur="500"/>
                                        <p:tgtEl>
                                          <p:spTgt spid="338950">
                                            <p:txEl>
                                              <p:pRg st="8" end="8"/>
                                            </p:txEl>
                                          </p:spTgt>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338950">
                                            <p:txEl>
                                              <p:pRg st="9" end="9"/>
                                            </p:txEl>
                                          </p:spTgt>
                                        </p:tgtEl>
                                        <p:attrNameLst>
                                          <p:attrName>style.visibility</p:attrName>
                                        </p:attrNameLst>
                                      </p:cBhvr>
                                      <p:to>
                                        <p:strVal val="visible"/>
                                      </p:to>
                                    </p:set>
                                    <p:animEffect transition="in" filter="box(in)">
                                      <p:cBhvr>
                                        <p:cTn id="42" dur="500"/>
                                        <p:tgtEl>
                                          <p:spTgt spid="338950">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38950">
                                            <p:txEl>
                                              <p:pRg st="10" end="10"/>
                                            </p:txEl>
                                          </p:spTgt>
                                        </p:tgtEl>
                                        <p:attrNameLst>
                                          <p:attrName>style.visibility</p:attrName>
                                        </p:attrNameLst>
                                      </p:cBhvr>
                                      <p:to>
                                        <p:strVal val="visible"/>
                                      </p:to>
                                    </p:set>
                                    <p:animEffect transition="in" filter="box(in)">
                                      <p:cBhvr>
                                        <p:cTn id="47" dur="500"/>
                                        <p:tgtEl>
                                          <p:spTgt spid="338950">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38950">
                                            <p:txEl>
                                              <p:pRg st="11" end="11"/>
                                            </p:txEl>
                                          </p:spTgt>
                                        </p:tgtEl>
                                        <p:attrNameLst>
                                          <p:attrName>style.visibility</p:attrName>
                                        </p:attrNameLst>
                                      </p:cBhvr>
                                      <p:to>
                                        <p:strVal val="visible"/>
                                      </p:to>
                                    </p:set>
                                    <p:animEffect transition="in" filter="box(in)">
                                      <p:cBhvr>
                                        <p:cTn id="52" dur="500"/>
                                        <p:tgtEl>
                                          <p:spTgt spid="33895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5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Leervoorkeur: ontdekken</a:t>
            </a:r>
            <a:endParaRPr lang="nl-NL" dirty="0"/>
          </a:p>
        </p:txBody>
      </p:sp>
      <p:sp>
        <p:nvSpPr>
          <p:cNvPr id="3" name="Tijdelijke aanduiding voor inhoud 2"/>
          <p:cNvSpPr>
            <a:spLocks noGrp="1"/>
          </p:cNvSpPr>
          <p:nvPr>
            <p:ph idx="1"/>
          </p:nvPr>
        </p:nvSpPr>
        <p:spPr>
          <a:xfrm>
            <a:off x="457200" y="1052736"/>
            <a:ext cx="7467600" cy="5472608"/>
          </a:xfrm>
        </p:spPr>
        <p:txBody>
          <a:bodyPr>
            <a:normAutofit fontScale="25000" lnSpcReduction="20000"/>
          </a:bodyPr>
          <a:lstStyle/>
          <a:p>
            <a:pPr>
              <a:buNone/>
            </a:pPr>
            <a:endParaRPr lang="nl-NL" sz="4500" dirty="0" smtClean="0">
              <a:latin typeface="+mj-lt"/>
            </a:endParaRPr>
          </a:p>
          <a:p>
            <a:pPr>
              <a:buNone/>
            </a:pPr>
            <a:r>
              <a:rPr lang="nl-NL" sz="8000" b="1" dirty="0" smtClean="0">
                <a:latin typeface="+mj-lt"/>
              </a:rPr>
              <a:t>• Typering: </a:t>
            </a:r>
          </a:p>
          <a:p>
            <a:pPr>
              <a:buNone/>
            </a:pPr>
            <a:r>
              <a:rPr lang="nl-NL" sz="8000" dirty="0" smtClean="0">
                <a:latin typeface="+mj-lt"/>
              </a:rPr>
              <a:t>– Eigen ‘draai’ geven </a:t>
            </a:r>
          </a:p>
          <a:p>
            <a:pPr>
              <a:buNone/>
            </a:pPr>
            <a:r>
              <a:rPr lang="nl-NL" sz="8000" dirty="0" smtClean="0">
                <a:latin typeface="+mj-lt"/>
              </a:rPr>
              <a:t>– In het diepe springen </a:t>
            </a:r>
          </a:p>
          <a:p>
            <a:pPr>
              <a:buNone/>
            </a:pPr>
            <a:r>
              <a:rPr lang="nl-NL" sz="8000" dirty="0" smtClean="0">
                <a:latin typeface="+mj-lt"/>
              </a:rPr>
              <a:t>– Ruimte en inspiratie </a:t>
            </a:r>
          </a:p>
          <a:p>
            <a:pPr>
              <a:buNone/>
            </a:pPr>
            <a:r>
              <a:rPr lang="nl-NL" sz="8000" dirty="0" smtClean="0">
                <a:latin typeface="+mj-lt"/>
              </a:rPr>
              <a:t> </a:t>
            </a:r>
          </a:p>
          <a:p>
            <a:pPr>
              <a:buNone/>
            </a:pPr>
            <a:r>
              <a:rPr lang="nl-NL" sz="8000" b="1" dirty="0" smtClean="0">
                <a:latin typeface="+mj-lt"/>
              </a:rPr>
              <a:t>• Irritatie/ allergie</a:t>
            </a:r>
          </a:p>
          <a:p>
            <a:pPr>
              <a:buNone/>
            </a:pPr>
            <a:r>
              <a:rPr lang="nl-NL" sz="8000" dirty="0" smtClean="0">
                <a:latin typeface="+mj-lt"/>
              </a:rPr>
              <a:t>- Door anderen geremd worden </a:t>
            </a:r>
          </a:p>
          <a:p>
            <a:pPr>
              <a:buNone/>
            </a:pPr>
            <a:endParaRPr lang="nl-NL" sz="8000" dirty="0" smtClean="0">
              <a:latin typeface="+mj-lt"/>
            </a:endParaRPr>
          </a:p>
          <a:p>
            <a:pPr>
              <a:buNone/>
            </a:pPr>
            <a:r>
              <a:rPr lang="nl-NL" sz="8000" b="1" dirty="0" smtClean="0">
                <a:latin typeface="+mj-lt"/>
              </a:rPr>
              <a:t>• Veel gekozen door: </a:t>
            </a:r>
          </a:p>
          <a:p>
            <a:pPr>
              <a:buNone/>
            </a:pPr>
            <a:r>
              <a:rPr lang="nl-NL" sz="8000" dirty="0" smtClean="0">
                <a:latin typeface="+mj-lt"/>
              </a:rPr>
              <a:t>– Adviseurs, professionals</a:t>
            </a:r>
          </a:p>
          <a:p>
            <a:pPr>
              <a:buNone/>
            </a:pPr>
            <a:endParaRPr lang="nl-NL" sz="8000" dirty="0" smtClean="0">
              <a:latin typeface="+mj-lt"/>
            </a:endParaRPr>
          </a:p>
          <a:p>
            <a:pPr>
              <a:buNone/>
            </a:pPr>
            <a:r>
              <a:rPr lang="nl-NL" sz="8000" b="1" dirty="0" smtClean="0">
                <a:latin typeface="+mj-lt"/>
              </a:rPr>
              <a:t>• Effectief voor: </a:t>
            </a:r>
          </a:p>
          <a:p>
            <a:pPr>
              <a:buNone/>
            </a:pPr>
            <a:r>
              <a:rPr lang="nl-NL" sz="8000" dirty="0" smtClean="0">
                <a:latin typeface="+mj-lt"/>
              </a:rPr>
              <a:t>– Creativiteit en vernieuwing</a:t>
            </a:r>
          </a:p>
          <a:p>
            <a:pPr>
              <a:buNone/>
            </a:pPr>
            <a:r>
              <a:rPr lang="nl-NL" sz="8000" dirty="0" smtClean="0">
                <a:latin typeface="+mj-lt"/>
              </a:rPr>
              <a:t> – Persoonlijke groei </a:t>
            </a:r>
          </a:p>
          <a:p>
            <a:pPr>
              <a:buNone/>
            </a:pPr>
            <a:endParaRPr lang="nl-NL" sz="8000" b="1" dirty="0" smtClean="0">
              <a:latin typeface="+mj-lt"/>
            </a:endParaRPr>
          </a:p>
          <a:p>
            <a:pPr>
              <a:buFont typeface="Arial" charset="0"/>
              <a:buChar char="•"/>
            </a:pPr>
            <a:r>
              <a:rPr lang="nl-NL" sz="8000" b="1" dirty="0" smtClean="0">
                <a:latin typeface="+mj-lt"/>
              </a:rPr>
              <a:t>Doen</a:t>
            </a:r>
            <a:r>
              <a:rPr lang="nl-NL" sz="8000" dirty="0" smtClean="0">
                <a:latin typeface="+mj-lt"/>
              </a:rPr>
              <a:t>: probleem gestuurd leren (PGO), simulatie praktijk, job-rotatie </a:t>
            </a:r>
          </a:p>
          <a:p>
            <a:pPr>
              <a:buFont typeface="Arial" charset="0"/>
              <a:buChar char="•"/>
            </a:pPr>
            <a:r>
              <a:rPr lang="nl-NL" sz="8000" b="1" dirty="0" smtClean="0">
                <a:latin typeface="+mj-lt"/>
              </a:rPr>
              <a:t>Niet doen: </a:t>
            </a:r>
            <a:r>
              <a:rPr lang="nl-NL" sz="8000" dirty="0" smtClean="0">
                <a:latin typeface="+mj-lt"/>
              </a:rPr>
              <a:t>een hoorcollege geven, leerstijl testen invullen</a:t>
            </a:r>
          </a:p>
          <a:p>
            <a:pPr>
              <a:buNone/>
            </a:pPr>
            <a:r>
              <a:rPr lang="nl-NL" sz="8000" dirty="0" smtClean="0">
                <a:latin typeface="+mj-lt"/>
              </a:rPr>
              <a:t> </a:t>
            </a:r>
            <a:endParaRPr lang="nl-NL" sz="8000" dirty="0">
              <a:latin typeface="+mj-lt"/>
            </a:endParaRPr>
          </a:p>
        </p:txBody>
      </p:sp>
      <p:pic>
        <p:nvPicPr>
          <p:cNvPr id="4" name="Afbeelding 3" descr="dyn003_original_500_375_pjpeg_2529572_fc74689c08108a13370e4a918be53d6b.jpg"/>
          <p:cNvPicPr>
            <a:picLocks noChangeAspect="1"/>
          </p:cNvPicPr>
          <p:nvPr/>
        </p:nvPicPr>
        <p:blipFill>
          <a:blip r:embed="rId2"/>
          <a:stretch>
            <a:fillRect/>
          </a:stretch>
        </p:blipFill>
        <p:spPr>
          <a:xfrm>
            <a:off x="3648075" y="1209372"/>
            <a:ext cx="5316413" cy="398731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numm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050">
                <a:solidFill>
                  <a:schemeClr val="tx1"/>
                </a:solidFill>
                <a:latin typeface="Arial Unicode MS" charset="0"/>
                <a:ea typeface="ＭＳ Ｐゴシック" charset="-128"/>
              </a:defRPr>
            </a:lvl1pPr>
            <a:lvl2pPr marL="28448794" indent="-28105894">
              <a:defRPr sz="1050">
                <a:solidFill>
                  <a:schemeClr val="tx1"/>
                </a:solidFill>
                <a:latin typeface="Arial Unicode MS" charset="0"/>
                <a:ea typeface="ＭＳ Ｐゴシック" charset="-128"/>
              </a:defRPr>
            </a:lvl2pPr>
            <a:lvl3pPr>
              <a:defRPr sz="1050">
                <a:solidFill>
                  <a:schemeClr val="tx1"/>
                </a:solidFill>
                <a:latin typeface="Arial Unicode MS" charset="0"/>
                <a:ea typeface="ＭＳ Ｐゴシック" charset="-128"/>
              </a:defRPr>
            </a:lvl3pPr>
            <a:lvl4pPr>
              <a:defRPr sz="1050">
                <a:solidFill>
                  <a:schemeClr val="tx1"/>
                </a:solidFill>
                <a:latin typeface="Arial Unicode MS" charset="0"/>
                <a:ea typeface="ＭＳ Ｐゴシック" charset="-128"/>
              </a:defRPr>
            </a:lvl4pPr>
            <a:lvl5pPr>
              <a:defRPr sz="1050">
                <a:solidFill>
                  <a:schemeClr val="tx1"/>
                </a:solidFill>
                <a:latin typeface="Arial Unicode MS" charset="0"/>
                <a:ea typeface="ＭＳ Ｐゴシック" charset="-128"/>
              </a:defRPr>
            </a:lvl5pPr>
            <a:lvl6pPr marL="342900" eaLnBrk="0" fontAlgn="base" hangingPunct="0">
              <a:spcBef>
                <a:spcPct val="0"/>
              </a:spcBef>
              <a:spcAft>
                <a:spcPct val="0"/>
              </a:spcAft>
              <a:defRPr sz="1050">
                <a:solidFill>
                  <a:schemeClr val="tx1"/>
                </a:solidFill>
                <a:latin typeface="Arial Unicode MS" charset="0"/>
                <a:ea typeface="ＭＳ Ｐゴシック" charset="-128"/>
              </a:defRPr>
            </a:lvl6pPr>
            <a:lvl7pPr marL="685800" eaLnBrk="0" fontAlgn="base" hangingPunct="0">
              <a:spcBef>
                <a:spcPct val="0"/>
              </a:spcBef>
              <a:spcAft>
                <a:spcPct val="0"/>
              </a:spcAft>
              <a:defRPr sz="1050">
                <a:solidFill>
                  <a:schemeClr val="tx1"/>
                </a:solidFill>
                <a:latin typeface="Arial Unicode MS" charset="0"/>
                <a:ea typeface="ＭＳ Ｐゴシック" charset="-128"/>
              </a:defRPr>
            </a:lvl7pPr>
            <a:lvl8pPr marL="1028700" eaLnBrk="0" fontAlgn="base" hangingPunct="0">
              <a:spcBef>
                <a:spcPct val="0"/>
              </a:spcBef>
              <a:spcAft>
                <a:spcPct val="0"/>
              </a:spcAft>
              <a:defRPr sz="1050">
                <a:solidFill>
                  <a:schemeClr val="tx1"/>
                </a:solidFill>
                <a:latin typeface="Arial Unicode MS" charset="0"/>
                <a:ea typeface="ＭＳ Ｐゴシック" charset="-128"/>
              </a:defRPr>
            </a:lvl8pPr>
            <a:lvl9pPr marL="1371600" eaLnBrk="0" fontAlgn="base" hangingPunct="0">
              <a:spcBef>
                <a:spcPct val="0"/>
              </a:spcBef>
              <a:spcAft>
                <a:spcPct val="0"/>
              </a:spcAft>
              <a:defRPr sz="1050">
                <a:solidFill>
                  <a:schemeClr val="tx1"/>
                </a:solidFill>
                <a:latin typeface="Arial Unicode MS" charset="0"/>
                <a:ea typeface="ＭＳ Ｐゴシック" charset="-128"/>
              </a:defRPr>
            </a:lvl9pPr>
          </a:lstStyle>
          <a:p>
            <a:fld id="{AECE89B7-451C-CC43-8EA1-6254BA15DD11}" type="slidenum">
              <a:rPr lang="en-US" altLang="nl-NL" sz="750">
                <a:solidFill>
                  <a:schemeClr val="tx2"/>
                </a:solidFill>
                <a:latin typeface="Arial" charset="0"/>
              </a:rPr>
              <a:pPr/>
              <a:t>29</a:t>
            </a:fld>
            <a:endParaRPr lang="en-US" altLang="nl-NL" sz="750" dirty="0">
              <a:solidFill>
                <a:schemeClr val="tx2"/>
              </a:solidFill>
              <a:latin typeface="Arial" charset="0"/>
            </a:endParaRPr>
          </a:p>
        </p:txBody>
      </p:sp>
      <p:sp>
        <p:nvSpPr>
          <p:cNvPr id="30723" name="Rectangle 2"/>
          <p:cNvSpPr>
            <a:spLocks noGrp="1" noChangeArrowheads="1"/>
          </p:cNvSpPr>
          <p:nvPr>
            <p:ph type="title"/>
            <p:custDataLst>
              <p:tags r:id="rId2"/>
            </p:custDataLst>
          </p:nvPr>
        </p:nvSpPr>
        <p:spPr/>
        <p:txBody>
          <a:bodyPr/>
          <a:lstStyle/>
          <a:p>
            <a:pPr eaLnBrk="1" hangingPunct="1"/>
            <a:r>
              <a:rPr lang="nl-NL" altLang="nl-NL" sz="2850" dirty="0">
                <a:ea typeface="ＭＳ Ｐゴシック" charset="-128"/>
              </a:rPr>
              <a:t>Samenvatting Leervoorkeuren          </a:t>
            </a:r>
            <a:r>
              <a:rPr lang="nl-NL" altLang="nl-NL" sz="1500" dirty="0">
                <a:ea typeface="ＭＳ Ｐゴシック" charset="-128"/>
              </a:rPr>
              <a:t>(Dr. </a:t>
            </a:r>
            <a:r>
              <a:rPr lang="nl-NL" altLang="nl-NL" sz="1500" dirty="0">
                <a:ea typeface="ＭＳ Ｐゴシック" charset="-128"/>
              </a:rPr>
              <a:t>Ruijters</a:t>
            </a:r>
            <a:r>
              <a:rPr lang="nl-NL" altLang="nl-NL" sz="1500" dirty="0">
                <a:ea typeface="ＭＳ Ｐゴシック" charset="-128"/>
              </a:rPr>
              <a:t>, liefde voor leren) </a:t>
            </a:r>
            <a:endParaRPr lang="en-GB" altLang="nl-NL" sz="1500" dirty="0">
              <a:ea typeface="ＭＳ Ｐゴシック" charset="-128"/>
            </a:endParaRPr>
          </a:p>
        </p:txBody>
      </p:sp>
      <p:sp>
        <p:nvSpPr>
          <p:cNvPr id="30724" name="Rectangle 3"/>
          <p:cNvSpPr>
            <a:spLocks noGrp="1" noChangeArrowheads="1"/>
          </p:cNvSpPr>
          <p:nvPr>
            <p:ph type="body" idx="1"/>
            <p:custDataLst>
              <p:tags r:id="rId3"/>
            </p:custDataLst>
          </p:nvPr>
        </p:nvSpPr>
        <p:spPr>
          <a:xfrm>
            <a:off x="457200" y="1600200"/>
            <a:ext cx="8229600" cy="5121275"/>
          </a:xfrm>
        </p:spPr>
        <p:txBody>
          <a:bodyPr>
            <a:normAutofit fontScale="77500" lnSpcReduction="20000"/>
          </a:bodyPr>
          <a:lstStyle/>
          <a:p>
            <a:pPr marL="360760" indent="-360760"/>
            <a:r>
              <a:rPr lang="nl-NL" altLang="nl-NL" b="1" dirty="0">
                <a:solidFill>
                  <a:schemeClr val="tx2"/>
                </a:solidFill>
                <a:ea typeface="ＭＳ Ｐゴシック" charset="-128"/>
              </a:rPr>
              <a:t>Kunst afkijken:</a:t>
            </a:r>
            <a:r>
              <a:rPr lang="nl-NL" altLang="nl-NL" dirty="0">
                <a:ea typeface="ＭＳ Ｐゴシック" charset="-128"/>
              </a:rPr>
              <a:t> wat werkt? Meeliften, overnemen, leren in het echte leven, druk is oké.</a:t>
            </a:r>
          </a:p>
          <a:p>
            <a:pPr marL="360760" indent="-360760"/>
            <a:r>
              <a:rPr lang="nl-NL" altLang="nl-NL" b="1" dirty="0">
                <a:solidFill>
                  <a:schemeClr val="tx2"/>
                </a:solidFill>
                <a:ea typeface="ＭＳ Ｐゴシック" charset="-128"/>
              </a:rPr>
              <a:t>Participeren:</a:t>
            </a:r>
            <a:r>
              <a:rPr lang="nl-NL" altLang="nl-NL" dirty="0">
                <a:ea typeface="ＭＳ Ｐゴシック" charset="-128"/>
              </a:rPr>
              <a:t> dialoog, met anderen leren, samen iets uitzoeken, elkaar vertrouwen, collectief betekenis geven.</a:t>
            </a:r>
          </a:p>
          <a:p>
            <a:pPr marL="360760" indent="-360760"/>
            <a:r>
              <a:rPr lang="nl-NL" altLang="nl-NL" b="1" dirty="0">
                <a:solidFill>
                  <a:schemeClr val="tx2"/>
                </a:solidFill>
                <a:ea typeface="ＭＳ Ｐゴシック" charset="-128"/>
              </a:rPr>
              <a:t>Kennis verwerven:</a:t>
            </a:r>
            <a:r>
              <a:rPr lang="nl-NL" altLang="nl-NL" dirty="0">
                <a:ea typeface="ＭＳ Ｐゴシック" charset="-128"/>
              </a:rPr>
              <a:t> objectieve kennis, kennisoverdracht, leren van experts, doelgerichtheid.</a:t>
            </a:r>
          </a:p>
          <a:p>
            <a:pPr marL="360760" indent="-360760"/>
            <a:r>
              <a:rPr lang="nl-NL" altLang="nl-NL" b="1" dirty="0">
                <a:solidFill>
                  <a:schemeClr val="tx2"/>
                </a:solidFill>
                <a:ea typeface="ＭＳ Ｐゴシック" charset="-128"/>
              </a:rPr>
              <a:t>Oefenen:</a:t>
            </a:r>
            <a:r>
              <a:rPr lang="nl-NL" altLang="nl-NL" dirty="0">
                <a:ea typeface="ＭＳ Ｐゴシック" charset="-128"/>
              </a:rPr>
              <a:t> kritische reflectie, veiligheid, </a:t>
            </a:r>
            <a:r>
              <a:rPr lang="nl-NL" altLang="nl-NL" dirty="0">
                <a:ea typeface="ＭＳ Ｐゴシック" charset="-128"/>
              </a:rPr>
              <a:t>mentoring</a:t>
            </a:r>
            <a:r>
              <a:rPr lang="nl-NL" altLang="nl-NL" dirty="0">
                <a:ea typeface="ＭＳ Ｐゴシック" charset="-128"/>
              </a:rPr>
              <a:t>, expliciet leren, oefenen.</a:t>
            </a:r>
          </a:p>
          <a:p>
            <a:pPr marL="360760" indent="-360760"/>
            <a:r>
              <a:rPr lang="nl-NL" altLang="nl-NL" b="1" dirty="0">
                <a:solidFill>
                  <a:schemeClr val="tx2"/>
                </a:solidFill>
                <a:ea typeface="ＭＳ Ｐゴシック" charset="-128"/>
              </a:rPr>
              <a:t>Ontdekken:</a:t>
            </a:r>
            <a:r>
              <a:rPr lang="nl-NL" altLang="nl-NL" dirty="0">
                <a:ea typeface="ＭＳ Ｐゴシック" charset="-128"/>
              </a:rPr>
              <a:t> in het diepe springen, nieuwsgierigheid, toeval, creativiteit, zelfsturing</a:t>
            </a:r>
            <a:r>
              <a:rPr lang="nl-NL" altLang="nl-NL" dirty="0" smtClean="0">
                <a:ea typeface="ＭＳ Ｐゴシック" charset="-128"/>
              </a:rPr>
              <a:t>.</a:t>
            </a:r>
          </a:p>
          <a:p>
            <a:pPr marL="360760" indent="-360760"/>
            <a:endParaRPr lang="nl-NL" altLang="nl-NL" dirty="0" smtClean="0">
              <a:ea typeface="ＭＳ Ｐゴシック" charset="-128"/>
            </a:endParaRPr>
          </a:p>
          <a:p>
            <a:pPr marL="360760" indent="-360760"/>
            <a:r>
              <a:rPr lang="nl-NL" altLang="nl-NL" dirty="0" smtClean="0">
                <a:ea typeface="ＭＳ Ｐゴシック" charset="-128"/>
              </a:rPr>
              <a:t>(Doorzien: Intuïtief leren)  </a:t>
            </a:r>
          </a:p>
          <a:p>
            <a:pPr marL="360760" indent="-360760"/>
            <a:r>
              <a:rPr lang="nl-NL" altLang="nl-NL" dirty="0" smtClean="0">
                <a:ea typeface="ＭＳ Ｐゴシック" charset="-128"/>
              </a:rPr>
              <a:t>(Verbeelden: Imaginair leren, in je bed de presentatie doornemen) </a:t>
            </a:r>
            <a:endParaRPr lang="en-US" altLang="nl-NL" dirty="0">
              <a:ea typeface="ＭＳ Ｐゴシック" charset="-128"/>
            </a:endParaRPr>
          </a:p>
          <a:p>
            <a:pPr marL="360760" indent="-360760"/>
            <a:endParaRPr lang="en-GB" altLang="nl-NL" dirty="0">
              <a:ea typeface="ＭＳ Ｐゴシック" charset="-128"/>
            </a:endParaRPr>
          </a:p>
        </p:txBody>
      </p:sp>
      <p:sp>
        <p:nvSpPr>
          <p:cNvPr id="30725" name="Oval 4">
            <a:hlinkClick r:id="" action="ppaction://noaction"/>
          </p:cNvPr>
          <p:cNvSpPr>
            <a:spLocks noChangeArrowheads="1"/>
          </p:cNvSpPr>
          <p:nvPr>
            <p:custDataLst>
              <p:tags r:id="rId4"/>
            </p:custDataLst>
          </p:nvPr>
        </p:nvSpPr>
        <p:spPr bwMode="auto">
          <a:xfrm>
            <a:off x="457200" y="1665850"/>
            <a:ext cx="228600" cy="228600"/>
          </a:xfrm>
          <a:prstGeom prst="ellipse">
            <a:avLst/>
          </a:prstGeom>
          <a:solidFill>
            <a:srgbClr val="F7B300"/>
          </a:solidFill>
          <a:ln w="6350">
            <a:solidFill>
              <a:schemeClr val="tx1"/>
            </a:solidFill>
            <a:round/>
            <a:headEnd/>
            <a:tailEnd/>
          </a:ln>
        </p:spPr>
        <p:txBody>
          <a:bodyPr wrap="none" lIns="72900" tIns="18900" rIns="18900" bIns="18900" anchor="ctr"/>
          <a:lstStyle>
            <a:lvl1pPr>
              <a:defRPr sz="1400">
                <a:solidFill>
                  <a:schemeClr val="tx1"/>
                </a:solidFill>
                <a:latin typeface="Arial Unicode MS" charset="0"/>
                <a:ea typeface="ＭＳ Ｐゴシック" charset="-128"/>
              </a:defRPr>
            </a:lvl1pPr>
            <a:lvl2pPr marL="37931725" indent="-37474525">
              <a:defRPr sz="1400">
                <a:solidFill>
                  <a:schemeClr val="tx1"/>
                </a:solidFill>
                <a:latin typeface="Arial Unicode MS" charset="0"/>
                <a:ea typeface="ＭＳ Ｐゴシック" charset="-128"/>
              </a:defRPr>
            </a:lvl2pPr>
            <a:lvl3pPr>
              <a:defRPr sz="1400">
                <a:solidFill>
                  <a:schemeClr val="tx1"/>
                </a:solidFill>
                <a:latin typeface="Arial Unicode MS" charset="0"/>
                <a:ea typeface="ＭＳ Ｐゴシック" charset="-128"/>
              </a:defRPr>
            </a:lvl3pPr>
            <a:lvl4pPr>
              <a:defRPr sz="1400">
                <a:solidFill>
                  <a:schemeClr val="tx1"/>
                </a:solidFill>
                <a:latin typeface="Arial Unicode MS" charset="0"/>
                <a:ea typeface="ＭＳ Ｐゴシック" charset="-128"/>
              </a:defRPr>
            </a:lvl4pPr>
            <a:lvl5pPr>
              <a:defRPr sz="1400">
                <a:solidFill>
                  <a:schemeClr val="tx1"/>
                </a:solidFill>
                <a:latin typeface="Arial Unicode MS" charset="0"/>
                <a:ea typeface="ＭＳ Ｐゴシック" charset="-128"/>
              </a:defRPr>
            </a:lvl5pPr>
            <a:lvl6pPr marL="457200" eaLnBrk="0" fontAlgn="base" hangingPunct="0">
              <a:spcBef>
                <a:spcPct val="0"/>
              </a:spcBef>
              <a:spcAft>
                <a:spcPct val="0"/>
              </a:spcAft>
              <a:defRPr sz="1400">
                <a:solidFill>
                  <a:schemeClr val="tx1"/>
                </a:solidFill>
                <a:latin typeface="Arial Unicode MS" charset="0"/>
                <a:ea typeface="ＭＳ Ｐゴシック" charset="-128"/>
              </a:defRPr>
            </a:lvl6pPr>
            <a:lvl7pPr marL="914400" eaLnBrk="0" fontAlgn="base" hangingPunct="0">
              <a:spcBef>
                <a:spcPct val="0"/>
              </a:spcBef>
              <a:spcAft>
                <a:spcPct val="0"/>
              </a:spcAft>
              <a:defRPr sz="1400">
                <a:solidFill>
                  <a:schemeClr val="tx1"/>
                </a:solidFill>
                <a:latin typeface="Arial Unicode MS" charset="0"/>
                <a:ea typeface="ＭＳ Ｐゴシック" charset="-128"/>
              </a:defRPr>
            </a:lvl7pPr>
            <a:lvl8pPr marL="1371600" eaLnBrk="0" fontAlgn="base" hangingPunct="0">
              <a:spcBef>
                <a:spcPct val="0"/>
              </a:spcBef>
              <a:spcAft>
                <a:spcPct val="0"/>
              </a:spcAft>
              <a:defRPr sz="1400">
                <a:solidFill>
                  <a:schemeClr val="tx1"/>
                </a:solidFill>
                <a:latin typeface="Arial Unicode MS" charset="0"/>
                <a:ea typeface="ＭＳ Ｐゴシック" charset="-128"/>
              </a:defRPr>
            </a:lvl8pPr>
            <a:lvl9pPr marL="1828800" eaLnBrk="0" fontAlgn="base" hangingPunct="0">
              <a:spcBef>
                <a:spcPct val="0"/>
              </a:spcBef>
              <a:spcAft>
                <a:spcPct val="0"/>
              </a:spcAft>
              <a:defRPr sz="1400">
                <a:solidFill>
                  <a:schemeClr val="tx1"/>
                </a:solidFill>
                <a:latin typeface="Arial Unicode MS" charset="0"/>
                <a:ea typeface="ＭＳ Ｐゴシック" charset="-128"/>
              </a:defRPr>
            </a:lvl9pPr>
          </a:lstStyle>
          <a:p>
            <a:endParaRPr lang="nl-NL" altLang="nl-NL" sz="1050" dirty="0"/>
          </a:p>
        </p:txBody>
      </p:sp>
      <p:sp>
        <p:nvSpPr>
          <p:cNvPr id="30726" name="Oval 5">
            <a:hlinkClick r:id="" action="ppaction://noaction"/>
          </p:cNvPr>
          <p:cNvSpPr>
            <a:spLocks noChangeArrowheads="1"/>
          </p:cNvSpPr>
          <p:nvPr>
            <p:custDataLst>
              <p:tags r:id="rId5"/>
            </p:custDataLst>
          </p:nvPr>
        </p:nvSpPr>
        <p:spPr bwMode="auto">
          <a:xfrm>
            <a:off x="457200" y="2395560"/>
            <a:ext cx="228600" cy="228600"/>
          </a:xfrm>
          <a:prstGeom prst="ellipse">
            <a:avLst/>
          </a:prstGeom>
          <a:solidFill>
            <a:srgbClr val="FF0000"/>
          </a:solidFill>
          <a:ln w="6350">
            <a:solidFill>
              <a:schemeClr val="tx1"/>
            </a:solidFill>
            <a:round/>
            <a:headEnd/>
            <a:tailEnd/>
          </a:ln>
        </p:spPr>
        <p:txBody>
          <a:bodyPr wrap="none" lIns="72900" tIns="18900" rIns="18900" bIns="18900" anchor="ctr"/>
          <a:lstStyle>
            <a:lvl1pPr>
              <a:defRPr sz="1400">
                <a:solidFill>
                  <a:schemeClr val="tx1"/>
                </a:solidFill>
                <a:latin typeface="Arial Unicode MS" charset="0"/>
                <a:ea typeface="ＭＳ Ｐゴシック" charset="-128"/>
              </a:defRPr>
            </a:lvl1pPr>
            <a:lvl2pPr marL="37931725" indent="-37474525">
              <a:defRPr sz="1400">
                <a:solidFill>
                  <a:schemeClr val="tx1"/>
                </a:solidFill>
                <a:latin typeface="Arial Unicode MS" charset="0"/>
                <a:ea typeface="ＭＳ Ｐゴシック" charset="-128"/>
              </a:defRPr>
            </a:lvl2pPr>
            <a:lvl3pPr>
              <a:defRPr sz="1400">
                <a:solidFill>
                  <a:schemeClr val="tx1"/>
                </a:solidFill>
                <a:latin typeface="Arial Unicode MS" charset="0"/>
                <a:ea typeface="ＭＳ Ｐゴシック" charset="-128"/>
              </a:defRPr>
            </a:lvl3pPr>
            <a:lvl4pPr>
              <a:defRPr sz="1400">
                <a:solidFill>
                  <a:schemeClr val="tx1"/>
                </a:solidFill>
                <a:latin typeface="Arial Unicode MS" charset="0"/>
                <a:ea typeface="ＭＳ Ｐゴシック" charset="-128"/>
              </a:defRPr>
            </a:lvl4pPr>
            <a:lvl5pPr>
              <a:defRPr sz="1400">
                <a:solidFill>
                  <a:schemeClr val="tx1"/>
                </a:solidFill>
                <a:latin typeface="Arial Unicode MS" charset="0"/>
                <a:ea typeface="ＭＳ Ｐゴシック" charset="-128"/>
              </a:defRPr>
            </a:lvl5pPr>
            <a:lvl6pPr marL="457200" eaLnBrk="0" fontAlgn="base" hangingPunct="0">
              <a:spcBef>
                <a:spcPct val="0"/>
              </a:spcBef>
              <a:spcAft>
                <a:spcPct val="0"/>
              </a:spcAft>
              <a:defRPr sz="1400">
                <a:solidFill>
                  <a:schemeClr val="tx1"/>
                </a:solidFill>
                <a:latin typeface="Arial Unicode MS" charset="0"/>
                <a:ea typeface="ＭＳ Ｐゴシック" charset="-128"/>
              </a:defRPr>
            </a:lvl6pPr>
            <a:lvl7pPr marL="914400" eaLnBrk="0" fontAlgn="base" hangingPunct="0">
              <a:spcBef>
                <a:spcPct val="0"/>
              </a:spcBef>
              <a:spcAft>
                <a:spcPct val="0"/>
              </a:spcAft>
              <a:defRPr sz="1400">
                <a:solidFill>
                  <a:schemeClr val="tx1"/>
                </a:solidFill>
                <a:latin typeface="Arial Unicode MS" charset="0"/>
                <a:ea typeface="ＭＳ Ｐゴシック" charset="-128"/>
              </a:defRPr>
            </a:lvl7pPr>
            <a:lvl8pPr marL="1371600" eaLnBrk="0" fontAlgn="base" hangingPunct="0">
              <a:spcBef>
                <a:spcPct val="0"/>
              </a:spcBef>
              <a:spcAft>
                <a:spcPct val="0"/>
              </a:spcAft>
              <a:defRPr sz="1400">
                <a:solidFill>
                  <a:schemeClr val="tx1"/>
                </a:solidFill>
                <a:latin typeface="Arial Unicode MS" charset="0"/>
                <a:ea typeface="ＭＳ Ｐゴシック" charset="-128"/>
              </a:defRPr>
            </a:lvl8pPr>
            <a:lvl9pPr marL="1828800" eaLnBrk="0" fontAlgn="base" hangingPunct="0">
              <a:spcBef>
                <a:spcPct val="0"/>
              </a:spcBef>
              <a:spcAft>
                <a:spcPct val="0"/>
              </a:spcAft>
              <a:defRPr sz="1400">
                <a:solidFill>
                  <a:schemeClr val="tx1"/>
                </a:solidFill>
                <a:latin typeface="Arial Unicode MS" charset="0"/>
                <a:ea typeface="ＭＳ Ｐゴシック" charset="-128"/>
              </a:defRPr>
            </a:lvl9pPr>
          </a:lstStyle>
          <a:p>
            <a:endParaRPr lang="nl-NL" altLang="nl-NL" sz="1050" dirty="0"/>
          </a:p>
        </p:txBody>
      </p:sp>
      <p:sp>
        <p:nvSpPr>
          <p:cNvPr id="30727" name="Oval 6">
            <a:hlinkClick r:id="" action="ppaction://noaction"/>
          </p:cNvPr>
          <p:cNvSpPr>
            <a:spLocks noChangeArrowheads="1"/>
          </p:cNvSpPr>
          <p:nvPr>
            <p:custDataLst>
              <p:tags r:id="rId6"/>
            </p:custDataLst>
          </p:nvPr>
        </p:nvSpPr>
        <p:spPr bwMode="auto">
          <a:xfrm>
            <a:off x="457200" y="3054339"/>
            <a:ext cx="228600" cy="228600"/>
          </a:xfrm>
          <a:prstGeom prst="ellipse">
            <a:avLst/>
          </a:prstGeom>
          <a:solidFill>
            <a:srgbClr val="4B86BE"/>
          </a:solidFill>
          <a:ln w="6350">
            <a:solidFill>
              <a:schemeClr val="tx1"/>
            </a:solidFill>
            <a:round/>
            <a:headEnd/>
            <a:tailEnd/>
          </a:ln>
        </p:spPr>
        <p:txBody>
          <a:bodyPr wrap="none" lIns="72900" tIns="18900" rIns="18900" bIns="18900" anchor="ctr"/>
          <a:lstStyle>
            <a:lvl1pPr>
              <a:defRPr sz="1400">
                <a:solidFill>
                  <a:schemeClr val="tx1"/>
                </a:solidFill>
                <a:latin typeface="Arial Unicode MS" charset="0"/>
                <a:ea typeface="ＭＳ Ｐゴシック" charset="-128"/>
              </a:defRPr>
            </a:lvl1pPr>
            <a:lvl2pPr marL="37931725" indent="-37474525">
              <a:defRPr sz="1400">
                <a:solidFill>
                  <a:schemeClr val="tx1"/>
                </a:solidFill>
                <a:latin typeface="Arial Unicode MS" charset="0"/>
                <a:ea typeface="ＭＳ Ｐゴシック" charset="-128"/>
              </a:defRPr>
            </a:lvl2pPr>
            <a:lvl3pPr>
              <a:defRPr sz="1400">
                <a:solidFill>
                  <a:schemeClr val="tx1"/>
                </a:solidFill>
                <a:latin typeface="Arial Unicode MS" charset="0"/>
                <a:ea typeface="ＭＳ Ｐゴシック" charset="-128"/>
              </a:defRPr>
            </a:lvl3pPr>
            <a:lvl4pPr>
              <a:defRPr sz="1400">
                <a:solidFill>
                  <a:schemeClr val="tx1"/>
                </a:solidFill>
                <a:latin typeface="Arial Unicode MS" charset="0"/>
                <a:ea typeface="ＭＳ Ｐゴシック" charset="-128"/>
              </a:defRPr>
            </a:lvl4pPr>
            <a:lvl5pPr>
              <a:defRPr sz="1400">
                <a:solidFill>
                  <a:schemeClr val="tx1"/>
                </a:solidFill>
                <a:latin typeface="Arial Unicode MS" charset="0"/>
                <a:ea typeface="ＭＳ Ｐゴシック" charset="-128"/>
              </a:defRPr>
            </a:lvl5pPr>
            <a:lvl6pPr marL="457200" eaLnBrk="0" fontAlgn="base" hangingPunct="0">
              <a:spcBef>
                <a:spcPct val="0"/>
              </a:spcBef>
              <a:spcAft>
                <a:spcPct val="0"/>
              </a:spcAft>
              <a:defRPr sz="1400">
                <a:solidFill>
                  <a:schemeClr val="tx1"/>
                </a:solidFill>
                <a:latin typeface="Arial Unicode MS" charset="0"/>
                <a:ea typeface="ＭＳ Ｐゴシック" charset="-128"/>
              </a:defRPr>
            </a:lvl6pPr>
            <a:lvl7pPr marL="914400" eaLnBrk="0" fontAlgn="base" hangingPunct="0">
              <a:spcBef>
                <a:spcPct val="0"/>
              </a:spcBef>
              <a:spcAft>
                <a:spcPct val="0"/>
              </a:spcAft>
              <a:defRPr sz="1400">
                <a:solidFill>
                  <a:schemeClr val="tx1"/>
                </a:solidFill>
                <a:latin typeface="Arial Unicode MS" charset="0"/>
                <a:ea typeface="ＭＳ Ｐゴシック" charset="-128"/>
              </a:defRPr>
            </a:lvl7pPr>
            <a:lvl8pPr marL="1371600" eaLnBrk="0" fontAlgn="base" hangingPunct="0">
              <a:spcBef>
                <a:spcPct val="0"/>
              </a:spcBef>
              <a:spcAft>
                <a:spcPct val="0"/>
              </a:spcAft>
              <a:defRPr sz="1400">
                <a:solidFill>
                  <a:schemeClr val="tx1"/>
                </a:solidFill>
                <a:latin typeface="Arial Unicode MS" charset="0"/>
                <a:ea typeface="ＭＳ Ｐゴシック" charset="-128"/>
              </a:defRPr>
            </a:lvl8pPr>
            <a:lvl9pPr marL="1828800" eaLnBrk="0" fontAlgn="base" hangingPunct="0">
              <a:spcBef>
                <a:spcPct val="0"/>
              </a:spcBef>
              <a:spcAft>
                <a:spcPct val="0"/>
              </a:spcAft>
              <a:defRPr sz="1400">
                <a:solidFill>
                  <a:schemeClr val="tx1"/>
                </a:solidFill>
                <a:latin typeface="Arial Unicode MS" charset="0"/>
                <a:ea typeface="ＭＳ Ｐゴシック" charset="-128"/>
              </a:defRPr>
            </a:lvl9pPr>
          </a:lstStyle>
          <a:p>
            <a:endParaRPr lang="nl-NL" altLang="nl-NL" sz="1050" dirty="0"/>
          </a:p>
        </p:txBody>
      </p:sp>
      <p:sp>
        <p:nvSpPr>
          <p:cNvPr id="30728" name="Oval 7">
            <a:hlinkClick r:id="" action="ppaction://noaction"/>
          </p:cNvPr>
          <p:cNvSpPr>
            <a:spLocks noChangeArrowheads="1"/>
          </p:cNvSpPr>
          <p:nvPr>
            <p:custDataLst>
              <p:tags r:id="rId7"/>
            </p:custDataLst>
          </p:nvPr>
        </p:nvSpPr>
        <p:spPr bwMode="auto">
          <a:xfrm>
            <a:off x="431223" y="3702872"/>
            <a:ext cx="228600" cy="228600"/>
          </a:xfrm>
          <a:prstGeom prst="ellipse">
            <a:avLst/>
          </a:prstGeom>
          <a:solidFill>
            <a:srgbClr val="8F9B00"/>
          </a:solidFill>
          <a:ln w="6350">
            <a:solidFill>
              <a:schemeClr val="tx1"/>
            </a:solidFill>
            <a:round/>
            <a:headEnd/>
            <a:tailEnd/>
          </a:ln>
        </p:spPr>
        <p:txBody>
          <a:bodyPr wrap="none" lIns="72900" tIns="18900" rIns="18900" bIns="18900" anchor="ctr"/>
          <a:lstStyle>
            <a:lvl1pPr>
              <a:defRPr sz="1400">
                <a:solidFill>
                  <a:schemeClr val="tx1"/>
                </a:solidFill>
                <a:latin typeface="Arial Unicode MS" charset="0"/>
                <a:ea typeface="ＭＳ Ｐゴシック" charset="-128"/>
              </a:defRPr>
            </a:lvl1pPr>
            <a:lvl2pPr marL="37931725" indent="-37474525">
              <a:defRPr sz="1400">
                <a:solidFill>
                  <a:schemeClr val="tx1"/>
                </a:solidFill>
                <a:latin typeface="Arial Unicode MS" charset="0"/>
                <a:ea typeface="ＭＳ Ｐゴシック" charset="-128"/>
              </a:defRPr>
            </a:lvl2pPr>
            <a:lvl3pPr>
              <a:defRPr sz="1400">
                <a:solidFill>
                  <a:schemeClr val="tx1"/>
                </a:solidFill>
                <a:latin typeface="Arial Unicode MS" charset="0"/>
                <a:ea typeface="ＭＳ Ｐゴシック" charset="-128"/>
              </a:defRPr>
            </a:lvl3pPr>
            <a:lvl4pPr>
              <a:defRPr sz="1400">
                <a:solidFill>
                  <a:schemeClr val="tx1"/>
                </a:solidFill>
                <a:latin typeface="Arial Unicode MS" charset="0"/>
                <a:ea typeface="ＭＳ Ｐゴシック" charset="-128"/>
              </a:defRPr>
            </a:lvl4pPr>
            <a:lvl5pPr>
              <a:defRPr sz="1400">
                <a:solidFill>
                  <a:schemeClr val="tx1"/>
                </a:solidFill>
                <a:latin typeface="Arial Unicode MS" charset="0"/>
                <a:ea typeface="ＭＳ Ｐゴシック" charset="-128"/>
              </a:defRPr>
            </a:lvl5pPr>
            <a:lvl6pPr marL="457200" eaLnBrk="0" fontAlgn="base" hangingPunct="0">
              <a:spcBef>
                <a:spcPct val="0"/>
              </a:spcBef>
              <a:spcAft>
                <a:spcPct val="0"/>
              </a:spcAft>
              <a:defRPr sz="1400">
                <a:solidFill>
                  <a:schemeClr val="tx1"/>
                </a:solidFill>
                <a:latin typeface="Arial Unicode MS" charset="0"/>
                <a:ea typeface="ＭＳ Ｐゴシック" charset="-128"/>
              </a:defRPr>
            </a:lvl6pPr>
            <a:lvl7pPr marL="914400" eaLnBrk="0" fontAlgn="base" hangingPunct="0">
              <a:spcBef>
                <a:spcPct val="0"/>
              </a:spcBef>
              <a:spcAft>
                <a:spcPct val="0"/>
              </a:spcAft>
              <a:defRPr sz="1400">
                <a:solidFill>
                  <a:schemeClr val="tx1"/>
                </a:solidFill>
                <a:latin typeface="Arial Unicode MS" charset="0"/>
                <a:ea typeface="ＭＳ Ｐゴシック" charset="-128"/>
              </a:defRPr>
            </a:lvl7pPr>
            <a:lvl8pPr marL="1371600" eaLnBrk="0" fontAlgn="base" hangingPunct="0">
              <a:spcBef>
                <a:spcPct val="0"/>
              </a:spcBef>
              <a:spcAft>
                <a:spcPct val="0"/>
              </a:spcAft>
              <a:defRPr sz="1400">
                <a:solidFill>
                  <a:schemeClr val="tx1"/>
                </a:solidFill>
                <a:latin typeface="Arial Unicode MS" charset="0"/>
                <a:ea typeface="ＭＳ Ｐゴシック" charset="-128"/>
              </a:defRPr>
            </a:lvl8pPr>
            <a:lvl9pPr marL="1828800" eaLnBrk="0" fontAlgn="base" hangingPunct="0">
              <a:spcBef>
                <a:spcPct val="0"/>
              </a:spcBef>
              <a:spcAft>
                <a:spcPct val="0"/>
              </a:spcAft>
              <a:defRPr sz="1400">
                <a:solidFill>
                  <a:schemeClr val="tx1"/>
                </a:solidFill>
                <a:latin typeface="Arial Unicode MS" charset="0"/>
                <a:ea typeface="ＭＳ Ｐゴシック" charset="-128"/>
              </a:defRPr>
            </a:lvl9pPr>
          </a:lstStyle>
          <a:p>
            <a:endParaRPr lang="nl-NL" altLang="nl-NL" sz="1050" dirty="0"/>
          </a:p>
        </p:txBody>
      </p:sp>
      <p:sp>
        <p:nvSpPr>
          <p:cNvPr id="30729" name="Oval 8">
            <a:hlinkClick r:id="" action="ppaction://noaction"/>
          </p:cNvPr>
          <p:cNvSpPr>
            <a:spLocks noChangeArrowheads="1"/>
          </p:cNvSpPr>
          <p:nvPr>
            <p:custDataLst>
              <p:tags r:id="rId8"/>
            </p:custDataLst>
          </p:nvPr>
        </p:nvSpPr>
        <p:spPr bwMode="auto">
          <a:xfrm>
            <a:off x="503959" y="4407915"/>
            <a:ext cx="228600" cy="228600"/>
          </a:xfrm>
          <a:prstGeom prst="ellipse">
            <a:avLst/>
          </a:prstGeom>
          <a:solidFill>
            <a:schemeClr val="bg1"/>
          </a:solidFill>
          <a:ln w="6350">
            <a:solidFill>
              <a:schemeClr val="tx1"/>
            </a:solidFill>
            <a:round/>
            <a:headEnd/>
            <a:tailEnd/>
          </a:ln>
        </p:spPr>
        <p:txBody>
          <a:bodyPr wrap="none" tIns="0" bIns="0" anchor="ctr"/>
          <a:lstStyle>
            <a:lvl1pPr>
              <a:defRPr sz="1400">
                <a:solidFill>
                  <a:schemeClr val="tx1"/>
                </a:solidFill>
                <a:latin typeface="Arial Unicode MS" charset="0"/>
                <a:ea typeface="ＭＳ Ｐゴシック" charset="-128"/>
              </a:defRPr>
            </a:lvl1pPr>
            <a:lvl2pPr marL="37931725" indent="-37474525">
              <a:defRPr sz="1400">
                <a:solidFill>
                  <a:schemeClr val="tx1"/>
                </a:solidFill>
                <a:latin typeface="Arial Unicode MS" charset="0"/>
                <a:ea typeface="ＭＳ Ｐゴシック" charset="-128"/>
              </a:defRPr>
            </a:lvl2pPr>
            <a:lvl3pPr>
              <a:defRPr sz="1400">
                <a:solidFill>
                  <a:schemeClr val="tx1"/>
                </a:solidFill>
                <a:latin typeface="Arial Unicode MS" charset="0"/>
                <a:ea typeface="ＭＳ Ｐゴシック" charset="-128"/>
              </a:defRPr>
            </a:lvl3pPr>
            <a:lvl4pPr>
              <a:defRPr sz="1400">
                <a:solidFill>
                  <a:schemeClr val="tx1"/>
                </a:solidFill>
                <a:latin typeface="Arial Unicode MS" charset="0"/>
                <a:ea typeface="ＭＳ Ｐゴシック" charset="-128"/>
              </a:defRPr>
            </a:lvl4pPr>
            <a:lvl5pPr>
              <a:defRPr sz="1400">
                <a:solidFill>
                  <a:schemeClr val="tx1"/>
                </a:solidFill>
                <a:latin typeface="Arial Unicode MS" charset="0"/>
                <a:ea typeface="ＭＳ Ｐゴシック" charset="-128"/>
              </a:defRPr>
            </a:lvl5pPr>
            <a:lvl6pPr marL="457200" eaLnBrk="0" fontAlgn="base" hangingPunct="0">
              <a:spcBef>
                <a:spcPct val="0"/>
              </a:spcBef>
              <a:spcAft>
                <a:spcPct val="0"/>
              </a:spcAft>
              <a:defRPr sz="1400">
                <a:solidFill>
                  <a:schemeClr val="tx1"/>
                </a:solidFill>
                <a:latin typeface="Arial Unicode MS" charset="0"/>
                <a:ea typeface="ＭＳ Ｐゴシック" charset="-128"/>
              </a:defRPr>
            </a:lvl6pPr>
            <a:lvl7pPr marL="914400" eaLnBrk="0" fontAlgn="base" hangingPunct="0">
              <a:spcBef>
                <a:spcPct val="0"/>
              </a:spcBef>
              <a:spcAft>
                <a:spcPct val="0"/>
              </a:spcAft>
              <a:defRPr sz="1400">
                <a:solidFill>
                  <a:schemeClr val="tx1"/>
                </a:solidFill>
                <a:latin typeface="Arial Unicode MS" charset="0"/>
                <a:ea typeface="ＭＳ Ｐゴシック" charset="-128"/>
              </a:defRPr>
            </a:lvl7pPr>
            <a:lvl8pPr marL="1371600" eaLnBrk="0" fontAlgn="base" hangingPunct="0">
              <a:spcBef>
                <a:spcPct val="0"/>
              </a:spcBef>
              <a:spcAft>
                <a:spcPct val="0"/>
              </a:spcAft>
              <a:defRPr sz="1400">
                <a:solidFill>
                  <a:schemeClr val="tx1"/>
                </a:solidFill>
                <a:latin typeface="Arial Unicode MS" charset="0"/>
                <a:ea typeface="ＭＳ Ｐゴシック" charset="-128"/>
              </a:defRPr>
            </a:lvl8pPr>
            <a:lvl9pPr marL="1828800" eaLnBrk="0" fontAlgn="base" hangingPunct="0">
              <a:spcBef>
                <a:spcPct val="0"/>
              </a:spcBef>
              <a:spcAft>
                <a:spcPct val="0"/>
              </a:spcAft>
              <a:defRPr sz="1400">
                <a:solidFill>
                  <a:schemeClr val="tx1"/>
                </a:solidFill>
                <a:latin typeface="Arial Unicode MS" charset="0"/>
                <a:ea typeface="ＭＳ Ｐゴシック" charset="-128"/>
              </a:defRPr>
            </a:lvl9pPr>
          </a:lstStyle>
          <a:p>
            <a:endParaRPr lang="nl-NL" altLang="nl-NL" sz="1050" dirty="0"/>
          </a:p>
        </p:txBody>
      </p:sp>
    </p:spTree>
    <p:custDataLst>
      <p:tags r:id="rId1"/>
    </p:custDataLst>
    <p:extLst>
      <p:ext uri="{BB962C8B-B14F-4D97-AF65-F5344CB8AC3E}">
        <p14:creationId xmlns:p14="http://schemas.microsoft.com/office/powerpoint/2010/main" val="57103038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Nut en noodzaak</a:t>
            </a:r>
            <a:endParaRPr lang="nl-NL" dirty="0"/>
          </a:p>
        </p:txBody>
      </p:sp>
      <p:sp>
        <p:nvSpPr>
          <p:cNvPr id="3" name="Tijdelijke aanduiding voor inhoud 2"/>
          <p:cNvSpPr>
            <a:spLocks noGrp="1"/>
          </p:cNvSpPr>
          <p:nvPr>
            <p:ph idx="1"/>
          </p:nvPr>
        </p:nvSpPr>
        <p:spPr/>
        <p:txBody>
          <a:bodyPr>
            <a:normAutofit lnSpcReduction="10000"/>
          </a:bodyPr>
          <a:lstStyle/>
          <a:p>
            <a:pPr>
              <a:buNone/>
            </a:pPr>
            <a:r>
              <a:rPr lang="nl-NL" dirty="0" smtClean="0"/>
              <a:t>Takenpakket AIOS/huisarts: </a:t>
            </a:r>
          </a:p>
          <a:p>
            <a:pPr>
              <a:buFontTx/>
              <a:buChar char="-"/>
            </a:pPr>
            <a:r>
              <a:rPr lang="nl-NL" dirty="0" smtClean="0"/>
              <a:t>zelf blijven professionaliseren (vernieuwen en toe-eigenen nieuwe kennis en kunde) </a:t>
            </a:r>
          </a:p>
          <a:p>
            <a:pPr>
              <a:buFontTx/>
              <a:buChar char="-"/>
            </a:pPr>
            <a:r>
              <a:rPr lang="nl-NL" dirty="0" smtClean="0"/>
              <a:t>steeds vaker ook: sturen, begeleiden en faciliteren van leren van praktijkondersteuners. (teamleren)</a:t>
            </a:r>
          </a:p>
          <a:p>
            <a:pPr>
              <a:buFontTx/>
              <a:buChar char="-"/>
            </a:pPr>
            <a:r>
              <a:rPr lang="nl-NL" dirty="0"/>
              <a:t>e</a:t>
            </a:r>
            <a:r>
              <a:rPr lang="nl-NL" dirty="0" smtClean="0"/>
              <a:t>n begeleiden van anderen (patiënten, </a:t>
            </a:r>
            <a:r>
              <a:rPr lang="nl-NL" dirty="0" smtClean="0"/>
              <a:t>aios</a:t>
            </a:r>
            <a:r>
              <a:rPr lang="nl-NL" dirty="0" smtClean="0"/>
              <a:t>, collega’s) in hun leer-, ontwikkel- en (</a:t>
            </a:r>
            <a:r>
              <a:rPr lang="nl-NL" dirty="0" smtClean="0"/>
              <a:t>gedrags</a:t>
            </a:r>
            <a:r>
              <a:rPr lang="nl-NL" dirty="0" smtClean="0"/>
              <a:t>)veranderprocessen.</a:t>
            </a:r>
            <a:endParaRPr lang="nl-NL"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2700" dirty="0" smtClean="0"/>
              <a:t>Tip: </a:t>
            </a:r>
            <a:r>
              <a:rPr lang="nl-NL" sz="2700" dirty="0"/>
              <a:t>Zeker als </a:t>
            </a:r>
            <a:r>
              <a:rPr lang="nl-NL" sz="2700" dirty="0" smtClean="0"/>
              <a:t>je AIOS </a:t>
            </a:r>
            <a:r>
              <a:rPr lang="nl-NL" sz="2700" dirty="0"/>
              <a:t>(of </a:t>
            </a:r>
            <a:r>
              <a:rPr lang="nl-NL" sz="2700" dirty="0" smtClean="0"/>
              <a:t>je </a:t>
            </a:r>
            <a:r>
              <a:rPr lang="nl-NL" sz="2700" dirty="0" smtClean="0"/>
              <a:t>patiënt, </a:t>
            </a:r>
            <a:r>
              <a:rPr lang="nl-NL" sz="2700" dirty="0" smtClean="0"/>
              <a:t>of jij ) </a:t>
            </a:r>
            <a:r>
              <a:rPr lang="nl-NL" sz="2700" dirty="0"/>
              <a:t>iets wilt leren wat niet vanzelf gaat, kun je bedenken of je je manier van leren/ontwikkelen aan kunt passen !</a:t>
            </a:r>
            <a:endParaRPr lang="nl-NL" dirty="0"/>
          </a:p>
        </p:txBody>
      </p:sp>
      <p:pic>
        <p:nvPicPr>
          <p:cNvPr id="5" name="Picture 8" descr="leadership-qualities1"/>
          <p:cNvPicPr>
            <a:picLocks noGrp="1" noChangeAspect="1" noChangeArrowheads="1"/>
          </p:cNvPicPr>
          <p:nvPr>
            <p:ph idx="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422306" y="1503415"/>
            <a:ext cx="8470174" cy="47338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2942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Uitkomsten vragenlijsten </a:t>
            </a:r>
            <a:endParaRPr lang="nl-NL" dirty="0"/>
          </a:p>
        </p:txBody>
      </p:sp>
      <p:sp>
        <p:nvSpPr>
          <p:cNvPr id="3" name="Tijdelijke aanduiding voor inhoud 2"/>
          <p:cNvSpPr>
            <a:spLocks noGrp="1"/>
          </p:cNvSpPr>
          <p:nvPr>
            <p:ph idx="1"/>
          </p:nvPr>
        </p:nvSpPr>
        <p:spPr>
          <a:xfrm>
            <a:off x="457200" y="1600200"/>
            <a:ext cx="8229600" cy="4781128"/>
          </a:xfrm>
        </p:spPr>
        <p:txBody>
          <a:bodyPr>
            <a:normAutofit/>
          </a:bodyPr>
          <a:lstStyle/>
          <a:p>
            <a:pPr>
              <a:buNone/>
            </a:pPr>
            <a:endParaRPr lang="nl-NL" dirty="0" smtClean="0"/>
          </a:p>
          <a:p>
            <a:pPr>
              <a:buNone/>
            </a:pPr>
            <a:endParaRPr lang="nl-NL" dirty="0" smtClean="0"/>
          </a:p>
          <a:p>
            <a:pPr>
              <a:buNone/>
            </a:pPr>
            <a:r>
              <a:rPr lang="nl-NL" dirty="0" smtClean="0"/>
              <a:t>Op site van </a:t>
            </a:r>
            <a:r>
              <a:rPr lang="nl-NL" dirty="0" smtClean="0"/>
              <a:t>Twijnstra</a:t>
            </a:r>
            <a:r>
              <a:rPr lang="nl-NL" dirty="0" smtClean="0"/>
              <a:t> Gudde kun je zowel je leervoorkeuren als denkgewoonten in vragenlijst ‘scoren’. </a:t>
            </a:r>
          </a:p>
          <a:p>
            <a:pPr>
              <a:buNone/>
            </a:pPr>
            <a:endParaRPr lang="nl-NL" dirty="0" smtClean="0"/>
          </a:p>
          <a:p>
            <a:pPr>
              <a:buNone/>
            </a:pPr>
            <a:r>
              <a:rPr lang="nl-NL" dirty="0" smtClean="0">
                <a:hlinkClick r:id="rId2"/>
              </a:rPr>
              <a:t>http://www.twynstragudde.nl/expertises/organisatieontwikkeling/Language-of-Learning</a:t>
            </a:r>
            <a:endParaRPr lang="nl-NL" dirty="0" smtClean="0"/>
          </a:p>
          <a:p>
            <a:pPr>
              <a:buNone/>
            </a:pPr>
            <a:endParaRPr lang="nl-NL" dirty="0" smtClean="0"/>
          </a:p>
          <a:p>
            <a:pPr>
              <a:buNone/>
            </a:pPr>
            <a:endParaRPr lang="nl-NL"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6835" y="332656"/>
            <a:ext cx="7886700" cy="1368152"/>
          </a:xfrm>
        </p:spPr>
        <p:txBody>
          <a:bodyPr>
            <a:noAutofit/>
          </a:bodyPr>
          <a:lstStyle/>
          <a:p>
            <a:r>
              <a:rPr lang="nl-NL" sz="2100" dirty="0"/>
              <a:t>HOE &amp; WAAR: Samen/alleen, praktijk/opleiding/koffieautomaat </a:t>
            </a:r>
            <a:r>
              <a:rPr lang="mr-IN" sz="2100" dirty="0"/>
              <a:t>–</a:t>
            </a:r>
            <a:r>
              <a:rPr lang="nl-NL" sz="2100" dirty="0"/>
              <a:t> kleine/grotere groep </a:t>
            </a:r>
            <a:r>
              <a:rPr lang="mr-IN" sz="2100" dirty="0"/>
              <a:t>–</a:t>
            </a:r>
            <a:r>
              <a:rPr lang="nl-NL" sz="2100" dirty="0"/>
              <a:t> vanuit de boeken of ‘al doende’ , binnen of buiten</a:t>
            </a:r>
            <a:r>
              <a:rPr lang="mr-IN" sz="2100" dirty="0"/>
              <a:t>…</a:t>
            </a:r>
            <a:r>
              <a:rPr lang="nl-NL" sz="2100" dirty="0"/>
              <a:t>..</a:t>
            </a:r>
          </a:p>
        </p:txBody>
      </p:sp>
      <p:pic>
        <p:nvPicPr>
          <p:cNvPr id="7" name="Tijdelijke aanduiding voor inhoud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2060848"/>
            <a:ext cx="6840760" cy="4453875"/>
          </a:xfrm>
        </p:spPr>
      </p:pic>
    </p:spTree>
    <p:extLst>
      <p:ext uri="{BB962C8B-B14F-4D97-AF65-F5344CB8AC3E}">
        <p14:creationId xmlns:p14="http://schemas.microsoft.com/office/powerpoint/2010/main" val="903471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Take home: </a:t>
            </a:r>
            <a:endParaRPr lang="nl-NL" dirty="0"/>
          </a:p>
        </p:txBody>
      </p:sp>
      <p:sp>
        <p:nvSpPr>
          <p:cNvPr id="3" name="Tijdelijke aanduiding voor inhoud 2"/>
          <p:cNvSpPr>
            <a:spLocks noGrp="1"/>
          </p:cNvSpPr>
          <p:nvPr>
            <p:ph idx="1"/>
          </p:nvPr>
        </p:nvSpPr>
        <p:spPr/>
        <p:txBody>
          <a:bodyPr>
            <a:normAutofit fontScale="85000" lnSpcReduction="20000"/>
          </a:bodyPr>
          <a:lstStyle/>
          <a:p>
            <a:pPr marR="0" lvl="0" defTabSz="914400" eaLnBrk="1" fontAlgn="auto" latinLnBrk="0" hangingPunct="1">
              <a:lnSpc>
                <a:spcPct val="100000"/>
              </a:lnSpc>
              <a:spcBef>
                <a:spcPts val="0"/>
              </a:spcBef>
              <a:spcAft>
                <a:spcPts val="0"/>
              </a:spcAft>
              <a:buClrTx/>
              <a:buSzTx/>
              <a:buFont typeface="Arial" charset="0"/>
              <a:buChar char="•"/>
              <a:tabLst/>
              <a:defRPr/>
            </a:pPr>
            <a:r>
              <a:rPr lang="nl-NL" dirty="0" smtClean="0"/>
              <a:t>hoe uitgebreider je assortiment leervoorkeuren/denkgewoonten, hoe makkelijker je in allerlei contexten kunt leren! </a:t>
            </a:r>
          </a:p>
          <a:p>
            <a:pPr marL="0" marR="0" lvl="0" indent="0" defTabSz="914400" eaLnBrk="1" fontAlgn="auto" latinLnBrk="0" hangingPunct="1">
              <a:lnSpc>
                <a:spcPct val="100000"/>
              </a:lnSpc>
              <a:spcBef>
                <a:spcPts val="0"/>
              </a:spcBef>
              <a:spcAft>
                <a:spcPts val="0"/>
              </a:spcAft>
              <a:buClrTx/>
              <a:buSzTx/>
              <a:buFontTx/>
              <a:buNone/>
              <a:tabLst/>
              <a:defRPr/>
            </a:pPr>
            <a:endParaRPr lang="nl-NL" dirty="0"/>
          </a:p>
          <a:p>
            <a:pPr marR="0" lvl="0" defTabSz="914400" eaLnBrk="1" fontAlgn="auto" latinLnBrk="0" hangingPunct="1">
              <a:lnSpc>
                <a:spcPct val="100000"/>
              </a:lnSpc>
              <a:spcBef>
                <a:spcPts val="0"/>
              </a:spcBef>
              <a:spcAft>
                <a:spcPts val="0"/>
              </a:spcAft>
              <a:buClrTx/>
              <a:buSzTx/>
              <a:buFont typeface="Arial" charset="0"/>
              <a:buChar char="•"/>
              <a:tabLst/>
              <a:defRPr/>
            </a:pPr>
            <a:r>
              <a:rPr lang="nl-NL" dirty="0" smtClean="0"/>
              <a:t>zeker als leren niet vanzelf gaat (maar ook </a:t>
            </a:r>
            <a:r>
              <a:rPr lang="nl-NL" dirty="0" smtClean="0"/>
              <a:t>tbv</a:t>
            </a:r>
            <a:r>
              <a:rPr lang="nl-NL" dirty="0" smtClean="0"/>
              <a:t> efficiënt leren) is het handig om het leren-ontwikkelen zelf tot onderwerp van gesprek te maken. (denk hier ook aan bij consulten..!)</a:t>
            </a:r>
          </a:p>
          <a:p>
            <a:pPr marL="0" marR="0" lvl="0" indent="0" defTabSz="914400" eaLnBrk="1" fontAlgn="auto" latinLnBrk="0" hangingPunct="1">
              <a:lnSpc>
                <a:spcPct val="100000"/>
              </a:lnSpc>
              <a:spcBef>
                <a:spcPts val="0"/>
              </a:spcBef>
              <a:spcAft>
                <a:spcPts val="0"/>
              </a:spcAft>
              <a:buClrTx/>
              <a:buSzTx/>
              <a:buFontTx/>
              <a:buNone/>
              <a:tabLst/>
              <a:defRPr/>
            </a:pPr>
            <a:endParaRPr lang="nl-NL" dirty="0"/>
          </a:p>
          <a:p>
            <a:pPr marR="0" lvl="0" defTabSz="914400" eaLnBrk="1" fontAlgn="auto" latinLnBrk="0" hangingPunct="1">
              <a:lnSpc>
                <a:spcPct val="100000"/>
              </a:lnSpc>
              <a:spcBef>
                <a:spcPts val="0"/>
              </a:spcBef>
              <a:spcAft>
                <a:spcPts val="0"/>
              </a:spcAft>
              <a:buClrTx/>
              <a:buSzTx/>
              <a:buFont typeface="Arial" charset="0"/>
              <a:buChar char="•"/>
              <a:tabLst/>
              <a:defRPr/>
            </a:pPr>
            <a:r>
              <a:rPr lang="nl-NL" dirty="0" smtClean="0"/>
              <a:t>Als WAT je wilt leren duidelijk is</a:t>
            </a:r>
            <a:r>
              <a:rPr lang="mr-IN" dirty="0" smtClean="0"/>
              <a:t>…</a:t>
            </a:r>
            <a:r>
              <a:rPr lang="nl-NL" dirty="0" smtClean="0"/>
              <a:t>kun je in HOE je het gaat leren zoeken naar manieren die wellicht beter bij je AIOS (of collega, of patiënt) passen. </a:t>
            </a:r>
          </a:p>
        </p:txBody>
      </p:sp>
    </p:spTree>
    <p:extLst>
      <p:ext uri="{BB962C8B-B14F-4D97-AF65-F5344CB8AC3E}">
        <p14:creationId xmlns:p14="http://schemas.microsoft.com/office/powerpoint/2010/main" val="1427040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Gebruikte literatuur: </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dirty="0" smtClean="0"/>
              <a:t>Manon Ruijter, Liefde voor leren (2006, herdruk 2017) over diversiteit van leren en ontwikkelen in en van organisatie. </a:t>
            </a:r>
          </a:p>
          <a:p>
            <a:r>
              <a:rPr lang="nl-NL" dirty="0" smtClean="0"/>
              <a:t>Manon Ruijter, Het leren ontwikkeld-t. </a:t>
            </a:r>
            <a:r>
              <a:rPr lang="nl-NL" i="1" dirty="0" smtClean="0"/>
              <a:t>Diversiteit en complexiteit in leren en ontwikkelen.</a:t>
            </a:r>
            <a:r>
              <a:rPr lang="nl-NL" dirty="0" smtClean="0"/>
              <a:t> Tijdschrift voor begeleidingskunde 2014,1.  </a:t>
            </a:r>
          </a:p>
          <a:p>
            <a:r>
              <a:rPr lang="nl-NL" dirty="0" smtClean="0"/>
              <a:t>Jelle </a:t>
            </a:r>
            <a:r>
              <a:rPr lang="nl-NL" dirty="0" smtClean="0"/>
              <a:t>Jolles</a:t>
            </a:r>
            <a:r>
              <a:rPr lang="nl-NL" dirty="0" smtClean="0"/>
              <a:t> (2011) Ellis en het </a:t>
            </a:r>
            <a:r>
              <a:rPr lang="nl-NL" dirty="0" smtClean="0"/>
              <a:t>verbreinen</a:t>
            </a:r>
            <a:r>
              <a:rPr lang="nl-NL" dirty="0" smtClean="0"/>
              <a:t>, over hersenen, gedrag &amp; educatie</a:t>
            </a:r>
          </a:p>
          <a:p>
            <a:r>
              <a:rPr lang="nl-NL" dirty="0" smtClean="0"/>
              <a:t>Luk </a:t>
            </a:r>
            <a:r>
              <a:rPr lang="nl-NL" dirty="0" smtClean="0"/>
              <a:t>Dewulf</a:t>
            </a:r>
            <a:r>
              <a:rPr lang="nl-NL" dirty="0" smtClean="0"/>
              <a:t> (2009) Ik kies voor mijn talent. </a:t>
            </a:r>
            <a:r>
              <a:rPr lang="nl-NL" i="1" dirty="0" smtClean="0"/>
              <a:t>Wat is talent? Hoe talent ontwikkelen?  En wat met waar je echt niet goed in bent? </a:t>
            </a:r>
            <a:endParaRPr lang="nl-NL"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76672"/>
            <a:ext cx="8280920" cy="1648594"/>
          </a:xfrm>
        </p:spPr>
        <p:txBody>
          <a:bodyPr>
            <a:normAutofit fontScale="90000"/>
          </a:bodyPr>
          <a:lstStyle/>
          <a:p>
            <a:pPr algn="l"/>
            <a:r>
              <a:rPr lang="nl-NL" sz="4000" dirty="0" smtClean="0"/>
              <a:t>Voor begeleiding AIOS/patiënten geldt: Jij als hulpverlener bent ontwikkelcontext!     </a:t>
            </a:r>
            <a:r>
              <a:rPr lang="nl-NL" sz="1200" dirty="0" smtClean="0"/>
              <a:t>Bron</a:t>
            </a:r>
            <a:r>
              <a:rPr lang="nl-NL" sz="1200" dirty="0"/>
              <a:t>: </a:t>
            </a:r>
            <a:r>
              <a:rPr lang="nl-NL" sz="1200" dirty="0"/>
              <a:t>pyramide</a:t>
            </a:r>
            <a:r>
              <a:rPr lang="nl-NL" sz="1200" dirty="0"/>
              <a:t> van </a:t>
            </a:r>
            <a:r>
              <a:rPr lang="nl-NL" sz="1200" dirty="0"/>
              <a:t>Dilts</a:t>
            </a:r>
            <a:r>
              <a:rPr lang="nl-NL" sz="1200" dirty="0"/>
              <a:t> NLP</a:t>
            </a:r>
          </a:p>
        </p:txBody>
      </p:sp>
      <p:pic>
        <p:nvPicPr>
          <p:cNvPr id="6" name="Tijdelijke aanduiding voor inhoud 5"/>
          <p:cNvPicPr>
            <a:picLocks noGrp="1" noChangeAspect="1"/>
          </p:cNvPicPr>
          <p:nvPr>
            <p:ph idx="1"/>
          </p:nvPr>
        </p:nvPicPr>
        <p:blipFill>
          <a:blip r:embed="rId2"/>
          <a:stretch>
            <a:fillRect/>
          </a:stretch>
        </p:blipFill>
        <p:spPr>
          <a:xfrm>
            <a:off x="2339752" y="2348880"/>
            <a:ext cx="4536504" cy="4459614"/>
          </a:xfrm>
        </p:spPr>
      </p:pic>
    </p:spTree>
    <p:extLst>
      <p:ext uri="{BB962C8B-B14F-4D97-AF65-F5344CB8AC3E}">
        <p14:creationId xmlns:p14="http://schemas.microsoft.com/office/powerpoint/2010/main" val="226426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3600" dirty="0" smtClean="0"/>
              <a:t>Wat weten we al over leren/ontwikkelen..? </a:t>
            </a:r>
            <a:endParaRPr lang="nl-NL" sz="3600" dirty="0"/>
          </a:p>
        </p:txBody>
      </p:sp>
      <p:sp>
        <p:nvSpPr>
          <p:cNvPr id="3" name="Tijdelijke aanduiding voor inhoud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nl-NL" dirty="0" smtClean="0"/>
          </a:p>
          <a:p>
            <a:pPr marL="0" marR="0" lvl="0" indent="0" defTabSz="914400" eaLnBrk="1" fontAlgn="auto" latinLnBrk="0" hangingPunct="1">
              <a:lnSpc>
                <a:spcPct val="100000"/>
              </a:lnSpc>
              <a:spcBef>
                <a:spcPts val="0"/>
              </a:spcBef>
              <a:spcAft>
                <a:spcPts val="0"/>
              </a:spcAft>
              <a:buClrTx/>
              <a:buSzTx/>
              <a:buFontTx/>
              <a:buNone/>
              <a:tabLst/>
              <a:defRPr/>
            </a:pPr>
            <a:endParaRPr lang="nl-NL" dirty="0"/>
          </a:p>
          <a:p>
            <a:pPr marL="0" marR="0" lvl="0" indent="0" defTabSz="914400" eaLnBrk="1" fontAlgn="auto" latinLnBrk="0" hangingPunct="1">
              <a:lnSpc>
                <a:spcPct val="100000"/>
              </a:lnSpc>
              <a:spcBef>
                <a:spcPts val="0"/>
              </a:spcBef>
              <a:spcAft>
                <a:spcPts val="0"/>
              </a:spcAft>
              <a:buClrTx/>
              <a:buSzTx/>
              <a:buFontTx/>
              <a:buNone/>
              <a:tabLst/>
              <a:defRPr/>
            </a:pPr>
            <a:endParaRPr lang="nl-NL" dirty="0"/>
          </a:p>
        </p:txBody>
      </p:sp>
      <p:pic>
        <p:nvPicPr>
          <p:cNvPr id="5" name="Afbeelding 4"/>
          <p:cNvPicPr>
            <a:picLocks noChangeAspect="1"/>
          </p:cNvPicPr>
          <p:nvPr/>
        </p:nvPicPr>
        <p:blipFill>
          <a:blip r:embed="rId2"/>
          <a:stretch>
            <a:fillRect/>
          </a:stretch>
        </p:blipFill>
        <p:spPr>
          <a:xfrm>
            <a:off x="1321159" y="1417638"/>
            <a:ext cx="6501682" cy="5276275"/>
          </a:xfrm>
          <a:prstGeom prst="rect">
            <a:avLst/>
          </a:prstGeom>
        </p:spPr>
      </p:pic>
    </p:spTree>
    <p:extLst>
      <p:ext uri="{BB962C8B-B14F-4D97-AF65-F5344CB8AC3E}">
        <p14:creationId xmlns:p14="http://schemas.microsoft.com/office/powerpoint/2010/main" val="1855007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dianummer 1"/>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050">
                <a:solidFill>
                  <a:schemeClr val="tx1"/>
                </a:solidFill>
                <a:latin typeface="Arial Unicode MS" charset="0"/>
                <a:ea typeface="ＭＳ Ｐゴシック" charset="-128"/>
              </a:defRPr>
            </a:lvl1pPr>
            <a:lvl2pPr marL="28448794" indent="-28105894">
              <a:defRPr sz="1050">
                <a:solidFill>
                  <a:schemeClr val="tx1"/>
                </a:solidFill>
                <a:latin typeface="Arial Unicode MS" charset="0"/>
                <a:ea typeface="ＭＳ Ｐゴシック" charset="-128"/>
              </a:defRPr>
            </a:lvl2pPr>
            <a:lvl3pPr>
              <a:defRPr sz="1050">
                <a:solidFill>
                  <a:schemeClr val="tx1"/>
                </a:solidFill>
                <a:latin typeface="Arial Unicode MS" charset="0"/>
                <a:ea typeface="ＭＳ Ｐゴシック" charset="-128"/>
              </a:defRPr>
            </a:lvl3pPr>
            <a:lvl4pPr>
              <a:defRPr sz="1050">
                <a:solidFill>
                  <a:schemeClr val="tx1"/>
                </a:solidFill>
                <a:latin typeface="Arial Unicode MS" charset="0"/>
                <a:ea typeface="ＭＳ Ｐゴシック" charset="-128"/>
              </a:defRPr>
            </a:lvl4pPr>
            <a:lvl5pPr>
              <a:defRPr sz="1050">
                <a:solidFill>
                  <a:schemeClr val="tx1"/>
                </a:solidFill>
                <a:latin typeface="Arial Unicode MS" charset="0"/>
                <a:ea typeface="ＭＳ Ｐゴシック" charset="-128"/>
              </a:defRPr>
            </a:lvl5pPr>
            <a:lvl6pPr marL="342900" eaLnBrk="0" fontAlgn="base" hangingPunct="0">
              <a:spcBef>
                <a:spcPct val="0"/>
              </a:spcBef>
              <a:spcAft>
                <a:spcPct val="0"/>
              </a:spcAft>
              <a:defRPr sz="1050">
                <a:solidFill>
                  <a:schemeClr val="tx1"/>
                </a:solidFill>
                <a:latin typeface="Arial Unicode MS" charset="0"/>
                <a:ea typeface="ＭＳ Ｐゴシック" charset="-128"/>
              </a:defRPr>
            </a:lvl6pPr>
            <a:lvl7pPr marL="685800" eaLnBrk="0" fontAlgn="base" hangingPunct="0">
              <a:spcBef>
                <a:spcPct val="0"/>
              </a:spcBef>
              <a:spcAft>
                <a:spcPct val="0"/>
              </a:spcAft>
              <a:defRPr sz="1050">
                <a:solidFill>
                  <a:schemeClr val="tx1"/>
                </a:solidFill>
                <a:latin typeface="Arial Unicode MS" charset="0"/>
                <a:ea typeface="ＭＳ Ｐゴシック" charset="-128"/>
              </a:defRPr>
            </a:lvl7pPr>
            <a:lvl8pPr marL="1028700" eaLnBrk="0" fontAlgn="base" hangingPunct="0">
              <a:spcBef>
                <a:spcPct val="0"/>
              </a:spcBef>
              <a:spcAft>
                <a:spcPct val="0"/>
              </a:spcAft>
              <a:defRPr sz="1050">
                <a:solidFill>
                  <a:schemeClr val="tx1"/>
                </a:solidFill>
                <a:latin typeface="Arial Unicode MS" charset="0"/>
                <a:ea typeface="ＭＳ Ｐゴシック" charset="-128"/>
              </a:defRPr>
            </a:lvl8pPr>
            <a:lvl9pPr marL="1371600" eaLnBrk="0" fontAlgn="base" hangingPunct="0">
              <a:spcBef>
                <a:spcPct val="0"/>
              </a:spcBef>
              <a:spcAft>
                <a:spcPct val="0"/>
              </a:spcAft>
              <a:defRPr sz="1050">
                <a:solidFill>
                  <a:schemeClr val="tx1"/>
                </a:solidFill>
                <a:latin typeface="Arial Unicode MS" charset="0"/>
                <a:ea typeface="ＭＳ Ｐゴシック" charset="-128"/>
              </a:defRPr>
            </a:lvl9pPr>
          </a:lstStyle>
          <a:p>
            <a:fld id="{0E510340-9874-464B-A72C-F2F0E41C7F68}" type="slidenum">
              <a:rPr lang="en-US" altLang="nl-NL" sz="750">
                <a:solidFill>
                  <a:schemeClr val="tx2"/>
                </a:solidFill>
                <a:latin typeface="Arial" charset="0"/>
              </a:rPr>
              <a:pPr/>
              <a:t>6</a:t>
            </a:fld>
            <a:endParaRPr lang="en-US" altLang="nl-NL" sz="750" dirty="0">
              <a:solidFill>
                <a:schemeClr val="tx2"/>
              </a:solidFill>
              <a:latin typeface="Arial" charset="0"/>
            </a:endParaRPr>
          </a:p>
        </p:txBody>
      </p:sp>
      <p:sp>
        <p:nvSpPr>
          <p:cNvPr id="18435" name="Rectangle 16"/>
          <p:cNvSpPr>
            <a:spLocks noChangeArrowheads="1"/>
          </p:cNvSpPr>
          <p:nvPr/>
        </p:nvSpPr>
        <p:spPr bwMode="auto">
          <a:xfrm>
            <a:off x="0" y="0"/>
            <a:ext cx="9144000" cy="6858000"/>
          </a:xfrm>
          <a:prstGeom prst="rect">
            <a:avLst/>
          </a:prstGeom>
          <a:solidFill>
            <a:srgbClr val="666699"/>
          </a:solidFill>
          <a:ln w="9525">
            <a:solidFill>
              <a:schemeClr val="tx1"/>
            </a:solidFill>
            <a:miter lim="800000"/>
            <a:headEnd/>
            <a:tailEnd/>
          </a:ln>
        </p:spPr>
        <p:txBody>
          <a:bodyPr wrap="none" anchor="ctr"/>
          <a:lstStyle>
            <a:lvl1pPr>
              <a:defRPr sz="1400">
                <a:solidFill>
                  <a:schemeClr val="tx1"/>
                </a:solidFill>
                <a:latin typeface="Arial Unicode MS" charset="0"/>
                <a:ea typeface="ＭＳ Ｐゴシック" charset="-128"/>
              </a:defRPr>
            </a:lvl1pPr>
            <a:lvl2pPr marL="37931725" indent="-37474525">
              <a:defRPr sz="1400">
                <a:solidFill>
                  <a:schemeClr val="tx1"/>
                </a:solidFill>
                <a:latin typeface="Arial Unicode MS" charset="0"/>
                <a:ea typeface="ＭＳ Ｐゴシック" charset="-128"/>
              </a:defRPr>
            </a:lvl2pPr>
            <a:lvl3pPr>
              <a:defRPr sz="1400">
                <a:solidFill>
                  <a:schemeClr val="tx1"/>
                </a:solidFill>
                <a:latin typeface="Arial Unicode MS" charset="0"/>
                <a:ea typeface="ＭＳ Ｐゴシック" charset="-128"/>
              </a:defRPr>
            </a:lvl3pPr>
            <a:lvl4pPr>
              <a:defRPr sz="1400">
                <a:solidFill>
                  <a:schemeClr val="tx1"/>
                </a:solidFill>
                <a:latin typeface="Arial Unicode MS" charset="0"/>
                <a:ea typeface="ＭＳ Ｐゴシック" charset="-128"/>
              </a:defRPr>
            </a:lvl4pPr>
            <a:lvl5pPr>
              <a:defRPr sz="1400">
                <a:solidFill>
                  <a:schemeClr val="tx1"/>
                </a:solidFill>
                <a:latin typeface="Arial Unicode MS" charset="0"/>
                <a:ea typeface="ＭＳ Ｐゴシック" charset="-128"/>
              </a:defRPr>
            </a:lvl5pPr>
            <a:lvl6pPr marL="457200" eaLnBrk="0" fontAlgn="base" hangingPunct="0">
              <a:spcBef>
                <a:spcPct val="0"/>
              </a:spcBef>
              <a:spcAft>
                <a:spcPct val="0"/>
              </a:spcAft>
              <a:defRPr sz="1400">
                <a:solidFill>
                  <a:schemeClr val="tx1"/>
                </a:solidFill>
                <a:latin typeface="Arial Unicode MS" charset="0"/>
                <a:ea typeface="ＭＳ Ｐゴシック" charset="-128"/>
              </a:defRPr>
            </a:lvl6pPr>
            <a:lvl7pPr marL="914400" eaLnBrk="0" fontAlgn="base" hangingPunct="0">
              <a:spcBef>
                <a:spcPct val="0"/>
              </a:spcBef>
              <a:spcAft>
                <a:spcPct val="0"/>
              </a:spcAft>
              <a:defRPr sz="1400">
                <a:solidFill>
                  <a:schemeClr val="tx1"/>
                </a:solidFill>
                <a:latin typeface="Arial Unicode MS" charset="0"/>
                <a:ea typeface="ＭＳ Ｐゴシック" charset="-128"/>
              </a:defRPr>
            </a:lvl7pPr>
            <a:lvl8pPr marL="1371600" eaLnBrk="0" fontAlgn="base" hangingPunct="0">
              <a:spcBef>
                <a:spcPct val="0"/>
              </a:spcBef>
              <a:spcAft>
                <a:spcPct val="0"/>
              </a:spcAft>
              <a:defRPr sz="1400">
                <a:solidFill>
                  <a:schemeClr val="tx1"/>
                </a:solidFill>
                <a:latin typeface="Arial Unicode MS" charset="0"/>
                <a:ea typeface="ＭＳ Ｐゴシック" charset="-128"/>
              </a:defRPr>
            </a:lvl8pPr>
            <a:lvl9pPr marL="1828800" eaLnBrk="0" fontAlgn="base" hangingPunct="0">
              <a:spcBef>
                <a:spcPct val="0"/>
              </a:spcBef>
              <a:spcAft>
                <a:spcPct val="0"/>
              </a:spcAft>
              <a:defRPr sz="1400">
                <a:solidFill>
                  <a:schemeClr val="tx1"/>
                </a:solidFill>
                <a:latin typeface="Arial Unicode MS" charset="0"/>
                <a:ea typeface="ＭＳ Ｐゴシック" charset="-128"/>
              </a:defRPr>
            </a:lvl9pPr>
          </a:lstStyle>
          <a:p>
            <a:endParaRPr lang="nl-NL" altLang="nl-NL" sz="1050" dirty="0"/>
          </a:p>
        </p:txBody>
      </p:sp>
      <p:sp>
        <p:nvSpPr>
          <p:cNvPr id="395273" name="Rectangle 9"/>
          <p:cNvSpPr>
            <a:spLocks noChangeArrowheads="1"/>
          </p:cNvSpPr>
          <p:nvPr/>
        </p:nvSpPr>
        <p:spPr bwMode="auto">
          <a:xfrm>
            <a:off x="1277542" y="958454"/>
            <a:ext cx="1859756" cy="1292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Unicode MS" charset="0"/>
                <a:ea typeface="ＭＳ Ｐゴシック" charset="-128"/>
              </a:defRPr>
            </a:lvl1pPr>
            <a:lvl2pPr marL="37931725" indent="-37474525">
              <a:defRPr sz="1400">
                <a:solidFill>
                  <a:schemeClr val="tx1"/>
                </a:solidFill>
                <a:latin typeface="Arial Unicode MS" charset="0"/>
                <a:ea typeface="ＭＳ Ｐゴシック" charset="-128"/>
              </a:defRPr>
            </a:lvl2pPr>
            <a:lvl3pPr>
              <a:defRPr sz="1400">
                <a:solidFill>
                  <a:schemeClr val="tx1"/>
                </a:solidFill>
                <a:latin typeface="Arial Unicode MS" charset="0"/>
                <a:ea typeface="ＭＳ Ｐゴシック" charset="-128"/>
              </a:defRPr>
            </a:lvl3pPr>
            <a:lvl4pPr>
              <a:defRPr sz="1400">
                <a:solidFill>
                  <a:schemeClr val="tx1"/>
                </a:solidFill>
                <a:latin typeface="Arial Unicode MS" charset="0"/>
                <a:ea typeface="ＭＳ Ｐゴシック" charset="-128"/>
              </a:defRPr>
            </a:lvl4pPr>
            <a:lvl5pPr>
              <a:defRPr sz="1400">
                <a:solidFill>
                  <a:schemeClr val="tx1"/>
                </a:solidFill>
                <a:latin typeface="Arial Unicode MS" charset="0"/>
                <a:ea typeface="ＭＳ Ｐゴシック" charset="-128"/>
              </a:defRPr>
            </a:lvl5pPr>
            <a:lvl6pPr marL="457200" eaLnBrk="0" fontAlgn="base" hangingPunct="0">
              <a:spcBef>
                <a:spcPct val="0"/>
              </a:spcBef>
              <a:spcAft>
                <a:spcPct val="0"/>
              </a:spcAft>
              <a:defRPr sz="1400">
                <a:solidFill>
                  <a:schemeClr val="tx1"/>
                </a:solidFill>
                <a:latin typeface="Arial Unicode MS" charset="0"/>
                <a:ea typeface="ＭＳ Ｐゴシック" charset="-128"/>
              </a:defRPr>
            </a:lvl6pPr>
            <a:lvl7pPr marL="914400" eaLnBrk="0" fontAlgn="base" hangingPunct="0">
              <a:spcBef>
                <a:spcPct val="0"/>
              </a:spcBef>
              <a:spcAft>
                <a:spcPct val="0"/>
              </a:spcAft>
              <a:defRPr sz="1400">
                <a:solidFill>
                  <a:schemeClr val="tx1"/>
                </a:solidFill>
                <a:latin typeface="Arial Unicode MS" charset="0"/>
                <a:ea typeface="ＭＳ Ｐゴシック" charset="-128"/>
              </a:defRPr>
            </a:lvl7pPr>
            <a:lvl8pPr marL="1371600" eaLnBrk="0" fontAlgn="base" hangingPunct="0">
              <a:spcBef>
                <a:spcPct val="0"/>
              </a:spcBef>
              <a:spcAft>
                <a:spcPct val="0"/>
              </a:spcAft>
              <a:defRPr sz="1400">
                <a:solidFill>
                  <a:schemeClr val="tx1"/>
                </a:solidFill>
                <a:latin typeface="Arial Unicode MS" charset="0"/>
                <a:ea typeface="ＭＳ Ｐゴシック" charset="-128"/>
              </a:defRPr>
            </a:lvl8pPr>
            <a:lvl9pPr marL="1828800" eaLnBrk="0" fontAlgn="base" hangingPunct="0">
              <a:spcBef>
                <a:spcPct val="0"/>
              </a:spcBef>
              <a:spcAft>
                <a:spcPct val="0"/>
              </a:spcAft>
              <a:defRPr sz="1400">
                <a:solidFill>
                  <a:schemeClr val="tx1"/>
                </a:solidFill>
                <a:latin typeface="Arial Unicode MS" charset="0"/>
                <a:ea typeface="ＭＳ Ｐゴシック" charset="-128"/>
              </a:defRPr>
            </a:lvl9pPr>
          </a:lstStyle>
          <a:p>
            <a:r>
              <a:rPr lang="nl-NL" altLang="nl-NL" sz="3600" b="1" dirty="0">
                <a:solidFill>
                  <a:schemeClr val="bg1"/>
                </a:solidFill>
              </a:rPr>
              <a:t>80%</a:t>
            </a:r>
            <a:r>
              <a:rPr lang="nl-NL" altLang="nl-NL" sz="1800" b="1" dirty="0">
                <a:solidFill>
                  <a:schemeClr val="bg1"/>
                </a:solidFill>
              </a:rPr>
              <a:t> </a:t>
            </a:r>
            <a:r>
              <a:rPr lang="nl-NL" altLang="nl-NL" sz="2100" b="1" dirty="0">
                <a:solidFill>
                  <a:schemeClr val="bg1"/>
                </a:solidFill>
              </a:rPr>
              <a:t>Informeel leren</a:t>
            </a:r>
          </a:p>
        </p:txBody>
      </p:sp>
      <p:sp>
        <p:nvSpPr>
          <p:cNvPr id="395274" name="Rectangle 10"/>
          <p:cNvSpPr>
            <a:spLocks noChangeArrowheads="1"/>
          </p:cNvSpPr>
          <p:nvPr/>
        </p:nvSpPr>
        <p:spPr bwMode="auto">
          <a:xfrm>
            <a:off x="1321595" y="4612481"/>
            <a:ext cx="1740694" cy="1292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Unicode MS" charset="0"/>
                <a:ea typeface="ＭＳ Ｐゴシック" charset="-128"/>
              </a:defRPr>
            </a:lvl1pPr>
            <a:lvl2pPr marL="37931725" indent="-37474525">
              <a:defRPr sz="1400">
                <a:solidFill>
                  <a:schemeClr val="tx1"/>
                </a:solidFill>
                <a:latin typeface="Arial Unicode MS" charset="0"/>
                <a:ea typeface="ＭＳ Ｐゴシック" charset="-128"/>
              </a:defRPr>
            </a:lvl2pPr>
            <a:lvl3pPr>
              <a:defRPr sz="1400">
                <a:solidFill>
                  <a:schemeClr val="tx1"/>
                </a:solidFill>
                <a:latin typeface="Arial Unicode MS" charset="0"/>
                <a:ea typeface="ＭＳ Ｐゴシック" charset="-128"/>
              </a:defRPr>
            </a:lvl3pPr>
            <a:lvl4pPr>
              <a:defRPr sz="1400">
                <a:solidFill>
                  <a:schemeClr val="tx1"/>
                </a:solidFill>
                <a:latin typeface="Arial Unicode MS" charset="0"/>
                <a:ea typeface="ＭＳ Ｐゴシック" charset="-128"/>
              </a:defRPr>
            </a:lvl4pPr>
            <a:lvl5pPr>
              <a:defRPr sz="1400">
                <a:solidFill>
                  <a:schemeClr val="tx1"/>
                </a:solidFill>
                <a:latin typeface="Arial Unicode MS" charset="0"/>
                <a:ea typeface="ＭＳ Ｐゴシック" charset="-128"/>
              </a:defRPr>
            </a:lvl5pPr>
            <a:lvl6pPr marL="457200" eaLnBrk="0" fontAlgn="base" hangingPunct="0">
              <a:spcBef>
                <a:spcPct val="0"/>
              </a:spcBef>
              <a:spcAft>
                <a:spcPct val="0"/>
              </a:spcAft>
              <a:defRPr sz="1400">
                <a:solidFill>
                  <a:schemeClr val="tx1"/>
                </a:solidFill>
                <a:latin typeface="Arial Unicode MS" charset="0"/>
                <a:ea typeface="ＭＳ Ｐゴシック" charset="-128"/>
              </a:defRPr>
            </a:lvl6pPr>
            <a:lvl7pPr marL="914400" eaLnBrk="0" fontAlgn="base" hangingPunct="0">
              <a:spcBef>
                <a:spcPct val="0"/>
              </a:spcBef>
              <a:spcAft>
                <a:spcPct val="0"/>
              </a:spcAft>
              <a:defRPr sz="1400">
                <a:solidFill>
                  <a:schemeClr val="tx1"/>
                </a:solidFill>
                <a:latin typeface="Arial Unicode MS" charset="0"/>
                <a:ea typeface="ＭＳ Ｐゴシック" charset="-128"/>
              </a:defRPr>
            </a:lvl7pPr>
            <a:lvl8pPr marL="1371600" eaLnBrk="0" fontAlgn="base" hangingPunct="0">
              <a:spcBef>
                <a:spcPct val="0"/>
              </a:spcBef>
              <a:spcAft>
                <a:spcPct val="0"/>
              </a:spcAft>
              <a:defRPr sz="1400">
                <a:solidFill>
                  <a:schemeClr val="tx1"/>
                </a:solidFill>
                <a:latin typeface="Arial Unicode MS" charset="0"/>
                <a:ea typeface="ＭＳ Ｐゴシック" charset="-128"/>
              </a:defRPr>
            </a:lvl8pPr>
            <a:lvl9pPr marL="1828800" eaLnBrk="0" fontAlgn="base" hangingPunct="0">
              <a:spcBef>
                <a:spcPct val="0"/>
              </a:spcBef>
              <a:spcAft>
                <a:spcPct val="0"/>
              </a:spcAft>
              <a:defRPr sz="1400">
                <a:solidFill>
                  <a:schemeClr val="tx1"/>
                </a:solidFill>
                <a:latin typeface="Arial Unicode MS" charset="0"/>
                <a:ea typeface="ＭＳ Ｐゴシック" charset="-128"/>
              </a:defRPr>
            </a:lvl9pPr>
          </a:lstStyle>
          <a:p>
            <a:r>
              <a:rPr lang="nl-NL" altLang="nl-NL" sz="3600" b="1" dirty="0">
                <a:solidFill>
                  <a:schemeClr val="bg1"/>
                </a:solidFill>
              </a:rPr>
              <a:t>20%</a:t>
            </a:r>
            <a:r>
              <a:rPr lang="nl-NL" altLang="nl-NL" sz="2100" b="1" dirty="0">
                <a:solidFill>
                  <a:schemeClr val="bg1"/>
                </a:solidFill>
              </a:rPr>
              <a:t> Formeel leren</a:t>
            </a:r>
          </a:p>
        </p:txBody>
      </p:sp>
      <p:pic>
        <p:nvPicPr>
          <p:cNvPr id="395278" name="Picture 14" descr="ICEF Trai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7298" y="4394598"/>
            <a:ext cx="3535191" cy="1770706"/>
          </a:xfrm>
          <a:prstGeom prst="rect">
            <a:avLst/>
          </a:prstGeom>
          <a:noFill/>
          <a:ln w="38100">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pic>
        <p:nvPicPr>
          <p:cNvPr id="2" name="Afbeelding 1"/>
          <p:cNvPicPr>
            <a:picLocks noChangeAspect="1"/>
          </p:cNvPicPr>
          <p:nvPr/>
        </p:nvPicPr>
        <p:blipFill>
          <a:blip r:embed="rId4"/>
          <a:stretch>
            <a:fillRect/>
          </a:stretch>
        </p:blipFill>
        <p:spPr>
          <a:xfrm>
            <a:off x="2686050" y="1060104"/>
            <a:ext cx="4957160" cy="2883246"/>
          </a:xfrm>
          <a:prstGeom prst="rect">
            <a:avLst/>
          </a:prstGeom>
        </p:spPr>
      </p:pic>
    </p:spTree>
    <p:custDataLst>
      <p:tags r:id="rId1"/>
    </p:custDataLst>
    <p:extLst>
      <p:ext uri="{BB962C8B-B14F-4D97-AF65-F5344CB8AC3E}">
        <p14:creationId xmlns:p14="http://schemas.microsoft.com/office/powerpoint/2010/main" val="824087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95278"/>
                                        </p:tgtEl>
                                        <p:attrNameLst>
                                          <p:attrName>style.visibility</p:attrName>
                                        </p:attrNameLst>
                                      </p:cBhvr>
                                      <p:to>
                                        <p:strVal val="visible"/>
                                      </p:to>
                                    </p:set>
                                    <p:anim calcmode="lin" valueType="num">
                                      <p:cBhvr additive="base">
                                        <p:cTn id="7" dur="500" fill="hold"/>
                                        <p:tgtEl>
                                          <p:spTgt spid="395278"/>
                                        </p:tgtEl>
                                        <p:attrNameLst>
                                          <p:attrName>ppt_x</p:attrName>
                                        </p:attrNameLst>
                                      </p:cBhvr>
                                      <p:tavLst>
                                        <p:tav tm="0">
                                          <p:val>
                                            <p:strVal val="#ppt_x"/>
                                          </p:val>
                                        </p:tav>
                                        <p:tav tm="100000">
                                          <p:val>
                                            <p:strVal val="#ppt_x"/>
                                          </p:val>
                                        </p:tav>
                                      </p:tavLst>
                                    </p:anim>
                                    <p:anim calcmode="lin" valueType="num">
                                      <p:cBhvr additive="base">
                                        <p:cTn id="8" dur="500" fill="hold"/>
                                        <p:tgtEl>
                                          <p:spTgt spid="39527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5274"/>
                                        </p:tgtEl>
                                        <p:attrNameLst>
                                          <p:attrName>style.visibility</p:attrName>
                                        </p:attrNameLst>
                                      </p:cBhvr>
                                      <p:to>
                                        <p:strVal val="visible"/>
                                      </p:to>
                                    </p:set>
                                    <p:anim calcmode="lin" valueType="num">
                                      <p:cBhvr additive="base">
                                        <p:cTn id="11" dur="500" fill="hold"/>
                                        <p:tgtEl>
                                          <p:spTgt spid="395274"/>
                                        </p:tgtEl>
                                        <p:attrNameLst>
                                          <p:attrName>ppt_x</p:attrName>
                                        </p:attrNameLst>
                                      </p:cBhvr>
                                      <p:tavLst>
                                        <p:tav tm="0">
                                          <p:val>
                                            <p:strVal val="#ppt_x"/>
                                          </p:val>
                                        </p:tav>
                                        <p:tav tm="100000">
                                          <p:val>
                                            <p:strVal val="#ppt_x"/>
                                          </p:val>
                                        </p:tav>
                                      </p:tavLst>
                                    </p:anim>
                                    <p:anim calcmode="lin" valueType="num">
                                      <p:cBhvr additive="base">
                                        <p:cTn id="12" dur="500" fill="hold"/>
                                        <p:tgtEl>
                                          <p:spTgt spid="39527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95273"/>
                                        </p:tgtEl>
                                        <p:attrNameLst>
                                          <p:attrName>style.visibility</p:attrName>
                                        </p:attrNameLst>
                                      </p:cBhvr>
                                      <p:to>
                                        <p:strVal val="visible"/>
                                      </p:to>
                                    </p:set>
                                    <p:anim calcmode="lin" valueType="num">
                                      <p:cBhvr additive="base">
                                        <p:cTn id="15" dur="500" fill="hold"/>
                                        <p:tgtEl>
                                          <p:spTgt spid="395273"/>
                                        </p:tgtEl>
                                        <p:attrNameLst>
                                          <p:attrName>ppt_x</p:attrName>
                                        </p:attrNameLst>
                                      </p:cBhvr>
                                      <p:tavLst>
                                        <p:tav tm="0">
                                          <p:val>
                                            <p:strVal val="#ppt_x"/>
                                          </p:val>
                                        </p:tav>
                                        <p:tav tm="100000">
                                          <p:val>
                                            <p:strVal val="#ppt_x"/>
                                          </p:val>
                                        </p:tav>
                                      </p:tavLst>
                                    </p:anim>
                                    <p:anim calcmode="lin" valueType="num">
                                      <p:cBhvr additive="base">
                                        <p:cTn id="16" dur="500" fill="hold"/>
                                        <p:tgtEl>
                                          <p:spTgt spid="3952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73" grpId="0"/>
      <p:bldP spid="3952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weten we ook? </a:t>
            </a:r>
            <a:endParaRPr lang="nl-NL" dirty="0"/>
          </a:p>
        </p:txBody>
      </p:sp>
      <p:sp>
        <p:nvSpPr>
          <p:cNvPr id="3" name="Tijdelijke aanduiding voor inhoud 2"/>
          <p:cNvSpPr>
            <a:spLocks noGrp="1"/>
          </p:cNvSpPr>
          <p:nvPr>
            <p:ph idx="1"/>
          </p:nvPr>
        </p:nvSpPr>
        <p:spPr/>
        <p:txBody>
          <a:bodyPr>
            <a:normAutofit fontScale="92500" lnSpcReduction="20000"/>
          </a:bodyPr>
          <a:lstStyle/>
          <a:p>
            <a:pPr marL="0" indent="0" defTabSz="685800">
              <a:spcBef>
                <a:spcPts val="0"/>
              </a:spcBef>
              <a:buNone/>
              <a:defRPr/>
            </a:pPr>
            <a:r>
              <a:rPr lang="nl-NL" dirty="0" smtClean="0"/>
              <a:t>Huidige situatie: </a:t>
            </a:r>
          </a:p>
          <a:p>
            <a:pPr marL="0" indent="0" defTabSz="685800">
              <a:spcBef>
                <a:spcPts val="0"/>
              </a:spcBef>
              <a:buNone/>
              <a:defRPr/>
            </a:pPr>
            <a:r>
              <a:rPr lang="nl-NL" dirty="0" smtClean="0"/>
              <a:t>Complexe samenleving, hoge werkdruk, veel ‘eisen’ waar we in ons leven aan willen voldoen</a:t>
            </a:r>
            <a:r>
              <a:rPr lang="mr-IN" dirty="0" smtClean="0"/>
              <a:t>…</a:t>
            </a:r>
            <a:endParaRPr lang="nl-NL" dirty="0" smtClean="0"/>
          </a:p>
          <a:p>
            <a:pPr marL="0" indent="0" defTabSz="685800">
              <a:spcBef>
                <a:spcPts val="0"/>
              </a:spcBef>
              <a:buNone/>
              <a:defRPr/>
            </a:pPr>
            <a:endParaRPr lang="nl-NL" dirty="0" smtClean="0"/>
          </a:p>
          <a:p>
            <a:pPr marL="0" indent="0" defTabSz="685800">
              <a:spcBef>
                <a:spcPts val="0"/>
              </a:spcBef>
              <a:buNone/>
              <a:defRPr/>
            </a:pPr>
            <a:r>
              <a:rPr lang="nl-NL" dirty="0" smtClean="0"/>
              <a:t>Wat denken jullie? </a:t>
            </a:r>
          </a:p>
          <a:p>
            <a:pPr marL="0" indent="0" defTabSz="685800">
              <a:spcBef>
                <a:spcPts val="0"/>
              </a:spcBef>
              <a:buNone/>
              <a:defRPr/>
            </a:pPr>
            <a:r>
              <a:rPr lang="nl-NL" dirty="0" smtClean="0"/>
              <a:t>In hoeverre ben jij zelf (of is je AIOS) binnen zijn werk/leven bezig met:                                               </a:t>
            </a:r>
          </a:p>
          <a:p>
            <a:pPr marL="0" indent="0" defTabSz="685800">
              <a:spcBef>
                <a:spcPts val="0"/>
              </a:spcBef>
              <a:buNone/>
              <a:defRPr/>
            </a:pPr>
            <a:endParaRPr lang="nl-NL" dirty="0"/>
          </a:p>
          <a:p>
            <a:pPr marL="0" indent="0" defTabSz="685800">
              <a:spcBef>
                <a:spcPts val="0"/>
              </a:spcBef>
              <a:buNone/>
              <a:defRPr/>
            </a:pPr>
            <a:r>
              <a:rPr lang="nl-NL" dirty="0" smtClean="0"/>
              <a:t>                                                  </a:t>
            </a:r>
          </a:p>
          <a:p>
            <a:pPr marL="0" indent="0" defTabSz="685800">
              <a:spcBef>
                <a:spcPts val="0"/>
              </a:spcBef>
              <a:buNone/>
              <a:defRPr/>
            </a:pPr>
            <a:endParaRPr lang="nl-NL" dirty="0"/>
          </a:p>
          <a:p>
            <a:pPr marL="0" indent="0" defTabSz="685800">
              <a:spcBef>
                <a:spcPts val="0"/>
              </a:spcBef>
              <a:buNone/>
              <a:defRPr/>
            </a:pPr>
            <a:r>
              <a:rPr lang="nl-NL" dirty="0" smtClean="0"/>
              <a:t> Leren              </a:t>
            </a:r>
            <a:r>
              <a:rPr lang="mr-IN" dirty="0" smtClean="0"/>
              <a:t>…</a:t>
            </a:r>
            <a:r>
              <a:rPr lang="nl-NL" dirty="0" smtClean="0"/>
              <a:t>.versus</a:t>
            </a:r>
            <a:r>
              <a:rPr lang="mr-IN" dirty="0" smtClean="0"/>
              <a:t>…</a:t>
            </a:r>
            <a:r>
              <a:rPr lang="nl-NL" dirty="0" smtClean="0"/>
              <a:t>.                presteren? </a:t>
            </a:r>
          </a:p>
          <a:p>
            <a:pPr defTabSz="685800">
              <a:spcBef>
                <a:spcPts val="0"/>
              </a:spcBef>
              <a:buFontTx/>
              <a:buChar char="-"/>
              <a:defRPr/>
            </a:pPr>
            <a:endParaRPr lang="nl-NL" dirty="0"/>
          </a:p>
          <a:p>
            <a:pPr defTabSz="685800">
              <a:spcBef>
                <a:spcPts val="0"/>
              </a:spcBef>
              <a:buFontTx/>
              <a:buChar char="-"/>
              <a:defRPr/>
            </a:pPr>
            <a:endParaRPr lang="nl-NL" dirty="0" smtClean="0"/>
          </a:p>
          <a:p>
            <a:pPr defTabSz="685800">
              <a:spcBef>
                <a:spcPts val="0"/>
              </a:spcBef>
              <a:buFontTx/>
              <a:buChar char="-"/>
              <a:defRPr/>
            </a:pPr>
            <a:endParaRPr lang="nl-NL" dirty="0"/>
          </a:p>
        </p:txBody>
      </p:sp>
      <p:sp>
        <p:nvSpPr>
          <p:cNvPr id="6" name="Pijl rechts 5"/>
          <p:cNvSpPr/>
          <p:nvPr/>
        </p:nvSpPr>
        <p:spPr>
          <a:xfrm>
            <a:off x="1835696" y="5373216"/>
            <a:ext cx="733806" cy="3634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7" name="Pijl links 6"/>
          <p:cNvSpPr/>
          <p:nvPr/>
        </p:nvSpPr>
        <p:spPr>
          <a:xfrm>
            <a:off x="4716016" y="5373216"/>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Tree>
    <p:extLst>
      <p:ext uri="{BB962C8B-B14F-4D97-AF65-F5344CB8AC3E}">
        <p14:creationId xmlns:p14="http://schemas.microsoft.com/office/powerpoint/2010/main" val="2062940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weten we ook </a:t>
            </a:r>
            <a:r>
              <a:rPr lang="mr-IN" dirty="0" smtClean="0"/>
              <a:t>…</a:t>
            </a:r>
            <a:r>
              <a:rPr lang="nl-NL" dirty="0" smtClean="0"/>
              <a:t>? </a:t>
            </a:r>
            <a:endParaRPr lang="nl-NL" dirty="0"/>
          </a:p>
        </p:txBody>
      </p:sp>
      <p:sp>
        <p:nvSpPr>
          <p:cNvPr id="3" name="Tijdelijke aanduiding voor inhoud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nl-NL" dirty="0" smtClean="0"/>
          </a:p>
          <a:p>
            <a:pPr marL="0" marR="0" lvl="0" indent="0" defTabSz="914400" eaLnBrk="1" fontAlgn="auto" latinLnBrk="0" hangingPunct="1">
              <a:lnSpc>
                <a:spcPct val="100000"/>
              </a:lnSpc>
              <a:spcBef>
                <a:spcPts val="0"/>
              </a:spcBef>
              <a:spcAft>
                <a:spcPts val="0"/>
              </a:spcAft>
              <a:buClrTx/>
              <a:buSzTx/>
              <a:buFontTx/>
              <a:buNone/>
              <a:tabLst/>
              <a:defRPr/>
            </a:pPr>
            <a:r>
              <a:rPr lang="nl-NL" dirty="0" smtClean="0"/>
              <a:t>Onze generatie (docenten/</a:t>
            </a:r>
            <a:r>
              <a:rPr lang="nl-NL" dirty="0" smtClean="0"/>
              <a:t>HAO’s</a:t>
            </a:r>
            <a:r>
              <a:rPr lang="nl-NL" dirty="0" smtClean="0"/>
              <a:t>) veelal gesocialiseerd met ‘leren vanuit tekorten’ (</a:t>
            </a:r>
            <a:r>
              <a:rPr lang="nl-NL" i="1" dirty="0" smtClean="0"/>
              <a:t>denk aan de rode corrigeerstift</a:t>
            </a:r>
            <a:r>
              <a:rPr lang="nl-NL" dirty="0" smtClean="0"/>
              <a:t>) </a:t>
            </a:r>
            <a:r>
              <a:rPr lang="mr-IN" dirty="0" smtClean="0"/>
              <a:t>…</a:t>
            </a:r>
            <a:r>
              <a:rPr lang="nl-NL" dirty="0" smtClean="0"/>
              <a:t>en minder vanuit ‘zelfsturing’ en ‘leren vanuit talenten’</a:t>
            </a:r>
            <a:r>
              <a:rPr lang="mr-IN" dirty="0" smtClean="0"/>
              <a:t>…</a:t>
            </a:r>
            <a:r>
              <a:rPr lang="nl-NL" dirty="0" smtClean="0"/>
              <a:t>.</a:t>
            </a:r>
          </a:p>
          <a:p>
            <a:pPr marL="0" marR="0" lvl="0" indent="0" defTabSz="914400" eaLnBrk="1" fontAlgn="auto" latinLnBrk="0" hangingPunct="1">
              <a:lnSpc>
                <a:spcPct val="100000"/>
              </a:lnSpc>
              <a:spcBef>
                <a:spcPts val="0"/>
              </a:spcBef>
              <a:spcAft>
                <a:spcPts val="0"/>
              </a:spcAft>
              <a:buClrTx/>
              <a:buSzTx/>
              <a:buFontTx/>
              <a:buNone/>
              <a:tabLst/>
              <a:defRPr/>
            </a:pPr>
            <a:endParaRPr lang="nl-NL" dirty="0"/>
          </a:p>
          <a:p>
            <a:pPr marR="0" lvl="0" defTabSz="914400" eaLnBrk="1" fontAlgn="auto" latinLnBrk="0" hangingPunct="1">
              <a:lnSpc>
                <a:spcPct val="100000"/>
              </a:lnSpc>
              <a:spcBef>
                <a:spcPts val="0"/>
              </a:spcBef>
              <a:spcAft>
                <a:spcPts val="0"/>
              </a:spcAft>
              <a:buClrTx/>
              <a:buSzTx/>
              <a:buFont typeface="Symbol" charset="2"/>
              <a:buChar char="Þ"/>
              <a:tabLst/>
              <a:defRPr/>
            </a:pPr>
            <a:r>
              <a:rPr lang="nl-NL" dirty="0" smtClean="0"/>
              <a:t>dus; Wat leven wij begeleiders voor </a:t>
            </a:r>
            <a:r>
              <a:rPr lang="mr-IN" dirty="0" smtClean="0"/>
              <a:t>…</a:t>
            </a:r>
            <a:r>
              <a:rPr lang="nl-NL" dirty="0" smtClean="0"/>
              <a:t>.? Met betrekking tot leren, ontwikkelen</a:t>
            </a:r>
            <a:r>
              <a:rPr lang="mr-IN" dirty="0" smtClean="0"/>
              <a:t>…</a:t>
            </a:r>
            <a:r>
              <a:rPr lang="nl-NL" dirty="0" smtClean="0"/>
              <a:t>.leerruimte op jouw praktijk? </a:t>
            </a:r>
            <a:r>
              <a:rPr lang="mr-IN" dirty="0" smtClean="0"/>
              <a:t>…</a:t>
            </a:r>
            <a:r>
              <a:rPr lang="nl-NL" dirty="0" smtClean="0"/>
              <a:t> </a:t>
            </a:r>
          </a:p>
        </p:txBody>
      </p:sp>
    </p:spTree>
    <p:extLst>
      <p:ext uri="{BB962C8B-B14F-4D97-AF65-F5344CB8AC3E}">
        <p14:creationId xmlns:p14="http://schemas.microsoft.com/office/powerpoint/2010/main" val="1186845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Hoe denken wij over leren in de Huisartsopleiding </a:t>
            </a:r>
            <a:endParaRPr lang="nl-NL" dirty="0"/>
          </a:p>
        </p:txBody>
      </p:sp>
      <p:sp>
        <p:nvSpPr>
          <p:cNvPr id="7" name="Tekstvak 6"/>
          <p:cNvSpPr txBox="1"/>
          <p:nvPr/>
        </p:nvSpPr>
        <p:spPr>
          <a:xfrm>
            <a:off x="457201" y="1772816"/>
            <a:ext cx="8223176" cy="4678204"/>
          </a:xfrm>
          <a:prstGeom prst="rect">
            <a:avLst/>
          </a:prstGeom>
          <a:noFill/>
        </p:spPr>
        <p:txBody>
          <a:bodyPr wrap="square" rtlCol="0">
            <a:spAutoFit/>
          </a:bodyPr>
          <a:lstStyle/>
          <a:p>
            <a:r>
              <a:rPr lang="nl-NL" sz="2800" b="1" dirty="0"/>
              <a:t>Landelijk </a:t>
            </a:r>
            <a:r>
              <a:rPr lang="nl-NL" sz="2800" b="1" dirty="0"/>
              <a:t>Opleidings</a:t>
            </a:r>
            <a:r>
              <a:rPr lang="nl-NL" sz="2800" b="1" dirty="0"/>
              <a:t> </a:t>
            </a:r>
            <a:r>
              <a:rPr lang="nl-NL" sz="2800" b="1" dirty="0" smtClean="0"/>
              <a:t>Plan (LOP, 2016): </a:t>
            </a:r>
          </a:p>
          <a:p>
            <a:pPr marL="285750" indent="-285750">
              <a:buFontTx/>
              <a:buChar char="-"/>
            </a:pPr>
            <a:r>
              <a:rPr lang="nl-NL" sz="2800" dirty="0" smtClean="0"/>
              <a:t>De </a:t>
            </a:r>
            <a:r>
              <a:rPr lang="nl-NL" sz="2800" dirty="0"/>
              <a:t>opleiding van de </a:t>
            </a:r>
            <a:r>
              <a:rPr lang="nl-NL" sz="2800" dirty="0"/>
              <a:t>aios</a:t>
            </a:r>
            <a:r>
              <a:rPr lang="nl-NL" sz="2800" dirty="0"/>
              <a:t> in de praktijk staat centraal. </a:t>
            </a:r>
          </a:p>
          <a:p>
            <a:pPr marL="285750" indent="-285750">
              <a:buFontTx/>
              <a:buChar char="-"/>
            </a:pPr>
            <a:r>
              <a:rPr lang="nl-NL" sz="2800" dirty="0" smtClean="0"/>
              <a:t>Het </a:t>
            </a:r>
            <a:r>
              <a:rPr lang="nl-NL" sz="2800" dirty="0"/>
              <a:t>leren in de praktijk wordt ondersteund door het opleidingsinstituut. </a:t>
            </a:r>
            <a:endParaRPr lang="nl-NL" sz="2800" dirty="0" smtClean="0"/>
          </a:p>
          <a:p>
            <a:pPr marL="285750" indent="-285750">
              <a:buFontTx/>
              <a:buChar char="-"/>
            </a:pPr>
            <a:r>
              <a:rPr lang="nl-NL" sz="2800" dirty="0" smtClean="0"/>
              <a:t>Het </a:t>
            </a:r>
            <a:r>
              <a:rPr lang="nl-NL" sz="2800" dirty="0"/>
              <a:t>leren wordt gestimuleerd door observatie, feedback, toetsing en beoordeling </a:t>
            </a:r>
            <a:endParaRPr lang="nl-NL" sz="2800" dirty="0" smtClean="0"/>
          </a:p>
          <a:p>
            <a:pPr marL="285750" indent="-285750">
              <a:buFontTx/>
              <a:buChar char="-"/>
            </a:pPr>
            <a:r>
              <a:rPr lang="nl-NL" sz="2800" dirty="0" smtClean="0"/>
              <a:t>De </a:t>
            </a:r>
            <a:r>
              <a:rPr lang="nl-NL" sz="2800" dirty="0"/>
              <a:t>opleiding sluit aan op de ontwikkeling en ambities van de individuele </a:t>
            </a:r>
            <a:r>
              <a:rPr lang="nl-NL" sz="2800" dirty="0"/>
              <a:t>aios</a:t>
            </a:r>
            <a:r>
              <a:rPr lang="nl-NL" sz="2800" dirty="0"/>
              <a:t>. </a:t>
            </a:r>
            <a:endParaRPr lang="nl-NL" sz="2800" dirty="0" smtClean="0"/>
          </a:p>
          <a:p>
            <a:pPr marL="285750" indent="-285750">
              <a:buFontTx/>
              <a:buChar char="-"/>
            </a:pPr>
            <a:r>
              <a:rPr lang="nl-NL" sz="2800" dirty="0" smtClean="0"/>
              <a:t>De </a:t>
            </a:r>
            <a:r>
              <a:rPr lang="nl-NL" sz="2800" dirty="0"/>
              <a:t>opleiding wordt verzorgd door vakinhoudelijk en didactisch bekwame opleiders en docenten. </a:t>
            </a:r>
          </a:p>
          <a:p>
            <a:pPr marL="342900" marR="0" lvl="0" indent="-342900" defTabSz="914400" eaLnBrk="1" fontAlgn="auto" latinLnBrk="0" hangingPunct="1">
              <a:lnSpc>
                <a:spcPct val="100000"/>
              </a:lnSpc>
              <a:spcBef>
                <a:spcPts val="0"/>
              </a:spcBef>
              <a:spcAft>
                <a:spcPts val="0"/>
              </a:spcAft>
              <a:buClrTx/>
              <a:buSzTx/>
              <a:buFontTx/>
              <a:buNone/>
              <a:tabLst/>
              <a:defRPr/>
            </a:pPr>
            <a:endParaRPr lang="nl-NL" dirty="0" smtClean="0"/>
          </a:p>
        </p:txBody>
      </p:sp>
    </p:spTree>
    <p:extLst>
      <p:ext uri="{BB962C8B-B14F-4D97-AF65-F5344CB8AC3E}">
        <p14:creationId xmlns:p14="http://schemas.microsoft.com/office/powerpoint/2010/main" val="12211407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IEWOFFICEVERSIE" val="2009.2.0.0"/>
</p:tagLst>
</file>

<file path=ppt/tags/tag10.xml><?xml version="1.0" encoding="utf-8"?>
<p:tagLst xmlns:a="http://schemas.openxmlformats.org/drawingml/2006/main" xmlns:r="http://schemas.openxmlformats.org/officeDocument/2006/relationships" xmlns:p="http://schemas.openxmlformats.org/presentationml/2006/main">
  <p:tag name="VIEWOFFICEVERSIE" val="2006.3.0.0"/>
  <p:tag name="PROJECT" val="710TGIN1t"/>
</p:tagLst>
</file>

<file path=ppt/tags/tag11.xml><?xml version="1.0" encoding="utf-8"?>
<p:tagLst xmlns:a="http://schemas.openxmlformats.org/drawingml/2006/main" xmlns:r="http://schemas.openxmlformats.org/officeDocument/2006/relationships" xmlns:p="http://schemas.openxmlformats.org/presentationml/2006/main">
  <p:tag name="ITEMLINKS" val="556"/>
  <p:tag name="ITEMTOP" val="57,75"/>
  <p:tag name="ITEMBREEDTE" val="121,625"/>
  <p:tag name="ITEMHOOGTE" val="162,125"/>
</p:tagLst>
</file>

<file path=ppt/tags/tag12.xml><?xml version="1.0" encoding="utf-8"?>
<p:tagLst xmlns:a="http://schemas.openxmlformats.org/drawingml/2006/main" xmlns:r="http://schemas.openxmlformats.org/officeDocument/2006/relationships" xmlns:p="http://schemas.openxmlformats.org/presentationml/2006/main">
  <p:tag name="VIEWOFFICEVERSIE" val="2006.3.0.0"/>
  <p:tag name="PROJECT" val="710TGIN1t"/>
</p:tagLst>
</file>

<file path=ppt/tags/tag13.xml><?xml version="1.0" encoding="utf-8"?>
<p:tagLst xmlns:a="http://schemas.openxmlformats.org/drawingml/2006/main" xmlns:r="http://schemas.openxmlformats.org/officeDocument/2006/relationships" xmlns:p="http://schemas.openxmlformats.org/presentationml/2006/main">
  <p:tag name="ITEMLINKS" val="477,875"/>
  <p:tag name="ITEMTOP" val="59,375"/>
  <p:tag name="ITEMBREEDTE" val="200,25"/>
  <p:tag name="ITEMHOOGTE" val="150,125"/>
</p:tagLst>
</file>

<file path=ppt/tags/tag14.xml><?xml version="1.0" encoding="utf-8"?>
<p:tagLst xmlns:a="http://schemas.openxmlformats.org/drawingml/2006/main" xmlns:r="http://schemas.openxmlformats.org/officeDocument/2006/relationships" xmlns:p="http://schemas.openxmlformats.org/presentationml/2006/main">
  <p:tag name="VIEWOFFICEVERSIE" val="2006.3.0.0"/>
  <p:tag name="PROJECT" val="710TGIN1t"/>
</p:tagLst>
</file>

<file path=ppt/tags/tag15.xml><?xml version="1.0" encoding="utf-8"?>
<p:tagLst xmlns:a="http://schemas.openxmlformats.org/drawingml/2006/main" xmlns:r="http://schemas.openxmlformats.org/officeDocument/2006/relationships" xmlns:p="http://schemas.openxmlformats.org/presentationml/2006/main">
  <p:tag name="ITEMLINKS" val="536,25"/>
  <p:tag name="ITEMTOP" val="59,375"/>
  <p:tag name="ITEMBREEDTE" val="143"/>
  <p:tag name="ITEMHOOGTE" val="190,625"/>
</p:tagLst>
</file>

<file path=ppt/tags/tag16.xml><?xml version="1.0" encoding="utf-8"?>
<p:tagLst xmlns:a="http://schemas.openxmlformats.org/drawingml/2006/main" xmlns:r="http://schemas.openxmlformats.org/officeDocument/2006/relationships" xmlns:p="http://schemas.openxmlformats.org/presentationml/2006/main">
  <p:tag name="VIEWOFFICEVERSIE" val="2006.3.0.0"/>
  <p:tag name="PROJECT" val="710TGIN1t"/>
</p:tagLst>
</file>

<file path=ppt/tags/tag17.xml><?xml version="1.0" encoding="utf-8"?>
<p:tagLst xmlns:a="http://schemas.openxmlformats.org/drawingml/2006/main" xmlns:r="http://schemas.openxmlformats.org/officeDocument/2006/relationships" xmlns:p="http://schemas.openxmlformats.org/presentationml/2006/main">
  <p:tag name="ITEMLINKS" val="428"/>
  <p:tag name="ITEMTOP" val="54,5"/>
  <p:tag name="ITEMBREEDTE" val="252,5"/>
  <p:tag name="ITEMHOOGTE" val="170,125"/>
</p:tagLst>
</file>

<file path=ppt/tags/tag18.xml><?xml version="1.0" encoding="utf-8"?>
<p:tagLst xmlns:a="http://schemas.openxmlformats.org/drawingml/2006/main" xmlns:r="http://schemas.openxmlformats.org/officeDocument/2006/relationships" xmlns:p="http://schemas.openxmlformats.org/presentationml/2006/main">
  <p:tag name="VIEWOFFICEVERSIE" val="2006.3.0.0"/>
  <p:tag name="PROJECT" val="710TGIN1t"/>
</p:tagLst>
</file>

<file path=ppt/tags/tag19.xml><?xml version="1.0" encoding="utf-8"?>
<p:tagLst xmlns:a="http://schemas.openxmlformats.org/drawingml/2006/main" xmlns:r="http://schemas.openxmlformats.org/officeDocument/2006/relationships" xmlns:p="http://schemas.openxmlformats.org/presentationml/2006/main">
  <p:tag name="ITEMLINKS" val="90"/>
  <p:tag name="ITEMTOP" val="42"/>
  <p:tag name="ITEMBREEDTE" val="570"/>
  <p:tag name="ITEMHOOGTE" val="78"/>
</p:tagLst>
</file>

<file path=ppt/tags/tag2.xml><?xml version="1.0" encoding="utf-8"?>
<p:tagLst xmlns:a="http://schemas.openxmlformats.org/drawingml/2006/main" xmlns:r="http://schemas.openxmlformats.org/officeDocument/2006/relationships" xmlns:p="http://schemas.openxmlformats.org/presentationml/2006/main">
  <p:tag name="VIEWOFFICEVERSIE" val="2006.3.0.0"/>
  <p:tag name="PROJECT" val="710TGIN1t"/>
</p:tagLst>
</file>

<file path=ppt/tags/tag20.xml><?xml version="1.0" encoding="utf-8"?>
<p:tagLst xmlns:a="http://schemas.openxmlformats.org/drawingml/2006/main" xmlns:r="http://schemas.openxmlformats.org/officeDocument/2006/relationships" xmlns:p="http://schemas.openxmlformats.org/presentationml/2006/main">
  <p:tag name="ITEMLINKS" val="90"/>
  <p:tag name="ITEMTOP" val="138"/>
  <p:tag name="ITEMBREEDTE" val="570"/>
  <p:tag name="ITEMHOOGTE" val="354"/>
</p:tagLst>
</file>

<file path=ppt/tags/tag21.xml><?xml version="1.0" encoding="utf-8"?>
<p:tagLst xmlns:a="http://schemas.openxmlformats.org/drawingml/2006/main" xmlns:r="http://schemas.openxmlformats.org/officeDocument/2006/relationships" xmlns:p="http://schemas.openxmlformats.org/presentationml/2006/main">
  <p:tag name="ITEMLINKS" val="90"/>
  <p:tag name="ITEMTOP" val="144,75"/>
  <p:tag name="ITEMBREEDTE" val="24"/>
  <p:tag name="ITEMHOOGTE" val="24"/>
</p:tagLst>
</file>

<file path=ppt/tags/tag22.xml><?xml version="1.0" encoding="utf-8"?>
<p:tagLst xmlns:a="http://schemas.openxmlformats.org/drawingml/2006/main" xmlns:r="http://schemas.openxmlformats.org/officeDocument/2006/relationships" xmlns:p="http://schemas.openxmlformats.org/presentationml/2006/main">
  <p:tag name="ITEMLINKS" val="90"/>
  <p:tag name="ITEMTOP" val="205,5"/>
  <p:tag name="ITEMBREEDTE" val="24"/>
  <p:tag name="ITEMHOOGTE" val="24"/>
</p:tagLst>
</file>

<file path=ppt/tags/tag23.xml><?xml version="1.0" encoding="utf-8"?>
<p:tagLst xmlns:a="http://schemas.openxmlformats.org/drawingml/2006/main" xmlns:r="http://schemas.openxmlformats.org/officeDocument/2006/relationships" xmlns:p="http://schemas.openxmlformats.org/presentationml/2006/main">
  <p:tag name="ITEMLINKS" val="90"/>
  <p:tag name="ITEMTOP" val="269,5"/>
  <p:tag name="ITEMBREEDTE" val="24"/>
  <p:tag name="ITEMHOOGTE" val="24"/>
</p:tagLst>
</file>

<file path=ppt/tags/tag24.xml><?xml version="1.0" encoding="utf-8"?>
<p:tagLst xmlns:a="http://schemas.openxmlformats.org/drawingml/2006/main" xmlns:r="http://schemas.openxmlformats.org/officeDocument/2006/relationships" xmlns:p="http://schemas.openxmlformats.org/presentationml/2006/main">
  <p:tag name="ITEMLINKS" val="90"/>
  <p:tag name="ITEMTOP" val="333,25"/>
  <p:tag name="ITEMBREEDTE" val="24"/>
  <p:tag name="ITEMHOOGTE" val="24"/>
</p:tagLst>
</file>

<file path=ppt/tags/tag25.xml><?xml version="1.0" encoding="utf-8"?>
<p:tagLst xmlns:a="http://schemas.openxmlformats.org/drawingml/2006/main" xmlns:r="http://schemas.openxmlformats.org/officeDocument/2006/relationships" xmlns:p="http://schemas.openxmlformats.org/presentationml/2006/main">
  <p:tag name="ITEMLINKS" val="90"/>
  <p:tag name="ITEMTOP" val="397,75"/>
  <p:tag name="ITEMBREEDTE" val="24"/>
  <p:tag name="ITEMHOOGTE" val="24"/>
</p:tagLst>
</file>

<file path=ppt/tags/tag26.xml><?xml version="1.0" encoding="utf-8"?>
<p:tagLst xmlns:a="http://schemas.openxmlformats.org/drawingml/2006/main" xmlns:r="http://schemas.openxmlformats.org/officeDocument/2006/relationships" xmlns:p="http://schemas.openxmlformats.org/presentationml/2006/main">
  <p:tag name="ITEMLINKS" val="0"/>
  <p:tag name="ITEMTOP" val="0"/>
  <p:tag name="ITEMBREEDTE" val="720"/>
  <p:tag name="ITEMHOOGTE" val="540"/>
</p:tagLst>
</file>

<file path=ppt/tags/tag3.xml><?xml version="1.0" encoding="utf-8"?>
<p:tagLst xmlns:a="http://schemas.openxmlformats.org/drawingml/2006/main" xmlns:r="http://schemas.openxmlformats.org/officeDocument/2006/relationships" xmlns:p="http://schemas.openxmlformats.org/presentationml/2006/main">
  <p:tag name="ITEMLINKS" val="90"/>
  <p:tag name="ITEMTOP" val="42"/>
  <p:tag name="ITEMBREEDTE" val="570"/>
  <p:tag name="ITEMHOOGTE" val="78"/>
</p:tagLst>
</file>

<file path=ppt/tags/tag4.xml><?xml version="1.0" encoding="utf-8"?>
<p:tagLst xmlns:a="http://schemas.openxmlformats.org/drawingml/2006/main" xmlns:r="http://schemas.openxmlformats.org/officeDocument/2006/relationships" xmlns:p="http://schemas.openxmlformats.org/presentationml/2006/main">
  <p:tag name="ITEMLINKS" val="90"/>
  <p:tag name="ITEMTOP" val="138"/>
  <p:tag name="ITEMBREEDTE" val="570"/>
  <p:tag name="ITEMHOOGTE" val="354"/>
</p:tagLst>
</file>

<file path=ppt/tags/tag5.xml><?xml version="1.0" encoding="utf-8"?>
<p:tagLst xmlns:a="http://schemas.openxmlformats.org/drawingml/2006/main" xmlns:r="http://schemas.openxmlformats.org/officeDocument/2006/relationships" xmlns:p="http://schemas.openxmlformats.org/presentationml/2006/main">
  <p:tag name="ITEMLINKS" val="90"/>
  <p:tag name="ITEMTOP" val="144,75"/>
  <p:tag name="ITEMBREEDTE" val="24"/>
  <p:tag name="ITEMHOOGTE" val="24"/>
</p:tagLst>
</file>

<file path=ppt/tags/tag6.xml><?xml version="1.0" encoding="utf-8"?>
<p:tagLst xmlns:a="http://schemas.openxmlformats.org/drawingml/2006/main" xmlns:r="http://schemas.openxmlformats.org/officeDocument/2006/relationships" xmlns:p="http://schemas.openxmlformats.org/presentationml/2006/main">
  <p:tag name="ITEMLINKS" val="90"/>
  <p:tag name="ITEMTOP" val="205,5"/>
  <p:tag name="ITEMBREEDTE" val="24"/>
  <p:tag name="ITEMHOOGTE" val="24"/>
</p:tagLst>
</file>

<file path=ppt/tags/tag7.xml><?xml version="1.0" encoding="utf-8"?>
<p:tagLst xmlns:a="http://schemas.openxmlformats.org/drawingml/2006/main" xmlns:r="http://schemas.openxmlformats.org/officeDocument/2006/relationships" xmlns:p="http://schemas.openxmlformats.org/presentationml/2006/main">
  <p:tag name="ITEMLINKS" val="90"/>
  <p:tag name="ITEMTOP" val="269,5"/>
  <p:tag name="ITEMBREEDTE" val="24"/>
  <p:tag name="ITEMHOOGTE" val="24"/>
</p:tagLst>
</file>

<file path=ppt/tags/tag8.xml><?xml version="1.0" encoding="utf-8"?>
<p:tagLst xmlns:a="http://schemas.openxmlformats.org/drawingml/2006/main" xmlns:r="http://schemas.openxmlformats.org/officeDocument/2006/relationships" xmlns:p="http://schemas.openxmlformats.org/presentationml/2006/main">
  <p:tag name="ITEMLINKS" val="90"/>
  <p:tag name="ITEMTOP" val="333,25"/>
  <p:tag name="ITEMBREEDTE" val="24"/>
  <p:tag name="ITEMHOOGTE" val="24"/>
</p:tagLst>
</file>

<file path=ppt/tags/tag9.xml><?xml version="1.0" encoding="utf-8"?>
<p:tagLst xmlns:a="http://schemas.openxmlformats.org/drawingml/2006/main" xmlns:r="http://schemas.openxmlformats.org/officeDocument/2006/relationships" xmlns:p="http://schemas.openxmlformats.org/presentationml/2006/main">
  <p:tag name="ITEMLINKS" val="90"/>
  <p:tag name="ITEMTOP" val="397,75"/>
  <p:tag name="ITEMBREEDTE" val="24"/>
  <p:tag name="ITEMHOOGTE" val="24"/>
</p:tagLst>
</file>

<file path=ppt/theme/theme1.xml><?xml version="1.0" encoding="utf-8"?>
<a:theme xmlns:a="http://schemas.openxmlformats.org/drawingml/2006/main" name="Office-thema">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1133</TotalTime>
  <Words>1567</Words>
  <Application>Microsoft Macintosh PowerPoint</Application>
  <PresentationFormat>Diavoorstelling (4:3)</PresentationFormat>
  <Paragraphs>262</Paragraphs>
  <Slides>34</Slides>
  <Notes>10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34</vt:i4>
      </vt:variant>
    </vt:vector>
  </HeadingPairs>
  <TitlesOfParts>
    <vt:vector size="41" baseType="lpstr">
      <vt:lpstr>Arial Unicode MS</vt:lpstr>
      <vt:lpstr>Calibri</vt:lpstr>
      <vt:lpstr>Mangal</vt:lpstr>
      <vt:lpstr>ＭＳ Ｐゴシック</vt:lpstr>
      <vt:lpstr>Symbol</vt:lpstr>
      <vt:lpstr>Arial</vt:lpstr>
      <vt:lpstr>Office-thema</vt:lpstr>
      <vt:lpstr>Begeleiden met LOL !  </vt:lpstr>
      <vt:lpstr>Wat gaan we doen…? </vt:lpstr>
      <vt:lpstr>Nut en noodzaak</vt:lpstr>
      <vt:lpstr>Voor begeleiding AIOS/patiënten geldt: Jij als hulpverlener bent ontwikkelcontext!     Bron: pyramide van Dilts NLP</vt:lpstr>
      <vt:lpstr>Wat weten we al over leren/ontwikkelen..? </vt:lpstr>
      <vt:lpstr>PowerPoint-presentatie</vt:lpstr>
      <vt:lpstr>Wat weten we ook? </vt:lpstr>
      <vt:lpstr>Wat weten we ook …? </vt:lpstr>
      <vt:lpstr>Hoe denken wij over leren in de Huisartsopleiding </vt:lpstr>
      <vt:lpstr>Werk = huisartsenpraktijk is leeromgeving (voor aios, maar ook voor assistent, HA, POH….. ) </vt:lpstr>
      <vt:lpstr>TK-dag en paralleldag = ondersteuning bij leren in de praktijk </vt:lpstr>
      <vt:lpstr>‘Onze’ opvattingen over leren…</vt:lpstr>
      <vt:lpstr>‘Onze’ opvattingen over leren….</vt:lpstr>
      <vt:lpstr>‘Language of learning’  Dr .Manon Ruijters (2006) =  ‘tool’ bij begeleiden </vt:lpstr>
      <vt:lpstr>‘Language of learning’ Dr .Manon Ruijters (2006)</vt:lpstr>
      <vt:lpstr>Voor leren - ontwikkelen is vooral het leerprofiel van belang. </vt:lpstr>
      <vt:lpstr>Veranderen = moeilijk</vt:lpstr>
      <vt:lpstr>Leerstijl = zintuigkanaal  </vt:lpstr>
      <vt:lpstr>‘Praatje – plaatje – daadje’ </vt:lpstr>
      <vt:lpstr>Denkgewoonten</vt:lpstr>
      <vt:lpstr>PowerPoint-presentatie</vt:lpstr>
      <vt:lpstr>…..ff buzzen……(in tweetal) </vt:lpstr>
      <vt:lpstr>Daarnaast 5 Leervoorkeuren</vt:lpstr>
      <vt:lpstr>Leervoorkeur: Kunst afkijken</vt:lpstr>
      <vt:lpstr>Leervoorkeur: Participeren</vt:lpstr>
      <vt:lpstr>Leervoorkeur: Kennis verwerven</vt:lpstr>
      <vt:lpstr>Leervoorkeur: oefenen</vt:lpstr>
      <vt:lpstr>Leervoorkeur: ontdekken</vt:lpstr>
      <vt:lpstr>Samenvatting Leervoorkeuren          (Dr. Ruijters, liefde voor leren) </vt:lpstr>
      <vt:lpstr>Tip: Zeker als je AIOS (of je patiënt, of jij ) iets wilt leren wat niet vanzelf gaat, kun je bedenken of je je manier van leren/ontwikkelen aan kunt passen !</vt:lpstr>
      <vt:lpstr>Uitkomsten vragenlijsten </vt:lpstr>
      <vt:lpstr>HOE &amp; WAAR: Samen/alleen, praktijk/opleiding/koffieautomaat – kleine/grotere groep – vanuit de boeken of ‘al doende’ , binnen of buiten…..</vt:lpstr>
      <vt:lpstr>Take home: </vt:lpstr>
      <vt:lpstr>Gebruikte literatuur: </vt:lpstr>
    </vt:vector>
  </TitlesOfParts>
  <Company>Hogeschool Windesheim</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Begeleiden van leren.  </dc:title>
  <dc:creator>Jeannette  Verhoeven</dc:creator>
  <cp:lastModifiedBy>Willem Zaat</cp:lastModifiedBy>
  <cp:revision>82</cp:revision>
  <cp:lastPrinted>2015-01-05T20:06:05Z</cp:lastPrinted>
  <dcterms:created xsi:type="dcterms:W3CDTF">2015-03-25T12:37:30Z</dcterms:created>
  <dcterms:modified xsi:type="dcterms:W3CDTF">2018-10-01T10:07:55Z</dcterms:modified>
</cp:coreProperties>
</file>