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21"/>
  </p:notesMasterIdLst>
  <p:sldIdLst>
    <p:sldId id="273" r:id="rId3"/>
    <p:sldId id="276" r:id="rId4"/>
    <p:sldId id="283" r:id="rId5"/>
    <p:sldId id="284" r:id="rId6"/>
    <p:sldId id="292" r:id="rId7"/>
    <p:sldId id="287" r:id="rId8"/>
    <p:sldId id="293" r:id="rId9"/>
    <p:sldId id="288" r:id="rId10"/>
    <p:sldId id="290" r:id="rId11"/>
    <p:sldId id="294" r:id="rId12"/>
    <p:sldId id="295" r:id="rId13"/>
    <p:sldId id="289" r:id="rId14"/>
    <p:sldId id="297" r:id="rId15"/>
    <p:sldId id="291" r:id="rId16"/>
    <p:sldId id="299" r:id="rId17"/>
    <p:sldId id="298" r:id="rId18"/>
    <p:sldId id="279" r:id="rId19"/>
    <p:sldId id="281"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1A64"/>
    <a:srgbClr val="481F67"/>
    <a:srgbClr val="612A8A"/>
    <a:srgbClr val="00373E"/>
    <a:srgbClr val="003741"/>
    <a:srgbClr val="6AB650"/>
    <a:srgbClr val="009CB4"/>
    <a:srgbClr val="F07814"/>
    <a:srgbClr val="E89E00"/>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5019" autoAdjust="0"/>
  </p:normalViewPr>
  <p:slideViewPr>
    <p:cSldViewPr snapToGrid="0">
      <p:cViewPr varScale="1">
        <p:scale>
          <a:sx n="61" d="100"/>
          <a:sy n="61" d="100"/>
        </p:scale>
        <p:origin x="111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29-11-2021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Lucida Grande"/>
                <a:ea typeface="MS Mincho" panose="02020609040205080304" pitchFamily="49" charset="-128"/>
                <a:cs typeface="Times New Roman" panose="02020603050405020304" pitchFamily="18" charset="0"/>
              </a:rPr>
              <a:t>Als mensen elkaar feedback willen, durven en kunnen geven, dan verbeteren de tevredenheid, de samenwerking en de productiviteit. </a:t>
            </a:r>
          </a:p>
          <a:p>
            <a:r>
              <a:rPr lang="nl-NL" sz="1800" dirty="0">
                <a:effectLst/>
                <a:latin typeface="Lucida Grande"/>
                <a:ea typeface="MS Mincho" panose="02020609040205080304" pitchFamily="49" charset="-128"/>
                <a:cs typeface="Times New Roman" panose="02020603050405020304" pitchFamily="18" charset="0"/>
              </a:rPr>
              <a:t> </a:t>
            </a:r>
          </a:p>
          <a:p>
            <a:r>
              <a:rPr lang="nl-NL" sz="1800" dirty="0">
                <a:effectLst/>
                <a:latin typeface="Lucida Grande"/>
                <a:ea typeface="MS Mincho" panose="02020609040205080304" pitchFamily="49" charset="-128"/>
                <a:cs typeface="Times New Roman" panose="02020603050405020304" pitchFamily="18" charset="0"/>
              </a:rPr>
              <a:t>Nu blijkt dat het geven van feedback geen vanzelfsprekende aangelegenheid is. Mensen geven weinig complimenten en aanspreken op ongewenst gedrag blijft moeilijk. Kritiek wordt vermeden, terwijl het vaak zoveel op kan leveren.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46008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 </a:t>
            </a:r>
          </a:p>
          <a:p>
            <a:pPr marL="0" lvl="0" indent="0">
              <a:buFont typeface="+mj-lt"/>
              <a:buNone/>
            </a:pPr>
            <a:r>
              <a:rPr lang="nl-NL" sz="1800" dirty="0">
                <a:effectLst/>
                <a:latin typeface="Arial" panose="020B0604020202020204" pitchFamily="34" charset="0"/>
                <a:ea typeface="Calibri" panose="020F0502020204030204" pitchFamily="34" charset="0"/>
                <a:cs typeface="Times New Roman" panose="02020603050405020304" pitchFamily="18" charset="0"/>
              </a:rPr>
              <a:t>4. GEEF DE KANS OM TE REAGEREN</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Feedback is geen éénrichtingsverkeer. Als feedbackgever wil je graag van de ontvanger horen of die zich in de feedback herkent en welk gevolg hij eraan zal geven.</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 </a:t>
            </a:r>
          </a:p>
          <a:p>
            <a:pPr marL="0" lvl="0" indent="0">
              <a:buFont typeface="+mj-lt"/>
              <a:buNone/>
            </a:pPr>
            <a:r>
              <a:rPr lang="nl-NL" sz="1800" dirty="0">
                <a:effectLst/>
                <a:latin typeface="Arial" panose="020B0604020202020204" pitchFamily="34" charset="0"/>
                <a:ea typeface="Calibri" panose="020F0502020204030204" pitchFamily="34" charset="0"/>
                <a:cs typeface="Times New Roman" panose="02020603050405020304" pitchFamily="18" charset="0"/>
              </a:rPr>
              <a:t>5. DOSEER JE COMMENTAAR</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Als iemand iets nieuws leert is er behoefte aan veel positief commentaar. Richt je aanvankelijk op wat goed gaat. Iets later in het leerproces is er dan ruimte voor kritische feedback.</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194478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Lucida Grande"/>
                <a:ea typeface="Times New Roman" panose="02020603050405020304" pitchFamily="18" charset="0"/>
                <a:cs typeface="Times New Roman" panose="02020603050405020304" pitchFamily="18" charset="0"/>
              </a:rPr>
              <a:t>Als je iemand al een aantal keer kritische feedback hebt gegeven en afspraken gemaakt en iemand houdt zich er niet aan, dan wordt het tijd om te confronteren. Bij confronteren is het belangrijk dat je dat volgens “de regels” doet, je zet anders de relatie op het spel. </a:t>
            </a:r>
          </a:p>
          <a:p>
            <a:endParaRPr lang="nl-NL" b="0" i="0" u="none" dirty="0"/>
          </a:p>
          <a:p>
            <a:r>
              <a:rPr lang="nl-NL" b="0" i="0" u="none" dirty="0"/>
              <a:t>De 5 G’s blijven van kracht, maar je zet het steviger in: als de </a:t>
            </a:r>
            <a:r>
              <a:rPr lang="nl-NL" b="0" i="0" u="none" dirty="0" err="1"/>
              <a:t>aios</a:t>
            </a:r>
            <a:r>
              <a:rPr lang="nl-NL" b="0" i="0" u="none" dirty="0"/>
              <a:t> een afspraak niet nakomt, kan je wel de feedback beginnen met “Ik heb je nu al twee keer gezegd dat ik het vervelend vind dat je te laat bent en ik zie geen verandering. Je komt nog altijd iets over achter pas binnen en ik vind dat vervelend.” Het appellerende aspect moet groter zijn dan bij de eerdere feedback, omdat de zender nu echt gedragsverandering eist. Omdat het oordeel hier een grotere rol krijgt, moet er door de feedbackgever (maar ook de ontvanger) harder gewerkt worden om de relatie te behouden.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1367085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nl-NL" sz="1800" dirty="0">
                <a:effectLst/>
                <a:latin typeface="Lucida Grande"/>
                <a:ea typeface="Times New Roman" panose="02020603050405020304" pitchFamily="18" charset="0"/>
                <a:cs typeface="Times New Roman" panose="02020603050405020304" pitchFamily="18" charset="0"/>
              </a:rPr>
              <a:t>Als je feedback krijgt is het belangrijk dat je het ook kunt ontvangen. Dat geldt ook voor het compliment. Iemand doet moeite om je een compliment te geven, dus het is fijn als je het ook ontvangt. Kritische feedback is soms wat moeilijker om te kunnen ontvangen. We neigen soms te “vluchten of te vechten”. De volgende tips kunnen je helpen:</a:t>
            </a:r>
            <a:endParaRPr lang="nl-NL" sz="1800" dirty="0">
              <a:effectLst/>
              <a:latin typeface="Times New Roman" panose="02020603050405020304" pitchFamily="18" charset="0"/>
              <a:ea typeface="Times New Roman" panose="02020603050405020304" pitchFamily="18" charset="0"/>
            </a:endParaRPr>
          </a:p>
          <a:p>
            <a:pPr marL="0" lvl="0" indent="0">
              <a:buFont typeface="+mj-lt"/>
              <a:buNone/>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buFont typeface="+mj-lt"/>
              <a:buNone/>
            </a:pPr>
            <a:r>
              <a:rPr lang="nl-NL" sz="1800" dirty="0">
                <a:effectLst/>
                <a:latin typeface="Arial" panose="020B0604020202020204" pitchFamily="34" charset="0"/>
                <a:ea typeface="Calibri" panose="020F0502020204030204" pitchFamily="34" charset="0"/>
                <a:cs typeface="Times New Roman" panose="02020603050405020304" pitchFamily="18" charset="0"/>
              </a:rPr>
              <a:t>6. KIES EEN GOED MOMENT</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Als je merkt dat het je niet lukt om je open te stellen voor de feedback, geef dit aan en maak een afspraak voor een ander moment.</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 </a:t>
            </a:r>
          </a:p>
          <a:p>
            <a:pPr marL="0" lvl="0" indent="0">
              <a:buFont typeface="+mj-lt"/>
              <a:buNone/>
            </a:pPr>
            <a:r>
              <a:rPr lang="nl-NL" sz="1800" dirty="0">
                <a:effectLst/>
                <a:latin typeface="Arial" panose="020B0604020202020204" pitchFamily="34" charset="0"/>
                <a:ea typeface="Calibri" panose="020F0502020204030204" pitchFamily="34" charset="0"/>
                <a:cs typeface="Times New Roman" panose="02020603050405020304" pitchFamily="18" charset="0"/>
              </a:rPr>
              <a:t>7. VRAAG DOOR ALS JE DE FEEDBACK NIET BEGRIJPT</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Om goed feedback te kunnen ontvangen moet je de 5 G’s precies begrijpen. Welk gedrag wordt er bedoeld, wat zijn daar de gevolgen van en welk gewenst gedrag wordt er verwacht. Herken je inhoud van de feedback? Ben je het eens met de interpretatie van het gedrag?</a:t>
            </a:r>
          </a:p>
          <a:p>
            <a:r>
              <a:rPr lang="nl-NL" sz="1800" dirty="0">
                <a:effectLst/>
                <a:latin typeface="Arial" panose="020B0604020202020204" pitchFamily="34" charset="0"/>
                <a:ea typeface="Calibri" panose="020F0502020204030204" pitchFamily="34" charset="0"/>
                <a:cs typeface="Times New Roman" panose="02020603050405020304" pitchFamily="18" charset="0"/>
              </a:rPr>
              <a:t> </a:t>
            </a:r>
          </a:p>
          <a:p>
            <a:pPr marL="0" lvl="0" indent="0">
              <a:buFont typeface="+mj-lt"/>
              <a:buNone/>
            </a:pPr>
            <a:r>
              <a:rPr lang="nl-NL" sz="1800" dirty="0">
                <a:effectLst/>
                <a:latin typeface="Arial" panose="020B0604020202020204" pitchFamily="34" charset="0"/>
                <a:ea typeface="Calibri" panose="020F0502020204030204" pitchFamily="34" charset="0"/>
                <a:cs typeface="Times New Roman" panose="02020603050405020304" pitchFamily="18" charset="0"/>
              </a:rPr>
              <a:t>8. VERDEDIG JE NIET</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Feedback kan leiden tot het gevoel aangevallen te worden, waarna je in de verdediging kan schieten. Vaak belemmert dit het goed luisteren naar wat de feedbackgever bedoelt. Onder het motto “De aanval is de beste verdediging” kan het een valkuil zijn om de feedbackgever ook feedback te geven. Doe dit niet.</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  </a:t>
            </a:r>
          </a:p>
          <a:p>
            <a:pPr marL="0" lvl="0" indent="0">
              <a:buFont typeface="+mj-lt"/>
              <a:buNone/>
            </a:pPr>
            <a:r>
              <a:rPr lang="nl-NL" sz="1800" dirty="0">
                <a:effectLst/>
                <a:latin typeface="Arial" panose="020B0604020202020204" pitchFamily="34" charset="0"/>
                <a:ea typeface="Calibri" panose="020F0502020204030204" pitchFamily="34" charset="0"/>
                <a:cs typeface="Times New Roman" panose="02020603050405020304" pitchFamily="18" charset="0"/>
              </a:rPr>
              <a:t>9. GEEF JE REACTIE</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Herken je jezelf in de gegeven feedback en welk gevolg kan je hieraan geven?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639850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dirty="0"/>
              <a:t>Een schema hoe feedback over zou kunnen komen voor de ontvanger. Als het goed is, is feedback altijd op gedrag waar een verandering wenselijk in is. Anders spreekt men van een advies, een compliment of een opmerking. Bij een advies kan het zo zijn dat de ontvanger het advies ter harte neemt en een gedragsverandering optreedt, die voor de adviesgever wenselijk is, echter het is minder appellerend dan kritische feedback. Bij een compliment of een opmerking zal de ontvanger niets veranderen in het besproken gedrag.</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2757505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dirty="0"/>
              <a:t>Als je feedback krijgt en je herkent de feedback én je vindt het belangrijk, dan is het logisch dat je het probleem samen op wil lossen. Als je feedback wel belangrijk vindt, maar niet herkent (Je kan bijvoorbeeld de mening van je opleider belangrijk vinden, maar de feedback niet helemaal goed plaatsen), vraag dan naar concrete voorbeelden. Zonder concrete voorbeelden kan de feedback voelen als veroordeling.</a:t>
            </a:r>
          </a:p>
          <a:p>
            <a:r>
              <a:rPr lang="nl-NL" b="0" i="0" u="none" dirty="0"/>
              <a:t>Het kan ook voorkomen dat je feedback wel herkent, maar niet belangrijk vindt. (In het voorbeeld van de </a:t>
            </a:r>
            <a:r>
              <a:rPr lang="nl-NL" b="0" i="0" u="none" dirty="0" err="1"/>
              <a:t>aios</a:t>
            </a:r>
            <a:r>
              <a:rPr lang="nl-NL" b="0" i="0" u="none" dirty="0"/>
              <a:t> die af en toe te laat is en dat zelf niet zo’n probleem vindt, snapt de </a:t>
            </a:r>
            <a:r>
              <a:rPr lang="nl-NL" b="0" i="0" u="none" dirty="0" err="1"/>
              <a:t>aios</a:t>
            </a:r>
            <a:r>
              <a:rPr lang="nl-NL" b="0" i="0" u="none" dirty="0"/>
              <a:t> het belang van op tijd zijn niet) Vraag dan door naar de effecten. Wat is het gevoel van de feedbackgever, wat is het </a:t>
            </a:r>
            <a:r>
              <a:rPr lang="nl-NL" b="0" i="0" u="none" dirty="0" err="1"/>
              <a:t>gevolgg</a:t>
            </a:r>
            <a:r>
              <a:rPr lang="nl-NL" b="0" i="0" u="none" dirty="0"/>
              <a:t>? Waarom is het voor de feedbackgever wél belangrijk, welke effecten heeft jouw gedrag op hem/haar?</a:t>
            </a:r>
          </a:p>
          <a:p>
            <a:r>
              <a:rPr lang="nl-NL" b="0" i="0" u="none" dirty="0"/>
              <a:t>Als je het niet herkent én niet belangrijk vindt, vraag naar allebei, want zonder concrete voorbeelden en een idee van de effecten van je gedrag, zal je het niet aanpassen.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309063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dirty="0"/>
              <a:t>Nu de basisregels van feedback duidelijk zijn, blijft er nog één thema over. Het vragen om feedback. Het vragen om feedback. Ook hier geldt dat je het juiste moment hiervoor uit moet kiezen. Het zelf vragen om feedback stelt de feedbackgever in staat om je goed te observeren en dit kan de drempel voor feedback verlagen. Zo hoor je eerder (en zonder lading) wat er verbeterd zou kunnen worden.</a:t>
            </a:r>
          </a:p>
          <a:p>
            <a:r>
              <a:rPr lang="nl-NL" b="0" i="0" u="none" dirty="0"/>
              <a:t>Vraag niet alleen om feedback als je lekker bezig bent. Zo wordt het een beetje vissen naar complimenten. Vraag juist ook om feedback als je zelf twijfelt over hoe je iets hebt aangepakt. Ook hier geldt dat de voorbeelden zo concreet mogelijk moeten zijn. Het kan handig zijn om van tevoren helder te communiceren waar je precies feedback over wilt ontvangen. Dan geef je zelf aan wat je belangrijk vindt en kan de feedbackgever hier met meer gemak op aanhaken. </a:t>
            </a:r>
          </a:p>
          <a:p>
            <a:r>
              <a:rPr lang="nl-NL" b="0" i="0" u="none" dirty="0"/>
              <a:t>Besef dat een ander jou kan helpen om je valkuil te voorkomen.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593163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i="1" u="sng"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409095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Lucida Grande"/>
                <a:ea typeface="MS Mincho" panose="02020609040205080304" pitchFamily="49" charset="-128"/>
                <a:cs typeface="Times New Roman" panose="02020603050405020304" pitchFamily="18" charset="0"/>
              </a:rPr>
              <a:t>In het dagelijks leven nemen we meestal maar weinig de tijd om nadrukkelijk onze indrukken van elkaar uit te wisselen. Eigenlijk is dat jammer, want we kunnen ook veel leren van de indruk die we maken op anderen. </a:t>
            </a:r>
          </a:p>
          <a:p>
            <a:r>
              <a:rPr lang="nl-NL" sz="1800" dirty="0">
                <a:effectLst/>
                <a:latin typeface="Lucida Grande"/>
                <a:ea typeface="MS Mincho" panose="02020609040205080304" pitchFamily="49" charset="-128"/>
                <a:cs typeface="Times New Roman" panose="02020603050405020304" pitchFamily="18" charset="0"/>
              </a:rPr>
              <a:t>Feedback geven levert je interessante informatie op en maakt heldere en open communicatie makkelijker.</a:t>
            </a:r>
          </a:p>
          <a:p>
            <a:r>
              <a:rPr lang="nl-NL" sz="1800" dirty="0">
                <a:effectLst/>
                <a:latin typeface="Lucida Grande"/>
                <a:ea typeface="MS Mincho" panose="02020609040205080304" pitchFamily="49" charset="-128"/>
                <a:cs typeface="Times New Roman" panose="02020603050405020304" pitchFamily="18" charset="0"/>
              </a:rPr>
              <a:t>Dit wordt visueel gemaakt in het zogeheten </a:t>
            </a:r>
            <a:r>
              <a:rPr lang="nl-NL" sz="1800" dirty="0" err="1">
                <a:effectLst/>
                <a:latin typeface="Lucida Grande"/>
                <a:ea typeface="MS Mincho" panose="02020609040205080304" pitchFamily="49" charset="-128"/>
                <a:cs typeface="Times New Roman" panose="02020603050405020304" pitchFamily="18" charset="0"/>
              </a:rPr>
              <a:t>Johari</a:t>
            </a:r>
            <a:r>
              <a:rPr lang="nl-NL" sz="1800" dirty="0">
                <a:effectLst/>
                <a:latin typeface="Lucida Grande"/>
                <a:ea typeface="MS Mincho" panose="02020609040205080304" pitchFamily="49" charset="-128"/>
                <a:cs typeface="Times New Roman" panose="02020603050405020304" pitchFamily="18" charset="0"/>
              </a:rPr>
              <a:t>-venster. In dit model wordt gekeken naar de informatie die mensen over zichzelf en elkaar hebben. Aan de hand van het criterium bekend/onbekend bij jezelf en bekend/onbekend bij de ander wordt de informatie verdeeld over vier velden.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Lucida Grande"/>
                <a:ea typeface="MS Mincho" panose="02020609040205080304" pitchFamily="49" charset="-128"/>
                <a:cs typeface="Times New Roman" panose="02020603050405020304" pitchFamily="18" charset="0"/>
              </a:rPr>
              <a:t>Het doel van het over en weer geven van feedback is het vergroten van het bekende gebied en daardoor het verkleinen van de blinde vlek en het verborgen gebied. Door de feedback die je krijgt van anderen wordt je eigen blinde vlek kleiner. Door feedback en informatie over jezelf te geven, wordt het verborgen gebied kleiner, want voor anderen word zo ook duidelijk wat je belangrijk vindt. In de onbekende ruimte zit misschien wel je verborgen talent. Door feedback te krijgen wordt je blinde vlek kleiner, door feedback te geven wordt je verborgen gebied kleiner en zo krijg je een stukje van je onbekende gebied ‘cadeau’ en kun je je eigen verborgen talent ontdekken.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Lucida Grande"/>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t>Zelfkennis en succes hangen samen. In studies blijk het beste voorspellende criterium voor toekomstige prestaties het vermogen jezelf zo te zien zoals anderen je zien. Omgekeerd: overschatting van de eigen vermogens vormt het beste voorspellende criterium om in de toekomst slechte prestatiebeoordelingen te krijgen.</a:t>
            </a:r>
            <a:endParaRPr lang="nl-NL" sz="1800" dirty="0">
              <a:effectLst/>
              <a:latin typeface="Lucida Grande"/>
              <a:ea typeface="MS Mincho" panose="02020609040205080304" pitchFamily="49" charset="-128"/>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1350912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Lucida Grande"/>
                <a:ea typeface="MS Mincho" panose="02020609040205080304" pitchFamily="49" charset="-128"/>
                <a:cs typeface="Times New Roman" panose="02020603050405020304" pitchFamily="18" charset="0"/>
              </a:rPr>
              <a:t>Begin in de samenwerking bij het begin. Wat zijn je wensen en verwachtingen? Bij elk apparaat dat je koopt krijg je een gebruiksaanwijzing waarin precies staat hoe en wat je met het apparaat om moet gaan. Bij een nieuwe collega krijg je die gebruiksaanwijzing niet, dan moet je door de ervaring met die collega; “door schade en schande” wijzer worden.</a:t>
            </a:r>
          </a:p>
          <a:p>
            <a:r>
              <a:rPr lang="nl-NL" sz="1800" dirty="0">
                <a:effectLst/>
                <a:latin typeface="Lucida Grande"/>
                <a:ea typeface="MS Mincho" panose="02020609040205080304" pitchFamily="49" charset="-128"/>
                <a:cs typeface="Times New Roman" panose="02020603050405020304" pitchFamily="18" charset="0"/>
              </a:rPr>
              <a:t>Dat kost tijd en energie. </a:t>
            </a:r>
          </a:p>
          <a:p>
            <a:r>
              <a:rPr lang="nl-NL" sz="1800" dirty="0">
                <a:effectLst/>
                <a:latin typeface="Lucida Grande"/>
                <a:ea typeface="MS Mincho" panose="02020609040205080304" pitchFamily="49" charset="-128"/>
                <a:cs typeface="Times New Roman" panose="02020603050405020304" pitchFamily="18" charset="0"/>
              </a:rPr>
              <a:t>Durf met elkaar in gesprek te gaan over gedrag, over de samenwerking en over de impact die een ander op je heeft. Creëer met elkaar een sfeer van openheid en transparantie en ervaar hoeveel dat oplevert. Wees daar eerlijk en transparant over.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Lucida Grande"/>
                <a:ea typeface="MS Mincho" panose="02020609040205080304" pitchFamily="49" charset="-128"/>
                <a:cs typeface="Times New Roman" panose="02020603050405020304" pitchFamily="18" charset="0"/>
              </a:rPr>
              <a:t>Wensen en verwachtingen zijn de basis. </a:t>
            </a:r>
            <a:r>
              <a:rPr lang="nl-NL" sz="1800" dirty="0">
                <a:effectLst/>
                <a:latin typeface="Lucida Grande"/>
                <a:ea typeface="Times New Roman" panose="02020603050405020304" pitchFamily="18" charset="0"/>
                <a:cs typeface="Times New Roman" panose="02020603050405020304" pitchFamily="18" charset="0"/>
              </a:rPr>
              <a:t>Hoe verder je aan de buitenkant van het schild komt, hoe meer de relatie op het spel komt te staan.</a:t>
            </a:r>
            <a:endParaRPr lang="nl-NL" sz="1800" dirty="0">
              <a:effectLst/>
              <a:latin typeface="Times New Roman" panose="02020603050405020304" pitchFamily="18" charset="0"/>
              <a:ea typeface="Times New Roman" panose="02020603050405020304" pitchFamily="18" charset="0"/>
            </a:endParaRPr>
          </a:p>
          <a:p>
            <a:endParaRPr lang="nl-NL" sz="1800" dirty="0">
              <a:effectLst/>
              <a:latin typeface="Lucida Grande"/>
              <a:ea typeface="MS Mincho" panose="02020609040205080304" pitchFamily="49" charset="-128"/>
              <a:cs typeface="Times New Roman" panose="02020603050405020304" pitchFamily="18" charset="0"/>
            </a:endParaRPr>
          </a:p>
          <a:p>
            <a:pPr algn="just"/>
            <a:r>
              <a:rPr lang="nl-NL" sz="1800" dirty="0">
                <a:effectLst/>
                <a:latin typeface="Lucida Grande"/>
                <a:ea typeface="Times New Roman" panose="02020603050405020304" pitchFamily="18" charset="0"/>
                <a:cs typeface="Times New Roman" panose="02020603050405020304" pitchFamily="18" charset="0"/>
              </a:rPr>
              <a:t>Transparant zijn betekent duidelijk zijn over wat je van mensen verwacht.</a:t>
            </a:r>
            <a:endParaRPr lang="nl-NL" sz="1800" dirty="0">
              <a:effectLst/>
              <a:latin typeface="Times New Roman" panose="02020603050405020304" pitchFamily="18" charset="0"/>
              <a:ea typeface="Times New Roman" panose="02020603050405020304" pitchFamily="18" charset="0"/>
            </a:endParaRPr>
          </a:p>
          <a:p>
            <a:pPr algn="just"/>
            <a:r>
              <a:rPr lang="nl-NL" sz="1800" dirty="0">
                <a:effectLst/>
                <a:latin typeface="Lucida Grande"/>
                <a:ea typeface="Times New Roman" panose="02020603050405020304" pitchFamily="18" charset="0"/>
                <a:cs typeface="Times New Roman" panose="02020603050405020304" pitchFamily="18" charset="0"/>
              </a:rPr>
              <a:t>Het betekent:</a:t>
            </a:r>
            <a:endParaRPr lang="nl-NL"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228600" algn="l"/>
              </a:tabLst>
            </a:pPr>
            <a:r>
              <a:rPr lang="nl-NL" sz="1800" dirty="0">
                <a:effectLst/>
                <a:latin typeface="Lucida Grande"/>
                <a:ea typeface="Times New Roman" panose="02020603050405020304" pitchFamily="18" charset="0"/>
                <a:cs typeface="Times New Roman" panose="02020603050405020304" pitchFamily="18" charset="0"/>
              </a:rPr>
              <a:t>Zeggen wat je wilt</a:t>
            </a:r>
            <a:endParaRPr lang="nl-NL"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228600" algn="l"/>
              </a:tabLst>
            </a:pPr>
            <a:r>
              <a:rPr lang="nl-NL" sz="1800" dirty="0">
                <a:effectLst/>
                <a:latin typeface="Lucida Grande"/>
                <a:ea typeface="Times New Roman" panose="02020603050405020304" pitchFamily="18" charset="0"/>
                <a:cs typeface="Times New Roman" panose="02020603050405020304" pitchFamily="18" charset="0"/>
              </a:rPr>
              <a:t>Zeggen waarom je het wilt</a:t>
            </a:r>
            <a:endParaRPr lang="nl-NL"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228600" algn="l"/>
              </a:tabLst>
            </a:pPr>
            <a:r>
              <a:rPr lang="nl-NL" sz="1800" dirty="0">
                <a:effectLst/>
                <a:latin typeface="Lucida Grande"/>
                <a:ea typeface="Times New Roman" panose="02020603050405020304" pitchFamily="18" charset="0"/>
                <a:cs typeface="Times New Roman" panose="02020603050405020304" pitchFamily="18" charset="0"/>
              </a:rPr>
              <a:t>Zeggen hoe je het wilt</a:t>
            </a:r>
            <a:endParaRPr lang="nl-NL" sz="1800" dirty="0">
              <a:effectLst/>
              <a:latin typeface="Times New Roman" panose="02020603050405020304" pitchFamily="18" charset="0"/>
              <a:ea typeface="Times New Roman" panose="02020603050405020304" pitchFamily="18" charset="0"/>
            </a:endParaRPr>
          </a:p>
          <a:p>
            <a:pPr algn="just"/>
            <a:r>
              <a:rPr lang="nl-NL" sz="1800" dirty="0">
                <a:effectLst/>
                <a:latin typeface="Lucida Grande"/>
                <a:ea typeface="Times New Roman" panose="02020603050405020304" pitchFamily="18" charset="0"/>
                <a:cs typeface="Times New Roman" panose="02020603050405020304" pitchFamily="18" charset="0"/>
              </a:rPr>
              <a:t> </a:t>
            </a:r>
            <a:endParaRPr lang="nl-NL" sz="1800" dirty="0">
              <a:effectLst/>
              <a:latin typeface="Times New Roman" panose="02020603050405020304" pitchFamily="18" charset="0"/>
              <a:ea typeface="Times New Roman" panose="02020603050405020304" pitchFamily="18" charset="0"/>
            </a:endParaRPr>
          </a:p>
          <a:p>
            <a:pPr algn="just"/>
            <a:r>
              <a:rPr lang="nl-NL" sz="1800" dirty="0">
                <a:effectLst/>
                <a:latin typeface="Lucida Grande"/>
                <a:ea typeface="Times New Roman" panose="02020603050405020304" pitchFamily="18" charset="0"/>
                <a:cs typeface="Times New Roman" panose="02020603050405020304" pitchFamily="18" charset="0"/>
              </a:rPr>
              <a:t>Het laatste is alleen noodzakelijk wanneer je iemand aanstuurt (tijdens een instructie bijvoorbeeld). Je voegt de reden toe waarom je het wilt om mensen te motiveren. Je communiceert over wat je wél wilt, niet over wat je niet wilt.</a:t>
            </a:r>
            <a:endParaRPr lang="nl-NL" sz="1800" dirty="0">
              <a:effectLst/>
              <a:latin typeface="Times New Roman" panose="02020603050405020304" pitchFamily="18" charset="0"/>
              <a:ea typeface="Times New Roman" panose="02020603050405020304" pitchFamily="18" charset="0"/>
            </a:endParaRPr>
          </a:p>
          <a:p>
            <a:endParaRPr lang="nl-NL" sz="1800" dirty="0">
              <a:effectLst/>
              <a:latin typeface="Lucida Grande"/>
              <a:ea typeface="MS Mincho" panose="02020609040205080304" pitchFamily="49" charset="-128"/>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106405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Lucida Grande"/>
                <a:ea typeface="Times New Roman" panose="02020603050405020304" pitchFamily="18" charset="0"/>
                <a:cs typeface="Times New Roman" panose="02020603050405020304" pitchFamily="18" charset="0"/>
              </a:rPr>
              <a:t>Vaak vinden mensen het moeilijk om aan te geven wat ze willen. Als kind heb je afgeleerd om steeds te zeggen: ‘Ik wil…’ Daardoor wordt het vaak ten onrechte als brutaal ervaren. Aan de andere kant zorgt transparant zijn ervoor dat je zuiver bent over wat je nodig hebt. De gedachte erachter is dat je pas feedback kunt geven, wanneer je transparant bent geweest over je verwachtingen. Soms heb je je wens niet geuit, maar verwacht je toch dat mensen je wensen in vervulling laten gaan. In ons hoofd weten we wat we verwachten van mensen, maar zeggen het niet. Je vult dan in wat mensen ‘vanzelfsprekend wel zullen begrijpen’. Helaas zijn mensen niet helderziend over het algemeen, zodat je toch iets explicieter moet zijn. Dus vertel elkaar je gebruiksaanwijzing.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Lucida Grande"/>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Lucida Grande"/>
                <a:ea typeface="Times New Roman" panose="02020603050405020304" pitchFamily="18" charset="0"/>
                <a:cs typeface="Times New Roman" panose="02020603050405020304" pitchFamily="18" charset="0"/>
              </a:rPr>
              <a:t>Deze gebruiksaanwijzing staat als bijlage op de wiki bij de leerlijn professionaliteit. Je kunt deze zelf invullen en door je opleider laten invullen en dan eens samen bespreken in een leergesprek.</a:t>
            </a:r>
            <a:endParaRPr lang="nl-NL" sz="18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3807126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NL" sz="1800" dirty="0">
                <a:effectLst/>
                <a:latin typeface="Lucida Grande"/>
                <a:ea typeface="Times New Roman" panose="02020603050405020304" pitchFamily="18" charset="0"/>
                <a:cs typeface="Times New Roman" panose="02020603050405020304" pitchFamily="18" charset="0"/>
              </a:rPr>
              <a:t>Wanneer je transparant bent geweest en er is aan je verwachtingen voldaan is het tijd om iemand te complimenteren. We vinden het vanzelfsprekend om kritiek te leveren wanneer het niet goed is gegaan, maar complimenteren wordt vaak als ongemakkelijk ervaren, door de gever zowel als de ontvanger. Hierdoor wordt dit overgeslagen en dat is zonde. </a:t>
            </a:r>
            <a:endParaRPr lang="nl-NL" sz="1800" dirty="0">
              <a:effectLst/>
              <a:latin typeface="Times New Roman" panose="02020603050405020304" pitchFamily="18" charset="0"/>
              <a:ea typeface="Times New Roman" panose="02020603050405020304" pitchFamily="18" charset="0"/>
            </a:endParaRPr>
          </a:p>
          <a:p>
            <a:pPr algn="just"/>
            <a:r>
              <a:rPr lang="nl-NL" sz="1800" dirty="0">
                <a:effectLst/>
                <a:latin typeface="Lucida Grande"/>
                <a:ea typeface="Times New Roman" panose="02020603050405020304" pitchFamily="18" charset="0"/>
                <a:cs typeface="Times New Roman" panose="02020603050405020304" pitchFamily="18" charset="0"/>
              </a:rPr>
              <a:t> </a:t>
            </a:r>
            <a:endParaRPr lang="nl-NL" sz="1800" dirty="0">
              <a:effectLst/>
              <a:latin typeface="Times New Roman" panose="02020603050405020304" pitchFamily="18" charset="0"/>
              <a:ea typeface="Times New Roman" panose="02020603050405020304" pitchFamily="18" charset="0"/>
            </a:endParaRPr>
          </a:p>
          <a:p>
            <a:pPr algn="just"/>
            <a:r>
              <a:rPr lang="nl-NL" sz="1800" dirty="0">
                <a:effectLst/>
                <a:latin typeface="Lucida Grande"/>
                <a:ea typeface="Times New Roman" panose="02020603050405020304" pitchFamily="18" charset="0"/>
                <a:cs typeface="Times New Roman" panose="02020603050405020304" pitchFamily="18" charset="0"/>
              </a:rPr>
              <a:t>Met complimenteren geef je aan dat je iets wat de ander heeft gedaan als belangrijk hebt ervaren. Je kunt hiermee de stemming beïnvloeden en je openheid tonen. De ander wordt er zeker van en vindt het leuk om te horen. Uitgangspunt bij complimenteren is wel dat het compliment gemeend moet zijn, anders wordt het een loos trucje.</a:t>
            </a:r>
            <a:endParaRPr lang="nl-NL" sz="1800" dirty="0">
              <a:effectLst/>
              <a:latin typeface="Times New Roman" panose="02020603050405020304" pitchFamily="18" charset="0"/>
              <a:ea typeface="Times New Roman" panose="02020603050405020304" pitchFamily="18" charset="0"/>
            </a:endParaRPr>
          </a:p>
          <a:p>
            <a:pPr algn="just"/>
            <a:r>
              <a:rPr lang="nl-NL" sz="1800" dirty="0">
                <a:effectLst/>
                <a:latin typeface="Lucida Grande"/>
                <a:ea typeface="Times New Roman" panose="02020603050405020304" pitchFamily="18" charset="0"/>
                <a:cs typeface="Times New Roman" panose="02020603050405020304" pitchFamily="18" charset="0"/>
              </a:rPr>
              <a:t> </a:t>
            </a:r>
            <a:endParaRPr lang="nl-NL" sz="1800" dirty="0">
              <a:effectLst/>
              <a:latin typeface="Times New Roman" panose="02020603050405020304" pitchFamily="18" charset="0"/>
              <a:ea typeface="Times New Roman" panose="02020603050405020304" pitchFamily="18" charset="0"/>
            </a:endParaRPr>
          </a:p>
          <a:p>
            <a:pPr algn="just"/>
            <a:r>
              <a:rPr lang="nl-NL" sz="1800" dirty="0">
                <a:effectLst/>
                <a:latin typeface="Lucida Grande"/>
                <a:ea typeface="Times New Roman" panose="02020603050405020304" pitchFamily="18" charset="0"/>
                <a:cs typeface="Times New Roman" panose="02020603050405020304" pitchFamily="18" charset="0"/>
              </a:rPr>
              <a:t>Je geeft het compliment door middel van een drietrap:</a:t>
            </a:r>
            <a:endParaRPr lang="nl-NL"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228600" algn="l"/>
              </a:tabLst>
            </a:pPr>
            <a:r>
              <a:rPr lang="nl-NL" sz="1800" b="1" dirty="0">
                <a:effectLst/>
                <a:latin typeface="Lucida Grande"/>
                <a:ea typeface="Times New Roman" panose="02020603050405020304" pitchFamily="18" charset="0"/>
                <a:cs typeface="Times New Roman" panose="02020603050405020304" pitchFamily="18" charset="0"/>
              </a:rPr>
              <a:t>Gedrag</a:t>
            </a:r>
            <a:r>
              <a:rPr lang="nl-NL" sz="1800" dirty="0">
                <a:effectLst/>
                <a:latin typeface="Lucida Grande"/>
                <a:ea typeface="Times New Roman" panose="02020603050405020304" pitchFamily="18" charset="0"/>
                <a:cs typeface="Times New Roman" panose="02020603050405020304" pitchFamily="18" charset="0"/>
              </a:rPr>
              <a:t>: je zegt iets over wat je ziet gebeuren.</a:t>
            </a:r>
            <a:r>
              <a:rPr lang="nl-NL" sz="1800" dirty="0">
                <a:effectLst/>
                <a:latin typeface="Times New Roman" panose="02020603050405020304" pitchFamily="18" charset="0"/>
                <a:ea typeface="Times New Roman" panose="02020603050405020304" pitchFamily="18" charset="0"/>
                <a:cs typeface="+mn-cs"/>
              </a:rPr>
              <a:t> </a:t>
            </a:r>
            <a:r>
              <a:rPr lang="nl-NL" sz="1800" dirty="0">
                <a:effectLst/>
                <a:latin typeface="Lucida Grande"/>
                <a:ea typeface="Times New Roman" panose="02020603050405020304" pitchFamily="18" charset="0"/>
                <a:cs typeface="Times New Roman" panose="02020603050405020304" pitchFamily="18" charset="0"/>
              </a:rPr>
              <a:t>Ik zie…. Ik merk…</a:t>
            </a:r>
            <a:endParaRPr lang="nl-NL"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228600" algn="l"/>
              </a:tabLst>
            </a:pPr>
            <a:r>
              <a:rPr lang="nl-NL" sz="1800" b="1" dirty="0">
                <a:effectLst/>
                <a:latin typeface="Lucida Grande"/>
                <a:ea typeface="Times New Roman" panose="02020603050405020304" pitchFamily="18" charset="0"/>
                <a:cs typeface="Times New Roman" panose="02020603050405020304" pitchFamily="18" charset="0"/>
              </a:rPr>
              <a:t>Gevolg</a:t>
            </a:r>
            <a:r>
              <a:rPr lang="nl-NL" sz="1800" dirty="0">
                <a:effectLst/>
                <a:latin typeface="Lucida Grande"/>
                <a:ea typeface="Times New Roman" panose="02020603050405020304" pitchFamily="18" charset="0"/>
                <a:cs typeface="Times New Roman" panose="02020603050405020304" pitchFamily="18" charset="0"/>
              </a:rPr>
              <a:t>: je geeft aan wat het gevolg is van de ander zijn handelen.</a:t>
            </a:r>
            <a:r>
              <a:rPr lang="nl-NL" sz="1800" dirty="0">
                <a:effectLst/>
                <a:latin typeface="Times New Roman" panose="02020603050405020304" pitchFamily="18" charset="0"/>
                <a:ea typeface="Times New Roman" panose="02020603050405020304" pitchFamily="18" charset="0"/>
                <a:cs typeface="+mn-cs"/>
              </a:rPr>
              <a:t> </a:t>
            </a:r>
            <a:r>
              <a:rPr lang="nl-NL" sz="1800" dirty="0">
                <a:effectLst/>
                <a:latin typeface="Lucida Grande"/>
                <a:ea typeface="Times New Roman" panose="02020603050405020304" pitchFamily="18" charset="0"/>
                <a:cs typeface="Times New Roman" panose="02020603050405020304" pitchFamily="18" charset="0"/>
              </a:rPr>
              <a:t>Het effect daarvan is… Daardoor…</a:t>
            </a:r>
            <a:endParaRPr lang="nl-NL"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228600" algn="l"/>
              </a:tabLst>
            </a:pPr>
            <a:r>
              <a:rPr lang="nl-NL" sz="1800" b="1" dirty="0">
                <a:effectLst/>
                <a:latin typeface="Lucida Grande"/>
                <a:ea typeface="Times New Roman" panose="02020603050405020304" pitchFamily="18" charset="0"/>
                <a:cs typeface="Times New Roman" panose="02020603050405020304" pitchFamily="18" charset="0"/>
              </a:rPr>
              <a:t>Gevoel</a:t>
            </a:r>
            <a:r>
              <a:rPr lang="nl-NL" sz="1800" dirty="0">
                <a:effectLst/>
                <a:latin typeface="Lucida Grande"/>
                <a:ea typeface="Times New Roman" panose="02020603050405020304" pitchFamily="18" charset="0"/>
                <a:cs typeface="Times New Roman" panose="02020603050405020304" pitchFamily="18" charset="0"/>
              </a:rPr>
              <a:t>: je geeft aan wat jouw gevoel als complimentgever daarbij is. Ik vind dat… Voor mij betekent dit… Het gevoel bij mij daarbij is…</a:t>
            </a:r>
          </a:p>
          <a:p>
            <a:pPr algn="just"/>
            <a:r>
              <a:rPr lang="nl-NL" sz="1800" dirty="0">
                <a:effectLst/>
                <a:latin typeface="Lucida Grande"/>
                <a:ea typeface="Times New Roman" panose="02020603050405020304" pitchFamily="18" charset="0"/>
                <a:cs typeface="Times New Roman" panose="02020603050405020304" pitchFamily="18" charset="0"/>
              </a:rPr>
              <a:t> Door op deze manier te complimenteren maak je het compliment groot.</a:t>
            </a:r>
            <a:endParaRPr lang="nl-NL" sz="1800" dirty="0">
              <a:effectLst/>
              <a:latin typeface="Times New Roman" panose="02020603050405020304" pitchFamily="18" charset="0"/>
              <a:ea typeface="Times New Roman" panose="02020603050405020304" pitchFamily="18" charset="0"/>
            </a:endParaRPr>
          </a:p>
          <a:p>
            <a:pPr algn="just"/>
            <a:r>
              <a:rPr lang="nl-NL" sz="1800" dirty="0">
                <a:effectLst/>
                <a:latin typeface="Lucida Grande"/>
                <a:ea typeface="Times New Roman" panose="02020603050405020304" pitchFamily="18" charset="0"/>
                <a:cs typeface="Times New Roman" panose="02020603050405020304" pitchFamily="18" charset="0"/>
              </a:rPr>
              <a:t> </a:t>
            </a:r>
            <a:endParaRPr lang="nl-NL" sz="1800" dirty="0">
              <a:effectLst/>
              <a:latin typeface="Times New Roman" panose="02020603050405020304" pitchFamily="18" charset="0"/>
              <a:ea typeface="Times New Roman" panose="02020603050405020304" pitchFamily="18" charset="0"/>
            </a:endParaRPr>
          </a:p>
          <a:p>
            <a:pPr algn="just"/>
            <a:r>
              <a:rPr lang="nl-NL" sz="1800" dirty="0">
                <a:effectLst/>
                <a:latin typeface="Lucida Grande"/>
                <a:ea typeface="Times New Roman" panose="02020603050405020304" pitchFamily="18" charset="0"/>
                <a:cs typeface="Times New Roman" panose="02020603050405020304" pitchFamily="18" charset="0"/>
              </a:rPr>
              <a:t>Veel mensen vinden het lastig om een compliment te geven, echter ook om te ontvangen. Het is lastig om er goed om te reageren. Denk maar eens aan hoe je zelf reageert wanneer iemand zegt dat je zo’n leuk shirt aan hebt of je je werk zo fantastisch gedaan hebt. Onze natuurlijke neiging kan zijn om het dan te bagatelliseren ‘Ach, dat is al zo’n oud ding’ of ‘Dat hoort toch gewoon bij mijn werk’. Hoewel bescheidenheid of verlegenheid best een goede eigenschap op zichzelf is, is zo’n reactie niet echt motiverend voor degene die het compliment geeft. </a:t>
            </a:r>
            <a:endParaRPr lang="nl-NL" sz="1800" dirty="0">
              <a:effectLst/>
              <a:latin typeface="Times New Roman" panose="02020603050405020304" pitchFamily="18" charset="0"/>
              <a:ea typeface="Times New Roman" panose="02020603050405020304" pitchFamily="18" charset="0"/>
            </a:endParaRPr>
          </a:p>
          <a:p>
            <a:pPr algn="just"/>
            <a:endParaRPr lang="nl-NL" sz="1800" dirty="0">
              <a:effectLst/>
              <a:latin typeface="Lucida Grande"/>
              <a:ea typeface="Times New Roman" panose="02020603050405020304" pitchFamily="18" charset="0"/>
              <a:cs typeface="Times New Roman" panose="02020603050405020304" pitchFamily="18" charset="0"/>
            </a:endParaRPr>
          </a:p>
          <a:p>
            <a:pPr algn="just"/>
            <a:r>
              <a:rPr lang="nl-NL" sz="1800" dirty="0">
                <a:effectLst/>
                <a:latin typeface="Lucida Grande"/>
                <a:ea typeface="Times New Roman" panose="02020603050405020304" pitchFamily="18" charset="0"/>
                <a:cs typeface="Times New Roman" panose="02020603050405020304" pitchFamily="18" charset="0"/>
              </a:rPr>
              <a:t>Ook een compliment moet gefundeerd (en dus beargumenteerd) zijn. </a:t>
            </a:r>
            <a:r>
              <a:rPr lang="nl-NL" dirty="0"/>
              <a:t>Als je tien keer te horen krijgt “Je doet het goed”, dan hoor je het de elfde keer niet meer. Maar als je tien verschillende redenen hoort over wat je goed doet, blijft het beter plakken.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53824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Lucida Grande"/>
                <a:ea typeface="Times New Roman" panose="02020603050405020304" pitchFamily="18" charset="0"/>
                <a:cs typeface="Times New Roman" panose="02020603050405020304" pitchFamily="18" charset="0"/>
              </a:rPr>
              <a:t>Met deze eerste twee cirkels, transparant zijn en complimenteren, regel je ongeveer 80% van je communicatie. Als je namelijk duidelijk bent je geweest over wat je wilt en de andere positief hebt bekrachtigd door te complimenteren, dan is het vaak helemaal niet nodig om over te gaan tot ‘hardere’ vormen van aanspreken, zoals kritische feedback en confronteren.</a:t>
            </a:r>
            <a:endParaRPr lang="nl-NL" sz="18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518674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NL" sz="1800" dirty="0">
                <a:effectLst/>
                <a:latin typeface="Lucida Grande"/>
                <a:ea typeface="Times New Roman" panose="02020603050405020304" pitchFamily="18" charset="0"/>
                <a:cs typeface="Times New Roman" panose="02020603050405020304" pitchFamily="18" charset="0"/>
              </a:rPr>
              <a:t>Wanneer je meerdere keren transparant bent geweest, en het gewenste gedrag komt niet tot stand, dan is het wellicht tijd geworden om feedback te geven. Als je feedback wilt geven, vraag je je eerst af welke intentie je hebt. Gaat het echt wel om feedback? </a:t>
            </a:r>
            <a:endParaRPr lang="nl-NL" sz="1800" dirty="0">
              <a:effectLst/>
              <a:latin typeface="Times New Roman" panose="02020603050405020304" pitchFamily="18" charset="0"/>
              <a:ea typeface="Times New Roman" panose="02020603050405020304" pitchFamily="18" charset="0"/>
            </a:endParaRPr>
          </a:p>
          <a:p>
            <a:pPr algn="just"/>
            <a:r>
              <a:rPr lang="nl-NL" sz="1800" dirty="0">
                <a:effectLst/>
                <a:latin typeface="Lucida Grande"/>
                <a:ea typeface="Times New Roman" panose="02020603050405020304" pitchFamily="18" charset="0"/>
                <a:cs typeface="Times New Roman" panose="02020603050405020304" pitchFamily="18" charset="0"/>
              </a:rPr>
              <a:t>Je kunt vervolgens de ander vragen om toestemming om feedback te geven.: “Er is iets in onze samenwerking wat mij bezighoudt, mag ik het daar met jou over hebben?</a:t>
            </a:r>
            <a:endParaRPr lang="nl-NL" sz="1800" dirty="0">
              <a:effectLst/>
              <a:latin typeface="Times New Roman" panose="02020603050405020304" pitchFamily="18" charset="0"/>
              <a:ea typeface="Times New Roman" panose="02020603050405020304" pitchFamily="18" charset="0"/>
            </a:endParaRPr>
          </a:p>
          <a:p>
            <a:pPr algn="just"/>
            <a:r>
              <a:rPr lang="nl-NL" sz="1800" dirty="0">
                <a:effectLst/>
                <a:latin typeface="Lucida Grande"/>
                <a:ea typeface="Times New Roman" panose="02020603050405020304" pitchFamily="18" charset="0"/>
                <a:cs typeface="Times New Roman" panose="02020603050405020304" pitchFamily="18" charset="0"/>
              </a:rPr>
              <a:t>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122688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mj-lt"/>
              <a:buNone/>
            </a:pPr>
            <a:r>
              <a:rPr lang="nl-NL" sz="1800" dirty="0">
                <a:effectLst/>
                <a:latin typeface="Arial" panose="020B0604020202020204" pitchFamily="34" charset="0"/>
                <a:ea typeface="Calibri" panose="020F0502020204030204" pitchFamily="34" charset="0"/>
                <a:cs typeface="Times New Roman" panose="02020603050405020304" pitchFamily="18" charset="0"/>
              </a:rPr>
              <a:t>1. KIES EEN GOED MOMENT</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Als de ontvanger aangeeft geen zin of tijd te hebben voor feedback, zal het niet slagen. Tussen twee drukke spreekuren in of tijdens een korte koffiepauze is geen goede planning voor het geven van feedback. Als je bij jezelf merkt dat er te veel emotionele lading ligt bij de boodschap, kan het ook raadzaam zijn een later moment uit te kiezen.</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 </a:t>
            </a:r>
          </a:p>
          <a:p>
            <a:pPr marL="0" lvl="0" indent="0">
              <a:buFont typeface="+mj-lt"/>
              <a:buNone/>
            </a:pPr>
            <a:r>
              <a:rPr lang="nl-NL" sz="1800" dirty="0">
                <a:effectLst/>
                <a:latin typeface="Arial" panose="020B0604020202020204" pitchFamily="34" charset="0"/>
                <a:ea typeface="Calibri" panose="020F0502020204030204" pitchFamily="34" charset="0"/>
                <a:cs typeface="Times New Roman" panose="02020603050405020304" pitchFamily="18" charset="0"/>
              </a:rPr>
              <a:t>2. HEB EEN HELDERE BOODSCHAP</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Weet goed waar je het over wil hebben en communiceer alléén dat. De sandwich methode (iets positiefs, iets kritisch en dan weer iets positiefs) zorgt ervoor de toehoorder op zijn hoede raakt na een compliment. Geef positieve en kritische feedback los van elkaar. Zo wordt je compliment gewaardeerd en je kritische feedback gehoord.</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 </a:t>
            </a:r>
          </a:p>
          <a:p>
            <a:pPr marL="0" lvl="0" indent="0">
              <a:buFont typeface="+mj-lt"/>
              <a:buNone/>
            </a:pPr>
            <a:r>
              <a:rPr lang="nl-NL" sz="1800" dirty="0">
                <a:effectLst/>
                <a:latin typeface="Arial" panose="020B0604020202020204" pitchFamily="34" charset="0"/>
                <a:ea typeface="Calibri" panose="020F0502020204030204" pitchFamily="34" charset="0"/>
                <a:cs typeface="Times New Roman" panose="02020603050405020304" pitchFamily="18" charset="0"/>
              </a:rPr>
              <a:t>3. GEEF IK-BOODSCHAPPEN VOLGENS DE 5 G’S</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Iemand kan zich makkelijker openstellen voor het persoonlijke oordeel van één persoon dan wanneer iets als feit wordt gesteld. Benoem welk gedrag je gezien hebt, wat daar het gevolg van is en welk gevoel het jou geeft. Als de ontvanger dit kan begrijpen, vervolg met het gewenste gedrag.</a:t>
            </a:r>
          </a:p>
          <a:p>
            <a:pPr marL="678180"/>
            <a:r>
              <a:rPr lang="nl-NL" sz="1800" dirty="0">
                <a:effectLst/>
                <a:latin typeface="Arial" panose="020B0604020202020204" pitchFamily="34" charset="0"/>
                <a:ea typeface="Calibri" panose="020F0502020204030204" pitchFamily="34" charset="0"/>
                <a:cs typeface="Times New Roman" panose="02020603050405020304" pitchFamily="18" charset="0"/>
              </a:rPr>
              <a:t>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416924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r>
              <a:rPr lang="nl-NL" sz="1200" dirty="0">
                <a:effectLst/>
                <a:latin typeface="Lucida Grande"/>
                <a:ea typeface="Times New Roman" panose="02020603050405020304" pitchFamily="18" charset="0"/>
                <a:cs typeface="Times New Roman" panose="02020603050405020304" pitchFamily="18" charset="0"/>
              </a:rPr>
              <a:t>Het gaat volgens dezelfde stappen als bij complimenteren:</a:t>
            </a:r>
            <a:endParaRPr lang="nl-NL" sz="1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228600" algn="l"/>
              </a:tabLst>
            </a:pPr>
            <a:r>
              <a:rPr lang="nl-NL" sz="1200" b="1" dirty="0">
                <a:effectLst/>
                <a:latin typeface="Lucida Grande"/>
                <a:ea typeface="Times New Roman" panose="02020603050405020304" pitchFamily="18" charset="0"/>
                <a:cs typeface="Times New Roman" panose="02020603050405020304" pitchFamily="18" charset="0"/>
              </a:rPr>
              <a:t>G</a:t>
            </a:r>
            <a:r>
              <a:rPr lang="nl-NL" sz="1200" dirty="0">
                <a:effectLst/>
                <a:latin typeface="Lucida Grande"/>
                <a:ea typeface="Times New Roman" panose="02020603050405020304" pitchFamily="18" charset="0"/>
                <a:cs typeface="Times New Roman" panose="02020603050405020304" pitchFamily="18" charset="0"/>
              </a:rPr>
              <a:t>edrag: je zegt iets over wat je ziet gebeuren.</a:t>
            </a:r>
            <a:r>
              <a:rPr lang="nl-NL" sz="1200" dirty="0">
                <a:effectLst/>
                <a:latin typeface="Times New Roman" panose="02020603050405020304" pitchFamily="18" charset="0"/>
                <a:ea typeface="Times New Roman" panose="02020603050405020304" pitchFamily="18" charset="0"/>
                <a:cs typeface="+mn-cs"/>
              </a:rPr>
              <a:t> </a:t>
            </a:r>
            <a:r>
              <a:rPr lang="nl-NL" sz="1200" dirty="0">
                <a:effectLst/>
                <a:latin typeface="Lucida Grande"/>
                <a:ea typeface="Times New Roman" panose="02020603050405020304" pitchFamily="18" charset="0"/>
                <a:cs typeface="Times New Roman" panose="02020603050405020304" pitchFamily="18" charset="0"/>
              </a:rPr>
              <a:t>Ik zie…. Ik merk…</a:t>
            </a:r>
            <a:endParaRPr lang="nl-NL" sz="1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228600" algn="l"/>
              </a:tabLst>
            </a:pPr>
            <a:r>
              <a:rPr lang="nl-NL" sz="1200" b="1" dirty="0">
                <a:effectLst/>
                <a:latin typeface="Lucida Grande"/>
                <a:ea typeface="Times New Roman" panose="02020603050405020304" pitchFamily="18" charset="0"/>
                <a:cs typeface="Times New Roman" panose="02020603050405020304" pitchFamily="18" charset="0"/>
              </a:rPr>
              <a:t>G</a:t>
            </a:r>
            <a:r>
              <a:rPr lang="nl-NL" sz="1200" dirty="0">
                <a:effectLst/>
                <a:latin typeface="Lucida Grande"/>
                <a:ea typeface="Times New Roman" panose="02020603050405020304" pitchFamily="18" charset="0"/>
                <a:cs typeface="Times New Roman" panose="02020603050405020304" pitchFamily="18" charset="0"/>
              </a:rPr>
              <a:t>evolg: je geeft aan wat het gevolg is van de ander zijn handelen.</a:t>
            </a:r>
            <a:r>
              <a:rPr lang="nl-NL" sz="1200" dirty="0">
                <a:effectLst/>
                <a:latin typeface="Times New Roman" panose="02020603050405020304" pitchFamily="18" charset="0"/>
                <a:ea typeface="Times New Roman" panose="02020603050405020304" pitchFamily="18" charset="0"/>
                <a:cs typeface="+mn-cs"/>
              </a:rPr>
              <a:t> </a:t>
            </a:r>
            <a:r>
              <a:rPr lang="nl-NL" sz="1200" dirty="0">
                <a:effectLst/>
                <a:latin typeface="Lucida Grande"/>
                <a:ea typeface="Times New Roman" panose="02020603050405020304" pitchFamily="18" charset="0"/>
                <a:cs typeface="Times New Roman" panose="02020603050405020304" pitchFamily="18" charset="0"/>
              </a:rPr>
              <a:t>Het effect daarvan is… Daardoor…</a:t>
            </a:r>
            <a:endParaRPr lang="nl-NL" sz="1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228600" algn="l"/>
              </a:tabLst>
            </a:pPr>
            <a:r>
              <a:rPr lang="nl-NL" sz="1200" b="1" dirty="0">
                <a:effectLst/>
                <a:latin typeface="Lucida Grande"/>
                <a:ea typeface="Times New Roman" panose="02020603050405020304" pitchFamily="18" charset="0"/>
                <a:cs typeface="Times New Roman" panose="02020603050405020304" pitchFamily="18" charset="0"/>
              </a:rPr>
              <a:t>G</a:t>
            </a:r>
            <a:r>
              <a:rPr lang="nl-NL" sz="1200" dirty="0">
                <a:effectLst/>
                <a:latin typeface="Lucida Grande"/>
                <a:ea typeface="Times New Roman" panose="02020603050405020304" pitchFamily="18" charset="0"/>
                <a:cs typeface="Times New Roman" panose="02020603050405020304" pitchFamily="18" charset="0"/>
              </a:rPr>
              <a:t>evoel: je geeft aan wat jouw gevoel als complimentgever daarbij is. Ik vind dat… Voor mij betekent dit… Het gevoel bij mij daarbij is…</a:t>
            </a:r>
            <a:endParaRPr lang="nl-NL" sz="1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228600" algn="l"/>
              </a:tabLst>
            </a:pPr>
            <a:r>
              <a:rPr lang="nl-NL" sz="1200" dirty="0">
                <a:effectLst/>
                <a:latin typeface="Lucida Grande"/>
                <a:ea typeface="Times New Roman" panose="02020603050405020304" pitchFamily="18" charset="0"/>
                <a:cs typeface="Times New Roman" panose="02020603050405020304" pitchFamily="18" charset="0"/>
              </a:rPr>
              <a:t>Kun je je dat voorstellen? Daar moet een JA op komen, anders ga je terug naar stap 1.</a:t>
            </a:r>
            <a:endParaRPr lang="nl-NL" sz="12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228600" algn="l"/>
              </a:tabLst>
            </a:pPr>
            <a:r>
              <a:rPr lang="nl-NL" sz="1200" dirty="0">
                <a:effectLst/>
                <a:latin typeface="Lucida Grande"/>
                <a:ea typeface="Times New Roman" panose="02020603050405020304" pitchFamily="18" charset="0"/>
                <a:cs typeface="Times New Roman" panose="02020603050405020304" pitchFamily="18" charset="0"/>
              </a:rPr>
              <a:t>Wat ik graag zou willen is..... </a:t>
            </a:r>
            <a:r>
              <a:rPr lang="nl-NL" sz="1200" b="1" dirty="0">
                <a:effectLst/>
                <a:latin typeface="Lucida Grande"/>
                <a:ea typeface="Times New Roman" panose="02020603050405020304" pitchFamily="18" charset="0"/>
                <a:cs typeface="Times New Roman" panose="02020603050405020304" pitchFamily="18" charset="0"/>
              </a:rPr>
              <a:t>G</a:t>
            </a:r>
            <a:r>
              <a:rPr lang="nl-NL" sz="1200" dirty="0">
                <a:effectLst/>
                <a:latin typeface="Lucida Grande"/>
                <a:ea typeface="Times New Roman" panose="02020603050405020304" pitchFamily="18" charset="0"/>
                <a:cs typeface="Times New Roman" panose="02020603050405020304" pitchFamily="18" charset="0"/>
              </a:rPr>
              <a:t>ewenst gedrag</a:t>
            </a:r>
            <a:endParaRPr lang="nl-NL" sz="12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3118469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patient car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598714"/>
            <a:ext cx="12192000" cy="2943610"/>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60" name="Groep 59">
            <a:extLst>
              <a:ext uri="{FF2B5EF4-FFF2-40B4-BE49-F238E27FC236}">
                <a16:creationId xmlns:a16="http://schemas.microsoft.com/office/drawing/2014/main" id="{23432A2F-9573-4D30-A457-51313B3F8441}"/>
              </a:ext>
            </a:extLst>
          </p:cNvPr>
          <p:cNvGrpSpPr/>
          <p:nvPr userDrawn="1"/>
        </p:nvGrpSpPr>
        <p:grpSpPr>
          <a:xfrm>
            <a:off x="4309680" y="-733"/>
            <a:ext cx="3565908" cy="992921"/>
            <a:chOff x="4309680" y="-733"/>
            <a:chExt cx="3565908" cy="992921"/>
          </a:xfrm>
        </p:grpSpPr>
        <p:sp>
          <p:nvSpPr>
            <p:cNvPr id="5" name="AutoShape 3">
              <a:extLst>
                <a:ext uri="{FF2B5EF4-FFF2-40B4-BE49-F238E27FC236}">
                  <a16:creationId xmlns:a16="http://schemas.microsoft.com/office/drawing/2014/main" id="{78C8C806-1C8D-4CAE-B87E-C4933CC01D6B}"/>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5">
              <a:extLst>
                <a:ext uri="{FF2B5EF4-FFF2-40B4-BE49-F238E27FC236}">
                  <a16:creationId xmlns:a16="http://schemas.microsoft.com/office/drawing/2014/main" id="{93F361E0-61C0-45A7-B38F-0F04302A4878}"/>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58" name="Afbeelding 57">
              <a:extLst>
                <a:ext uri="{FF2B5EF4-FFF2-40B4-BE49-F238E27FC236}">
                  <a16:creationId xmlns:a16="http://schemas.microsoft.com/office/drawing/2014/main" id="{7FA52067-A26A-4DC2-9C65-6AA60AED6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
        <p:nvSpPr>
          <p:cNvPr id="10" name="Titel 1">
            <a:extLst>
              <a:ext uri="{FF2B5EF4-FFF2-40B4-BE49-F238E27FC236}">
                <a16:creationId xmlns:a16="http://schemas.microsoft.com/office/drawing/2014/main" id="{1CAAE213-2384-4B05-822C-4E2B7D823658}"/>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12" name="Ondertitel 2">
            <a:extLst>
              <a:ext uri="{FF2B5EF4-FFF2-40B4-BE49-F238E27FC236}">
                <a16:creationId xmlns:a16="http://schemas.microsoft.com/office/drawing/2014/main" id="{F8916971-DD3E-4173-80E9-A5B8E4B78642}"/>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Enter sub </a:t>
            </a:r>
            <a:r>
              <a:rPr lang="nl-NL" dirty="0" err="1"/>
              <a:t>title</a:t>
            </a:r>
            <a:r>
              <a:rPr lang="nl-NL" dirty="0"/>
              <a:t> here</a:t>
            </a:r>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ait colored bg - research">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or </a:t>
            </a:r>
            <a:r>
              <a:rPr lang="nl-NL" dirty="0" err="1"/>
              <a:t>bullet</a:t>
            </a:r>
            <a:r>
              <a:rPr lang="nl-NL" dirty="0"/>
              <a:t> </a:t>
            </a:r>
            <a:r>
              <a:rPr lang="nl-NL" dirty="0" err="1"/>
              <a:t>text</a:t>
            </a:r>
            <a:r>
              <a:rPr lang="nl-NL" dirty="0"/>
              <a:t> </a:t>
            </a:r>
            <a:r>
              <a:rPr lang="nl-NL" dirty="0" err="1"/>
              <a:t>goes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ndscape colored bg - research">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tekst or </a:t>
            </a:r>
            <a:r>
              <a:rPr lang="nl-NL" dirty="0" err="1"/>
              <a:t>bullet</a:t>
            </a:r>
            <a:r>
              <a:rPr lang="nl-NL" dirty="0"/>
              <a:t> tekst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 - educatio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Second </a:t>
            </a:r>
            <a:r>
              <a:rPr lang="nl-NL" dirty="0" err="1"/>
              <a:t>title</a:t>
            </a:r>
            <a:r>
              <a:rPr lang="nl-NL" dirty="0"/>
              <a:t> line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13" name="Groep 12">
            <a:extLst>
              <a:ext uri="{FF2B5EF4-FFF2-40B4-BE49-F238E27FC236}">
                <a16:creationId xmlns:a16="http://schemas.microsoft.com/office/drawing/2014/main" id="{8744D87F-F65F-4818-B6A9-319B33602989}"/>
              </a:ext>
            </a:extLst>
          </p:cNvPr>
          <p:cNvGrpSpPr/>
          <p:nvPr userDrawn="1"/>
        </p:nvGrpSpPr>
        <p:grpSpPr>
          <a:xfrm>
            <a:off x="4309680" y="-733"/>
            <a:ext cx="3565908" cy="992921"/>
            <a:chOff x="4309680" y="-733"/>
            <a:chExt cx="3565908" cy="992921"/>
          </a:xfrm>
        </p:grpSpPr>
        <p:sp>
          <p:nvSpPr>
            <p:cNvPr id="14" name="AutoShape 3">
              <a:extLst>
                <a:ext uri="{FF2B5EF4-FFF2-40B4-BE49-F238E27FC236}">
                  <a16:creationId xmlns:a16="http://schemas.microsoft.com/office/drawing/2014/main" id="{255AD987-97B1-46C2-B7B7-AFED11E03D18}"/>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5">
              <a:extLst>
                <a:ext uri="{FF2B5EF4-FFF2-40B4-BE49-F238E27FC236}">
                  <a16:creationId xmlns:a16="http://schemas.microsoft.com/office/drawing/2014/main" id="{8C0AF222-F84B-4A7F-989F-B00781BA91C5}"/>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7" name="Afbeelding 16">
              <a:extLst>
                <a:ext uri="{FF2B5EF4-FFF2-40B4-BE49-F238E27FC236}">
                  <a16:creationId xmlns:a16="http://schemas.microsoft.com/office/drawing/2014/main" id="{242ABA24-DA60-4A2C-B5AD-3FD2D6AC5A0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t>
            </a:r>
            <a:r>
              <a:rPr lang="nl-NL" dirty="0" err="1"/>
              <a:t>bullets</a:t>
            </a:r>
            <a:endParaRPr lang="nl-NL" dirty="0"/>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mage - educ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rait colored bg - educatio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colored bg - educatio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age - corporat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Second </a:t>
            </a:r>
            <a:r>
              <a:rPr lang="nl-NL" dirty="0" err="1"/>
              <a:t>title</a:t>
            </a:r>
            <a:r>
              <a:rPr lang="nl-NL" dirty="0"/>
              <a:t> line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7" name="Groep 6">
            <a:extLst>
              <a:ext uri="{FF2B5EF4-FFF2-40B4-BE49-F238E27FC236}">
                <a16:creationId xmlns:a16="http://schemas.microsoft.com/office/drawing/2014/main" id="{23C544A4-2E78-48AB-AE0E-D3A4C53372B3}"/>
              </a:ext>
            </a:extLst>
          </p:cNvPr>
          <p:cNvGrpSpPr/>
          <p:nvPr userDrawn="1"/>
        </p:nvGrpSpPr>
        <p:grpSpPr>
          <a:xfrm>
            <a:off x="4309680" y="-733"/>
            <a:ext cx="3565908" cy="992921"/>
            <a:chOff x="4309680" y="-733"/>
            <a:chExt cx="3565908" cy="992921"/>
          </a:xfrm>
        </p:grpSpPr>
        <p:sp>
          <p:nvSpPr>
            <p:cNvPr id="8" name="AutoShape 3">
              <a:extLst>
                <a:ext uri="{FF2B5EF4-FFF2-40B4-BE49-F238E27FC236}">
                  <a16:creationId xmlns:a16="http://schemas.microsoft.com/office/drawing/2014/main" id="{8D339B49-063C-47AB-8D1E-FF2E6986F1BA}"/>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5">
              <a:extLst>
                <a:ext uri="{FF2B5EF4-FFF2-40B4-BE49-F238E27FC236}">
                  <a16:creationId xmlns:a16="http://schemas.microsoft.com/office/drawing/2014/main" id="{3F26F29A-AFED-4F5D-A512-F938D5C34FAB}"/>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2" name="Afbeelding 11">
              <a:extLst>
                <a:ext uri="{FF2B5EF4-FFF2-40B4-BE49-F238E27FC236}">
                  <a16:creationId xmlns:a16="http://schemas.microsoft.com/office/drawing/2014/main" id="{347BE6D8-7723-4362-BBF6-20F5AE089B3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Regular</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 </a:t>
            </a:r>
            <a:r>
              <a:rPr lang="nl-NL" dirty="0" err="1"/>
              <a:t>bullet</a:t>
            </a:r>
            <a:r>
              <a:rPr lang="nl-NL" dirty="0"/>
              <a:t> list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err="1"/>
              <a:t>Use</a:t>
            </a:r>
            <a:r>
              <a:rPr lang="nl-NL" dirty="0"/>
              <a:t>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 corpora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rait colored bg - corporat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ndscape colored bg - corporat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Use</a:t>
            </a:r>
            <a:r>
              <a:rPr lang="nl-NL" dirty="0"/>
              <a:t> </a:t>
            </a:r>
            <a:r>
              <a:rPr lang="nl-NL" dirty="0" err="1"/>
              <a:t>bullets</a:t>
            </a:r>
            <a:r>
              <a:rPr lang="nl-NL" dirty="0"/>
              <a:t> here</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4" name="Groep 3">
            <a:extLst>
              <a:ext uri="{FF2B5EF4-FFF2-40B4-BE49-F238E27FC236}">
                <a16:creationId xmlns:a16="http://schemas.microsoft.com/office/drawing/2014/main" id="{968198D8-F9D5-466F-B081-D48DCE325626}"/>
              </a:ext>
            </a:extLst>
          </p:cNvPr>
          <p:cNvGrpSpPr/>
          <p:nvPr userDrawn="1"/>
        </p:nvGrpSpPr>
        <p:grpSpPr>
          <a:xfrm>
            <a:off x="4309680" y="-733"/>
            <a:ext cx="3565908" cy="992921"/>
            <a:chOff x="4309680" y="-733"/>
            <a:chExt cx="3565908" cy="992921"/>
          </a:xfrm>
        </p:grpSpPr>
        <p:sp>
          <p:nvSpPr>
            <p:cNvPr id="5" name="AutoShape 3">
              <a:extLst>
                <a:ext uri="{FF2B5EF4-FFF2-40B4-BE49-F238E27FC236}">
                  <a16:creationId xmlns:a16="http://schemas.microsoft.com/office/drawing/2014/main" id="{7F68AFAE-ACDE-45F8-9005-12041EE103F6}"/>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Freeform 5">
              <a:extLst>
                <a:ext uri="{FF2B5EF4-FFF2-40B4-BE49-F238E27FC236}">
                  <a16:creationId xmlns:a16="http://schemas.microsoft.com/office/drawing/2014/main" id="{BDBC6344-822B-41DC-A605-CFB48858EEA8}"/>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a:extLst>
                <a:ext uri="{FF2B5EF4-FFF2-40B4-BE49-F238E27FC236}">
                  <a16:creationId xmlns:a16="http://schemas.microsoft.com/office/drawing/2014/main" id="{588EF8EA-60D8-4FF4-9BF9-DEBB3A6B0CB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B5B1-167F-4EDC-AB2E-D6BDF15C2537}"/>
              </a:ext>
            </a:extLst>
          </p:cNvPr>
          <p:cNvSpPr>
            <a:spLocks noGrp="1"/>
          </p:cNvSpPr>
          <p:nvPr>
            <p:ph type="ctrTitle"/>
          </p:nvPr>
        </p:nvSpPr>
        <p:spPr>
          <a:xfrm>
            <a:off x="441649" y="2041493"/>
            <a:ext cx="9144000" cy="935653"/>
          </a:xfrm>
        </p:spPr>
        <p:txBody>
          <a:bodyPr anchor="b">
            <a:normAutofit/>
          </a:bodyPr>
          <a:lstStyle>
            <a:lvl1pPr algn="l">
              <a:defRPr sz="4800">
                <a:solidFill>
                  <a:schemeClr val="bg2"/>
                </a:solidFill>
              </a:defRPr>
            </a:lvl1pPr>
          </a:lstStyle>
          <a:p>
            <a:r>
              <a:rPr lang="en-US" dirty="0"/>
              <a:t>Click to edit Master title style</a:t>
            </a:r>
            <a:endParaRPr lang="nl-NL" dirty="0"/>
          </a:p>
        </p:txBody>
      </p:sp>
      <p:sp>
        <p:nvSpPr>
          <p:cNvPr id="3" name="Subtitle 2">
            <a:extLst>
              <a:ext uri="{FF2B5EF4-FFF2-40B4-BE49-F238E27FC236}">
                <a16:creationId xmlns:a16="http://schemas.microsoft.com/office/drawing/2014/main" id="{7AD5DD4E-0D9F-4149-A283-E4D9DF758F35}"/>
              </a:ext>
            </a:extLst>
          </p:cNvPr>
          <p:cNvSpPr>
            <a:spLocks noGrp="1"/>
          </p:cNvSpPr>
          <p:nvPr>
            <p:ph type="subTitle" idx="1" hasCustomPrompt="1"/>
          </p:nvPr>
        </p:nvSpPr>
        <p:spPr>
          <a:xfrm>
            <a:off x="441649" y="3246438"/>
            <a:ext cx="1891004" cy="257969"/>
          </a:xfrm>
        </p:spPr>
        <p:txBody>
          <a:bodyPr>
            <a:normAutofit/>
          </a:bodyPr>
          <a:lstStyle>
            <a:lvl1pPr marL="0" indent="0" algn="l">
              <a:buNone/>
              <a:defRPr sz="1400" b="0">
                <a:solidFill>
                  <a:schemeClr val="bg2"/>
                </a:solidFill>
              </a:defRPr>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dirty="0"/>
              <a:t>Name</a:t>
            </a:r>
            <a:endParaRPr lang="nl-NL" dirty="0"/>
          </a:p>
        </p:txBody>
      </p:sp>
      <p:sp>
        <p:nvSpPr>
          <p:cNvPr id="6" name="Slide Number Placeholder 5">
            <a:extLst>
              <a:ext uri="{FF2B5EF4-FFF2-40B4-BE49-F238E27FC236}">
                <a16:creationId xmlns:a16="http://schemas.microsoft.com/office/drawing/2014/main" id="{6B134646-AD46-460A-BD95-69825DBE90A4}"/>
              </a:ext>
            </a:extLst>
          </p:cNvPr>
          <p:cNvSpPr>
            <a:spLocks noGrp="1"/>
          </p:cNvSpPr>
          <p:nvPr>
            <p:ph type="sldNum" sz="quarter" idx="12"/>
          </p:nvPr>
        </p:nvSpPr>
        <p:spPr/>
        <p:txBody>
          <a:bodyPr/>
          <a:lstStyle/>
          <a:p>
            <a:fld id="{713F0376-486D-4EB0-80AF-208EE3C11CDB}" type="slidenum">
              <a:rPr lang="nl-NL" smtClean="0"/>
              <a:t>‹nr.›</a:t>
            </a:fld>
            <a:endParaRPr lang="nl-NL"/>
          </a:p>
        </p:txBody>
      </p:sp>
      <p:sp>
        <p:nvSpPr>
          <p:cNvPr id="10" name="Text Placeholder 9">
            <a:extLst>
              <a:ext uri="{FF2B5EF4-FFF2-40B4-BE49-F238E27FC236}">
                <a16:creationId xmlns:a16="http://schemas.microsoft.com/office/drawing/2014/main" id="{544A1C07-51DA-4929-94B1-53B89D3F8341}"/>
              </a:ext>
            </a:extLst>
          </p:cNvPr>
          <p:cNvSpPr>
            <a:spLocks noGrp="1"/>
          </p:cNvSpPr>
          <p:nvPr>
            <p:ph type="body" sz="quarter" idx="13" hasCustomPrompt="1"/>
          </p:nvPr>
        </p:nvSpPr>
        <p:spPr>
          <a:xfrm>
            <a:off x="2509838" y="3223873"/>
            <a:ext cx="2407444" cy="280534"/>
          </a:xfrm>
        </p:spPr>
        <p:txBody>
          <a:bodyPr/>
          <a:lstStyle>
            <a:lvl1pPr marL="0" indent="0">
              <a:buNone/>
              <a:defRPr>
                <a:solidFill>
                  <a:schemeClr val="bg2"/>
                </a:solidFill>
              </a:defRPr>
            </a:lvl1pPr>
          </a:lstStyle>
          <a:p>
            <a:pPr lvl="0"/>
            <a:r>
              <a:rPr lang="nl-NL" dirty="0"/>
              <a:t>Date</a:t>
            </a:r>
          </a:p>
        </p:txBody>
      </p:sp>
    </p:spTree>
    <p:extLst>
      <p:ext uri="{BB962C8B-B14F-4D97-AF65-F5344CB8AC3E}">
        <p14:creationId xmlns:p14="http://schemas.microsoft.com/office/powerpoint/2010/main" val="3771533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wheel, drawing&#10;&#10;Description automatically generated">
            <a:extLst>
              <a:ext uri="{FF2B5EF4-FFF2-40B4-BE49-F238E27FC236}">
                <a16:creationId xmlns:a16="http://schemas.microsoft.com/office/drawing/2014/main" id="{5A30B5D0-D2F0-411E-A46A-68F83CE1275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7236" y="6304960"/>
            <a:ext cx="646463" cy="380136"/>
          </a:xfrm>
          <a:prstGeom prst="rect">
            <a:avLst/>
          </a:prstGeom>
        </p:spPr>
      </p:pic>
      <p:sp>
        <p:nvSpPr>
          <p:cNvPr id="2" name="Title 1">
            <a:extLst>
              <a:ext uri="{FF2B5EF4-FFF2-40B4-BE49-F238E27FC236}">
                <a16:creationId xmlns:a16="http://schemas.microsoft.com/office/drawing/2014/main" id="{DCF13CFD-5AD2-4CAE-9F71-30A9E2D71E40}"/>
              </a:ext>
            </a:extLst>
          </p:cNvPr>
          <p:cNvSpPr>
            <a:spLocks noGrp="1"/>
          </p:cNvSpPr>
          <p:nvPr>
            <p:ph type="title"/>
          </p:nvPr>
        </p:nvSpPr>
        <p:spPr>
          <a:xfrm>
            <a:off x="838200" y="538074"/>
            <a:ext cx="10515600" cy="1325563"/>
          </a:xfrm>
        </p:spPr>
        <p:txBody>
          <a:bodyPr/>
          <a:lstStyle>
            <a:lvl1pPr>
              <a:defRPr>
                <a:solidFill>
                  <a:schemeClr val="bg1"/>
                </a:solidFill>
                <a:latin typeface="Trebuchet MS" panose="020B0603020202020204" pitchFamily="34" charset="0"/>
              </a:defRPr>
            </a:lvl1pPr>
          </a:lstStyle>
          <a:p>
            <a:r>
              <a:rPr lang="en-US" dirty="0"/>
              <a:t>Click to edit Master title style</a:t>
            </a:r>
            <a:endParaRPr lang="nl-NL" dirty="0"/>
          </a:p>
        </p:txBody>
      </p:sp>
      <p:sp>
        <p:nvSpPr>
          <p:cNvPr id="3" name="Content Placeholder 2">
            <a:extLst>
              <a:ext uri="{FF2B5EF4-FFF2-40B4-BE49-F238E27FC236}">
                <a16:creationId xmlns:a16="http://schemas.microsoft.com/office/drawing/2014/main" id="{B208FF89-947C-4F0C-9A97-64DD34933AC5}"/>
              </a:ext>
            </a:extLst>
          </p:cNvPr>
          <p:cNvSpPr>
            <a:spLocks noGrp="1"/>
          </p:cNvSpPr>
          <p:nvPr>
            <p:ph idx="1"/>
          </p:nvPr>
        </p:nvSpPr>
        <p:spPr>
          <a:xfrm>
            <a:off x="838200" y="1908751"/>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a:extLst>
              <a:ext uri="{FF2B5EF4-FFF2-40B4-BE49-F238E27FC236}">
                <a16:creationId xmlns:a16="http://schemas.microsoft.com/office/drawing/2014/main" id="{8B2555B7-C59C-406E-9E64-94A71FA4BDE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86BB1ABD-AE55-4CC0-B4FA-6407C988C928}"/>
              </a:ext>
            </a:extLst>
          </p:cNvPr>
          <p:cNvSpPr>
            <a:spLocks noGrp="1"/>
          </p:cNvSpPr>
          <p:nvPr>
            <p:ph type="sldNum" sz="quarter" idx="12"/>
          </p:nvPr>
        </p:nvSpPr>
        <p:spPr/>
        <p:txBody>
          <a:bodyPr/>
          <a:lstStyle/>
          <a:p>
            <a:fld id="{713F0376-486D-4EB0-80AF-208EE3C11CDB}" type="slidenum">
              <a:rPr lang="nl-NL" smtClean="0"/>
              <a:t>‹nr.›</a:t>
            </a:fld>
            <a:endParaRPr lang="nl-NL" dirty="0"/>
          </a:p>
        </p:txBody>
      </p:sp>
    </p:spTree>
    <p:extLst>
      <p:ext uri="{BB962C8B-B14F-4D97-AF65-F5344CB8AC3E}">
        <p14:creationId xmlns:p14="http://schemas.microsoft.com/office/powerpoint/2010/main" val="2116024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ADFE-0AD3-4DE9-B1AA-406C1E066707}"/>
              </a:ext>
            </a:extLst>
          </p:cNvPr>
          <p:cNvSpPr>
            <a:spLocks noGrp="1"/>
          </p:cNvSpPr>
          <p:nvPr>
            <p:ph type="title"/>
          </p:nvPr>
        </p:nvSpPr>
        <p:spPr>
          <a:xfrm>
            <a:off x="831850" y="1709738"/>
            <a:ext cx="10515600" cy="2852738"/>
          </a:xfrm>
        </p:spPr>
        <p:txBody>
          <a:bodyPr anchor="b"/>
          <a:lstStyle>
            <a:lvl1pPr>
              <a:defRPr sz="3000">
                <a:solidFill>
                  <a:schemeClr val="bg1"/>
                </a:solidFill>
              </a:defRPr>
            </a:lvl1pPr>
          </a:lstStyle>
          <a:p>
            <a:r>
              <a:rPr lang="en-US" dirty="0"/>
              <a:t>Click to edit Master title style</a:t>
            </a:r>
            <a:endParaRPr lang="nl-NL" dirty="0"/>
          </a:p>
        </p:txBody>
      </p:sp>
      <p:sp>
        <p:nvSpPr>
          <p:cNvPr id="3" name="Text Placeholder 2">
            <a:extLst>
              <a:ext uri="{FF2B5EF4-FFF2-40B4-BE49-F238E27FC236}">
                <a16:creationId xmlns:a16="http://schemas.microsoft.com/office/drawing/2014/main" id="{AD42D36E-E9AE-4208-BD86-CC7B3159613E}"/>
              </a:ext>
            </a:extLst>
          </p:cNvPr>
          <p:cNvSpPr>
            <a:spLocks noGrp="1"/>
          </p:cNvSpPr>
          <p:nvPr>
            <p:ph type="body" idx="1"/>
          </p:nvPr>
        </p:nvSpPr>
        <p:spPr>
          <a:xfrm>
            <a:off x="831850" y="4589463"/>
            <a:ext cx="10515600" cy="1500188"/>
          </a:xfrm>
        </p:spPr>
        <p:txBody>
          <a:bodyPr/>
          <a:lstStyle>
            <a:lvl1pPr marL="0" indent="0">
              <a:buNone/>
              <a:defRPr sz="1200">
                <a:solidFill>
                  <a:schemeClr val="bg1"/>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A0A26F29-FDC6-4515-8189-DCF9892596EF}"/>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a:extLst>
              <a:ext uri="{FF2B5EF4-FFF2-40B4-BE49-F238E27FC236}">
                <a16:creationId xmlns:a16="http://schemas.microsoft.com/office/drawing/2014/main" id="{154E0D6F-2748-4D28-AC4F-AB9BD94E09A5}"/>
              </a:ext>
            </a:extLst>
          </p:cNvPr>
          <p:cNvSpPr>
            <a:spLocks noGrp="1"/>
          </p:cNvSpPr>
          <p:nvPr>
            <p:ph type="sldNum" sz="quarter" idx="12"/>
          </p:nvPr>
        </p:nvSpPr>
        <p:spPr/>
        <p:txBody>
          <a:bodyPr/>
          <a:lstStyle>
            <a:lvl1pPr>
              <a:defRPr>
                <a:solidFill>
                  <a:schemeClr val="bg1"/>
                </a:solidFill>
              </a:defRPr>
            </a:lvl1pPr>
          </a:lstStyle>
          <a:p>
            <a:fld id="{713F0376-486D-4EB0-80AF-208EE3C11CDB}" type="slidenum">
              <a:rPr lang="nl-NL" smtClean="0"/>
              <a:pPr/>
              <a:t>‹nr.›</a:t>
            </a:fld>
            <a:endParaRPr lang="nl-NL" dirty="0"/>
          </a:p>
        </p:txBody>
      </p:sp>
      <p:pic>
        <p:nvPicPr>
          <p:cNvPr id="7" name="Picture 6" descr="A picture containing wheel, drawing&#10;&#10;Description automatically generated">
            <a:extLst>
              <a:ext uri="{FF2B5EF4-FFF2-40B4-BE49-F238E27FC236}">
                <a16:creationId xmlns:a16="http://schemas.microsoft.com/office/drawing/2014/main" id="{D19560F3-606F-42D7-B33C-5428D333F6F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7236" y="6304960"/>
            <a:ext cx="646463" cy="380136"/>
          </a:xfrm>
          <a:prstGeom prst="rect">
            <a:avLst/>
          </a:prstGeom>
        </p:spPr>
      </p:pic>
    </p:spTree>
    <p:extLst>
      <p:ext uri="{BB962C8B-B14F-4D97-AF65-F5344CB8AC3E}">
        <p14:creationId xmlns:p14="http://schemas.microsoft.com/office/powerpoint/2010/main" val="134729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BF76-8DE6-482E-9D88-AE7DDF822B32}"/>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
        <p:nvSpPr>
          <p:cNvPr id="3" name="Content Placeholder 2">
            <a:extLst>
              <a:ext uri="{FF2B5EF4-FFF2-40B4-BE49-F238E27FC236}">
                <a16:creationId xmlns:a16="http://schemas.microsoft.com/office/drawing/2014/main" id="{1EF0D5B9-B137-409F-805E-16CBB6F92A0A}"/>
              </a:ext>
            </a:extLst>
          </p:cNvPr>
          <p:cNvSpPr>
            <a:spLocks noGrp="1"/>
          </p:cNvSpPr>
          <p:nvPr>
            <p:ph sz="half" idx="1"/>
          </p:nvPr>
        </p:nvSpPr>
        <p:spPr>
          <a:xfrm>
            <a:off x="838200" y="1825625"/>
            <a:ext cx="5219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Content Placeholder 3">
            <a:extLst>
              <a:ext uri="{FF2B5EF4-FFF2-40B4-BE49-F238E27FC236}">
                <a16:creationId xmlns:a16="http://schemas.microsoft.com/office/drawing/2014/main" id="{AF3B5854-606C-4588-8920-A8D87175B483}"/>
              </a:ext>
            </a:extLst>
          </p:cNvPr>
          <p:cNvSpPr>
            <a:spLocks noGrp="1"/>
          </p:cNvSpPr>
          <p:nvPr>
            <p:ph sz="half" idx="2"/>
          </p:nvPr>
        </p:nvSpPr>
        <p:spPr>
          <a:xfrm>
            <a:off x="6134100" y="1825625"/>
            <a:ext cx="52197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6" name="Footer Placeholder 5">
            <a:extLst>
              <a:ext uri="{FF2B5EF4-FFF2-40B4-BE49-F238E27FC236}">
                <a16:creationId xmlns:a16="http://schemas.microsoft.com/office/drawing/2014/main" id="{F6CFA12C-B121-4413-AA7B-4EE5F98062D6}"/>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C039E49-1F0D-4DE2-AEA2-9CF1105751AB}"/>
              </a:ext>
            </a:extLst>
          </p:cNvPr>
          <p:cNvSpPr>
            <a:spLocks noGrp="1"/>
          </p:cNvSpPr>
          <p:nvPr>
            <p:ph type="sldNum" sz="quarter" idx="12"/>
          </p:nvPr>
        </p:nvSpPr>
        <p:spPr/>
        <p:txBody>
          <a:bodyPr/>
          <a:lstStyle/>
          <a:p>
            <a:fld id="{713F0376-486D-4EB0-80AF-208EE3C11CDB}" type="slidenum">
              <a:rPr lang="nl-NL" smtClean="0"/>
              <a:t>‹nr.›</a:t>
            </a:fld>
            <a:endParaRPr lang="nl-NL"/>
          </a:p>
        </p:txBody>
      </p:sp>
      <p:pic>
        <p:nvPicPr>
          <p:cNvPr id="8" name="Picture 7" descr="A picture containing wheel, drawing&#10;&#10;Description automatically generated">
            <a:extLst>
              <a:ext uri="{FF2B5EF4-FFF2-40B4-BE49-F238E27FC236}">
                <a16:creationId xmlns:a16="http://schemas.microsoft.com/office/drawing/2014/main" id="{F48758C1-1D31-4AEC-AA63-7AC3B9BD192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7236" y="6304960"/>
            <a:ext cx="646463" cy="380136"/>
          </a:xfrm>
          <a:prstGeom prst="rect">
            <a:avLst/>
          </a:prstGeom>
        </p:spPr>
      </p:pic>
    </p:spTree>
    <p:extLst>
      <p:ext uri="{BB962C8B-B14F-4D97-AF65-F5344CB8AC3E}">
        <p14:creationId xmlns:p14="http://schemas.microsoft.com/office/powerpoint/2010/main" val="374725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Enter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B947-C57D-4DB8-9507-933023F91FA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
        <p:nvSpPr>
          <p:cNvPr id="4" name="Footer Placeholder 3">
            <a:extLst>
              <a:ext uri="{FF2B5EF4-FFF2-40B4-BE49-F238E27FC236}">
                <a16:creationId xmlns:a16="http://schemas.microsoft.com/office/drawing/2014/main" id="{1A51CCB0-CECD-4EF4-9D03-AC947DF19C14}"/>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5" name="Slide Number Placeholder 4">
            <a:extLst>
              <a:ext uri="{FF2B5EF4-FFF2-40B4-BE49-F238E27FC236}">
                <a16:creationId xmlns:a16="http://schemas.microsoft.com/office/drawing/2014/main" id="{E28BCF5A-C3F8-4066-A0AD-62805A440235}"/>
              </a:ext>
            </a:extLst>
          </p:cNvPr>
          <p:cNvSpPr>
            <a:spLocks noGrp="1"/>
          </p:cNvSpPr>
          <p:nvPr>
            <p:ph type="sldNum" sz="quarter" idx="12"/>
          </p:nvPr>
        </p:nvSpPr>
        <p:spPr/>
        <p:txBody>
          <a:bodyPr/>
          <a:lstStyle>
            <a:lvl1pPr>
              <a:defRPr>
                <a:solidFill>
                  <a:schemeClr val="bg1"/>
                </a:solidFill>
                <a:latin typeface="Trebuchet MS" panose="020B0603020202020204" pitchFamily="34" charset="0"/>
              </a:defRPr>
            </a:lvl1pPr>
          </a:lstStyle>
          <a:p>
            <a:fld id="{713F0376-486D-4EB0-80AF-208EE3C11CDB}" type="slidenum">
              <a:rPr lang="nl-NL" smtClean="0"/>
              <a:pPr/>
              <a:t>‹nr.›</a:t>
            </a:fld>
            <a:endParaRPr lang="nl-NL" dirty="0"/>
          </a:p>
        </p:txBody>
      </p:sp>
      <p:pic>
        <p:nvPicPr>
          <p:cNvPr id="7" name="Picture 6" descr="A close up of a logo&#10;&#10;Description automatically generated">
            <a:extLst>
              <a:ext uri="{FF2B5EF4-FFF2-40B4-BE49-F238E27FC236}">
                <a16:creationId xmlns:a16="http://schemas.microsoft.com/office/drawing/2014/main" id="{BBB61A28-D6C8-4384-9AA4-8265BC40D3B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4665" y="6304960"/>
            <a:ext cx="639034" cy="380135"/>
          </a:xfrm>
          <a:prstGeom prst="rect">
            <a:avLst/>
          </a:prstGeom>
        </p:spPr>
      </p:pic>
    </p:spTree>
    <p:extLst>
      <p:ext uri="{BB962C8B-B14F-4D97-AF65-F5344CB8AC3E}">
        <p14:creationId xmlns:p14="http://schemas.microsoft.com/office/powerpoint/2010/main" val="3393852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C9F9205-C4F9-4168-A14D-049F83B164A0}"/>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4" name="Slide Number Placeholder 3">
            <a:extLst>
              <a:ext uri="{FF2B5EF4-FFF2-40B4-BE49-F238E27FC236}">
                <a16:creationId xmlns:a16="http://schemas.microsoft.com/office/drawing/2014/main" id="{51A56E87-B1FB-4C6E-B8FB-7239710DB16B}"/>
              </a:ext>
            </a:extLst>
          </p:cNvPr>
          <p:cNvSpPr>
            <a:spLocks noGrp="1"/>
          </p:cNvSpPr>
          <p:nvPr>
            <p:ph type="sldNum" sz="quarter" idx="12"/>
          </p:nvPr>
        </p:nvSpPr>
        <p:spPr/>
        <p:txBody>
          <a:bodyPr/>
          <a:lstStyle>
            <a:lvl1pPr>
              <a:defRPr>
                <a:solidFill>
                  <a:schemeClr val="bg1"/>
                </a:solidFill>
                <a:latin typeface="Trebuchet MS" panose="020B0603020202020204" pitchFamily="34" charset="0"/>
              </a:defRPr>
            </a:lvl1pPr>
          </a:lstStyle>
          <a:p>
            <a:fld id="{713F0376-486D-4EB0-80AF-208EE3C11CDB}" type="slidenum">
              <a:rPr lang="nl-NL" smtClean="0"/>
              <a:pPr/>
              <a:t>‹nr.›</a:t>
            </a:fld>
            <a:endParaRPr lang="nl-NL" dirty="0"/>
          </a:p>
        </p:txBody>
      </p:sp>
      <p:pic>
        <p:nvPicPr>
          <p:cNvPr id="5" name="Picture 4" descr="A picture containing wheel, drawing&#10;&#10;Description automatically generated">
            <a:extLst>
              <a:ext uri="{FF2B5EF4-FFF2-40B4-BE49-F238E27FC236}">
                <a16:creationId xmlns:a16="http://schemas.microsoft.com/office/drawing/2014/main" id="{B1B62EE8-7C75-4364-AA5E-F52436A1A27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7236" y="6304960"/>
            <a:ext cx="646463" cy="380136"/>
          </a:xfrm>
          <a:prstGeom prst="rect">
            <a:avLst/>
          </a:prstGeom>
        </p:spPr>
      </p:pic>
    </p:spTree>
    <p:extLst>
      <p:ext uri="{BB962C8B-B14F-4D97-AF65-F5344CB8AC3E}">
        <p14:creationId xmlns:p14="http://schemas.microsoft.com/office/powerpoint/2010/main" val="209913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 patient ca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a:t>
            </a:r>
            <a:r>
              <a:rPr lang="nl-NL" dirty="0" err="1"/>
              <a:t>text</a:t>
            </a:r>
            <a:r>
              <a:rPr lang="nl-NL" dirty="0"/>
              <a: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it colored bg - patient car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tekst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Enter </a:t>
            </a:r>
            <a:r>
              <a:rPr lang="nl-NL" dirty="0" err="1"/>
              <a:t>title</a:t>
            </a:r>
            <a:r>
              <a:rPr lang="nl-NL" dirty="0"/>
              <a:t> here</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colored bg - patient car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plain</a:t>
            </a:r>
            <a:r>
              <a:rPr lang="nl-NL" dirty="0"/>
              <a:t> tekst or </a:t>
            </a:r>
            <a:r>
              <a:rPr lang="nl-NL" dirty="0" err="1"/>
              <a:t>bullets</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Enter </a:t>
            </a:r>
            <a:r>
              <a:rPr lang="nl-NL" dirty="0" err="1"/>
              <a:t>bullets</a:t>
            </a:r>
            <a:r>
              <a:rPr lang="nl-NL" dirty="0"/>
              <a:t> here</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 - research">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Enter </a:t>
            </a:r>
            <a:r>
              <a:rPr lang="nl-NL" dirty="0" err="1"/>
              <a:t>title</a:t>
            </a:r>
            <a:r>
              <a:rPr lang="nl-NL" dirty="0"/>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Enter sub </a:t>
            </a:r>
            <a:r>
              <a:rPr lang="nl-NL" dirty="0" err="1"/>
              <a:t>title</a:t>
            </a:r>
            <a:r>
              <a:rPr lang="nl-NL" dirty="0"/>
              <a:t> here</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a:stretch>
              <a:fillRect/>
            </a:stretch>
          </a:blipFill>
        </p:spPr>
        <p:txBody>
          <a:bodyPr/>
          <a:lstStyle>
            <a:lvl1pPr marL="0" indent="0">
              <a:buNone/>
              <a:defRPr>
                <a:noFill/>
              </a:defRPr>
            </a:lvl1pPr>
          </a:lstStyle>
          <a:p>
            <a:endParaRPr lang="nl-NL" dirty="0"/>
          </a:p>
        </p:txBody>
      </p:sp>
      <p:grpSp>
        <p:nvGrpSpPr>
          <p:cNvPr id="13" name="Groep 12">
            <a:extLst>
              <a:ext uri="{FF2B5EF4-FFF2-40B4-BE49-F238E27FC236}">
                <a16:creationId xmlns:a16="http://schemas.microsoft.com/office/drawing/2014/main" id="{455BB8EC-FD7C-4339-9B77-EF3A7A679195}"/>
              </a:ext>
            </a:extLst>
          </p:cNvPr>
          <p:cNvGrpSpPr/>
          <p:nvPr userDrawn="1"/>
        </p:nvGrpSpPr>
        <p:grpSpPr>
          <a:xfrm>
            <a:off x="4309680" y="-733"/>
            <a:ext cx="3565908" cy="992921"/>
            <a:chOff x="4309680" y="-733"/>
            <a:chExt cx="3565908" cy="992921"/>
          </a:xfrm>
        </p:grpSpPr>
        <p:sp>
          <p:nvSpPr>
            <p:cNvPr id="14" name="AutoShape 3">
              <a:extLst>
                <a:ext uri="{FF2B5EF4-FFF2-40B4-BE49-F238E27FC236}">
                  <a16:creationId xmlns:a16="http://schemas.microsoft.com/office/drawing/2014/main" id="{41C2ED93-ADB9-4842-B417-6FB7F6480FF3}"/>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5">
              <a:extLst>
                <a:ext uri="{FF2B5EF4-FFF2-40B4-BE49-F238E27FC236}">
                  <a16:creationId xmlns:a16="http://schemas.microsoft.com/office/drawing/2014/main" id="{77C4B3ED-6D5B-4985-91AE-C722381822A6}"/>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7" name="Afbeelding 16">
              <a:extLst>
                <a:ext uri="{FF2B5EF4-FFF2-40B4-BE49-F238E27FC236}">
                  <a16:creationId xmlns:a16="http://schemas.microsoft.com/office/drawing/2014/main" id="{0949537F-98A9-4146-8DF4-81598976B81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Enter </a:t>
            </a:r>
            <a:r>
              <a:rPr lang="nl-NL" dirty="0" err="1"/>
              <a:t>title</a:t>
            </a:r>
            <a:r>
              <a:rPr lang="nl-NL" dirty="0"/>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err="1"/>
              <a:t>Plain</a:t>
            </a:r>
            <a:r>
              <a:rPr lang="nl-NL" dirty="0"/>
              <a:t> </a:t>
            </a:r>
            <a:r>
              <a:rPr lang="nl-NL" dirty="0" err="1"/>
              <a:t>text</a:t>
            </a:r>
            <a:r>
              <a:rPr lang="nl-NL" dirty="0"/>
              <a:t> </a:t>
            </a:r>
            <a:r>
              <a:rPr lang="nl-NL" dirty="0" err="1"/>
              <a:t>goes</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Or </a:t>
            </a:r>
            <a:r>
              <a:rPr lang="nl-NL" dirty="0" err="1"/>
              <a:t>use</a:t>
            </a:r>
            <a:r>
              <a:rPr lang="nl-NL" dirty="0"/>
              <a:t> </a:t>
            </a:r>
            <a:r>
              <a:rPr lang="nl-NL" dirty="0" err="1"/>
              <a:t>bullets</a:t>
            </a:r>
            <a:endParaRPr lang="nl-NL" dirty="0"/>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Enter </a:t>
            </a:r>
            <a:r>
              <a:rPr lang="nl-NL" dirty="0" err="1"/>
              <a:t>title</a:t>
            </a:r>
            <a:r>
              <a:rPr lang="nl-NL" dirty="0"/>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Enter </a:t>
            </a:r>
            <a:r>
              <a:rPr lang="nl-NL" dirty="0" err="1"/>
              <a:t>bullet</a:t>
            </a:r>
            <a:r>
              <a:rPr lang="nl-NL" dirty="0"/>
              <a:t> </a:t>
            </a:r>
            <a:r>
              <a:rPr lang="nl-NL" dirty="0" err="1"/>
              <a:t>text</a:t>
            </a:r>
            <a:r>
              <a:rPr lang="nl-NL" dirty="0"/>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Example footer | July 2018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slideLayout" Target="../slideLayouts/slideLayout28.xml"/><Relationship Id="rId7"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Example footer | July 2018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1EA69-91C9-4506-8291-C7941D5F8449}"/>
              </a:ext>
            </a:extLst>
          </p:cNvPr>
          <p:cNvSpPr>
            <a:spLocks noGrp="1"/>
          </p:cNvSpPr>
          <p:nvPr>
            <p:ph type="title"/>
          </p:nvPr>
        </p:nvSpPr>
        <p:spPr>
          <a:xfrm>
            <a:off x="838200" y="454948"/>
            <a:ext cx="10515600" cy="1325563"/>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a:extLst>
              <a:ext uri="{FF2B5EF4-FFF2-40B4-BE49-F238E27FC236}">
                <a16:creationId xmlns:a16="http://schemas.microsoft.com/office/drawing/2014/main" id="{DCC1C4CE-34A3-4650-95A4-0B186CA572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4C48B408-D661-42DA-9F97-8EA5DA3023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600">
                <a:solidFill>
                  <a:schemeClr val="tx1">
                    <a:tint val="75000"/>
                  </a:schemeClr>
                </a:solidFill>
              </a:defRPr>
            </a:lvl1pPr>
          </a:lstStyle>
          <a:p>
            <a:fld id="{0E02AB1D-0F4A-4789-A4FF-CFC742958680}" type="datetimeFigureOut">
              <a:rPr lang="nl-NL" smtClean="0"/>
              <a:t>29-11-2021</a:t>
            </a:fld>
            <a:endParaRPr lang="nl-NL"/>
          </a:p>
        </p:txBody>
      </p:sp>
      <p:sp>
        <p:nvSpPr>
          <p:cNvPr id="5" name="Footer Placeholder 4">
            <a:extLst>
              <a:ext uri="{FF2B5EF4-FFF2-40B4-BE49-F238E27FC236}">
                <a16:creationId xmlns:a16="http://schemas.microsoft.com/office/drawing/2014/main" id="{DDC0EA89-3354-4644-AB67-DAF2664A3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76A7CF96-4C5B-46ED-B32B-544D8D9DD479}"/>
              </a:ext>
            </a:extLst>
          </p:cNvPr>
          <p:cNvSpPr>
            <a:spLocks noGrp="1"/>
          </p:cNvSpPr>
          <p:nvPr>
            <p:ph type="sldNum" sz="quarter" idx="4"/>
          </p:nvPr>
        </p:nvSpPr>
        <p:spPr>
          <a:xfrm>
            <a:off x="11896530" y="6356350"/>
            <a:ext cx="222380" cy="365125"/>
          </a:xfrm>
          <a:prstGeom prst="rect">
            <a:avLst/>
          </a:prstGeom>
        </p:spPr>
        <p:txBody>
          <a:bodyPr vert="horz" lIns="91440" tIns="45720" rIns="91440" bIns="45720" rtlCol="0" anchor="ctr"/>
          <a:lstStyle>
            <a:lvl1pPr algn="r">
              <a:defRPr sz="600">
                <a:solidFill>
                  <a:srgbClr val="FFFFFF"/>
                </a:solidFill>
                <a:latin typeface="Trebuchet MS" panose="020B0603020202020204" pitchFamily="34" charset="0"/>
              </a:defRPr>
            </a:lvl1pPr>
          </a:lstStyle>
          <a:p>
            <a:fld id="{713F0376-486D-4EB0-80AF-208EE3C11CDB}" type="slidenum">
              <a:rPr lang="nl-NL" smtClean="0"/>
              <a:pPr/>
              <a:t>‹nr.›</a:t>
            </a:fld>
            <a:endParaRPr lang="nl-NL" dirty="0"/>
          </a:p>
        </p:txBody>
      </p:sp>
      <p:pic>
        <p:nvPicPr>
          <p:cNvPr id="8" name="Picture 7">
            <a:extLst>
              <a:ext uri="{FF2B5EF4-FFF2-40B4-BE49-F238E27FC236}">
                <a16:creationId xmlns:a16="http://schemas.microsoft.com/office/drawing/2014/main" id="{F3013948-E049-4074-8AD6-271C91FA739B}"/>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0" y="-112891"/>
            <a:ext cx="12190476" cy="876191"/>
          </a:xfrm>
          <a:prstGeom prst="rect">
            <a:avLst/>
          </a:prstGeom>
        </p:spPr>
      </p:pic>
    </p:spTree>
    <p:extLst>
      <p:ext uri="{BB962C8B-B14F-4D97-AF65-F5344CB8AC3E}">
        <p14:creationId xmlns:p14="http://schemas.microsoft.com/office/powerpoint/2010/main" val="157447535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xStyles>
    <p:titleStyle>
      <a:lvl1pPr algn="l" defTabSz="457200" rtl="0" eaLnBrk="1" latinLnBrk="0" hangingPunct="1">
        <a:lnSpc>
          <a:spcPct val="90000"/>
        </a:lnSpc>
        <a:spcBef>
          <a:spcPct val="0"/>
        </a:spcBef>
        <a:buNone/>
        <a:defRPr sz="2200" kern="1200">
          <a:solidFill>
            <a:schemeClr val="bg1"/>
          </a:solidFill>
          <a:latin typeface="Trebuchet MS" panose="020B0603020202020204" pitchFamily="34" charset="0"/>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bg1"/>
          </a:solidFill>
          <a:latin typeface="Trebuchet MS" panose="020B0603020202020204" pitchFamily="34" charset="0"/>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bg1"/>
          </a:solidFill>
          <a:latin typeface="Trebuchet MS" panose="020B0603020202020204" pitchFamily="34" charset="0"/>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bg1"/>
          </a:solidFill>
          <a:latin typeface="Trebuchet MS" panose="020B0603020202020204" pitchFamily="34" charset="0"/>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bg1"/>
          </a:solidFill>
          <a:latin typeface="Trebuchet MS" panose="020B0603020202020204" pitchFamily="34" charset="0"/>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bg1"/>
          </a:solidFill>
          <a:latin typeface="Trebuchet MS" panose="020B0603020202020204" pitchFamily="34" charset="0"/>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nl-NL"/>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509838" y="996140"/>
            <a:ext cx="7329106" cy="523220"/>
          </a:xfrm>
          <a:prstGeom prst="rect">
            <a:avLst/>
          </a:prstGeom>
          <a:noFill/>
        </p:spPr>
        <p:txBody>
          <a:bodyPr wrap="square" rtlCol="0">
            <a:spAutoFit/>
          </a:bodyPr>
          <a:lstStyle/>
          <a:p>
            <a:pPr algn="ctr"/>
            <a:r>
              <a:rPr lang="nl-NL" sz="2800" dirty="0">
                <a:solidFill>
                  <a:schemeClr val="bg2"/>
                </a:solidFill>
              </a:rPr>
              <a:t>Huisartsenopleiding </a:t>
            </a:r>
            <a:r>
              <a:rPr lang="nl-NL" sz="2800" dirty="0" err="1">
                <a:solidFill>
                  <a:schemeClr val="bg2"/>
                </a:solidFill>
              </a:rPr>
              <a:t>VUmc</a:t>
            </a:r>
            <a:endParaRPr lang="nl-NL" sz="2800" dirty="0">
              <a:solidFill>
                <a:schemeClr val="bg2"/>
              </a:solidFill>
            </a:endParaRPr>
          </a:p>
        </p:txBody>
      </p:sp>
      <p:sp>
        <p:nvSpPr>
          <p:cNvPr id="6" name="Tekstvak 5"/>
          <p:cNvSpPr txBox="1"/>
          <p:nvPr/>
        </p:nvSpPr>
        <p:spPr>
          <a:xfrm>
            <a:off x="667512" y="1764792"/>
            <a:ext cx="10881360" cy="923330"/>
          </a:xfrm>
          <a:prstGeom prst="rect">
            <a:avLst/>
          </a:prstGeom>
          <a:noFill/>
        </p:spPr>
        <p:txBody>
          <a:bodyPr wrap="square" rtlCol="0">
            <a:spAutoFit/>
          </a:bodyPr>
          <a:lstStyle/>
          <a:p>
            <a:r>
              <a:rPr lang="nl-NL" sz="5400" dirty="0">
                <a:solidFill>
                  <a:schemeClr val="bg2"/>
                </a:solidFill>
              </a:rPr>
              <a:t>Feedback: de theorie</a:t>
            </a:r>
          </a:p>
        </p:txBody>
      </p:sp>
      <p:sp>
        <p:nvSpPr>
          <p:cNvPr id="8" name="Tekstvak 7"/>
          <p:cNvSpPr txBox="1"/>
          <p:nvPr/>
        </p:nvSpPr>
        <p:spPr>
          <a:xfrm>
            <a:off x="667512" y="2688122"/>
            <a:ext cx="6748272" cy="400110"/>
          </a:xfrm>
          <a:prstGeom prst="rect">
            <a:avLst/>
          </a:prstGeom>
          <a:noFill/>
        </p:spPr>
        <p:txBody>
          <a:bodyPr wrap="square" rtlCol="0">
            <a:spAutoFit/>
          </a:bodyPr>
          <a:lstStyle/>
          <a:p>
            <a:r>
              <a:rPr lang="nl-NL" sz="2000" dirty="0">
                <a:solidFill>
                  <a:schemeClr val="bg2"/>
                </a:solidFill>
              </a:rPr>
              <a:t>Simone van den </a:t>
            </a:r>
            <a:r>
              <a:rPr lang="nl-NL" sz="2000" dirty="0" err="1">
                <a:solidFill>
                  <a:schemeClr val="bg2"/>
                </a:solidFill>
              </a:rPr>
              <a:t>Hil</a:t>
            </a:r>
            <a:r>
              <a:rPr lang="nl-NL" sz="2000" dirty="0">
                <a:solidFill>
                  <a:schemeClr val="bg2"/>
                </a:solidFill>
              </a:rPr>
              <a:t> &amp; Max </a:t>
            </a:r>
            <a:r>
              <a:rPr lang="nl-NL" sz="2000" dirty="0" err="1">
                <a:solidFill>
                  <a:schemeClr val="bg2"/>
                </a:solidFill>
              </a:rPr>
              <a:t>Roijé</a:t>
            </a:r>
            <a:r>
              <a:rPr lang="nl-NL" sz="2000" dirty="0">
                <a:solidFill>
                  <a:schemeClr val="bg2"/>
                </a:solidFill>
              </a:rPr>
              <a:t>, leerlijn professionaliteit</a:t>
            </a:r>
          </a:p>
        </p:txBody>
      </p:sp>
      <p:pic>
        <p:nvPicPr>
          <p:cNvPr id="1028" name="Picture 4" descr="Feedback">
            <a:extLst>
              <a:ext uri="{FF2B5EF4-FFF2-40B4-BE49-F238E27FC236}">
                <a16:creationId xmlns:a16="http://schemas.microsoft.com/office/drawing/2014/main" id="{17B48FB0-6C64-4B0F-ABAA-81A5521C5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7426"/>
            <a:ext cx="8027229" cy="3270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eeback">
            <a:extLst>
              <a:ext uri="{FF2B5EF4-FFF2-40B4-BE49-F238E27FC236}">
                <a16:creationId xmlns:a16="http://schemas.microsoft.com/office/drawing/2014/main" id="{56C8C9ED-35AC-49B0-B32A-E64D45290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411" y="3587426"/>
            <a:ext cx="5057589" cy="327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18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De 5 G’s</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694944" y="5675586"/>
            <a:ext cx="11318380" cy="501376"/>
          </a:xfrm>
        </p:spPr>
        <p:txBody>
          <a:bodyPr/>
          <a:lstStyle/>
          <a:p>
            <a:pPr marL="0" indent="0">
              <a:buNone/>
            </a:pPr>
            <a:r>
              <a:rPr lang="nl-NL" sz="1400" dirty="0"/>
              <a:t>In de literatuur ook wel te vinden als 4G-model.</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588588" cy="365125"/>
          </a:xfrm>
        </p:spPr>
        <p:txBody>
          <a:bodyPr/>
          <a:lstStyle/>
          <a:p>
            <a:r>
              <a:rPr lang="nl-NL" dirty="0"/>
              <a:t>Feedback | Leerlijn professionaliteit </a:t>
            </a:r>
            <a:r>
              <a:rPr lang="nl-NL" dirty="0" err="1"/>
              <a:t>HOVUmc</a:t>
            </a:r>
            <a:r>
              <a:rPr lang="nl-NL" dirty="0"/>
              <a:t> | juni 2021</a:t>
            </a:r>
          </a:p>
        </p:txBody>
      </p:sp>
      <p:pic>
        <p:nvPicPr>
          <p:cNvPr id="5" name="Afbeelding 4">
            <a:extLst>
              <a:ext uri="{FF2B5EF4-FFF2-40B4-BE49-F238E27FC236}">
                <a16:creationId xmlns:a16="http://schemas.microsoft.com/office/drawing/2014/main" id="{A0DAB934-E7C1-4F51-A55C-8F409C284B6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646646" y="966746"/>
            <a:ext cx="6493400" cy="4025907"/>
          </a:xfrm>
          <a:prstGeom prst="rect">
            <a:avLst/>
          </a:prstGeom>
        </p:spPr>
      </p:pic>
    </p:spTree>
    <p:extLst>
      <p:ext uri="{BB962C8B-B14F-4D97-AF65-F5344CB8AC3E}">
        <p14:creationId xmlns:p14="http://schemas.microsoft.com/office/powerpoint/2010/main" val="166108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Feedbackregels voor het feedback </a:t>
            </a:r>
            <a:r>
              <a:rPr lang="nl-NL" u="sng" dirty="0"/>
              <a:t>geven</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pPr marL="457200" lvl="0" indent="-457200">
              <a:buFont typeface="+mj-lt"/>
              <a:buAutoNum type="arabicPeriod"/>
            </a:pPr>
            <a:r>
              <a:rPr lang="nl-NL" sz="2400" dirty="0">
                <a:effectLst/>
                <a:ea typeface="Calibri" panose="020F0502020204030204" pitchFamily="34" charset="0"/>
                <a:cs typeface="Times New Roman" panose="02020603050405020304" pitchFamily="18" charset="0"/>
              </a:rPr>
              <a:t>Kies een goed moment.</a:t>
            </a:r>
          </a:p>
          <a:p>
            <a:pPr marL="457200" lvl="0" indent="-457200">
              <a:buFont typeface="+mj-lt"/>
              <a:buAutoNum type="arabicPeriod"/>
            </a:pPr>
            <a:r>
              <a:rPr lang="nl-NL" sz="2400" dirty="0">
                <a:ea typeface="Calibri" panose="020F0502020204030204" pitchFamily="34" charset="0"/>
                <a:cs typeface="Times New Roman" panose="02020603050405020304" pitchFamily="18" charset="0"/>
              </a:rPr>
              <a:t>Heb een heldere boodschap</a:t>
            </a:r>
            <a:r>
              <a:rPr lang="nl-NL" sz="2400" dirty="0">
                <a:effectLst/>
                <a:ea typeface="Calibri" panose="020F0502020204030204" pitchFamily="34" charset="0"/>
                <a:cs typeface="Times New Roman" panose="02020603050405020304" pitchFamily="18" charset="0"/>
              </a:rPr>
              <a:t>. </a:t>
            </a:r>
          </a:p>
          <a:p>
            <a:pPr marL="457200" lvl="0" indent="-457200">
              <a:buFont typeface="+mj-lt"/>
              <a:buAutoNum type="arabicPeriod"/>
            </a:pPr>
            <a:r>
              <a:rPr lang="nl-NL" sz="2400" dirty="0">
                <a:effectLst/>
                <a:ea typeface="Calibri" panose="020F0502020204030204" pitchFamily="34" charset="0"/>
                <a:cs typeface="Times New Roman" panose="02020603050405020304" pitchFamily="18" charset="0"/>
              </a:rPr>
              <a:t>Geef ik-boodschappen volgens de 5 G’s.</a:t>
            </a:r>
          </a:p>
          <a:p>
            <a:pPr marL="457200" lvl="0" indent="-457200">
              <a:buFont typeface="+mj-lt"/>
              <a:buAutoNum type="arabicPeriod"/>
            </a:pPr>
            <a:r>
              <a:rPr lang="nl-NL" sz="2400" dirty="0">
                <a:ea typeface="Calibri" panose="020F0502020204030204" pitchFamily="34" charset="0"/>
                <a:cs typeface="Times New Roman" panose="02020603050405020304" pitchFamily="18" charset="0"/>
              </a:rPr>
              <a:t>Geef de kans om te reageren.</a:t>
            </a:r>
          </a:p>
          <a:p>
            <a:pPr marL="457200" lvl="0" indent="-457200">
              <a:buFont typeface="+mj-lt"/>
              <a:buAutoNum type="arabicPeriod"/>
            </a:pPr>
            <a:r>
              <a:rPr lang="nl-NL" sz="2400" dirty="0">
                <a:effectLst/>
                <a:ea typeface="Calibri" panose="020F0502020204030204" pitchFamily="34" charset="0"/>
                <a:cs typeface="Times New Roman" panose="02020603050405020304" pitchFamily="18" charset="0"/>
              </a:rPr>
              <a:t>Doseer je commentaar</a:t>
            </a:r>
            <a:r>
              <a:rPr lang="nl-NL" sz="2400" dirty="0">
                <a:effectLst/>
                <a:latin typeface="Arial" panose="020B0604020202020204" pitchFamily="34" charset="0"/>
                <a:ea typeface="Calibri" panose="020F0502020204030204" pitchFamily="34" charset="0"/>
                <a:cs typeface="Times New Roman" panose="02020603050405020304" pitchFamily="18" charset="0"/>
              </a:rPr>
              <a:t>.</a:t>
            </a:r>
          </a:p>
          <a:p>
            <a:endParaRPr lang="nl-NL"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588588"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170605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A0860B39-69F9-4649-9E91-128087DB63B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172203" y="1433646"/>
            <a:ext cx="5647571" cy="3651963"/>
          </a:xfrm>
          <a:prstGeom prst="rect">
            <a:avLst/>
          </a:prstGeom>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a:xfrm>
            <a:off x="673100" y="1439708"/>
            <a:ext cx="5755692" cy="1200329"/>
          </a:xfrm>
        </p:spPr>
        <p:txBody>
          <a:bodyPr/>
          <a:lstStyle/>
          <a:p>
            <a:r>
              <a:rPr lang="nl-NL" dirty="0"/>
              <a:t>Cirkels van aanspreken</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1"/>
          </p:nvPr>
        </p:nvSpPr>
        <p:spPr/>
        <p:txBody>
          <a:bodyPr/>
          <a:lstStyle/>
          <a:p>
            <a:pPr marL="342900" indent="-342900">
              <a:buFont typeface="Arial" panose="020B0604020202020204" pitchFamily="34" charset="0"/>
              <a:buChar char="•"/>
            </a:pPr>
            <a:r>
              <a:rPr lang="nl-NL" sz="1800" dirty="0"/>
              <a:t>Als er niets verandert na kritische feedback.</a:t>
            </a:r>
          </a:p>
          <a:p>
            <a:pPr marL="342900" indent="-342900">
              <a:buFont typeface="Arial" panose="020B0604020202020204" pitchFamily="34" charset="0"/>
              <a:buChar char="•"/>
            </a:pPr>
            <a:endParaRPr lang="nl-NL" sz="1800" dirty="0"/>
          </a:p>
          <a:p>
            <a:pPr marL="342900" indent="-342900">
              <a:buFont typeface="Arial" panose="020B0604020202020204" pitchFamily="34" charset="0"/>
              <a:buChar char="•"/>
            </a:pPr>
            <a:r>
              <a:rPr lang="nl-NL" sz="1800" dirty="0"/>
              <a:t>Ook confronteren volgt de feedbackregels, om niet de relatie op het spel te zetten, maar wordt wel harder ingezet.</a:t>
            </a:r>
          </a:p>
          <a:p>
            <a:pPr marL="342900" indent="-342900">
              <a:buFont typeface="Arial" panose="020B0604020202020204" pitchFamily="34" charset="0"/>
              <a:buChar char="•"/>
            </a:pPr>
            <a:endParaRPr lang="nl-NL" sz="1800" dirty="0"/>
          </a:p>
          <a:p>
            <a:pPr marL="342900" indent="-342900">
              <a:buFont typeface="Arial" panose="020B0604020202020204" pitchFamily="34" charset="0"/>
              <a:buChar char="•"/>
            </a:pPr>
            <a:r>
              <a:rPr lang="nl-NL" sz="1800" dirty="0"/>
              <a:t>Hier wordt het hardst gewerkt om de relatie te behouden</a:t>
            </a:r>
            <a:endParaRPr lang="nl-NL" sz="1800" b="1" i="1" u="sng"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199" y="6381750"/>
            <a:ext cx="4336661"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223083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3800" dirty="0"/>
              <a:t>Feedbackregels voor het feedback </a:t>
            </a:r>
            <a:r>
              <a:rPr lang="nl-NL" sz="3800" u="sng" dirty="0"/>
              <a:t>ontvangen</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pPr marL="0" lvl="0" indent="0">
              <a:buNone/>
            </a:pPr>
            <a:endParaRPr lang="nl-NL" sz="2400" dirty="0">
              <a:latin typeface="Arial" panose="020B0604020202020204" pitchFamily="34" charset="0"/>
              <a:cs typeface="Arial" panose="020B0604020202020204" pitchFamily="34" charset="0"/>
            </a:endParaRPr>
          </a:p>
          <a:p>
            <a:pPr marL="0" lvl="0" indent="0">
              <a:buNone/>
            </a:pPr>
            <a:r>
              <a:rPr lang="nl-NL" sz="2400" dirty="0">
                <a:cs typeface="Arial" panose="020B0604020202020204" pitchFamily="34" charset="0"/>
              </a:rPr>
              <a:t>6. Kies een goed moment (ook als ontvanger).</a:t>
            </a:r>
          </a:p>
          <a:p>
            <a:pPr marL="0" lvl="0" indent="0">
              <a:buNone/>
            </a:pPr>
            <a:r>
              <a:rPr lang="nl-NL" sz="2400" dirty="0">
                <a:cs typeface="Arial" panose="020B0604020202020204" pitchFamily="34" charset="0"/>
              </a:rPr>
              <a:t>7. Vraag door als je de feedback niet begrijpt.</a:t>
            </a:r>
          </a:p>
          <a:p>
            <a:pPr marL="0" indent="0">
              <a:buNone/>
            </a:pPr>
            <a:r>
              <a:rPr lang="nl-NL" sz="2400" dirty="0">
                <a:cs typeface="Arial" panose="020B0604020202020204" pitchFamily="34" charset="0"/>
              </a:rPr>
              <a:t>8. Verdedig je niet.</a:t>
            </a:r>
          </a:p>
          <a:p>
            <a:pPr marL="0" indent="0">
              <a:buNone/>
            </a:pPr>
            <a:r>
              <a:rPr lang="nl-NL" sz="2400" dirty="0">
                <a:cs typeface="Arial" panose="020B0604020202020204" pitchFamily="34" charset="0"/>
              </a:rPr>
              <a:t>9. Geef je reactie.</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588588"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187929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Feedback ontvangen</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r>
              <a:rPr lang="nl-NL" dirty="0"/>
              <a:t>Advies</a:t>
            </a:r>
          </a:p>
          <a:p>
            <a:pPr lvl="1"/>
            <a:r>
              <a:rPr lang="nl-NL" dirty="0"/>
              <a:t>Wat je doet is goed, nog beter zou zijn…</a:t>
            </a:r>
          </a:p>
          <a:p>
            <a:r>
              <a:rPr lang="nl-NL" dirty="0"/>
              <a:t>Compliment</a:t>
            </a:r>
          </a:p>
          <a:p>
            <a:pPr lvl="1"/>
            <a:r>
              <a:rPr lang="nl-NL" dirty="0"/>
              <a:t>Wat je doet is goed, hou dat vast!</a:t>
            </a:r>
          </a:p>
          <a:p>
            <a:r>
              <a:rPr lang="nl-NL" dirty="0"/>
              <a:t>Kritiek (kritische feedback)</a:t>
            </a:r>
          </a:p>
          <a:p>
            <a:pPr lvl="1"/>
            <a:r>
              <a:rPr lang="nl-NL" dirty="0"/>
              <a:t>Wat je doet is niet goed, ik wil dat je…</a:t>
            </a:r>
          </a:p>
          <a:p>
            <a:r>
              <a:rPr lang="nl-NL" dirty="0"/>
              <a:t>Opmerking</a:t>
            </a:r>
          </a:p>
          <a:p>
            <a:pPr lvl="1"/>
            <a:r>
              <a:rPr lang="nl-NL" dirty="0"/>
              <a:t>Wat je doet is niet goed, maar het is voor nu goed genoeg.</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588588" cy="365125"/>
          </a:xfrm>
        </p:spPr>
        <p:txBody>
          <a:bodyPr/>
          <a:lstStyle/>
          <a:p>
            <a:r>
              <a:rPr lang="nl-NL" dirty="0"/>
              <a:t>Feedback | Leerlijn professionaliteit </a:t>
            </a:r>
            <a:r>
              <a:rPr lang="nl-NL" dirty="0" err="1"/>
              <a:t>HOVUmc</a:t>
            </a:r>
            <a:r>
              <a:rPr lang="nl-NL" dirty="0"/>
              <a:t> | juni 2021</a:t>
            </a:r>
          </a:p>
        </p:txBody>
      </p:sp>
      <p:pic>
        <p:nvPicPr>
          <p:cNvPr id="5" name="Afbeelding 4">
            <a:extLst>
              <a:ext uri="{FF2B5EF4-FFF2-40B4-BE49-F238E27FC236}">
                <a16:creationId xmlns:a16="http://schemas.microsoft.com/office/drawing/2014/main" id="{A0DAB934-E7C1-4F51-A55C-8F409C284B6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7157034" y="1514475"/>
            <a:ext cx="5034966" cy="3409894"/>
          </a:xfrm>
          <a:prstGeom prst="rect">
            <a:avLst/>
          </a:prstGeom>
        </p:spPr>
      </p:pic>
    </p:spTree>
    <p:extLst>
      <p:ext uri="{BB962C8B-B14F-4D97-AF65-F5344CB8AC3E}">
        <p14:creationId xmlns:p14="http://schemas.microsoft.com/office/powerpoint/2010/main" val="19456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Feedback ontvangen</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r>
              <a:rPr lang="nl-NL" dirty="0"/>
              <a:t>Vraag concreet door:</a:t>
            </a:r>
          </a:p>
          <a:p>
            <a:endParaRPr lang="nl-NL" dirty="0"/>
          </a:p>
          <a:p>
            <a:pPr lvl="1"/>
            <a:r>
              <a:rPr lang="nl-NL" sz="1800" dirty="0"/>
              <a:t>Herken ik mezelf in de feedback?</a:t>
            </a:r>
          </a:p>
          <a:p>
            <a:pPr lvl="1"/>
            <a:endParaRPr lang="nl-NL" sz="1800" dirty="0"/>
          </a:p>
          <a:p>
            <a:pPr lvl="1"/>
            <a:r>
              <a:rPr lang="nl-NL" sz="1800" dirty="0"/>
              <a:t>Is het belangrijk voor mij?</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588588" cy="365125"/>
          </a:xfrm>
        </p:spPr>
        <p:txBody>
          <a:bodyPr/>
          <a:lstStyle/>
          <a:p>
            <a:r>
              <a:rPr lang="nl-NL" dirty="0"/>
              <a:t>Feedback | Leerlijn professionaliteit </a:t>
            </a:r>
            <a:r>
              <a:rPr lang="nl-NL" dirty="0" err="1"/>
              <a:t>HOVUmc</a:t>
            </a:r>
            <a:r>
              <a:rPr lang="nl-NL" dirty="0"/>
              <a:t> | juni 2021</a:t>
            </a:r>
          </a:p>
        </p:txBody>
      </p:sp>
      <p:pic>
        <p:nvPicPr>
          <p:cNvPr id="5" name="Afbeelding 4">
            <a:extLst>
              <a:ext uri="{FF2B5EF4-FFF2-40B4-BE49-F238E27FC236}">
                <a16:creationId xmlns:a16="http://schemas.microsoft.com/office/drawing/2014/main" id="{A0DAB934-E7C1-4F51-A55C-8F409C284B62}"/>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496910" y="2004245"/>
            <a:ext cx="5767211" cy="4070974"/>
          </a:xfrm>
          <a:prstGeom prst="rect">
            <a:avLst/>
          </a:prstGeom>
        </p:spPr>
      </p:pic>
    </p:spTree>
    <p:extLst>
      <p:ext uri="{BB962C8B-B14F-4D97-AF65-F5344CB8AC3E}">
        <p14:creationId xmlns:p14="http://schemas.microsoft.com/office/powerpoint/2010/main" val="346073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Feedback vragen</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r>
              <a:rPr lang="nl-NL" dirty="0"/>
              <a:t>Feedback vragen kan drempel voor de feedbackgever verlagen.</a:t>
            </a:r>
          </a:p>
          <a:p>
            <a:endParaRPr lang="nl-NL" dirty="0"/>
          </a:p>
          <a:p>
            <a:r>
              <a:rPr lang="nl-NL" dirty="0"/>
              <a:t>Vraag niet alleen naar wat er goed gaat.</a:t>
            </a:r>
          </a:p>
          <a:p>
            <a:endParaRPr lang="nl-NL" dirty="0"/>
          </a:p>
          <a:p>
            <a:r>
              <a:rPr lang="nl-NL" dirty="0"/>
              <a:t>Vraag om feedback over specifiek gedrag met zo concreet mogelijke voorbeelden.</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588588"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332082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Take home </a:t>
            </a:r>
            <a:r>
              <a:rPr lang="nl-NL" dirty="0" err="1"/>
              <a:t>message</a:t>
            </a:r>
            <a:endParaRPr lang="nl-NL"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r>
              <a:rPr lang="nl-NL" sz="2200" dirty="0"/>
              <a:t>Weet wat jouw gebruiksaanwijzing is en ben geïnteresseerd in die van de ander.</a:t>
            </a:r>
          </a:p>
          <a:p>
            <a:endParaRPr lang="nl-NL" sz="2200" dirty="0"/>
          </a:p>
          <a:p>
            <a:r>
              <a:rPr lang="nl-NL" sz="2200" dirty="0"/>
              <a:t>Deel van tevoren jouw wensen en verwachtingen.</a:t>
            </a:r>
          </a:p>
          <a:p>
            <a:endParaRPr lang="nl-NL" sz="2200" dirty="0"/>
          </a:p>
          <a:p>
            <a:r>
              <a:rPr lang="nl-NL" sz="2200" dirty="0"/>
              <a:t>Vraag om concrete feedback.</a:t>
            </a:r>
          </a:p>
          <a:p>
            <a:endParaRPr lang="nl-NL" sz="2200" dirty="0"/>
          </a:p>
          <a:p>
            <a:r>
              <a:rPr lang="nl-NL" sz="2200" dirty="0"/>
              <a:t>Geef en ontvang feedback volgens de feedbackregels.</a:t>
            </a:r>
          </a:p>
          <a:p>
            <a:endParaRPr lang="nl-NL"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39298"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72300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Bronvermelding</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r>
              <a:rPr lang="nl-NL" sz="1600" dirty="0">
                <a:solidFill>
                  <a:srgbClr val="333333"/>
                </a:solidFill>
                <a:effectLst/>
                <a:ea typeface="Times New Roman" panose="02020603050405020304" pitchFamily="18" charset="0"/>
                <a:cs typeface="Times New Roman" panose="02020603050405020304" pitchFamily="18" charset="0"/>
              </a:rPr>
              <a:t>P.W. Dielissen e.a. ; Handboek effectieve communicatie in de huisartsenpraktijk.</a:t>
            </a:r>
            <a:endParaRPr lang="nl-NL" sz="1600" dirty="0">
              <a:effectLst/>
              <a:ea typeface="Calibri" panose="020F0502020204030204" pitchFamily="34" charset="0"/>
              <a:cs typeface="Times New Roman" panose="02020603050405020304" pitchFamily="18" charset="0"/>
            </a:endParaRPr>
          </a:p>
          <a:p>
            <a:r>
              <a:rPr lang="nl-NL" sz="1600" dirty="0">
                <a:effectLst/>
                <a:ea typeface="Calibri" panose="020F0502020204030204" pitchFamily="34" charset="0"/>
                <a:cs typeface="Times New Roman" panose="02020603050405020304" pitchFamily="18" charset="0"/>
              </a:rPr>
              <a:t>@joannesarginson</a:t>
            </a:r>
          </a:p>
          <a:p>
            <a:r>
              <a:rPr lang="nl-NL" sz="1600" dirty="0" err="1">
                <a:effectLst/>
                <a:ea typeface="Calibri" panose="020F0502020204030204" pitchFamily="34" charset="0"/>
                <a:cs typeface="Times New Roman" panose="02020603050405020304" pitchFamily="18" charset="0"/>
              </a:rPr>
              <a:t>Joharivenster</a:t>
            </a:r>
            <a:r>
              <a:rPr lang="nl-NL" sz="1600" dirty="0">
                <a:effectLst/>
                <a:ea typeface="Calibri" panose="020F0502020204030204" pitchFamily="34" charset="0"/>
                <a:cs typeface="Times New Roman" panose="02020603050405020304" pitchFamily="18" charset="0"/>
              </a:rPr>
              <a:t> van Joseph </a:t>
            </a:r>
            <a:r>
              <a:rPr lang="nl-NL" sz="1600" dirty="0" err="1">
                <a:effectLst/>
                <a:ea typeface="Calibri" panose="020F0502020204030204" pitchFamily="34" charset="0"/>
                <a:cs typeface="Times New Roman" panose="02020603050405020304" pitchFamily="18" charset="0"/>
              </a:rPr>
              <a:t>Luft</a:t>
            </a:r>
            <a:r>
              <a:rPr lang="nl-NL" sz="1600" dirty="0">
                <a:effectLst/>
                <a:ea typeface="Calibri" panose="020F0502020204030204" pitchFamily="34" charset="0"/>
                <a:cs typeface="Times New Roman" panose="02020603050405020304" pitchFamily="18" charset="0"/>
              </a:rPr>
              <a:t> en Harry </a:t>
            </a:r>
            <a:r>
              <a:rPr lang="nl-NL" sz="1600" dirty="0" err="1">
                <a:effectLst/>
                <a:ea typeface="Calibri" panose="020F0502020204030204" pitchFamily="34" charset="0"/>
                <a:cs typeface="Times New Roman" panose="02020603050405020304" pitchFamily="18" charset="0"/>
              </a:rPr>
              <a:t>Ingham</a:t>
            </a:r>
            <a:endParaRPr lang="nl-NL" sz="1600" dirty="0">
              <a:effectLst/>
              <a:ea typeface="Calibri" panose="020F0502020204030204" pitchFamily="34" charset="0"/>
              <a:cs typeface="Times New Roman" panose="02020603050405020304" pitchFamily="18" charset="0"/>
            </a:endParaRPr>
          </a:p>
          <a:p>
            <a:r>
              <a:rPr lang="nl-NL" sz="1600" dirty="0">
                <a:effectLst/>
                <a:ea typeface="Calibri" panose="020F0502020204030204" pitchFamily="34" charset="0"/>
                <a:cs typeface="Times New Roman" panose="02020603050405020304" pitchFamily="18" charset="0"/>
              </a:rPr>
              <a:t>“It’s </a:t>
            </a:r>
            <a:r>
              <a:rPr lang="nl-NL" sz="1600" dirty="0" err="1">
                <a:effectLst/>
                <a:ea typeface="Calibri" panose="020F0502020204030204" pitchFamily="34" charset="0"/>
                <a:cs typeface="Times New Roman" panose="02020603050405020304" pitchFamily="18" charset="0"/>
              </a:rPr>
              <a:t>yours</a:t>
            </a:r>
            <a:r>
              <a:rPr lang="nl-NL" sz="1600" dirty="0">
                <a:effectLst/>
                <a:ea typeface="Calibri" panose="020F0502020204030204" pitchFamily="34" charset="0"/>
                <a:cs typeface="Times New Roman" panose="02020603050405020304" pitchFamily="18" charset="0"/>
              </a:rPr>
              <a:t> </a:t>
            </a:r>
            <a:r>
              <a:rPr lang="nl-NL" sz="1600" dirty="0" err="1">
                <a:effectLst/>
                <a:ea typeface="Calibri" panose="020F0502020204030204" pitchFamily="34" charset="0"/>
                <a:cs typeface="Times New Roman" panose="02020603050405020304" pitchFamily="18" charset="0"/>
              </a:rPr>
              <a:t>to</a:t>
            </a:r>
            <a:r>
              <a:rPr lang="nl-NL" sz="1600" dirty="0">
                <a:effectLst/>
                <a:ea typeface="Calibri" panose="020F0502020204030204" pitchFamily="34" charset="0"/>
                <a:cs typeface="Times New Roman" panose="02020603050405020304" pitchFamily="18" charset="0"/>
              </a:rPr>
              <a:t> take”: </a:t>
            </a:r>
            <a:r>
              <a:rPr lang="nl-NL" sz="1600" dirty="0" err="1">
                <a:effectLst/>
                <a:ea typeface="Calibri" panose="020F0502020204030204" pitchFamily="34" charset="0"/>
                <a:cs typeface="Times New Roman" panose="02020603050405020304" pitchFamily="18" charset="0"/>
              </a:rPr>
              <a:t>generating</a:t>
            </a:r>
            <a:r>
              <a:rPr lang="nl-NL" sz="1600" dirty="0">
                <a:effectLst/>
                <a:ea typeface="Calibri" panose="020F0502020204030204" pitchFamily="34" charset="0"/>
                <a:cs typeface="Times New Roman" panose="02020603050405020304" pitchFamily="18" charset="0"/>
              </a:rPr>
              <a:t> </a:t>
            </a:r>
            <a:r>
              <a:rPr lang="nl-NL" sz="1600" dirty="0" err="1">
                <a:effectLst/>
                <a:ea typeface="Calibri" panose="020F0502020204030204" pitchFamily="34" charset="0"/>
                <a:cs typeface="Times New Roman" panose="02020603050405020304" pitchFamily="18" charset="0"/>
              </a:rPr>
              <a:t>learner</a:t>
            </a:r>
            <a:r>
              <a:rPr lang="nl-NL" sz="1600" dirty="0">
                <a:effectLst/>
                <a:ea typeface="Calibri" panose="020F0502020204030204" pitchFamily="34" charset="0"/>
                <a:cs typeface="Times New Roman" panose="02020603050405020304" pitchFamily="18" charset="0"/>
              </a:rPr>
              <a:t> feedback </a:t>
            </a:r>
            <a:r>
              <a:rPr lang="nl-NL" sz="1600" dirty="0" err="1">
                <a:effectLst/>
                <a:ea typeface="Calibri" panose="020F0502020204030204" pitchFamily="34" charset="0"/>
                <a:cs typeface="Times New Roman" panose="02020603050405020304" pitchFamily="18" charset="0"/>
              </a:rPr>
              <a:t>literacy</a:t>
            </a:r>
            <a:r>
              <a:rPr lang="nl-NL" sz="1600" dirty="0">
                <a:effectLst/>
                <a:ea typeface="Calibri" panose="020F0502020204030204" pitchFamily="34" charset="0"/>
                <a:cs typeface="Times New Roman" panose="02020603050405020304" pitchFamily="18" charset="0"/>
              </a:rPr>
              <a:t> in </a:t>
            </a:r>
            <a:r>
              <a:rPr lang="nl-NL" sz="1600" dirty="0" err="1">
                <a:effectLst/>
                <a:ea typeface="Calibri" panose="020F0502020204030204" pitchFamily="34" charset="0"/>
                <a:cs typeface="Times New Roman" panose="02020603050405020304" pitchFamily="18" charset="0"/>
              </a:rPr>
              <a:t>the</a:t>
            </a:r>
            <a:r>
              <a:rPr lang="nl-NL" sz="1600" dirty="0">
                <a:effectLst/>
                <a:ea typeface="Calibri" panose="020F0502020204030204" pitchFamily="34" charset="0"/>
                <a:cs typeface="Times New Roman" panose="02020603050405020304" pitchFamily="18" charset="0"/>
              </a:rPr>
              <a:t> </a:t>
            </a:r>
            <a:r>
              <a:rPr lang="nl-NL" sz="1600" dirty="0" err="1">
                <a:effectLst/>
                <a:ea typeface="Calibri" panose="020F0502020204030204" pitchFamily="34" charset="0"/>
                <a:cs typeface="Times New Roman" panose="02020603050405020304" pitchFamily="18" charset="0"/>
              </a:rPr>
              <a:t>workplace</a:t>
            </a:r>
            <a:r>
              <a:rPr lang="nl-NL" sz="1600" dirty="0">
                <a:effectLst/>
                <a:ea typeface="Calibri" panose="020F0502020204030204" pitchFamily="34" charset="0"/>
                <a:cs typeface="Times New Roman" panose="02020603050405020304" pitchFamily="18" charset="0"/>
              </a:rPr>
              <a:t>; C. </a:t>
            </a:r>
            <a:r>
              <a:rPr lang="nl-NL" sz="1600" dirty="0" err="1">
                <a:effectLst/>
                <a:ea typeface="Calibri" panose="020F0502020204030204" pitchFamily="34" charset="0"/>
                <a:cs typeface="Times New Roman" panose="02020603050405020304" pitchFamily="18" charset="0"/>
              </a:rPr>
              <a:t>Noble</a:t>
            </a:r>
            <a:r>
              <a:rPr lang="nl-NL" sz="1600" dirty="0">
                <a:effectLst/>
                <a:ea typeface="Calibri" panose="020F0502020204030204" pitchFamily="34" charset="0"/>
                <a:cs typeface="Times New Roman" panose="02020603050405020304" pitchFamily="18" charset="0"/>
              </a:rPr>
              <a:t> et al, Advances in Health Sciences </a:t>
            </a:r>
            <a:r>
              <a:rPr lang="nl-NL" sz="1600" dirty="0" err="1">
                <a:effectLst/>
                <a:ea typeface="Calibri" panose="020F0502020204030204" pitchFamily="34" charset="0"/>
                <a:cs typeface="Times New Roman" panose="02020603050405020304" pitchFamily="18" charset="0"/>
              </a:rPr>
              <a:t>Education</a:t>
            </a:r>
            <a:r>
              <a:rPr lang="nl-NL" sz="1600" dirty="0">
                <a:effectLst/>
                <a:ea typeface="Calibri" panose="020F0502020204030204" pitchFamily="34" charset="0"/>
                <a:cs typeface="Times New Roman" panose="02020603050405020304" pitchFamily="18" charset="0"/>
              </a:rPr>
              <a:t> (2020) 25:55–74</a:t>
            </a:r>
          </a:p>
          <a:p>
            <a:r>
              <a:rPr lang="nl-NL" sz="1600" dirty="0">
                <a:effectLst/>
                <a:ea typeface="Calibri" panose="020F0502020204030204" pitchFamily="34" charset="0"/>
                <a:cs typeface="Times New Roman" panose="02020603050405020304" pitchFamily="18" charset="0"/>
              </a:rPr>
              <a:t>“Geef nooit kritiek, ook geen opbouwende” Lester Hoekstra, januari 2010</a:t>
            </a:r>
          </a:p>
          <a:p>
            <a:r>
              <a:rPr lang="nl-NL" sz="1600" dirty="0">
                <a:effectLst/>
                <a:ea typeface="Calibri" panose="020F0502020204030204" pitchFamily="34" charset="0"/>
                <a:cs typeface="Times New Roman" panose="02020603050405020304" pitchFamily="18" charset="0"/>
              </a:rPr>
              <a:t>M </a:t>
            </a:r>
            <a:r>
              <a:rPr lang="nl-NL" sz="1600" dirty="0" err="1">
                <a:effectLst/>
                <a:ea typeface="Calibri" panose="020F0502020204030204" pitchFamily="34" charset="0"/>
                <a:cs typeface="Times New Roman" panose="02020603050405020304" pitchFamily="18" charset="0"/>
              </a:rPr>
              <a:t>Bohré</a:t>
            </a:r>
            <a:r>
              <a:rPr lang="nl-NL" sz="1600" dirty="0">
                <a:effectLst/>
                <a:ea typeface="Calibri" panose="020F0502020204030204" pitchFamily="34" charset="0"/>
                <a:cs typeface="Times New Roman" panose="02020603050405020304" pitchFamily="18" charset="0"/>
              </a:rPr>
              <a:t>-den Harder, De Menselijke Organisatie, Bureau </a:t>
            </a:r>
            <a:r>
              <a:rPr lang="nl-NL" sz="1600" dirty="0" err="1">
                <a:effectLst/>
                <a:ea typeface="Calibri" panose="020F0502020204030204" pitchFamily="34" charset="0"/>
                <a:cs typeface="Times New Roman" panose="02020603050405020304" pitchFamily="18" charset="0"/>
              </a:rPr>
              <a:t>Bohré</a:t>
            </a:r>
            <a:r>
              <a:rPr lang="nl-NL" sz="1600" dirty="0">
                <a:effectLst/>
                <a:ea typeface="Calibri" panose="020F0502020204030204" pitchFamily="34" charset="0"/>
                <a:cs typeface="Times New Roman" panose="02020603050405020304" pitchFamily="18" charset="0"/>
              </a:rPr>
              <a:t>, Rijswijk 2014; ISBN 9789082230703</a:t>
            </a:r>
          </a:p>
          <a:p>
            <a:r>
              <a:rPr lang="nl-NL" sz="1600" dirty="0">
                <a:effectLst/>
                <a:ea typeface="Calibri" panose="020F0502020204030204" pitchFamily="34" charset="0"/>
                <a:cs typeface="Times New Roman" panose="02020603050405020304" pitchFamily="18" charset="0"/>
              </a:rPr>
              <a:t>van Tol e.a., Handboek medische professionaliteit, BSL, 2014, ISBN 9789036803724</a:t>
            </a:r>
          </a:p>
          <a:p>
            <a:r>
              <a:rPr lang="nl-NL" sz="1600" dirty="0"/>
              <a:t>Martine Timmermans, Handboek van basisarts naar medisch specialist</a:t>
            </a:r>
            <a:endParaRPr lang="nl-NL" sz="1600" dirty="0">
              <a:effectLst/>
              <a:ea typeface="Calibri" panose="020F0502020204030204" pitchFamily="34" charset="0"/>
              <a:cs typeface="Times New Roman" panose="02020603050405020304" pitchFamily="18" charset="0"/>
            </a:endParaRPr>
          </a:p>
          <a:p>
            <a:r>
              <a:rPr lang="nl-NL" sz="1600" dirty="0">
                <a:ea typeface="Calibri" panose="020F0502020204030204" pitchFamily="34" charset="0"/>
                <a:cs typeface="Times New Roman" panose="02020603050405020304" pitchFamily="18" charset="0"/>
              </a:rPr>
              <a:t>Schulz </a:t>
            </a:r>
            <a:r>
              <a:rPr lang="nl-NL" sz="1600" dirty="0" err="1">
                <a:ea typeface="Calibri" panose="020F0502020204030204" pitchFamily="34" charset="0"/>
                <a:cs typeface="Times New Roman" panose="02020603050405020304" pitchFamily="18" charset="0"/>
              </a:rPr>
              <a:t>von</a:t>
            </a:r>
            <a:r>
              <a:rPr lang="nl-NL" sz="1600" dirty="0">
                <a:ea typeface="Calibri" panose="020F0502020204030204" pitchFamily="34" charset="0"/>
                <a:cs typeface="Times New Roman" panose="02020603050405020304" pitchFamily="18" charset="0"/>
              </a:rPr>
              <a:t> </a:t>
            </a:r>
            <a:r>
              <a:rPr lang="nl-NL" sz="1600" dirty="0" err="1">
                <a:ea typeface="Calibri" panose="020F0502020204030204" pitchFamily="34" charset="0"/>
                <a:cs typeface="Times New Roman" panose="02020603050405020304" pitchFamily="18" charset="0"/>
              </a:rPr>
              <a:t>Thun</a:t>
            </a:r>
            <a:r>
              <a:rPr lang="nl-NL" sz="1600" dirty="0">
                <a:ea typeface="Calibri" panose="020F0502020204030204" pitchFamily="34" charset="0"/>
                <a:cs typeface="Times New Roman" panose="02020603050405020304" pitchFamily="18" charset="0"/>
              </a:rPr>
              <a:t>, Hoe bedoelt u?, Wolters-Noordhoff, 1982, ISBN 9001795404</a:t>
            </a:r>
          </a:p>
          <a:p>
            <a:r>
              <a:rPr lang="nl-NL" sz="1600" dirty="0">
                <a:ea typeface="Calibri" panose="020F0502020204030204" pitchFamily="34" charset="0"/>
                <a:cs typeface="Times New Roman" panose="02020603050405020304" pitchFamily="18" charset="0"/>
              </a:rPr>
              <a:t>www.w</a:t>
            </a:r>
            <a:r>
              <a:rPr lang="nl-NL" sz="1600" dirty="0">
                <a:effectLst/>
                <a:ea typeface="Calibri" panose="020F0502020204030204" pitchFamily="34" charset="0"/>
                <a:cs typeface="Times New Roman" panose="02020603050405020304" pitchFamily="18" charset="0"/>
              </a:rPr>
              <a:t>hatt</a:t>
            </a:r>
            <a:r>
              <a:rPr lang="nl-NL" sz="1600" dirty="0">
                <a:ea typeface="Calibri" panose="020F0502020204030204" pitchFamily="34" charset="0"/>
                <a:cs typeface="Times New Roman" panose="02020603050405020304" pitchFamily="18" charset="0"/>
              </a:rPr>
              <a:t>heduck.net</a:t>
            </a:r>
            <a:endParaRPr lang="nl-NL" sz="1600" dirty="0">
              <a:effectLst/>
              <a:ea typeface="Calibri" panose="020F0502020204030204" pitchFamily="34" charset="0"/>
              <a:cs typeface="Times New Roman" panose="02020603050405020304" pitchFamily="18" charset="0"/>
            </a:endParaRPr>
          </a:p>
          <a:p>
            <a:endParaRPr lang="nl-NL" sz="1600" dirty="0">
              <a:effectLst/>
              <a:ea typeface="Calibri" panose="020F0502020204030204" pitchFamily="34" charset="0"/>
              <a:cs typeface="Times New Roman" panose="02020603050405020304" pitchFamily="18" charset="0"/>
            </a:endParaRPr>
          </a:p>
          <a:p>
            <a:pPr marL="0" indent="0">
              <a:buNone/>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76620"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14987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sz="2800" dirty="0">
                <a:effectLst/>
                <a:ea typeface="MS Mincho" panose="02020609040205080304" pitchFamily="49" charset="-128"/>
                <a:cs typeface="Times New Roman" panose="02020603050405020304" pitchFamily="18" charset="0"/>
              </a:rPr>
              <a:t>“Feedback geven is een kunst, feedback krijgen is een gunst”</a:t>
            </a:r>
            <a:endParaRPr lang="nl-NL" sz="2800"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r>
              <a:rPr lang="nl-NL" dirty="0"/>
              <a:t>Inhoud</a:t>
            </a:r>
          </a:p>
          <a:p>
            <a:pPr lvl="3"/>
            <a:r>
              <a:rPr lang="nl-NL" dirty="0" err="1"/>
              <a:t>Johari</a:t>
            </a:r>
            <a:r>
              <a:rPr lang="nl-NL" dirty="0"/>
              <a:t> venster </a:t>
            </a:r>
          </a:p>
          <a:p>
            <a:pPr lvl="3"/>
            <a:r>
              <a:rPr lang="nl-NL" dirty="0"/>
              <a:t>Cirkels van aanspreken</a:t>
            </a:r>
          </a:p>
          <a:p>
            <a:pPr lvl="3"/>
            <a:r>
              <a:rPr lang="nl-NL" dirty="0"/>
              <a:t>Gebruiksaanwijzing voor samenwerking</a:t>
            </a:r>
          </a:p>
          <a:p>
            <a:pPr lvl="3"/>
            <a:r>
              <a:rPr lang="nl-NL" dirty="0"/>
              <a:t>Feedbackregels voor feedback geven en ontvangen</a:t>
            </a:r>
          </a:p>
          <a:p>
            <a:pPr lvl="3"/>
            <a:r>
              <a:rPr lang="nl-NL" dirty="0"/>
              <a:t>5G’s feedback model</a:t>
            </a:r>
          </a:p>
          <a:p>
            <a:pPr lvl="3"/>
            <a:endParaRPr lang="nl-NL" dirty="0"/>
          </a:p>
          <a:p>
            <a:pPr lvl="1"/>
            <a:endParaRPr lang="nl-NL" dirty="0"/>
          </a:p>
          <a:p>
            <a:r>
              <a:rPr lang="nl-NL" dirty="0"/>
              <a:t>Leerdoel: Kennis over de theorie achter feedback verdiepen.</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01976"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7899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0DAB934-E7C1-4F51-A55C-8F409C284B62}"/>
              </a:ext>
            </a:extLst>
          </p:cNvPr>
          <p:cNvPicPr>
            <a:picLocks noChangeAspect="1"/>
          </p:cNvPicPr>
          <p:nvPr/>
        </p:nvPicPr>
        <p:blipFill>
          <a:blip r:embed="rId3"/>
          <a:stretch>
            <a:fillRect/>
          </a:stretch>
        </p:blipFill>
        <p:spPr>
          <a:xfrm>
            <a:off x="6683828" y="2204568"/>
            <a:ext cx="5044045" cy="3904440"/>
          </a:xfrm>
          <a:prstGeom prst="rect">
            <a:avLst/>
          </a:prstGeom>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err="1"/>
              <a:t>Johari</a:t>
            </a:r>
            <a:r>
              <a:rPr lang="nl-NL" dirty="0"/>
              <a:t> venster</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694944" y="2425655"/>
            <a:ext cx="5528574" cy="3751308"/>
          </a:xfrm>
        </p:spPr>
        <p:txBody>
          <a:bodyPr/>
          <a:lstStyle/>
          <a:p>
            <a:r>
              <a:rPr lang="nl-NL" sz="1800" dirty="0"/>
              <a:t>Door je wensen en verwachtingen uit te spreken wordt het verborgen gebied kleiner.</a:t>
            </a:r>
          </a:p>
          <a:p>
            <a:endParaRPr lang="nl-NL" sz="1800" dirty="0"/>
          </a:p>
          <a:p>
            <a:r>
              <a:rPr lang="nl-NL" sz="1800" dirty="0"/>
              <a:t>Door feedback van anderen wordt je blinde vlek kleiner.</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588588"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417065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A0860B39-69F9-4649-9E91-128087DB63BA}"/>
              </a:ext>
            </a:extLst>
          </p:cNvPr>
          <p:cNvPicPr>
            <a:picLocks noChangeAspect="1"/>
          </p:cNvPicPr>
          <p:nvPr/>
        </p:nvPicPr>
        <p:blipFill>
          <a:blip r:embed="rId3"/>
          <a:stretch>
            <a:fillRect/>
          </a:stretch>
        </p:blipFill>
        <p:spPr>
          <a:xfrm>
            <a:off x="6172202" y="1426162"/>
            <a:ext cx="5647573" cy="3666931"/>
          </a:xfrm>
          <a:prstGeom prst="rect">
            <a:avLst/>
          </a:prstGeom>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a:xfrm>
            <a:off x="673099" y="1439708"/>
            <a:ext cx="6287537" cy="1200329"/>
          </a:xfrm>
        </p:spPr>
        <p:txBody>
          <a:bodyPr/>
          <a:lstStyle/>
          <a:p>
            <a:r>
              <a:rPr lang="nl-NL" dirty="0"/>
              <a:t>Cirkels van aanspreken</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1"/>
          </p:nvPr>
        </p:nvSpPr>
        <p:spPr/>
        <p:txBody>
          <a:bodyPr/>
          <a:lstStyle/>
          <a:p>
            <a:pPr marL="285750" indent="-285750">
              <a:buFont typeface="Arial" panose="020B0604020202020204" pitchFamily="34" charset="0"/>
              <a:buChar char="•"/>
            </a:pPr>
            <a:r>
              <a:rPr lang="nl-NL" sz="1800" dirty="0"/>
              <a:t>Transparantie over wensen en verwachtingen:</a:t>
            </a:r>
          </a:p>
          <a:p>
            <a:pPr marL="285750" indent="-285750">
              <a:buFont typeface="Arial" panose="020B0604020202020204" pitchFamily="34" charset="0"/>
              <a:buChar char="•"/>
            </a:pPr>
            <a:endParaRPr lang="nl-NL" sz="1400" dirty="0"/>
          </a:p>
          <a:p>
            <a:pPr marL="742950" lvl="1" indent="-285750">
              <a:buFont typeface="Arial" panose="020B0604020202020204" pitchFamily="34" charset="0"/>
              <a:buChar char="•"/>
            </a:pPr>
            <a:r>
              <a:rPr lang="nl-NL" sz="1400" dirty="0"/>
              <a:t>Zeggen wat je wilt</a:t>
            </a:r>
          </a:p>
          <a:p>
            <a:pPr marL="742950" lvl="1" indent="-285750">
              <a:buFont typeface="Arial" panose="020B0604020202020204" pitchFamily="34" charset="0"/>
              <a:buChar char="•"/>
            </a:pPr>
            <a:r>
              <a:rPr lang="nl-NL" sz="1400" dirty="0"/>
              <a:t>Zeggen waarom je het wilt</a:t>
            </a:r>
          </a:p>
          <a:p>
            <a:pPr marL="742950" lvl="1" indent="-285750">
              <a:buFont typeface="Arial" panose="020B0604020202020204" pitchFamily="34" charset="0"/>
              <a:buChar char="•"/>
            </a:pPr>
            <a:r>
              <a:rPr lang="nl-NL" sz="1400" dirty="0"/>
              <a:t>Zeggen hoe je het (niet) wilt</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Je kunt pas feedback geven als je transparant geweest bent over je verwachtingen.</a:t>
            </a:r>
          </a:p>
          <a:p>
            <a:endParaRPr lang="nl-NL"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355322"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260387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Gebruiksaanwijzing voor samenwerking</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694944" y="2220382"/>
            <a:ext cx="10744200" cy="3751308"/>
          </a:xfrm>
        </p:spPr>
        <p:txBody>
          <a:bodyPr/>
          <a:lstStyle/>
          <a:p>
            <a:pPr>
              <a:spcBef>
                <a:spcPts val="10"/>
              </a:spcBef>
              <a:spcAft>
                <a:spcPts val="10"/>
              </a:spcAft>
            </a:pPr>
            <a:r>
              <a:rPr lang="nl-NL" sz="1800" dirty="0">
                <a:effectLst/>
                <a:ea typeface="Cambria" panose="02040503050406030204" pitchFamily="18" charset="0"/>
                <a:cs typeface="Times New Roman" panose="02020603050405020304" pitchFamily="18" charset="0"/>
              </a:rPr>
              <a:t>Hoe wil ik graag met andere mensen omgaan?</a:t>
            </a:r>
          </a:p>
          <a:p>
            <a:pPr>
              <a:spcBef>
                <a:spcPts val="10"/>
              </a:spcBef>
              <a:spcAft>
                <a:spcPts val="10"/>
              </a:spcAft>
            </a:pPr>
            <a:r>
              <a:rPr lang="nl-NL" sz="1800" dirty="0">
                <a:effectLst/>
                <a:ea typeface="Cambria" panose="02040503050406030204" pitchFamily="18" charset="0"/>
                <a:cs typeface="Times New Roman" panose="02020603050405020304" pitchFamily="18" charset="0"/>
              </a:rPr>
              <a:t>Hoe wil ik dat andere mensen met mij omgaan?</a:t>
            </a:r>
          </a:p>
          <a:p>
            <a:pPr>
              <a:spcBef>
                <a:spcPts val="10"/>
              </a:spcBef>
              <a:spcAft>
                <a:spcPts val="10"/>
              </a:spcAft>
            </a:pPr>
            <a:r>
              <a:rPr lang="nl-NL" sz="1800" dirty="0">
                <a:effectLst/>
                <a:ea typeface="Cambria" panose="02040503050406030204" pitchFamily="18" charset="0"/>
                <a:cs typeface="Times New Roman" panose="02020603050405020304" pitchFamily="18" charset="0"/>
              </a:rPr>
              <a:t>Wat zijn mijn kwaliteiten en talenten?</a:t>
            </a:r>
          </a:p>
          <a:p>
            <a:pPr>
              <a:spcBef>
                <a:spcPts val="10"/>
              </a:spcBef>
              <a:spcAft>
                <a:spcPts val="10"/>
              </a:spcAft>
            </a:pPr>
            <a:r>
              <a:rPr lang="nl-NL" sz="1800" dirty="0">
                <a:ea typeface="Cambria" panose="02040503050406030204" pitchFamily="18" charset="0"/>
                <a:cs typeface="Times New Roman" panose="02020603050405020304" pitchFamily="18" charset="0"/>
              </a:rPr>
              <a:t>Wat zijn </a:t>
            </a:r>
            <a:r>
              <a:rPr lang="nl-NL" sz="1800" dirty="0">
                <a:effectLst/>
                <a:ea typeface="Cambria" panose="02040503050406030204" pitchFamily="18" charset="0"/>
                <a:cs typeface="Times New Roman" panose="02020603050405020304" pitchFamily="18" charset="0"/>
              </a:rPr>
              <a:t>mijn valkuilen en mijn uitdagingen? </a:t>
            </a:r>
          </a:p>
          <a:p>
            <a:pPr>
              <a:spcBef>
                <a:spcPts val="10"/>
              </a:spcBef>
              <a:spcAft>
                <a:spcPts val="10"/>
              </a:spcAft>
            </a:pPr>
            <a:r>
              <a:rPr lang="nl-NL" sz="1800" dirty="0">
                <a:effectLst/>
                <a:ea typeface="Cambria" panose="02040503050406030204" pitchFamily="18" charset="0"/>
                <a:cs typeface="Times New Roman" panose="02020603050405020304" pitchFamily="18" charset="0"/>
              </a:rPr>
              <a:t>Waar heb ik een hekel aan?</a:t>
            </a:r>
          </a:p>
          <a:p>
            <a:pPr>
              <a:spcBef>
                <a:spcPts val="10"/>
              </a:spcBef>
              <a:spcAft>
                <a:spcPts val="10"/>
              </a:spcAft>
            </a:pPr>
            <a:r>
              <a:rPr lang="nl-NL" sz="1800" dirty="0">
                <a:effectLst/>
                <a:ea typeface="Cambria" panose="02040503050406030204" pitchFamily="18" charset="0"/>
                <a:cs typeface="Times New Roman" panose="02020603050405020304" pitchFamily="18" charset="0"/>
              </a:rPr>
              <a:t>Wat zijn dingen in mijn werk die ik prettig vind om te doen? </a:t>
            </a:r>
          </a:p>
          <a:p>
            <a:pPr>
              <a:spcBef>
                <a:spcPts val="10"/>
              </a:spcBef>
              <a:spcAft>
                <a:spcPts val="10"/>
              </a:spcAft>
            </a:pPr>
            <a:r>
              <a:rPr lang="nl-NL" sz="1800" dirty="0">
                <a:effectLst/>
                <a:ea typeface="Cambria" panose="02040503050406030204" pitchFamily="18" charset="0"/>
                <a:cs typeface="Times New Roman" panose="02020603050405020304" pitchFamily="18" charset="0"/>
              </a:rPr>
              <a:t>Hoe werk ik graag samen met anderen? </a:t>
            </a:r>
          </a:p>
          <a:p>
            <a:pPr>
              <a:spcBef>
                <a:spcPts val="10"/>
              </a:spcBef>
              <a:spcAft>
                <a:spcPts val="10"/>
              </a:spcAft>
            </a:pPr>
            <a:r>
              <a:rPr lang="nl-NL" sz="1800" dirty="0">
                <a:effectLst/>
                <a:ea typeface="Cambria" panose="02040503050406030204" pitchFamily="18" charset="0"/>
                <a:cs typeface="Times New Roman" panose="02020603050405020304" pitchFamily="18" charset="0"/>
              </a:rPr>
              <a:t>Wat heb ik nodig van anderen? </a:t>
            </a:r>
          </a:p>
          <a:p>
            <a:pPr>
              <a:spcBef>
                <a:spcPts val="10"/>
              </a:spcBef>
              <a:spcAft>
                <a:spcPts val="10"/>
              </a:spcAft>
            </a:pPr>
            <a:r>
              <a:rPr lang="nl-NL" sz="1800" dirty="0">
                <a:effectLst/>
                <a:ea typeface="Cambria" panose="02040503050406030204" pitchFamily="18" charset="0"/>
                <a:cs typeface="Times New Roman" panose="02020603050405020304" pitchFamily="18" charset="0"/>
              </a:rPr>
              <a:t>Op welke manier wil ik </a:t>
            </a:r>
            <a:r>
              <a:rPr lang="nl-NL" sz="1800" dirty="0">
                <a:effectLst/>
                <a:ea typeface="Calibri" panose="020F0502020204030204" pitchFamily="34" charset="0"/>
                <a:cs typeface="Times New Roman" panose="02020603050405020304" pitchFamily="18" charset="0"/>
              </a:rPr>
              <a:t>(positieve en kritische)</a:t>
            </a:r>
            <a:r>
              <a:rPr lang="nl-NL" sz="1800" dirty="0">
                <a:effectLst/>
                <a:ea typeface="Cambria" panose="02040503050406030204" pitchFamily="18" charset="0"/>
                <a:cs typeface="Times New Roman" panose="02020603050405020304" pitchFamily="18" charset="0"/>
              </a:rPr>
              <a:t> feedback? </a:t>
            </a:r>
          </a:p>
          <a:p>
            <a:pPr>
              <a:spcBef>
                <a:spcPts val="10"/>
              </a:spcBef>
              <a:spcAft>
                <a:spcPts val="10"/>
              </a:spcAft>
            </a:pPr>
            <a:r>
              <a:rPr lang="nl-NL" sz="1800" dirty="0">
                <a:effectLst/>
                <a:ea typeface="Cambria" panose="02040503050406030204" pitchFamily="18" charset="0"/>
                <a:cs typeface="Times New Roman" panose="02020603050405020304" pitchFamily="18" charset="0"/>
              </a:rPr>
              <a:t>Welke uitstraling wil ik hebben op mijn werk praktijk? </a:t>
            </a:r>
          </a:p>
          <a:p>
            <a:pPr>
              <a:spcBef>
                <a:spcPts val="10"/>
              </a:spcBef>
              <a:spcAft>
                <a:spcPts val="10"/>
              </a:spcAft>
            </a:pPr>
            <a:r>
              <a:rPr lang="nl-NL" sz="1800" dirty="0">
                <a:effectLst/>
                <a:ea typeface="Cambria" panose="02040503050406030204" pitchFamily="18" charset="0"/>
                <a:cs typeface="Times New Roman" panose="02020603050405020304" pitchFamily="18" charset="0"/>
              </a:rPr>
              <a:t>Welke zaken zijn voor mij nog meer belangrijk als het gaat om de samenwerking in dit team?</a:t>
            </a:r>
          </a:p>
          <a:p>
            <a:pPr>
              <a:spcBef>
                <a:spcPts val="10"/>
              </a:spcBef>
              <a:spcAft>
                <a:spcPts val="10"/>
              </a:spcAft>
            </a:pPr>
            <a:endParaRPr lang="nl-NL" sz="1800" dirty="0">
              <a:effectLst/>
              <a:latin typeface="Times" panose="02020603050405020304" pitchFamily="18" charset="0"/>
              <a:ea typeface="Cambria" panose="02040503050406030204" pitchFamily="18" charset="0"/>
              <a:cs typeface="Times New Roman" panose="02020603050405020304" pitchFamily="18" charset="0"/>
            </a:endParaRP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01976" cy="365125"/>
          </a:xfrm>
        </p:spPr>
        <p:txBody>
          <a:bodyPr/>
          <a:lstStyle/>
          <a:p>
            <a:r>
              <a:rPr lang="nl-NL" dirty="0"/>
              <a:t>Feedback | Leerlijn professionaliteit </a:t>
            </a:r>
            <a:r>
              <a:rPr lang="nl-NL" dirty="0" err="1"/>
              <a:t>HOVUmc</a:t>
            </a:r>
            <a:r>
              <a:rPr lang="nl-NL" dirty="0"/>
              <a:t> | juni 2021</a:t>
            </a:r>
          </a:p>
        </p:txBody>
      </p:sp>
      <p:pic>
        <p:nvPicPr>
          <p:cNvPr id="8" name="Afbeelding 7">
            <a:extLst>
              <a:ext uri="{FF2B5EF4-FFF2-40B4-BE49-F238E27FC236}">
                <a16:creationId xmlns:a16="http://schemas.microsoft.com/office/drawing/2014/main" id="{06B041A5-EFB3-4A65-9568-02037DB40F6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41642" y="2406993"/>
            <a:ext cx="3147183" cy="2833973"/>
          </a:xfrm>
          <a:prstGeom prst="rect">
            <a:avLst/>
          </a:prstGeom>
          <a:noFill/>
          <a:ln>
            <a:noFill/>
          </a:ln>
        </p:spPr>
      </p:pic>
    </p:spTree>
    <p:extLst>
      <p:ext uri="{BB962C8B-B14F-4D97-AF65-F5344CB8AC3E}">
        <p14:creationId xmlns:p14="http://schemas.microsoft.com/office/powerpoint/2010/main" val="22314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A0860B39-69F9-4649-9E91-128087DB63B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172202" y="1433646"/>
            <a:ext cx="5647573" cy="3651963"/>
          </a:xfrm>
          <a:prstGeom prst="rect">
            <a:avLst/>
          </a:prstGeom>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a:xfrm>
            <a:off x="673100" y="1439708"/>
            <a:ext cx="5848998" cy="1200329"/>
          </a:xfrm>
        </p:spPr>
        <p:txBody>
          <a:bodyPr/>
          <a:lstStyle/>
          <a:p>
            <a:r>
              <a:rPr lang="nl-NL" dirty="0"/>
              <a:t>Cirkels van aanspreken</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1"/>
          </p:nvPr>
        </p:nvSpPr>
        <p:spPr>
          <a:xfrm>
            <a:off x="673099" y="2350009"/>
            <a:ext cx="6043011" cy="3882840"/>
          </a:xfrm>
        </p:spPr>
        <p:txBody>
          <a:bodyPr/>
          <a:lstStyle/>
          <a:p>
            <a:pPr marL="342900" indent="-342900">
              <a:buFont typeface="Arial" panose="020B0604020202020204" pitchFamily="34" charset="0"/>
              <a:buChar char="•"/>
            </a:pPr>
            <a:r>
              <a:rPr lang="nl-NL" sz="1800" dirty="0"/>
              <a:t>Bekrachtigen van positief gedrag.</a:t>
            </a:r>
          </a:p>
          <a:p>
            <a:pPr marL="800100" lvl="1" indent="-342900">
              <a:buFont typeface="Arial" panose="020B0604020202020204" pitchFamily="34" charset="0"/>
              <a:buChar char="•"/>
            </a:pPr>
            <a:r>
              <a:rPr lang="nl-NL" sz="1400" dirty="0"/>
              <a:t>geeft positieve sfeer</a:t>
            </a:r>
          </a:p>
          <a:p>
            <a:pPr marL="800100" lvl="1" indent="-342900">
              <a:buFont typeface="Arial" panose="020B0604020202020204" pitchFamily="34" charset="0"/>
              <a:buChar char="•"/>
            </a:pPr>
            <a:r>
              <a:rPr lang="nl-NL" sz="1400" dirty="0"/>
              <a:t>wordt vaak vergeten</a:t>
            </a:r>
          </a:p>
          <a:p>
            <a:pPr marL="800100" lvl="1" indent="-342900">
              <a:buFont typeface="Arial" panose="020B0604020202020204" pitchFamily="34" charset="0"/>
              <a:buChar char="•"/>
            </a:pPr>
            <a:endParaRPr lang="nl-NL" sz="1400" dirty="0"/>
          </a:p>
          <a:p>
            <a:pPr marL="342900" indent="-342900">
              <a:buFont typeface="Arial" panose="020B0604020202020204" pitchFamily="34" charset="0"/>
              <a:buChar char="•"/>
            </a:pPr>
            <a:r>
              <a:rPr lang="nl-NL" sz="1800" dirty="0"/>
              <a:t>Geef een compliment met het 5G’s-model.</a:t>
            </a:r>
          </a:p>
          <a:p>
            <a:pPr marL="800100" lvl="1" indent="-342900">
              <a:buFont typeface="Arial" panose="020B0604020202020204" pitchFamily="34" charset="0"/>
              <a:buChar char="•"/>
            </a:pPr>
            <a:r>
              <a:rPr lang="nl-NL" sz="1400" dirty="0"/>
              <a:t>Gedrag: 		ik zie… ik merk…</a:t>
            </a:r>
          </a:p>
          <a:p>
            <a:pPr marL="800100" lvl="1" indent="-342900">
              <a:buFont typeface="Arial" panose="020B0604020202020204" pitchFamily="34" charset="0"/>
              <a:buChar char="•"/>
            </a:pPr>
            <a:r>
              <a:rPr lang="nl-NL" sz="1400" dirty="0"/>
              <a:t>Gevolg:		het effect daarvan… daardoor…</a:t>
            </a:r>
          </a:p>
          <a:p>
            <a:pPr marL="800100" lvl="1" indent="-342900">
              <a:buFont typeface="Arial" panose="020B0604020202020204" pitchFamily="34" charset="0"/>
              <a:buChar char="•"/>
            </a:pPr>
            <a:r>
              <a:rPr lang="nl-NL" sz="1400" dirty="0"/>
              <a:t>Gevoel:		ik vind dat… voor mij is dat…</a:t>
            </a:r>
          </a:p>
          <a:p>
            <a:pPr marL="800100" lvl="1" indent="-342900">
              <a:buFont typeface="Arial" panose="020B0604020202020204" pitchFamily="34" charset="0"/>
              <a:buChar char="•"/>
            </a:pPr>
            <a:r>
              <a:rPr lang="nl-NL" sz="1400" dirty="0"/>
              <a:t>Geloofwaardig</a:t>
            </a:r>
          </a:p>
          <a:p>
            <a:pPr marL="800100" lvl="1" indent="-342900">
              <a:buFont typeface="Arial" panose="020B0604020202020204" pitchFamily="34" charset="0"/>
              <a:buChar char="•"/>
            </a:pPr>
            <a:r>
              <a:rPr lang="nl-NL" sz="1400" dirty="0"/>
              <a:t>Gelijkwaardig</a:t>
            </a:r>
          </a:p>
          <a:p>
            <a:pPr marL="800100" lvl="1" indent="-342900">
              <a:buFont typeface="Arial" panose="020B0604020202020204" pitchFamily="34" charset="0"/>
              <a:buChar char="•"/>
            </a:pPr>
            <a:endParaRPr lang="nl-NL" sz="1400" dirty="0"/>
          </a:p>
          <a:p>
            <a:pPr marL="342900" indent="-342900">
              <a:buFont typeface="Arial" panose="020B0604020202020204" pitchFamily="34" charset="0"/>
              <a:buChar char="•"/>
            </a:pPr>
            <a:r>
              <a:rPr lang="nl-NL" sz="1800" dirty="0"/>
              <a:t>Een onderbouwd compliment geven is noodzakelijk.</a:t>
            </a:r>
          </a:p>
          <a:p>
            <a:pPr marL="342900" indent="-342900">
              <a:buFont typeface="Arial" panose="020B0604020202020204" pitchFamily="34" charset="0"/>
              <a:buChar char="•"/>
            </a:pPr>
            <a:r>
              <a:rPr lang="nl-NL" sz="1800" dirty="0"/>
              <a:t>Een compliment goed ontvangen ook.</a:t>
            </a:r>
          </a:p>
          <a:p>
            <a:pPr marL="342900" indent="-342900">
              <a:buFont typeface="Arial" panose="020B0604020202020204" pitchFamily="34" charset="0"/>
              <a:buChar char="•"/>
            </a:pPr>
            <a:endParaRPr lang="nl-NL" sz="1400" dirty="0"/>
          </a:p>
          <a:p>
            <a:pPr lvl="1"/>
            <a:endParaRPr lang="nl-NL" sz="1400"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355322"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343651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effectLst/>
                <a:ea typeface="MS Mincho" panose="02020609040205080304" pitchFamily="49" charset="-128"/>
                <a:cs typeface="Times New Roman" panose="02020603050405020304" pitchFamily="18" charset="0"/>
              </a:rPr>
              <a:t>Complimenten</a:t>
            </a:r>
            <a:endParaRPr lang="nl-NL" dirty="0"/>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a:xfrm>
            <a:off x="694944" y="2425655"/>
            <a:ext cx="6237669" cy="3751308"/>
          </a:xfrm>
        </p:spPr>
        <p:txBody>
          <a:bodyPr/>
          <a:lstStyle/>
          <a:p>
            <a:r>
              <a:rPr lang="nl-NL" sz="2200" dirty="0"/>
              <a:t>Hopelijk bevalt de samenwerking en is het tijd voor complimenten.</a:t>
            </a:r>
          </a:p>
          <a:p>
            <a:endParaRPr lang="nl-NL" sz="2200" dirty="0"/>
          </a:p>
          <a:p>
            <a:r>
              <a:rPr lang="nl-NL" sz="2200" dirty="0"/>
              <a:t>Duidelijkheid over wensen en positief bekrachtigen van gedrag door middel van complimenten voorkomt “hardere” vormen van aanspreken.</a:t>
            </a:r>
          </a:p>
          <a:p>
            <a:endParaRPr lang="nl-NL" sz="2200" dirty="0"/>
          </a:p>
          <a:p>
            <a:r>
              <a:rPr lang="nl-NL" sz="2200" dirty="0"/>
              <a:t>Soms is kritische feedback nodig.</a:t>
            </a:r>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401976" cy="365125"/>
          </a:xfrm>
        </p:spPr>
        <p:txBody>
          <a:bodyPr/>
          <a:lstStyle/>
          <a:p>
            <a:r>
              <a:rPr lang="nl-NL" dirty="0"/>
              <a:t>Feedback | Leerlijn professionaliteit </a:t>
            </a:r>
            <a:r>
              <a:rPr lang="nl-NL" dirty="0" err="1"/>
              <a:t>HOVUmc</a:t>
            </a:r>
            <a:r>
              <a:rPr lang="nl-NL" dirty="0"/>
              <a:t> | juni 2021</a:t>
            </a:r>
          </a:p>
        </p:txBody>
      </p:sp>
      <p:pic>
        <p:nvPicPr>
          <p:cNvPr id="1026" name="Picture 2" descr="How Not To Take A Compliment. | Some Words That Say What I Think">
            <a:extLst>
              <a:ext uri="{FF2B5EF4-FFF2-40B4-BE49-F238E27FC236}">
                <a16:creationId xmlns:a16="http://schemas.microsoft.com/office/drawing/2014/main" id="{F9726724-1FEB-4CAB-90BA-BE687CF2127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2613" y="2220868"/>
            <a:ext cx="4225925" cy="3971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5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A0860B39-69F9-4649-9E91-128087DB63B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172202" y="1435984"/>
            <a:ext cx="5647573" cy="3647286"/>
          </a:xfrm>
          <a:prstGeom prst="rect">
            <a:avLst/>
          </a:prstGeom>
        </p:spPr>
      </p:pic>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a:xfrm>
            <a:off x="673100" y="1439708"/>
            <a:ext cx="5783684" cy="1200329"/>
          </a:xfrm>
        </p:spPr>
        <p:txBody>
          <a:bodyPr/>
          <a:lstStyle/>
          <a:p>
            <a:r>
              <a:rPr lang="nl-NL" dirty="0"/>
              <a:t>Cirkels van aanspreken</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1"/>
          </p:nvPr>
        </p:nvSpPr>
        <p:spPr/>
        <p:txBody>
          <a:bodyPr/>
          <a:lstStyle/>
          <a:p>
            <a:pPr marL="342900" indent="-342900">
              <a:buFont typeface="Arial" panose="020B0604020202020204" pitchFamily="34" charset="0"/>
              <a:buChar char="•"/>
            </a:pPr>
            <a:r>
              <a:rPr lang="nl-NL" dirty="0"/>
              <a:t>Feedbackregels</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Feedback volgens het 5 G’s model</a:t>
            </a:r>
          </a:p>
          <a:p>
            <a:pPr marL="342900" indent="-342900">
              <a:buFont typeface="Arial" panose="020B0604020202020204" pitchFamily="34" charset="0"/>
              <a:buChar char="•"/>
            </a:pPr>
            <a:endParaRPr lang="nl-NL"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318000"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28468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A21F79-35B9-498B-8D18-9439DBC7C6FD}"/>
              </a:ext>
            </a:extLst>
          </p:cNvPr>
          <p:cNvSpPr>
            <a:spLocks noGrp="1"/>
          </p:cNvSpPr>
          <p:nvPr>
            <p:ph type="title"/>
          </p:nvPr>
        </p:nvSpPr>
        <p:spPr/>
        <p:txBody>
          <a:bodyPr/>
          <a:lstStyle/>
          <a:p>
            <a:r>
              <a:rPr lang="nl-NL" dirty="0"/>
              <a:t>Feedbackregels voor het feedback </a:t>
            </a:r>
            <a:r>
              <a:rPr lang="nl-NL" u="sng" dirty="0"/>
              <a:t>geven</a:t>
            </a:r>
          </a:p>
        </p:txBody>
      </p:sp>
      <p:sp>
        <p:nvSpPr>
          <p:cNvPr id="3" name="Tijdelijke aanduiding voor inhoud 2">
            <a:extLst>
              <a:ext uri="{FF2B5EF4-FFF2-40B4-BE49-F238E27FC236}">
                <a16:creationId xmlns:a16="http://schemas.microsoft.com/office/drawing/2014/main" id="{9E36C93F-CB1E-4D30-A425-5E5F1FC91040}"/>
              </a:ext>
            </a:extLst>
          </p:cNvPr>
          <p:cNvSpPr>
            <a:spLocks noGrp="1"/>
          </p:cNvSpPr>
          <p:nvPr>
            <p:ph sz="half" idx="2"/>
          </p:nvPr>
        </p:nvSpPr>
        <p:spPr/>
        <p:txBody>
          <a:bodyPr/>
          <a:lstStyle/>
          <a:p>
            <a:pPr marL="457200" lvl="0" indent="-457200">
              <a:buFont typeface="+mj-lt"/>
              <a:buAutoNum type="arabicPeriod"/>
            </a:pPr>
            <a:r>
              <a:rPr lang="nl-NL" sz="2400" dirty="0">
                <a:effectLst/>
                <a:ea typeface="Calibri" panose="020F0502020204030204" pitchFamily="34" charset="0"/>
                <a:cs typeface="Times New Roman" panose="02020603050405020304" pitchFamily="18" charset="0"/>
              </a:rPr>
              <a:t>Kies een goed moment.</a:t>
            </a:r>
          </a:p>
          <a:p>
            <a:pPr marL="457200" lvl="0" indent="-457200">
              <a:buFont typeface="+mj-lt"/>
              <a:buAutoNum type="arabicPeriod"/>
            </a:pPr>
            <a:r>
              <a:rPr lang="nl-NL" sz="2400" dirty="0">
                <a:ea typeface="Calibri" panose="020F0502020204030204" pitchFamily="34" charset="0"/>
                <a:cs typeface="Times New Roman" panose="02020603050405020304" pitchFamily="18" charset="0"/>
              </a:rPr>
              <a:t>Heb een heldere boodschap</a:t>
            </a:r>
            <a:r>
              <a:rPr lang="nl-NL" sz="2400" dirty="0">
                <a:effectLst/>
                <a:ea typeface="Calibri" panose="020F0502020204030204" pitchFamily="34" charset="0"/>
                <a:cs typeface="Times New Roman" panose="02020603050405020304" pitchFamily="18" charset="0"/>
              </a:rPr>
              <a:t>. </a:t>
            </a:r>
          </a:p>
          <a:p>
            <a:pPr marL="457200" lvl="0" indent="-457200">
              <a:buFont typeface="+mj-lt"/>
              <a:buAutoNum type="arabicPeriod"/>
            </a:pPr>
            <a:r>
              <a:rPr lang="nl-NL" sz="2400" dirty="0">
                <a:effectLst/>
                <a:ea typeface="Calibri" panose="020F0502020204030204" pitchFamily="34" charset="0"/>
                <a:cs typeface="Times New Roman" panose="02020603050405020304" pitchFamily="18" charset="0"/>
              </a:rPr>
              <a:t>Geef ik-boodschappen volgens de 5 G’s.</a:t>
            </a:r>
          </a:p>
          <a:p>
            <a:endParaRPr lang="nl-NL" dirty="0"/>
          </a:p>
        </p:txBody>
      </p:sp>
      <p:sp>
        <p:nvSpPr>
          <p:cNvPr id="4" name="Tijdelijke aanduiding voor voettekst 3">
            <a:extLst>
              <a:ext uri="{FF2B5EF4-FFF2-40B4-BE49-F238E27FC236}">
                <a16:creationId xmlns:a16="http://schemas.microsoft.com/office/drawing/2014/main" id="{1B338C09-4959-464A-97D9-11F09F45ACAC}"/>
              </a:ext>
            </a:extLst>
          </p:cNvPr>
          <p:cNvSpPr>
            <a:spLocks noGrp="1"/>
          </p:cNvSpPr>
          <p:nvPr>
            <p:ph type="ftr" sz="quarter" idx="11"/>
          </p:nvPr>
        </p:nvSpPr>
        <p:spPr>
          <a:xfrm>
            <a:off x="711200" y="6381750"/>
            <a:ext cx="4588588" cy="365125"/>
          </a:xfrm>
        </p:spPr>
        <p:txBody>
          <a:bodyPr/>
          <a:lstStyle/>
          <a:p>
            <a:r>
              <a:rPr lang="nl-NL" dirty="0"/>
              <a:t>Feedback | Leerlijn professionaliteit </a:t>
            </a:r>
            <a:r>
              <a:rPr lang="nl-NL" dirty="0" err="1"/>
              <a:t>HOVUmc</a:t>
            </a:r>
            <a:r>
              <a:rPr lang="nl-NL" dirty="0"/>
              <a:t> | juni 2021</a:t>
            </a:r>
          </a:p>
        </p:txBody>
      </p:sp>
    </p:spTree>
    <p:extLst>
      <p:ext uri="{BB962C8B-B14F-4D97-AF65-F5344CB8AC3E}">
        <p14:creationId xmlns:p14="http://schemas.microsoft.com/office/powerpoint/2010/main" val="390619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38B7B5"/>
      </a:dk1>
      <a:lt1>
        <a:srgbClr val="151515"/>
      </a:lt1>
      <a:dk2>
        <a:srgbClr val="76368A"/>
      </a:dk2>
      <a:lt2>
        <a:srgbClr val="F3F3F3"/>
      </a:lt2>
      <a:accent1>
        <a:srgbClr val="E0398D"/>
      </a:accent1>
      <a:accent2>
        <a:srgbClr val="9F9F9F"/>
      </a:accent2>
      <a:accent3>
        <a:srgbClr val="151515"/>
      </a:accent3>
      <a:accent4>
        <a:srgbClr val="76368A"/>
      </a:accent4>
      <a:accent5>
        <a:srgbClr val="38B7B5"/>
      </a:accent5>
      <a:accent6>
        <a:srgbClr val="E0398D"/>
      </a:accent6>
      <a:hlink>
        <a:srgbClr val="F3F3F3"/>
      </a:hlink>
      <a:folHlink>
        <a:srgbClr val="1515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1196</TotalTime>
  <Words>3479</Words>
  <Application>Microsoft Office PowerPoint</Application>
  <PresentationFormat>Breedbeeld</PresentationFormat>
  <Paragraphs>245</Paragraphs>
  <Slides>18</Slides>
  <Notes>16</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18</vt:i4>
      </vt:variant>
    </vt:vector>
  </HeadingPairs>
  <TitlesOfParts>
    <vt:vector size="26" baseType="lpstr">
      <vt:lpstr>Arial</vt:lpstr>
      <vt:lpstr>Calibri</vt:lpstr>
      <vt:lpstr>Lucida Grande</vt:lpstr>
      <vt:lpstr>Times</vt:lpstr>
      <vt:lpstr>Times New Roman</vt:lpstr>
      <vt:lpstr>Trebuchet MS</vt:lpstr>
      <vt:lpstr>Kantoorthema</vt:lpstr>
      <vt:lpstr>Custom Design</vt:lpstr>
      <vt:lpstr>PowerPoint-presentatie</vt:lpstr>
      <vt:lpstr>“Feedback geven is een kunst, feedback krijgen is een gunst”</vt:lpstr>
      <vt:lpstr>Johari venster</vt:lpstr>
      <vt:lpstr>Cirkels van aanspreken</vt:lpstr>
      <vt:lpstr>Gebruiksaanwijzing voor samenwerking</vt:lpstr>
      <vt:lpstr>Cirkels van aanspreken</vt:lpstr>
      <vt:lpstr>Complimenten</vt:lpstr>
      <vt:lpstr>Cirkels van aanspreken</vt:lpstr>
      <vt:lpstr>Feedbackregels voor het feedback geven</vt:lpstr>
      <vt:lpstr>De 5 G’s</vt:lpstr>
      <vt:lpstr>Feedbackregels voor het feedback geven</vt:lpstr>
      <vt:lpstr>Cirkels van aanspreken</vt:lpstr>
      <vt:lpstr>Feedbackregels voor het feedback ontvangen</vt:lpstr>
      <vt:lpstr>Feedback ontvangen</vt:lpstr>
      <vt:lpstr>Feedback ontvangen</vt:lpstr>
      <vt:lpstr>Feedback vragen</vt:lpstr>
      <vt:lpstr>Take home message</vt:lpstr>
      <vt:lpstr>Bronvermelding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Belinda Dolman</cp:lastModifiedBy>
  <cp:revision>103</cp:revision>
  <dcterms:created xsi:type="dcterms:W3CDTF">2018-06-28T15:32:29Z</dcterms:created>
  <dcterms:modified xsi:type="dcterms:W3CDTF">2021-11-29T10:24:23Z</dcterms:modified>
</cp:coreProperties>
</file>