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69" r:id="rId5"/>
    <p:sldId id="270" r:id="rId6"/>
    <p:sldId id="257" r:id="rId7"/>
    <p:sldId id="335" r:id="rId8"/>
    <p:sldId id="330" r:id="rId9"/>
    <p:sldId id="331" r:id="rId10"/>
    <p:sldId id="334" r:id="rId11"/>
    <p:sldId id="337" r:id="rId12"/>
    <p:sldId id="338" r:id="rId13"/>
    <p:sldId id="275" r:id="rId14"/>
    <p:sldId id="339" r:id="rId15"/>
    <p:sldId id="274" r:id="rId16"/>
    <p:sldId id="336" r:id="rId17"/>
    <p:sldId id="279" r:id="rId18"/>
    <p:sldId id="340" r:id="rId19"/>
    <p:sldId id="280" r:id="rId20"/>
    <p:sldId id="341" r:id="rId21"/>
    <p:sldId id="333" r:id="rId22"/>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D36B0C"/>
    <a:srgbClr val="0063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48E807-1DD3-4840-AB91-7085A8D669AE}" v="1" dt="2022-10-26T09:56:50.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autoAdjust="0"/>
    <p:restoredTop sz="76427" autoAdjust="0"/>
  </p:normalViewPr>
  <p:slideViewPr>
    <p:cSldViewPr snapToGrid="0" snapToObjects="1">
      <p:cViewPr varScale="1">
        <p:scale>
          <a:sx n="116" d="100"/>
          <a:sy n="116" d="100"/>
        </p:scale>
        <p:origin x="1260" y="84"/>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92C3599-84B4-A244-AE79-2C05B97017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latin typeface="Arial" panose="020B0604020202020204" pitchFamily="34" charset="0"/>
            </a:endParaRPr>
          </a:p>
        </p:txBody>
      </p:sp>
      <p:sp>
        <p:nvSpPr>
          <p:cNvPr id="3" name="Tijdelijke aanduiding voor datum 2">
            <a:extLst>
              <a:ext uri="{FF2B5EF4-FFF2-40B4-BE49-F238E27FC236}">
                <a16:creationId xmlns:a16="http://schemas.microsoft.com/office/drawing/2014/main" id="{E0DFBB70-6D58-284E-B418-F2D20EC0B0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D48D15-F02B-1744-A997-48580CEA8B7E}" type="datetimeFigureOut">
              <a:rPr lang="nl-NL" smtClean="0">
                <a:latin typeface="Arial" panose="020B0604020202020204" pitchFamily="34" charset="0"/>
              </a:rPr>
              <a:t>1-11-2022</a:t>
            </a:fld>
            <a:endParaRPr lang="nl-NL">
              <a:latin typeface="Arial" panose="020B0604020202020204" pitchFamily="34" charset="0"/>
            </a:endParaRPr>
          </a:p>
        </p:txBody>
      </p:sp>
      <p:sp>
        <p:nvSpPr>
          <p:cNvPr id="4" name="Tijdelijke aanduiding voor voettekst 3">
            <a:extLst>
              <a:ext uri="{FF2B5EF4-FFF2-40B4-BE49-F238E27FC236}">
                <a16:creationId xmlns:a16="http://schemas.microsoft.com/office/drawing/2014/main" id="{8D1C2162-4D87-BD4C-AE62-87D90B13E5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latin typeface="Arial" panose="020B0604020202020204" pitchFamily="34" charset="0"/>
            </a:endParaRPr>
          </a:p>
        </p:txBody>
      </p:sp>
      <p:sp>
        <p:nvSpPr>
          <p:cNvPr id="5" name="Tijdelijke aanduiding voor dianummer 4">
            <a:extLst>
              <a:ext uri="{FF2B5EF4-FFF2-40B4-BE49-F238E27FC236}">
                <a16:creationId xmlns:a16="http://schemas.microsoft.com/office/drawing/2014/main" id="{BB0E8B44-4C90-1444-9AA1-2BE871A731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E430EA-AD24-1F4D-8E82-FF9419F7AB95}" type="slidenum">
              <a:rPr lang="nl-NL" smtClean="0">
                <a:latin typeface="Arial" panose="020B0604020202020204" pitchFamily="34" charset="0"/>
              </a:rPr>
              <a:t>‹nr.›</a:t>
            </a:fld>
            <a:endParaRPr lang="nl-NL">
              <a:latin typeface="Arial" panose="020B0604020202020204" pitchFamily="34" charset="0"/>
            </a:endParaRPr>
          </a:p>
        </p:txBody>
      </p:sp>
    </p:spTree>
    <p:extLst>
      <p:ext uri="{BB962C8B-B14F-4D97-AF65-F5344CB8AC3E}">
        <p14:creationId xmlns:p14="http://schemas.microsoft.com/office/powerpoint/2010/main" val="3522442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60FEB5E7-8BA6-8A40-B6BC-24AAAA4DF82D}" type="datetimeFigureOut">
              <a:rPr lang="nl-NL" smtClean="0"/>
              <a:pPr/>
              <a:t>1-11-2022</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BDF80ED-FB6D-714E-B28E-78D0D57BCBC7}" type="slidenum">
              <a:rPr lang="nl-NL" smtClean="0"/>
              <a:pPr/>
              <a:t>‹nr.›</a:t>
            </a:fld>
            <a:endParaRPr lang="nl-NL"/>
          </a:p>
        </p:txBody>
      </p:sp>
    </p:spTree>
    <p:extLst>
      <p:ext uri="{BB962C8B-B14F-4D97-AF65-F5344CB8AC3E}">
        <p14:creationId xmlns:p14="http://schemas.microsoft.com/office/powerpoint/2010/main" val="1163827447"/>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panose="020B0604020202020204" pitchFamily="34" charset="0"/>
        <a:ea typeface="+mn-ea"/>
        <a:cs typeface="+mn-cs"/>
      </a:defRPr>
    </a:lvl1pPr>
    <a:lvl2pPr marL="457200" algn="l" defTabSz="457200" rtl="0" eaLnBrk="1" latinLnBrk="0" hangingPunct="1">
      <a:defRPr sz="1200" b="0" i="0" kern="1200">
        <a:solidFill>
          <a:schemeClr val="tx1"/>
        </a:solidFill>
        <a:latin typeface="Arial" panose="020B0604020202020204" pitchFamily="34" charset="0"/>
        <a:ea typeface="+mn-ea"/>
        <a:cs typeface="+mn-cs"/>
      </a:defRPr>
    </a:lvl2pPr>
    <a:lvl3pPr marL="914400" algn="l" defTabSz="457200" rtl="0" eaLnBrk="1" latinLnBrk="0" hangingPunct="1">
      <a:defRPr sz="1200" b="0" i="0" kern="1200">
        <a:solidFill>
          <a:schemeClr val="tx1"/>
        </a:solidFill>
        <a:latin typeface="Arial" panose="020B0604020202020204" pitchFamily="34" charset="0"/>
        <a:ea typeface="+mn-ea"/>
        <a:cs typeface="+mn-cs"/>
      </a:defRPr>
    </a:lvl3pPr>
    <a:lvl4pPr marL="1371600" algn="l" defTabSz="457200" rtl="0" eaLnBrk="1" latinLnBrk="0" hangingPunct="1">
      <a:defRPr sz="1200" b="0" i="0" kern="1200">
        <a:solidFill>
          <a:schemeClr val="tx1"/>
        </a:solidFill>
        <a:latin typeface="Arial" panose="020B0604020202020204" pitchFamily="34" charset="0"/>
        <a:ea typeface="+mn-ea"/>
        <a:cs typeface="+mn-cs"/>
      </a:defRPr>
    </a:lvl4pPr>
    <a:lvl5pPr marL="1828800" algn="l" defTabSz="457200" rtl="0" eaLnBrk="1" latinLnBrk="0" hangingPunct="1">
      <a:defRPr sz="1200" b="0" i="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Samenwerken is (steeds meer) nodig om de juiste zorg op de juiste plaats te verrichten. Samenwerken vraagt om een aantal competenties en daarnaast om veel afstemming tussen de partners in de keten. </a:t>
            </a:r>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1</a:t>
            </a:fld>
            <a:endParaRPr lang="nl-NL"/>
          </a:p>
        </p:txBody>
      </p:sp>
    </p:spTree>
    <p:extLst>
      <p:ext uri="{BB962C8B-B14F-4D97-AF65-F5344CB8AC3E}">
        <p14:creationId xmlns:p14="http://schemas.microsoft.com/office/powerpoint/2010/main" val="1569689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Eerst kan de </a:t>
            </a:r>
            <a:r>
              <a:rPr lang="nl-NL" dirty="0" err="1"/>
              <a:t>aios</a:t>
            </a:r>
            <a:r>
              <a:rPr lang="nl-NL" dirty="0"/>
              <a:t> kort nog even de samenvatting lezen en moet zich vervolgens verplaatsen in de </a:t>
            </a:r>
            <a:r>
              <a:rPr lang="nl-NL" dirty="0" err="1"/>
              <a:t>ambu</a:t>
            </a:r>
            <a:r>
              <a:rPr lang="nl-NL" dirty="0"/>
              <a:t> verpleegkundige en een keuze maken uit de 2 opties die gegeven worden. </a:t>
            </a:r>
          </a:p>
          <a:p>
            <a:r>
              <a:rPr lang="nl-NL" dirty="0"/>
              <a:t>Doel van deze casus is: het belang van een goede overdracht die je als huisarts achterlaat als je niet wacht op een </a:t>
            </a:r>
            <a:r>
              <a:rPr lang="nl-NL" dirty="0" err="1"/>
              <a:t>ambu</a:t>
            </a:r>
            <a:r>
              <a:rPr lang="nl-NL" dirty="0"/>
              <a:t>. Laat daar bijvoorbeeld een tel </a:t>
            </a:r>
            <a:r>
              <a:rPr lang="nl-NL" dirty="0" err="1"/>
              <a:t>nr</a:t>
            </a:r>
            <a:r>
              <a:rPr lang="nl-NL" dirty="0"/>
              <a:t> achter waarop je te bereiken bent. Overdracht/afstemming is van belang bij een goede samenwerking. Nb: de </a:t>
            </a:r>
            <a:r>
              <a:rPr lang="nl-NL" dirty="0" err="1"/>
              <a:t>aios</a:t>
            </a:r>
            <a:r>
              <a:rPr lang="nl-NL" dirty="0"/>
              <a:t> moet snel tot een keuze komen en van daaruit dan kort discussie van goede overdracht bespreken. </a:t>
            </a:r>
          </a:p>
        </p:txBody>
      </p:sp>
      <p:sp>
        <p:nvSpPr>
          <p:cNvPr id="4" name="Tijdelijke aanduiding voor dianummer 3"/>
          <p:cNvSpPr>
            <a:spLocks noGrp="1"/>
          </p:cNvSpPr>
          <p:nvPr>
            <p:ph type="sldNum" sz="quarter" idx="10"/>
          </p:nvPr>
        </p:nvSpPr>
        <p:spPr/>
        <p:txBody>
          <a:bodyPr/>
          <a:lstStyle/>
          <a:p>
            <a:fld id="{EBDF80ED-FB6D-714E-B28E-78D0D57BCBC7}" type="slidenum">
              <a:rPr lang="nl-NL" smtClean="0"/>
              <a:pPr/>
              <a:t>10</a:t>
            </a:fld>
            <a:endParaRPr lang="nl-NL"/>
          </a:p>
        </p:txBody>
      </p:sp>
    </p:spTree>
    <p:extLst>
      <p:ext uri="{BB962C8B-B14F-4D97-AF65-F5344CB8AC3E}">
        <p14:creationId xmlns:p14="http://schemas.microsoft.com/office/powerpoint/2010/main" val="1277874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Casus 2: de HAP wordt gebeld door een de moeder van een baby die 4 weken oud is. Het valt haar op dat haar baby sloom is en blauwe lippen heeft tijdens de voeding. De </a:t>
            </a:r>
            <a:r>
              <a:rPr lang="nl-NL" dirty="0" err="1"/>
              <a:t>triagist</a:t>
            </a:r>
            <a:r>
              <a:rPr lang="nl-NL" dirty="0"/>
              <a:t> komt na de triage uit op een U1. De ambulance gaat kijken en beoordeelt de baby. Alle waardes zijn goed: temp: 37, baby slaapt, rustige ademhaling en geen blauwe lippen. De </a:t>
            </a:r>
            <a:r>
              <a:rPr lang="nl-NL" dirty="0" err="1"/>
              <a:t>ambu</a:t>
            </a:r>
            <a:r>
              <a:rPr lang="nl-NL" dirty="0"/>
              <a:t> verpleegkundige belt de HAP terug en overlegt met de huisarts hoe nu verder. </a:t>
            </a:r>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11</a:t>
            </a:fld>
            <a:endParaRPr lang="nl-NL"/>
          </a:p>
        </p:txBody>
      </p:sp>
    </p:spTree>
    <p:extLst>
      <p:ext uri="{BB962C8B-B14F-4D97-AF65-F5344CB8AC3E}">
        <p14:creationId xmlns:p14="http://schemas.microsoft.com/office/powerpoint/2010/main" val="2204309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Snel kunnen schakelen en onder tijdsdruk tot een goede afstemming komen in de samenwerking met de </a:t>
            </a:r>
            <a:r>
              <a:rPr lang="nl-NL" dirty="0" err="1"/>
              <a:t>ambu</a:t>
            </a:r>
            <a:r>
              <a:rPr lang="nl-NL" dirty="0"/>
              <a:t>/ketenpartners is vaak een uitdaging. Discussieer over de afstemming van het vervolg van zorg. </a:t>
            </a:r>
          </a:p>
        </p:txBody>
      </p:sp>
      <p:sp>
        <p:nvSpPr>
          <p:cNvPr id="4" name="Tijdelijke aanduiding voor dianummer 3"/>
          <p:cNvSpPr>
            <a:spLocks noGrp="1"/>
          </p:cNvSpPr>
          <p:nvPr>
            <p:ph type="sldNum" sz="quarter" idx="10"/>
          </p:nvPr>
        </p:nvSpPr>
        <p:spPr/>
        <p:txBody>
          <a:bodyPr/>
          <a:lstStyle/>
          <a:p>
            <a:fld id="{EBDF80ED-FB6D-714E-B28E-78D0D57BCBC7}" type="slidenum">
              <a:rPr lang="nl-NL" smtClean="0"/>
              <a:pPr/>
              <a:t>12</a:t>
            </a:fld>
            <a:endParaRPr lang="nl-NL"/>
          </a:p>
        </p:txBody>
      </p:sp>
    </p:spTree>
    <p:extLst>
      <p:ext uri="{BB962C8B-B14F-4D97-AF65-F5344CB8AC3E}">
        <p14:creationId xmlns:p14="http://schemas.microsoft.com/office/powerpoint/2010/main" val="119470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Casus 3: man van 43 jaar, blanco </a:t>
            </a:r>
            <a:r>
              <a:rPr lang="nl-NL" dirty="0" err="1"/>
              <a:t>vg</a:t>
            </a:r>
            <a:r>
              <a:rPr lang="nl-NL" dirty="0"/>
              <a:t>, is gevallen met MTB. Is over zijn stuur heen geslingerd en heeft nu pijn in zijn nek. Hij ging op het moment van vallen ongeveer 25 km/</a:t>
            </a:r>
            <a:r>
              <a:rPr lang="nl-NL" dirty="0" err="1"/>
              <a:t>hr</a:t>
            </a:r>
            <a:r>
              <a:rPr lang="nl-NL" dirty="0"/>
              <a:t> Eerst had hij geen pijn. Nu 1 uur later wel pijnklachten. Hij is na zijn val zelf naar huis gefietst en ligt op dit moment op bed. Hij belt de HAP en vraagt wat te doen. De HAP biedt een visite aan en hij wordt beoordeeld door een huisarts. </a:t>
            </a:r>
          </a:p>
          <a:p>
            <a:endParaRPr lang="nl-NL" dirty="0"/>
          </a:p>
          <a:p>
            <a:r>
              <a:rPr lang="nl-NL" dirty="0"/>
              <a:t>Beoordeling huisarts: alerte patiënt, geen intoxicatie, drukpijn op C4 en C5, geen neurologische uitval. Daarnaast alleen schaafwond. </a:t>
            </a:r>
          </a:p>
          <a:p>
            <a:endParaRPr lang="nl-NL" dirty="0"/>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13</a:t>
            </a:fld>
            <a:endParaRPr lang="nl-NL"/>
          </a:p>
        </p:txBody>
      </p:sp>
    </p:spTree>
    <p:extLst>
      <p:ext uri="{BB962C8B-B14F-4D97-AF65-F5344CB8AC3E}">
        <p14:creationId xmlns:p14="http://schemas.microsoft.com/office/powerpoint/2010/main" val="2765123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Casus 3: hier gaat het over protocollen van beide ketenpartners; welk beleid wordt er gehanteerd bij in dit geval immobiliseren CWK? Dit geeft soms verwarring bij het gezamenlijk zorg verlenen. </a:t>
            </a:r>
          </a:p>
          <a:p>
            <a:endParaRPr lang="nl-NL" dirty="0"/>
          </a:p>
          <a:p>
            <a:r>
              <a:rPr lang="nl-NL" dirty="0"/>
              <a:t>Achtergrond bij CWK immobiliseren: wat zegt het protocol van de ambulance, de LPA 8.1?</a:t>
            </a:r>
          </a:p>
          <a:p>
            <a:endParaRPr lang="nl-NL" dirty="0"/>
          </a:p>
          <a:p>
            <a:r>
              <a:rPr lang="nl-NL" b="1" dirty="0"/>
              <a:t>LPA 8.1: Wanneer wel immobiliseren:</a:t>
            </a:r>
          </a:p>
          <a:p>
            <a:r>
              <a:rPr lang="nl-NL" dirty="0"/>
              <a:t>-Niet alert of adequaat</a:t>
            </a:r>
          </a:p>
          <a:p>
            <a:r>
              <a:rPr lang="nl-NL" dirty="0"/>
              <a:t>-</a:t>
            </a:r>
            <a:r>
              <a:rPr lang="nl-NL" dirty="0" err="1"/>
              <a:t>Geïntoxiceerd</a:t>
            </a:r>
            <a:endParaRPr lang="nl-NL" dirty="0"/>
          </a:p>
          <a:p>
            <a:r>
              <a:rPr lang="nl-NL" dirty="0"/>
              <a:t>-Alerte patiënt met</a:t>
            </a:r>
          </a:p>
          <a:p>
            <a:r>
              <a:rPr lang="nl-NL" dirty="0"/>
              <a:t>	-afleidend letsel</a:t>
            </a:r>
          </a:p>
          <a:p>
            <a:r>
              <a:rPr lang="nl-NL" dirty="0"/>
              <a:t>	-neurologische afwijkingen herleidbaar tot trauma</a:t>
            </a:r>
          </a:p>
          <a:p>
            <a:pPr marL="0" indent="0">
              <a:buFontTx/>
              <a:buNone/>
            </a:pPr>
            <a:r>
              <a:rPr lang="nl-NL" dirty="0"/>
              <a:t>	-drukpijnlijke WK door trauma </a:t>
            </a:r>
          </a:p>
          <a:p>
            <a:pPr marL="0" indent="0">
              <a:buFontTx/>
              <a:buNone/>
            </a:pPr>
            <a:r>
              <a:rPr lang="nl-NL" dirty="0"/>
              <a:t>	-bij twijfel!</a:t>
            </a:r>
          </a:p>
          <a:p>
            <a:pPr marL="0" indent="0">
              <a:buFontTx/>
              <a:buNone/>
            </a:pPr>
            <a:endParaRPr lang="nl-NL" dirty="0"/>
          </a:p>
          <a:p>
            <a:pPr marL="0" indent="0">
              <a:buFontTx/>
              <a:buNone/>
            </a:pPr>
            <a:r>
              <a:rPr lang="nl-NL" b="1" dirty="0"/>
              <a:t>LPA 8.1</a:t>
            </a:r>
            <a:r>
              <a:rPr lang="nl-NL" dirty="0"/>
              <a:t>: </a:t>
            </a:r>
            <a:r>
              <a:rPr lang="nl-NL" b="1" dirty="0"/>
              <a:t>Wanneer niet immobiliseren?</a:t>
            </a:r>
          </a:p>
          <a:p>
            <a:pPr marL="0" indent="0">
              <a:buFontTx/>
              <a:buNone/>
            </a:pPr>
            <a:r>
              <a:rPr lang="nl-NL" dirty="0"/>
              <a:t>-	tegenstribbelende patiënt</a:t>
            </a:r>
          </a:p>
          <a:p>
            <a:pPr marL="0" indent="0">
              <a:buFontTx/>
              <a:buNone/>
            </a:pPr>
            <a:r>
              <a:rPr lang="nl-NL" dirty="0"/>
              <a:t>-	kinderen</a:t>
            </a:r>
          </a:p>
          <a:p>
            <a:pPr marL="0" indent="0">
              <a:buFontTx/>
              <a:buNone/>
            </a:pPr>
            <a:r>
              <a:rPr lang="nl-NL" dirty="0"/>
              <a:t>-	verdenking hoofd- of hersenletsel</a:t>
            </a:r>
          </a:p>
          <a:p>
            <a:pPr marL="0" indent="0">
              <a:buFontTx/>
              <a:buNone/>
            </a:pPr>
            <a:endParaRPr lang="nl-NL" dirty="0"/>
          </a:p>
          <a:p>
            <a:pPr marL="0" indent="0">
              <a:buFontTx/>
              <a:buNone/>
            </a:pPr>
            <a:r>
              <a:rPr lang="nl-NL" dirty="0" err="1"/>
              <a:t>Hoog-Energetisch</a:t>
            </a:r>
            <a:r>
              <a:rPr lang="nl-NL" dirty="0"/>
              <a:t> Trauma (HET) zelf is geen indicatie!</a:t>
            </a:r>
          </a:p>
          <a:p>
            <a:pPr marL="0" indent="0">
              <a:buFontTx/>
              <a:buNone/>
            </a:pPr>
            <a:r>
              <a:rPr lang="nl-NL" dirty="0"/>
              <a:t>Mobiele patiënt zelf op brancard en voorkeurshouding handhaven </a:t>
            </a:r>
          </a:p>
          <a:p>
            <a:pPr marL="0" indent="0">
              <a:buFontTx/>
              <a:buNone/>
            </a:pPr>
            <a:endParaRPr lang="nl-NL" dirty="0"/>
          </a:p>
          <a:p>
            <a:pPr marL="0" indent="0">
              <a:buFontTx/>
              <a:buNone/>
            </a:pPr>
            <a:endParaRPr lang="nl-NL" dirty="0"/>
          </a:p>
          <a:p>
            <a:pPr marL="0" indent="0">
              <a:buFontTx/>
              <a:buNone/>
            </a:pPr>
            <a:r>
              <a:rPr lang="nl-NL" dirty="0"/>
              <a:t>NHG heeft geen standaard nekletsel, wel een standaard hoofdtrauma:</a:t>
            </a:r>
          </a:p>
          <a:p>
            <a:pPr marL="0" indent="0">
              <a:buFontTx/>
              <a:buNone/>
            </a:pPr>
            <a:endParaRPr lang="nl-NL" dirty="0"/>
          </a:p>
          <a:p>
            <a:pPr marL="0" indent="0">
              <a:buFontTx/>
              <a:buNone/>
            </a:pPr>
            <a:r>
              <a:rPr lang="nl-NL" b="1" dirty="0"/>
              <a:t>NHG standaard: </a:t>
            </a:r>
            <a:r>
              <a:rPr lang="nl-NL" dirty="0"/>
              <a:t>Wanneer er naast een hoofdtrauma het vermoeden bestaat op cervicaal wervelletsel (drukpijnlijke CWK, al dan niet in combinatie met neurologische uitval, waarbij de uitval is gerelateerd aan het letsel), </a:t>
            </a:r>
            <a:r>
              <a:rPr lang="nl-NL" b="1" dirty="0"/>
              <a:t>is er een indicatie om de nek manueel te (laten) fixeren (onderdeel van de A). Verwijs de patiënt met spoed naar de chirurg of SEH-arts (afhankelijk van regionale afspraken).</a:t>
            </a:r>
          </a:p>
          <a:p>
            <a:pPr marL="0" indent="0">
              <a:buFontTx/>
              <a:buNone/>
            </a:pPr>
            <a:endParaRPr lang="nl-NL" dirty="0"/>
          </a:p>
          <a:p>
            <a:pPr marL="0" indent="0">
              <a:buFontTx/>
              <a:buNone/>
            </a:pPr>
            <a:r>
              <a:rPr lang="nl-NL" dirty="0"/>
              <a:t>Nekletsel (behalve beoordeling in het kader van ABCDE-beoordeling) en de behandeling van bijkomende verwondingen van een hoofdtrauma, zoals snijwonden en aangezichtsfracturen, </a:t>
            </a:r>
            <a:r>
              <a:rPr lang="nl-NL" b="1" dirty="0">
                <a:solidFill>
                  <a:srgbClr val="FFFF00"/>
                </a:solidFill>
              </a:rPr>
              <a:t>vallen buiten het bestek van de standaard.</a:t>
            </a:r>
          </a:p>
          <a:p>
            <a:pPr marL="0" indent="0">
              <a:buFontTx/>
              <a:buNone/>
            </a:pPr>
            <a:endParaRPr lang="nl-NL" b="1" dirty="0">
              <a:solidFill>
                <a:srgbClr val="FFFF00"/>
              </a:solidFill>
            </a:endParaRPr>
          </a:p>
          <a:p>
            <a:pPr marL="0" indent="0">
              <a:buFontTx/>
              <a:buNone/>
            </a:pPr>
            <a:r>
              <a:rPr lang="nl-NL" b="0" dirty="0">
                <a:solidFill>
                  <a:srgbClr val="FFFF00"/>
                </a:solidFill>
              </a:rPr>
              <a:t>Het is soms verwarrend voor een huisarts wat nu te doen: manueel fixeren en als de patiënt mobiel is, mag de patiënt volgens de LPA zelf op een brancard stappen. Afstemming en op de hoogte zijn, is van belang. </a:t>
            </a:r>
          </a:p>
          <a:p>
            <a:pPr marL="0" indent="0">
              <a:buFontTx/>
              <a:buNone/>
            </a:pPr>
            <a:endParaRPr lang="nl-NL" b="0" dirty="0">
              <a:solidFill>
                <a:srgbClr val="FFFF00"/>
              </a:solidFill>
            </a:endParaRPr>
          </a:p>
          <a:p>
            <a:pPr marL="0" indent="0">
              <a:buFontTx/>
              <a:buNone/>
            </a:pPr>
            <a:r>
              <a:rPr lang="nl-NL" b="1" dirty="0">
                <a:solidFill>
                  <a:srgbClr val="FFFF00"/>
                </a:solidFill>
              </a:rPr>
              <a:t>Algemeen geldt: </a:t>
            </a:r>
          </a:p>
          <a:p>
            <a:pPr marL="0" indent="0">
              <a:buFontTx/>
              <a:buNone/>
            </a:pPr>
            <a:r>
              <a:rPr lang="nl-NL" b="1" dirty="0">
                <a:solidFill>
                  <a:srgbClr val="FFFF00"/>
                </a:solidFill>
              </a:rPr>
              <a:t>-Bij twijfel/inadequate patiënt altijd kraag! </a:t>
            </a:r>
          </a:p>
          <a:p>
            <a:pPr marL="0" indent="0">
              <a:buFontTx/>
              <a:buNone/>
            </a:pPr>
            <a:r>
              <a:rPr lang="nl-NL" b="1" dirty="0">
                <a:solidFill>
                  <a:srgbClr val="FFFF00"/>
                </a:solidFill>
              </a:rPr>
              <a:t>-Bij wakkere/adequate patiënt: geen nekkraag! </a:t>
            </a:r>
          </a:p>
          <a:p>
            <a:pPr marL="0" indent="0">
              <a:buFontTx/>
              <a:buNone/>
            </a:pPr>
            <a:r>
              <a:rPr lang="nl-NL" b="1" dirty="0">
                <a:solidFill>
                  <a:srgbClr val="FFFF00"/>
                </a:solidFill>
              </a:rPr>
              <a:t>-</a:t>
            </a:r>
            <a:r>
              <a:rPr lang="nl-NL" b="1" dirty="0" err="1">
                <a:solidFill>
                  <a:srgbClr val="FFFF00"/>
                </a:solidFill>
              </a:rPr>
              <a:t>Headblocks</a:t>
            </a:r>
            <a:r>
              <a:rPr lang="nl-NL" b="1" dirty="0">
                <a:solidFill>
                  <a:srgbClr val="FFFF00"/>
                </a:solidFill>
              </a:rPr>
              <a:t> mogen altijd</a:t>
            </a:r>
          </a:p>
          <a:p>
            <a:pPr marL="0" indent="0">
              <a:buFontTx/>
              <a:buNone/>
            </a:pPr>
            <a:r>
              <a:rPr lang="nl-NL" b="1" dirty="0">
                <a:solidFill>
                  <a:srgbClr val="FFFF00"/>
                </a:solidFill>
              </a:rPr>
              <a:t>-Kinderen geen kraag </a:t>
            </a:r>
          </a:p>
          <a:p>
            <a:pPr marL="0" indent="0">
              <a:buFontTx/>
              <a:buNone/>
            </a:pPr>
            <a:r>
              <a:rPr lang="nl-NL" b="1" dirty="0">
                <a:solidFill>
                  <a:srgbClr val="FFFF00"/>
                </a:solidFill>
              </a:rPr>
              <a:t>-</a:t>
            </a:r>
            <a:r>
              <a:rPr lang="nl-NL" b="1" dirty="0" err="1">
                <a:solidFill>
                  <a:srgbClr val="FFFF00"/>
                </a:solidFill>
              </a:rPr>
              <a:t>Don’t</a:t>
            </a:r>
            <a:r>
              <a:rPr lang="nl-NL" b="1" dirty="0">
                <a:solidFill>
                  <a:srgbClr val="FFFF00"/>
                </a:solidFill>
              </a:rPr>
              <a:t> </a:t>
            </a:r>
            <a:r>
              <a:rPr lang="nl-NL" b="1" dirty="0" err="1">
                <a:solidFill>
                  <a:srgbClr val="FFFF00"/>
                </a:solidFill>
              </a:rPr>
              <a:t>fight</a:t>
            </a:r>
            <a:r>
              <a:rPr lang="nl-NL" b="1" dirty="0">
                <a:solidFill>
                  <a:srgbClr val="FFFF00"/>
                </a:solidFill>
              </a:rPr>
              <a:t> </a:t>
            </a:r>
            <a:r>
              <a:rPr lang="nl-NL" b="1" dirty="0" err="1">
                <a:solidFill>
                  <a:srgbClr val="FFFF00"/>
                </a:solidFill>
              </a:rPr>
              <a:t>the</a:t>
            </a:r>
            <a:r>
              <a:rPr lang="nl-NL" b="1" dirty="0">
                <a:solidFill>
                  <a:srgbClr val="FFFF00"/>
                </a:solidFill>
              </a:rPr>
              <a:t> patiënt</a:t>
            </a:r>
            <a:endParaRPr lang="nl-NL" dirty="0"/>
          </a:p>
        </p:txBody>
      </p:sp>
      <p:sp>
        <p:nvSpPr>
          <p:cNvPr id="4" name="Tijdelijke aanduiding voor dianummer 3"/>
          <p:cNvSpPr>
            <a:spLocks noGrp="1"/>
          </p:cNvSpPr>
          <p:nvPr>
            <p:ph type="sldNum" sz="quarter" idx="10"/>
          </p:nvPr>
        </p:nvSpPr>
        <p:spPr/>
        <p:txBody>
          <a:bodyPr/>
          <a:lstStyle/>
          <a:p>
            <a:fld id="{EBDF80ED-FB6D-714E-B28E-78D0D57BCBC7}" type="slidenum">
              <a:rPr lang="nl-NL" smtClean="0"/>
              <a:pPr/>
              <a:t>14</a:t>
            </a:fld>
            <a:endParaRPr lang="nl-NL"/>
          </a:p>
        </p:txBody>
      </p:sp>
    </p:spTree>
    <p:extLst>
      <p:ext uri="{BB962C8B-B14F-4D97-AF65-F5344CB8AC3E}">
        <p14:creationId xmlns:p14="http://schemas.microsoft.com/office/powerpoint/2010/main" val="3705663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Casus 4: vrouw van 34, 8 weken zwanger. De vriend van patiënte belt naar de HAP en geeft aan dat zijn vriendin veel buikpijn heeft; vriend en patiënte vragen zich af: is dit een buikgriep of is het iets anders. Ze hebben al hun verloskundige gebeld, maar die was niet bereikbaar. </a:t>
            </a:r>
          </a:p>
          <a:p>
            <a:r>
              <a:rPr lang="nl-NL" dirty="0"/>
              <a:t>De </a:t>
            </a:r>
            <a:r>
              <a:rPr lang="nl-NL" dirty="0" err="1"/>
              <a:t>triagiste</a:t>
            </a:r>
            <a:r>
              <a:rPr lang="nl-NL" dirty="0"/>
              <a:t> komt uit op een U3 en geeft aan dat de patiënte gezien moet worden door de verloskundige. Mocht het niet lukken, dan moet de patiënte/vriend de HAP weer terug bellen. </a:t>
            </a:r>
          </a:p>
          <a:p>
            <a:endParaRPr lang="nl-NL" dirty="0"/>
          </a:p>
          <a:p>
            <a:r>
              <a:rPr lang="nl-NL" dirty="0"/>
              <a:t>2 uur later wordt de HAP nogmaals gebeld en de vriend van patiënte geeft aan dat het niet goed gaat met zijn vriendin. De </a:t>
            </a:r>
            <a:r>
              <a:rPr lang="nl-NL" dirty="0" err="1"/>
              <a:t>triagiste</a:t>
            </a:r>
            <a:r>
              <a:rPr lang="nl-NL" dirty="0"/>
              <a:t> komt uit op een U1 en er gaat een </a:t>
            </a:r>
            <a:r>
              <a:rPr lang="nl-NL" dirty="0" err="1"/>
              <a:t>ambu</a:t>
            </a:r>
            <a:r>
              <a:rPr lang="nl-NL" dirty="0"/>
              <a:t> rijden. </a:t>
            </a:r>
          </a:p>
          <a:p>
            <a:endParaRPr lang="nl-NL" dirty="0"/>
          </a:p>
          <a:p>
            <a:r>
              <a:rPr lang="nl-NL" dirty="0"/>
              <a:t>De </a:t>
            </a:r>
            <a:r>
              <a:rPr lang="nl-NL" dirty="0" err="1"/>
              <a:t>ambu</a:t>
            </a:r>
            <a:r>
              <a:rPr lang="nl-NL" dirty="0"/>
              <a:t> belt vervolgens de HAP en overlegt met de huisarts: Controles </a:t>
            </a:r>
            <a:r>
              <a:rPr lang="nl-NL" dirty="0" err="1"/>
              <a:t>ambu</a:t>
            </a:r>
            <a:r>
              <a:rPr lang="nl-NL" dirty="0"/>
              <a:t>: RR: 120/80, pols: 95 reg, </a:t>
            </a:r>
            <a:r>
              <a:rPr lang="nl-NL" dirty="0" err="1"/>
              <a:t>sat</a:t>
            </a:r>
            <a:r>
              <a:rPr lang="nl-NL" dirty="0"/>
              <a:t>: 97%, normale ademfrequentie. Buik: niet geprikkeld. </a:t>
            </a:r>
          </a:p>
          <a:p>
            <a:endParaRPr lang="nl-NL" dirty="0"/>
          </a:p>
          <a:p>
            <a:r>
              <a:rPr lang="nl-NL" dirty="0"/>
              <a:t>De huisarts geeft aan dat de patiënte nogmaals verloskundige moet bellen. </a:t>
            </a:r>
          </a:p>
          <a:p>
            <a:endParaRPr lang="nl-NL" dirty="0"/>
          </a:p>
          <a:p>
            <a:r>
              <a:rPr lang="nl-NL" dirty="0"/>
              <a:t>5 uur later wordt patiënte gezien door de verloskundige en met spoed ingestuurd: er blijkt sprake van een EUG. </a:t>
            </a:r>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15</a:t>
            </a:fld>
            <a:endParaRPr lang="nl-NL"/>
          </a:p>
        </p:txBody>
      </p:sp>
    </p:spTree>
    <p:extLst>
      <p:ext uri="{BB962C8B-B14F-4D97-AF65-F5344CB8AC3E}">
        <p14:creationId xmlns:p14="http://schemas.microsoft.com/office/powerpoint/2010/main" val="1781792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thema is de verantwoordelijkheid van zorg </a:t>
            </a:r>
            <a:r>
              <a:rPr lang="nl-NL" dirty="0" err="1"/>
              <a:t>mbt</a:t>
            </a:r>
            <a:r>
              <a:rPr lang="nl-NL" dirty="0"/>
              <a:t> spoedzorg aan </a:t>
            </a:r>
            <a:r>
              <a:rPr lang="nl-NL" dirty="0" err="1"/>
              <a:t>zwangeren</a:t>
            </a:r>
            <a:r>
              <a:rPr lang="nl-NL" dirty="0"/>
              <a:t>. Er is bij </a:t>
            </a:r>
            <a:r>
              <a:rPr lang="nl-NL" dirty="0" err="1"/>
              <a:t>zwangeren</a:t>
            </a:r>
            <a:r>
              <a:rPr lang="nl-NL" dirty="0"/>
              <a:t> een overlap qua spoedzorg en dat vergt de juiste afstemming in de keten. De casus illustreert dat als 1 ketenpartner in gebreke blijft (de verloskundige is niet bereikbaar) dat dan niet de juiste zorg op de juiste plaats gegeven wordt. Een huisarts kan veel, maar zorg aan </a:t>
            </a:r>
            <a:r>
              <a:rPr lang="nl-NL" dirty="0" err="1"/>
              <a:t>zwangeren</a:t>
            </a:r>
            <a:r>
              <a:rPr lang="nl-NL" dirty="0"/>
              <a:t> zit niet meer in hun takenpakket en wil je verloskundig actief zijn als huisarts dan moet je daar bekwaam in zijn en ook nascholen op dit gebied. Voor de </a:t>
            </a:r>
            <a:r>
              <a:rPr lang="nl-NL" dirty="0" err="1"/>
              <a:t>ambu</a:t>
            </a:r>
            <a:r>
              <a:rPr lang="nl-NL" dirty="0"/>
              <a:t> geldt hetzelfde; ook zij kunnen veel, maar een acute buik beoordelen bij een zwangere is niet hun taak/expertise. Wees je bewust als huisarts dat dit veel gebeurt.  Ook bij de ambulance gebeurt het vaak dat ze ingezet worden voor zorg die niet onder hun verantwoordelijkheid valt. Wat dat betreft zitten de </a:t>
            </a:r>
            <a:r>
              <a:rPr lang="nl-NL" dirty="0" err="1"/>
              <a:t>ambu</a:t>
            </a:r>
            <a:r>
              <a:rPr lang="nl-NL" dirty="0"/>
              <a:t> en huisarts in hetzelfde schuitje: als er onvoldoende capaciteit is of er is iemand in de keten niet bereikbaar dan wordt er terug verwezen naar de 2 ketenpartners die 24/7 zorg borgen: de </a:t>
            </a:r>
            <a:r>
              <a:rPr lang="nl-NL" dirty="0" err="1"/>
              <a:t>ambu</a:t>
            </a:r>
            <a:r>
              <a:rPr lang="nl-NL" dirty="0"/>
              <a:t> en de huisarts. </a:t>
            </a:r>
          </a:p>
          <a:p>
            <a:r>
              <a:rPr lang="nl-NL" dirty="0"/>
              <a:t>Antwoord op de vraag: ze zijn allemaal verantwoordelijk, maar de een meer dan de andere. De huisarts is verantwoordelijk voor onderzoek urine, zwangerschapsmisselijkheid en </a:t>
            </a:r>
            <a:r>
              <a:rPr lang="nl-NL" dirty="0" err="1"/>
              <a:t>zn</a:t>
            </a:r>
            <a:r>
              <a:rPr lang="nl-NL" dirty="0"/>
              <a:t> iets rustgevends geven. De  verloskundige voor de rest van de ingangsklachten (NTS komt op de juiste vervolgactie), de </a:t>
            </a:r>
            <a:r>
              <a:rPr lang="nl-NL" dirty="0" err="1"/>
              <a:t>ambu</a:t>
            </a:r>
            <a:r>
              <a:rPr lang="nl-NL" dirty="0"/>
              <a:t> voor </a:t>
            </a:r>
            <a:r>
              <a:rPr lang="nl-NL" dirty="0" err="1"/>
              <a:t>evt</a:t>
            </a:r>
            <a:r>
              <a:rPr lang="nl-NL" dirty="0"/>
              <a:t> vervoer van een zwangere en de gynaecoloog voor de patiënten die door de verloskundige ingestuurd worden. </a:t>
            </a:r>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16</a:t>
            </a:fld>
            <a:endParaRPr lang="nl-NL"/>
          </a:p>
        </p:txBody>
      </p:sp>
    </p:spTree>
    <p:extLst>
      <p:ext uri="{BB962C8B-B14F-4D97-AF65-F5344CB8AC3E}">
        <p14:creationId xmlns:p14="http://schemas.microsoft.com/office/powerpoint/2010/main" val="3209713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17</a:t>
            </a:fld>
            <a:endParaRPr lang="nl-NL"/>
          </a:p>
        </p:txBody>
      </p:sp>
    </p:spTree>
    <p:extLst>
      <p:ext uri="{BB962C8B-B14F-4D97-AF65-F5344CB8AC3E}">
        <p14:creationId xmlns:p14="http://schemas.microsoft.com/office/powerpoint/2010/main" val="1613612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stilgestaan bij samenwerking; wat versta jij onder een goede samenwerking? Vervolgens hebben we de dagelijkse praktijk doorgenomen </a:t>
            </a:r>
            <a:r>
              <a:rPr lang="nl-NL" dirty="0" err="1"/>
              <a:t>adhv</a:t>
            </a:r>
            <a:r>
              <a:rPr lang="nl-NL"/>
              <a:t> vier </a:t>
            </a:r>
            <a:r>
              <a:rPr lang="nl-NL" dirty="0"/>
              <a:t>casussen. Neem dit mee in je werk als huisarts en zorg voor een goede afstemming met de collega’s/ketenpartners met wie je zorg verleent. </a:t>
            </a:r>
          </a:p>
          <a:p>
            <a:endParaRPr lang="nl-NL" dirty="0"/>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18</a:t>
            </a:fld>
            <a:endParaRPr lang="nl-NL"/>
          </a:p>
        </p:txBody>
      </p:sp>
    </p:spTree>
    <p:extLst>
      <p:ext uri="{BB962C8B-B14F-4D97-AF65-F5344CB8AC3E}">
        <p14:creationId xmlns:p14="http://schemas.microsoft.com/office/powerpoint/2010/main" val="2826687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Duur programma: 60 minuten. </a:t>
            </a:r>
          </a:p>
          <a:p>
            <a:endParaRPr lang="nl-NL" dirty="0"/>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2</a:t>
            </a:fld>
            <a:endParaRPr lang="nl-NL"/>
          </a:p>
        </p:txBody>
      </p:sp>
    </p:spTree>
    <p:extLst>
      <p:ext uri="{BB962C8B-B14F-4D97-AF65-F5344CB8AC3E}">
        <p14:creationId xmlns:p14="http://schemas.microsoft.com/office/powerpoint/2010/main" val="1853304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EBDF80ED-FB6D-714E-B28E-78D0D57BCBC7}" type="slidenum">
              <a:rPr lang="nl-NL" smtClean="0"/>
              <a:pPr/>
              <a:t>3</a:t>
            </a:fld>
            <a:endParaRPr lang="nl-NL"/>
          </a:p>
        </p:txBody>
      </p:sp>
    </p:spTree>
    <p:extLst>
      <p:ext uri="{BB962C8B-B14F-4D97-AF65-F5344CB8AC3E}">
        <p14:creationId xmlns:p14="http://schemas.microsoft.com/office/powerpoint/2010/main" val="884203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Voor goede samenwerking is meer nodig dan binnen jouw eigen organisatie/beroepsgroep duidelijk hebben hoe je zorg wilt verlenen.  Dat is slechts monodisciplinair. Er zijn multidisciplinaire afspraken nodig om de juiste zorg op de juiste plaats te krijgen en op die manier te zorgen voor goede samenwerking. We gaan eerst kijken wat jullie zelf een goede samenwerking vinden….</a:t>
            </a:r>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4</a:t>
            </a:fld>
            <a:endParaRPr lang="nl-NL"/>
          </a:p>
        </p:txBody>
      </p:sp>
    </p:spTree>
    <p:extLst>
      <p:ext uri="{BB962C8B-B14F-4D97-AF65-F5344CB8AC3E}">
        <p14:creationId xmlns:p14="http://schemas.microsoft.com/office/powerpoint/2010/main" val="658822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baseline="0" dirty="0"/>
              <a:t>Probeer bij iedere vraag naar het ‘waarom’ te zoeken en laat de cursisten elkaar aanvullen, dit vergroot het eigen inzicht!</a:t>
            </a:r>
            <a:endParaRPr lang="nl-NL" b="0" dirty="0"/>
          </a:p>
          <a:p>
            <a:endParaRPr lang="nl-NL" dirty="0"/>
          </a:p>
        </p:txBody>
      </p:sp>
      <p:sp>
        <p:nvSpPr>
          <p:cNvPr id="4" name="Tijdelijke aanduiding voor dianummer 3"/>
          <p:cNvSpPr>
            <a:spLocks noGrp="1"/>
          </p:cNvSpPr>
          <p:nvPr>
            <p:ph type="sldNum" sz="quarter" idx="10"/>
          </p:nvPr>
        </p:nvSpPr>
        <p:spPr/>
        <p:txBody>
          <a:bodyPr/>
          <a:lstStyle/>
          <a:p>
            <a:pPr>
              <a:defRPr/>
            </a:pPr>
            <a:fld id="{E50F5280-1DFF-4F00-A5AF-E24185F9AF6E}" type="slidenum">
              <a:rPr lang="en-US" smtClean="0"/>
              <a:pPr>
                <a:defRPr/>
              </a:pPr>
              <a:t>5</a:t>
            </a:fld>
            <a:endParaRPr lang="en-US"/>
          </a:p>
        </p:txBody>
      </p:sp>
    </p:spTree>
    <p:extLst>
      <p:ext uri="{BB962C8B-B14F-4D97-AF65-F5344CB8AC3E}">
        <p14:creationId xmlns:p14="http://schemas.microsoft.com/office/powerpoint/2010/main" val="3981874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E50F5280-1DFF-4F00-A5AF-E24185F9AF6E}" type="slidenum">
              <a:rPr lang="en-US" smtClean="0"/>
              <a:pPr>
                <a:defRPr/>
              </a:pPr>
              <a:t>6</a:t>
            </a:fld>
            <a:endParaRPr lang="en-US"/>
          </a:p>
        </p:txBody>
      </p:sp>
    </p:spTree>
    <p:extLst>
      <p:ext uri="{BB962C8B-B14F-4D97-AF65-F5344CB8AC3E}">
        <p14:creationId xmlns:p14="http://schemas.microsoft.com/office/powerpoint/2010/main" val="2908611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de punten toepast dan is de kans dat de samenwerking beter verloopt hoger! Ook krijg je zo inzicht in de organisatie/handelen van medisch beleid van andere (para) medische hulpverleners en mantelzorgers in de zorgketen. Hiermee zorg je voor continuïteit van zorg (overdracht-denken). Ook kun je zo jouw communicatie afstemmen met de ambulancedienst, zodat de continuïteit van zorg is geborgd. Wat belangrijk is, is dat jezelf bewust wordt hoe jij scoort op deze competenties. </a:t>
            </a:r>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7</a:t>
            </a:fld>
            <a:endParaRPr lang="nl-NL"/>
          </a:p>
        </p:txBody>
      </p:sp>
    </p:spTree>
    <p:extLst>
      <p:ext uri="{BB962C8B-B14F-4D97-AF65-F5344CB8AC3E}">
        <p14:creationId xmlns:p14="http://schemas.microsoft.com/office/powerpoint/2010/main" val="329586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nu de dagelijkse praktijk bespreken van samenwerking in de keten, met daarbij de focus op de samenwerking met de </a:t>
            </a:r>
            <a:r>
              <a:rPr lang="nl-NL" dirty="0" err="1"/>
              <a:t>ambu</a:t>
            </a:r>
            <a:r>
              <a:rPr lang="nl-NL" dirty="0"/>
              <a:t>. Dit doen we door middel van vier casussen. Hierbij gaan jullie in </a:t>
            </a:r>
            <a:r>
              <a:rPr lang="nl-NL" b="1" dirty="0"/>
              <a:t>groepjes van 2 tot 4 </a:t>
            </a:r>
            <a:r>
              <a:rPr lang="nl-NL" dirty="0"/>
              <a:t>uiteen. Bespreek per casus binnen jullie groepje de vragen die op het formulier staan. Jullie krijgen daar per casus 5 minuten voor. Daarna gaan we plenair kort door de casuïstiek heen. </a:t>
            </a:r>
          </a:p>
          <a:p>
            <a:endParaRPr lang="nl-NL" dirty="0"/>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8</a:t>
            </a:fld>
            <a:endParaRPr lang="nl-NL"/>
          </a:p>
        </p:txBody>
      </p:sp>
    </p:spTree>
    <p:extLst>
      <p:ext uri="{BB962C8B-B14F-4D97-AF65-F5344CB8AC3E}">
        <p14:creationId xmlns:p14="http://schemas.microsoft.com/office/powerpoint/2010/main" val="3524394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Casus 1: er wordt door de huisarts een </a:t>
            </a:r>
            <a:r>
              <a:rPr lang="nl-NL" dirty="0" err="1"/>
              <a:t>B-rit</a:t>
            </a:r>
            <a:r>
              <a:rPr lang="nl-NL" dirty="0"/>
              <a:t> aangevraagd voor een dame van 78 met algehele malaise. Zij moet vervoerd worden naar de SEH. Als de </a:t>
            </a:r>
            <a:r>
              <a:rPr lang="nl-NL" dirty="0" err="1"/>
              <a:t>ambu</a:t>
            </a:r>
            <a:r>
              <a:rPr lang="nl-NL" dirty="0"/>
              <a:t> aankomt, blijkt dat de huisarts net weg is. Hij heeft geen overdracht achter gelaten. In haar dossier is weinig terug te vinden </a:t>
            </a:r>
            <a:r>
              <a:rPr lang="nl-NL" dirty="0" err="1"/>
              <a:t>tav</a:t>
            </a:r>
            <a:r>
              <a:rPr lang="nl-NL" dirty="0"/>
              <a:t> voorgeschiedenis.  Alleen veneuze insufficiëntie en hoge bloeddruk.</a:t>
            </a:r>
          </a:p>
          <a:p>
            <a:endParaRPr lang="nl-NL" dirty="0"/>
          </a:p>
          <a:p>
            <a:r>
              <a:rPr lang="nl-NL" dirty="0"/>
              <a:t>De desbetreffende huisarts is gebeld (na 17 uur) maar was niet meer te bereiken. </a:t>
            </a:r>
          </a:p>
        </p:txBody>
      </p:sp>
      <p:sp>
        <p:nvSpPr>
          <p:cNvPr id="4" name="Tijdelijke aanduiding voor dianummer 3"/>
          <p:cNvSpPr>
            <a:spLocks noGrp="1"/>
          </p:cNvSpPr>
          <p:nvPr>
            <p:ph type="sldNum" sz="quarter" idx="5"/>
          </p:nvPr>
        </p:nvSpPr>
        <p:spPr/>
        <p:txBody>
          <a:bodyPr/>
          <a:lstStyle/>
          <a:p>
            <a:fld id="{EBDF80ED-FB6D-714E-B28E-78D0D57BCBC7}" type="slidenum">
              <a:rPr lang="nl-NL" smtClean="0"/>
              <a:pPr/>
              <a:t>9</a:t>
            </a:fld>
            <a:endParaRPr lang="nl-NL"/>
          </a:p>
        </p:txBody>
      </p:sp>
    </p:spTree>
    <p:extLst>
      <p:ext uri="{BB962C8B-B14F-4D97-AF65-F5344CB8AC3E}">
        <p14:creationId xmlns:p14="http://schemas.microsoft.com/office/powerpoint/2010/main" val="4061521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Schola Medica algemeen">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E8D62D2-D88B-EF44-BC2A-B105767E909C}"/>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800"/>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19568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UIT STARclass spoedzorg in de huisartspraktijk">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88086D1-C9BF-FA4C-966F-FAF061E9FB4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1544263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_Dé ABCDE-cursus voor Anios">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3F0C40F-3A09-AE46-A4F0-4BCE9E78BC14}"/>
              </a:ext>
            </a:extLst>
          </p:cNvPr>
          <p:cNvPicPr>
            <a:picLocks noChangeAspect="1"/>
          </p:cNvPicPr>
          <p:nvPr userDrawn="1"/>
        </p:nvPicPr>
        <p:blipFill>
          <a:blip r:embed="rId2"/>
          <a:stretch>
            <a:fillRect/>
          </a:stretch>
        </p:blipFill>
        <p:spPr>
          <a:xfrm>
            <a:off x="0" y="1219200"/>
            <a:ext cx="9144000" cy="3924299"/>
          </a:xfrm>
          <a:prstGeom prst="rect">
            <a:avLst/>
          </a:prstGeom>
        </p:spPr>
      </p:pic>
      <p:sp>
        <p:nvSpPr>
          <p:cNvPr id="10" name="Rechthoek 9"/>
          <p:cNvSpPr/>
          <p:nvPr userDrawn="1"/>
        </p:nvSpPr>
        <p:spPr>
          <a:xfrm>
            <a:off x="0" y="1216800"/>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804997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UIT Dé ABCDE-cursus voor Anios">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C9AB76A-0CD8-DE44-A3D2-08D35F209DA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459958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 STARtclass Huisartsgeneeskunde jaar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F21E917-67FA-3C49-A12A-CE34F8B3B982}"/>
              </a:ext>
            </a:extLst>
          </p:cNvPr>
          <p:cNvPicPr>
            <a:picLocks noChangeAspect="1"/>
          </p:cNvPicPr>
          <p:nvPr userDrawn="1"/>
        </p:nvPicPr>
        <p:blipFill>
          <a:blip r:embed="rId2"/>
          <a:stretch>
            <a:fillRect/>
          </a:stretch>
        </p:blipFill>
        <p:spPr>
          <a:xfrm>
            <a:off x="0" y="12192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3740922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UIT STARtclass Huisartsgeneeskunde jaar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F8F1D96-D115-C24D-A350-52710396DB4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2009408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 STARtclass Huisartsgeneeskunde jaar 2">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5DF906C7-1E4B-6945-8772-3805377F0FA4}"/>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
        <p:nvSpPr>
          <p:cNvPr id="4" name="Tijdelijke aanduiding voor datum 3">
            <a:extLst>
              <a:ext uri="{FF2B5EF4-FFF2-40B4-BE49-F238E27FC236}">
                <a16:creationId xmlns:a16="http://schemas.microsoft.com/office/drawing/2014/main" id="{AC1E6DB1-578F-5A40-9DA1-B1D9498E33C0}"/>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5D18DF75-6217-714C-8299-3ADC2D0F2AFE}"/>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7DCCBCE5-EF75-2C4D-BAF8-CBAB7C7DC6D8}"/>
              </a:ext>
            </a:extLst>
          </p:cNvPr>
          <p:cNvSpPr>
            <a:spLocks noGrp="1"/>
          </p:cNvSpPr>
          <p:nvPr>
            <p:ph type="sldNum" sz="quarter" idx="12"/>
          </p:nvPr>
        </p:nvSpPr>
        <p:spPr/>
        <p:txBody>
          <a:bodyPr/>
          <a:lstStyle/>
          <a:p>
            <a:fld id="{79005306-4E58-2041-8BB6-BF0F1940E8D3}" type="slidenum">
              <a:rPr lang="nl-NL" smtClean="0"/>
              <a:pPr/>
              <a:t>‹nr.›</a:t>
            </a:fld>
            <a:endParaRPr lang="nl-NL" dirty="0"/>
          </a:p>
        </p:txBody>
      </p:sp>
    </p:spTree>
    <p:extLst>
      <p:ext uri="{BB962C8B-B14F-4D97-AF65-F5344CB8AC3E}">
        <p14:creationId xmlns:p14="http://schemas.microsoft.com/office/powerpoint/2010/main" val="1381334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UIT STARtclass Huisartsgeneeskunde jaar 2">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40E887F-5AA0-AC47-BA30-90D78F91665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10131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 STARtclass Ouderengeneeskunde jaar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370BFE1-51B6-5147-BB8E-7504539CCDF7}"/>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2982343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UIT STARtclass Ouderengeneeskunde jaar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5C29A4B-460B-044D-9CF8-69A55F64A7E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2387309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 STARtclass Ouderengeneeskunde jaar 2">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59D1B9F-C00A-E146-956E-30AB69E14E71}"/>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187299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UIT Schola Medica algemeen">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36C10EC-E961-0342-8626-55BD2B19F38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1620390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UIT STARtclass Ouderengeneeskunde jaar 2">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C61690C-9D55-964E-8CE9-860BB0F4F39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1115310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 STARtclass Sportgeneeskunde">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DE92781-F605-1F40-B7C9-6CC1BDFDD1E1}"/>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3322464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UIT STARtclass Sportgeneeskunde">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ED0B2CF-7765-1B43-A733-45488D79EA5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979251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EL STARtclass Sportgeneeskunde">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A5D04EA-EE2E-694C-AC88-85E1DF01BB27}"/>
              </a:ext>
            </a:extLst>
          </p:cNvPr>
          <p:cNvSpPr/>
          <p:nvPr userDrawn="1"/>
        </p:nvSpPr>
        <p:spPr>
          <a:xfrm>
            <a:off x="0" y="1216800"/>
            <a:ext cx="9144000" cy="392429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0" y="1216801"/>
            <a:ext cx="9144000" cy="3924298"/>
          </a:xfrm>
        </p:spPr>
        <p:txBody>
          <a:bodyPr anchor="ctr" anchorCtr="0">
            <a:normAutofit/>
          </a:bodyPr>
          <a:lstStyle>
            <a:lvl1pPr algn="ctr">
              <a:defRPr sz="3600">
                <a:solidFill>
                  <a:schemeClr val="bg1"/>
                </a:solidFill>
              </a:defRPr>
            </a:lvl1pPr>
          </a:lstStyle>
          <a:p>
            <a:r>
              <a:rPr lang="nl-NL" dirty="0"/>
              <a:t>Titelstijl van model bewerken</a:t>
            </a:r>
          </a:p>
        </p:txBody>
      </p:sp>
      <p:pic>
        <p:nvPicPr>
          <p:cNvPr id="8" name="Afbeelding 7" descr="Logo_en_payoff_Schola_Medica_RGB.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1322956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tandaard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marL="180975" indent="-180975">
              <a:buClr>
                <a:schemeClr val="accent1"/>
              </a:buClr>
              <a:buFont typeface="Wingdings" pitchFamily="2" charset="2"/>
              <a:buChar char="§"/>
              <a:tabLst/>
              <a:defRPr/>
            </a:lvl1pPr>
            <a:lvl2pPr marL="355600" indent="-163513">
              <a:tabLst/>
              <a:defRPr/>
            </a:lvl2pPr>
            <a:lvl3pPr marL="538163" indent="-182563">
              <a:tabLst/>
              <a:defRPr/>
            </a:lvl3pPr>
            <a:lvl4pPr marL="712788" indent="-174625">
              <a:tabLst/>
              <a:defRPr/>
            </a:lvl4pPr>
            <a:lvl5pPr marL="889000" indent="-176213">
              <a:tabLs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9005306-4E58-2041-8BB6-BF0F1940E8D3}" type="slidenum">
              <a:rPr lang="nl-NL" smtClean="0"/>
              <a:t>‹nr.›</a:t>
            </a:fld>
            <a:endParaRPr lang="nl-NL"/>
          </a:p>
        </p:txBody>
      </p:sp>
    </p:spTree>
    <p:extLst>
      <p:ext uri="{BB962C8B-B14F-4D97-AF65-F5344CB8AC3E}">
        <p14:creationId xmlns:p14="http://schemas.microsoft.com/office/powerpoint/2010/main" val="1294913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en uitgelich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a:xfrm>
            <a:off x="443832" y="1044000"/>
            <a:ext cx="5070642" cy="3394472"/>
          </a:xfrm>
        </p:spPr>
        <p:txBody>
          <a:bodyPr/>
          <a:lstStyle>
            <a:lvl1pPr marL="180975" indent="-180975">
              <a:buClr>
                <a:schemeClr val="accent1"/>
              </a:buClr>
              <a:buFont typeface="Wingdings" pitchFamily="2" charset="2"/>
              <a:buChar char="§"/>
              <a:tabLst/>
              <a:defRPr/>
            </a:lvl1pPr>
            <a:lvl2pPr marL="355600" indent="-174625">
              <a:tabLst>
                <a:tab pos="123825" algn="l"/>
              </a:tabLst>
              <a:defRPr/>
            </a:lvl2pPr>
            <a:lvl3pPr marL="538163" indent="-182563">
              <a:tabLst/>
              <a:defRPr/>
            </a:lvl3pPr>
            <a:lvl4pPr marL="712788" indent="-174625">
              <a:tabLst/>
              <a:defRPr/>
            </a:lvl4pPr>
            <a:lvl5pPr marL="889000" indent="-176213">
              <a:tabLs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9005306-4E58-2041-8BB6-BF0F1940E8D3}" type="slidenum">
              <a:rPr lang="nl-NL" smtClean="0"/>
              <a:t>‹nr.›</a:t>
            </a:fld>
            <a:endParaRPr lang="nl-NL"/>
          </a:p>
        </p:txBody>
      </p:sp>
      <p:grpSp>
        <p:nvGrpSpPr>
          <p:cNvPr id="14" name="Groeperen 13"/>
          <p:cNvGrpSpPr/>
          <p:nvPr userDrawn="1"/>
        </p:nvGrpSpPr>
        <p:grpSpPr>
          <a:xfrm>
            <a:off x="5949844" y="1043999"/>
            <a:ext cx="2736956" cy="3240000"/>
            <a:chOff x="5949844" y="1043999"/>
            <a:chExt cx="2520000" cy="3240000"/>
          </a:xfrm>
        </p:grpSpPr>
        <p:sp>
          <p:nvSpPr>
            <p:cNvPr id="13" name="Afgeronde rechthoek 12"/>
            <p:cNvSpPr/>
            <p:nvPr userDrawn="1"/>
          </p:nvSpPr>
          <p:spPr>
            <a:xfrm>
              <a:off x="5949844" y="1043999"/>
              <a:ext cx="2520000" cy="3240000"/>
            </a:xfrm>
            <a:prstGeom prst="roundRect">
              <a:avLst>
                <a:gd name="adj" fmla="val 2617"/>
              </a:avLst>
            </a:prstGeom>
            <a:solidFill>
              <a:schemeClr val="bg1">
                <a:lumMod val="75000"/>
              </a:schemeClr>
            </a:solidFill>
            <a:ln>
              <a:noFill/>
            </a:ln>
            <a:effectLst>
              <a:glow rad="101600">
                <a:schemeClr val="bg1">
                  <a:lumMod val="85000"/>
                  <a:alpha val="64000"/>
                </a:scheme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solidFill>
                  <a:schemeClr val="bg1"/>
                </a:solidFill>
                <a:latin typeface="Arial" panose="020B0604020202020204" pitchFamily="34" charset="0"/>
              </a:endParaRPr>
            </a:p>
          </p:txBody>
        </p:sp>
        <p:sp>
          <p:nvSpPr>
            <p:cNvPr id="12" name="Afgeronde rechthoek 11"/>
            <p:cNvSpPr/>
            <p:nvPr userDrawn="1"/>
          </p:nvSpPr>
          <p:spPr>
            <a:xfrm>
              <a:off x="5949844" y="1043999"/>
              <a:ext cx="2520000" cy="3240000"/>
            </a:xfrm>
            <a:prstGeom prst="roundRect">
              <a:avLst>
                <a:gd name="adj" fmla="val 143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solidFill>
                  <a:schemeClr val="bg1"/>
                </a:solidFill>
                <a:latin typeface="Arial" panose="020B0604020202020204" pitchFamily="34" charset="0"/>
              </a:endParaRPr>
            </a:p>
          </p:txBody>
        </p:sp>
      </p:grpSp>
      <p:sp>
        <p:nvSpPr>
          <p:cNvPr id="9" name="Tijdelijke aanduiding voor tekst 8"/>
          <p:cNvSpPr>
            <a:spLocks noGrp="1"/>
          </p:cNvSpPr>
          <p:nvPr>
            <p:ph type="body" sz="quarter" idx="13"/>
          </p:nvPr>
        </p:nvSpPr>
        <p:spPr>
          <a:xfrm>
            <a:off x="5949844" y="1044001"/>
            <a:ext cx="2736956" cy="3240000"/>
          </a:xfrm>
          <a:noFill/>
          <a:effectLst/>
        </p:spPr>
        <p:txBody>
          <a:bodyPr lIns="396000" tIns="360000" rIns="396000" bIns="216000"/>
          <a:lstStyle>
            <a:lvl1pPr marL="0" indent="0">
              <a:buFontTx/>
              <a:buNone/>
              <a:defRPr sz="2000">
                <a:solidFill>
                  <a:srgbClr val="D36B0C"/>
                </a:solidFill>
                <a:latin typeface="Arial"/>
                <a:cs typeface="Arial"/>
              </a:defRPr>
            </a:lvl1pPr>
            <a:lvl2pPr marL="133350" indent="0">
              <a:buFontTx/>
              <a:buNone/>
              <a:defRPr sz="1400"/>
            </a:lvl2pPr>
            <a:lvl3pPr marL="327025" indent="0">
              <a:buFontTx/>
              <a:buNone/>
              <a:defRPr sz="1400"/>
            </a:lvl3pPr>
            <a:lvl4pPr marL="495300" indent="0">
              <a:buFontTx/>
              <a:buNone/>
              <a:defRPr sz="1400"/>
            </a:lvl4pPr>
            <a:lvl5pPr marL="695325" indent="0">
              <a:buFontTx/>
              <a:buNone/>
              <a:defRPr sz="1400"/>
            </a:lvl5pPr>
          </a:lstStyle>
          <a:p>
            <a:pPr lvl="0"/>
            <a:r>
              <a:rPr lang="nl-NL"/>
              <a:t>Tekststijl van het model bewerken</a:t>
            </a:r>
          </a:p>
        </p:txBody>
      </p:sp>
      <p:sp>
        <p:nvSpPr>
          <p:cNvPr id="17" name="Tijdelijke aanduiding voor tekst 16"/>
          <p:cNvSpPr>
            <a:spLocks noGrp="1"/>
          </p:cNvSpPr>
          <p:nvPr>
            <p:ph type="body" sz="quarter" idx="14"/>
          </p:nvPr>
        </p:nvSpPr>
        <p:spPr>
          <a:xfrm>
            <a:off x="5949844" y="1969680"/>
            <a:ext cx="2736956" cy="2314320"/>
          </a:xfrm>
        </p:spPr>
        <p:txBody>
          <a:bodyPr lIns="396000" rIns="396000" bIns="216000">
            <a:noAutofit/>
          </a:bodyPr>
          <a:lstStyle>
            <a:lvl1pPr marL="0" indent="0">
              <a:buFontTx/>
              <a:buNone/>
              <a:tabLst/>
              <a:defRPr sz="1400"/>
            </a:lvl1pPr>
            <a:lvl2pPr marL="0" indent="144000">
              <a:buClr>
                <a:srgbClr val="0063A6"/>
              </a:buClr>
              <a:buFont typeface="Arial"/>
              <a:buChar char="•"/>
              <a:tabLst/>
              <a:defRPr sz="1400"/>
            </a:lvl2pPr>
            <a:lvl3pPr marL="0" indent="144000">
              <a:buFont typeface="Arial"/>
              <a:buChar char="•"/>
              <a:defRPr sz="1400"/>
            </a:lvl3pPr>
            <a:lvl4pPr marL="0" indent="144000">
              <a:buFont typeface="Arial"/>
              <a:buChar char="•"/>
              <a:defRPr sz="1400"/>
            </a:lvl4pPr>
            <a:lvl5pPr marL="0" indent="144000">
              <a:buFont typeface="Arial"/>
              <a:buChar char="•"/>
              <a:defRPr sz="1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130125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en voorbeeld">
    <p:spTree>
      <p:nvGrpSpPr>
        <p:cNvPr id="1" name=""/>
        <p:cNvGrpSpPr/>
        <p:nvPr/>
      </p:nvGrpSpPr>
      <p:grpSpPr>
        <a:xfrm>
          <a:off x="0" y="0"/>
          <a:ext cx="0" cy="0"/>
          <a:chOff x="0" y="0"/>
          <a:chExt cx="0" cy="0"/>
        </a:xfrm>
      </p:grpSpPr>
      <p:sp>
        <p:nvSpPr>
          <p:cNvPr id="7" name="Rechthoek 6"/>
          <p:cNvSpPr/>
          <p:nvPr userDrawn="1"/>
        </p:nvSpPr>
        <p:spPr>
          <a:xfrm>
            <a:off x="4656667" y="0"/>
            <a:ext cx="4487333" cy="514350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a:xfrm>
            <a:off x="443832" y="1044000"/>
            <a:ext cx="4012713" cy="3394472"/>
          </a:xfrm>
        </p:spPr>
        <p:txBody>
          <a:bodyPr/>
          <a:lstStyle>
            <a:lvl1pPr marL="180975" indent="-180975">
              <a:buClr>
                <a:schemeClr val="accent1"/>
              </a:buClr>
              <a:buFont typeface="Wingdings" pitchFamily="2" charset="2"/>
              <a:buChar char="§"/>
              <a:tabLst/>
              <a:defRPr/>
            </a:lvl1pPr>
            <a:lvl2pPr marL="355600" indent="-174625">
              <a:tabLst/>
              <a:defRPr/>
            </a:lvl2pPr>
            <a:lvl3pPr marL="538163" indent="-182563">
              <a:tabLst/>
              <a:defRPr/>
            </a:lvl3pPr>
            <a:lvl4pPr marL="712788" indent="-174625">
              <a:tabLst/>
              <a:defRPr/>
            </a:lvl4pPr>
            <a:lvl5pPr marL="889000" indent="-176213">
              <a:tabLs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9005306-4E58-2041-8BB6-BF0F1940E8D3}" type="slidenum">
              <a:rPr lang="nl-NL" smtClean="0"/>
              <a:t>‹nr.›</a:t>
            </a:fld>
            <a:endParaRPr lang="nl-NL"/>
          </a:p>
        </p:txBody>
      </p:sp>
      <p:sp>
        <p:nvSpPr>
          <p:cNvPr id="17" name="Tijdelijke aanduiding voor tekst 16"/>
          <p:cNvSpPr>
            <a:spLocks noGrp="1"/>
          </p:cNvSpPr>
          <p:nvPr>
            <p:ph type="body" sz="quarter" idx="14"/>
          </p:nvPr>
        </p:nvSpPr>
        <p:spPr>
          <a:xfrm>
            <a:off x="5210848" y="3208892"/>
            <a:ext cx="3475952" cy="1478563"/>
          </a:xfrm>
        </p:spPr>
        <p:txBody>
          <a:bodyPr lIns="108000" rIns="108000" bIns="216000">
            <a:noAutofit/>
          </a:bodyPr>
          <a:lstStyle>
            <a:lvl1pPr marL="0" indent="0">
              <a:buFontTx/>
              <a:buNone/>
              <a:tabLst/>
              <a:defRPr sz="1400"/>
            </a:lvl1pPr>
            <a:lvl2pPr marL="0" indent="144000">
              <a:buClr>
                <a:srgbClr val="0063A6"/>
              </a:buClr>
              <a:buFont typeface="Arial"/>
              <a:buChar char="•"/>
              <a:tabLst/>
              <a:defRPr sz="1400"/>
            </a:lvl2pPr>
            <a:lvl3pPr marL="0" indent="144000">
              <a:buFont typeface="Arial"/>
              <a:buChar char="•"/>
              <a:defRPr sz="1400"/>
            </a:lvl3pPr>
            <a:lvl4pPr marL="0" indent="144000">
              <a:buFont typeface="Arial"/>
              <a:buChar char="•"/>
              <a:defRPr sz="1400"/>
            </a:lvl4pPr>
            <a:lvl5pPr marL="0" indent="144000">
              <a:buFont typeface="Arial"/>
              <a:buChar char="•"/>
              <a:defRPr sz="1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144780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900113"/>
            <a:ext cx="4038600" cy="2545556"/>
          </a:xfrm>
        </p:spPr>
        <p:txBody>
          <a:bodyPr/>
          <a:lstStyle>
            <a:lvl1pPr marL="180975" indent="-180975">
              <a:buClr>
                <a:schemeClr val="accent1"/>
              </a:buClr>
              <a:buFont typeface="Wingdings" pitchFamily="2" charset="2"/>
              <a:buChar char="§"/>
              <a:tabLst/>
              <a:defRPr sz="2800"/>
            </a:lvl1pPr>
            <a:lvl2pPr marL="490538" indent="-211138">
              <a:tabLst>
                <a:tab pos="123825" algn="l"/>
              </a:tabLst>
              <a:defRPr sz="2400"/>
            </a:lvl2pPr>
            <a:lvl3pPr marL="712788" indent="-169863">
              <a:tabLst/>
              <a:defRPr sz="2000"/>
            </a:lvl3pPr>
            <a:lvl4pPr marL="935038" indent="-198438">
              <a:tabLst/>
              <a:defRPr sz="1800"/>
            </a:lvl4pPr>
            <a:lvl5pPr marL="1111250" indent="-176213">
              <a:tabLst/>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900113"/>
            <a:ext cx="4038600" cy="2545556"/>
          </a:xfrm>
        </p:spPr>
        <p:txBody>
          <a:bodyPr/>
          <a:lstStyle>
            <a:lvl1pPr marL="180975" indent="-180975">
              <a:buClr>
                <a:schemeClr val="accent1"/>
              </a:buClr>
              <a:buFont typeface="Wingdings" pitchFamily="2" charset="2"/>
              <a:buChar char="§"/>
              <a:tabLst/>
              <a:defRPr sz="2800"/>
            </a:lvl1pPr>
            <a:lvl2pPr marL="490538" indent="-211138">
              <a:tabLst>
                <a:tab pos="123825" algn="l"/>
              </a:tabLst>
              <a:defRPr sz="2400"/>
            </a:lvl2pPr>
            <a:lvl3pPr marL="712788" indent="-169863">
              <a:tabLst/>
              <a:defRPr sz="2000"/>
            </a:lvl3pPr>
            <a:lvl4pPr marL="935038" indent="-198438">
              <a:tabLst/>
              <a:defRPr sz="1800"/>
            </a:lvl4pPr>
            <a:lvl5pPr marL="1111250" indent="-176213">
              <a:tabLst/>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9005306-4E58-2041-8BB6-BF0F1940E8D3}" type="slidenum">
              <a:rPr lang="nl-NL" smtClean="0"/>
              <a:t>‹nr.›</a:t>
            </a:fld>
            <a:endParaRPr lang="nl-NL"/>
          </a:p>
        </p:txBody>
      </p:sp>
    </p:spTree>
    <p:extLst>
      <p:ext uri="{BB962C8B-B14F-4D97-AF65-F5344CB8AC3E}">
        <p14:creationId xmlns:p14="http://schemas.microsoft.com/office/powerpoint/2010/main" val="4283522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457200" y="1631156"/>
            <a:ext cx="4040188" cy="2963466"/>
          </a:xfrm>
        </p:spPr>
        <p:txBody>
          <a:bodyPr/>
          <a:lstStyle>
            <a:lvl1pPr marL="268288" indent="-268288">
              <a:buClr>
                <a:schemeClr val="accent1"/>
              </a:buClr>
              <a:buFont typeface="Wingdings" pitchFamily="2" charset="2"/>
              <a:buChar char="§"/>
              <a:tabLst/>
              <a:defRPr sz="2400"/>
            </a:lvl1pPr>
            <a:lvl2pPr marL="490538" indent="-211138">
              <a:tabLst>
                <a:tab pos="123825" algn="l"/>
              </a:tabLst>
              <a:defRPr sz="2000"/>
            </a:lvl2pPr>
            <a:lvl3pPr marL="666750" indent="-169863">
              <a:tabLst/>
              <a:defRPr sz="1800"/>
            </a:lvl3pPr>
            <a:lvl4pPr marL="889000" indent="-198438">
              <a:tabLst/>
              <a:defRPr sz="1600"/>
            </a:lvl4pPr>
            <a:lvl5pPr marL="1069975" indent="-174625">
              <a:tabLst/>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4645026" y="1631156"/>
            <a:ext cx="4041775" cy="2963466"/>
          </a:xfrm>
        </p:spPr>
        <p:txBody>
          <a:bodyPr/>
          <a:lstStyle>
            <a:lvl1pPr marL="268288" indent="-268288">
              <a:buClr>
                <a:schemeClr val="accent1"/>
              </a:buClr>
              <a:buFont typeface="Wingdings" pitchFamily="2" charset="2"/>
              <a:buChar char="§"/>
              <a:tabLst/>
              <a:defRPr sz="2400"/>
            </a:lvl1pPr>
            <a:lvl2pPr marL="490538" indent="-211138">
              <a:tabLst>
                <a:tab pos="123825" algn="l"/>
              </a:tabLst>
              <a:defRPr sz="2000"/>
            </a:lvl2pPr>
            <a:lvl3pPr marL="666750" indent="-169863">
              <a:tabLst/>
              <a:defRPr sz="1800"/>
            </a:lvl3pPr>
            <a:lvl4pPr marL="889000" indent="-198438">
              <a:tabLst/>
              <a:defRPr sz="1600"/>
            </a:lvl4pPr>
            <a:lvl5pPr marL="1069975" indent="-174625">
              <a:tabLst/>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9005306-4E58-2041-8BB6-BF0F1940E8D3}" type="slidenum">
              <a:rPr lang="nl-NL" smtClean="0"/>
              <a:t>‹nr.›</a:t>
            </a:fld>
            <a:endParaRPr lang="nl-NL"/>
          </a:p>
        </p:txBody>
      </p:sp>
    </p:spTree>
    <p:extLst>
      <p:ext uri="{BB962C8B-B14F-4D97-AF65-F5344CB8AC3E}">
        <p14:creationId xmlns:p14="http://schemas.microsoft.com/office/powerpoint/2010/main" val="613501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9005306-4E58-2041-8BB6-BF0F1940E8D3}" type="slidenum">
              <a:rPr lang="nl-NL" smtClean="0"/>
              <a:t>‹nr.›</a:t>
            </a:fld>
            <a:endParaRPr lang="nl-NL"/>
          </a:p>
        </p:txBody>
      </p:sp>
    </p:spTree>
    <p:extLst>
      <p:ext uri="{BB962C8B-B14F-4D97-AF65-F5344CB8AC3E}">
        <p14:creationId xmlns:p14="http://schemas.microsoft.com/office/powerpoint/2010/main" val="3614245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 STARtclass AV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23CEC53-C643-8144-B5B4-939F4A3F7AD0}"/>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37188110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9005306-4E58-2041-8BB6-BF0F1940E8D3}" type="slidenum">
              <a:rPr lang="nl-NL" smtClean="0"/>
              <a:t>‹nr.›</a:t>
            </a:fld>
            <a:endParaRPr lang="nl-NL"/>
          </a:p>
        </p:txBody>
      </p:sp>
    </p:spTree>
    <p:extLst>
      <p:ext uri="{BB962C8B-B14F-4D97-AF65-F5344CB8AC3E}">
        <p14:creationId xmlns:p14="http://schemas.microsoft.com/office/powerpoint/2010/main" val="469829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uitdia">
    <p:spTree>
      <p:nvGrpSpPr>
        <p:cNvPr id="1" name=""/>
        <p:cNvGrpSpPr/>
        <p:nvPr/>
      </p:nvGrpSpPr>
      <p:grpSpPr>
        <a:xfrm>
          <a:off x="0" y="0"/>
          <a:ext cx="0" cy="0"/>
          <a:chOff x="0" y="0"/>
          <a:chExt cx="0" cy="0"/>
        </a:xfrm>
      </p:grpSpPr>
      <p:sp>
        <p:nvSpPr>
          <p:cNvPr id="8" name="Rechthoek 7"/>
          <p:cNvSpPr/>
          <p:nvPr userDrawn="1"/>
        </p:nvSpPr>
        <p:spPr>
          <a:xfrm>
            <a:off x="0" y="0"/>
            <a:ext cx="9144000" cy="5143500"/>
          </a:xfrm>
          <a:prstGeom prst="rect">
            <a:avLst/>
          </a:prstGeom>
          <a:solidFill>
            <a:srgbClr val="0063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328514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UIT STARtclass AV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746E45B-444B-704E-8937-7619698F59C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650944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 STARclass huisartsopleider: opfriscursus">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B69B093-3E0A-D04D-90E9-DE7C0899797A}"/>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800"/>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84830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UIT STARclass huisartsopleider: opfriscursus">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2E2A19E-9C76-334A-9023-F302DC99F94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88422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 STARclass acute ouderengeneeskund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9899C5D-90B0-1D43-967D-22A04DC10FAC}"/>
              </a:ext>
            </a:extLst>
          </p:cNvPr>
          <p:cNvPicPr>
            <a:picLocks noChangeAspect="1"/>
          </p:cNvPicPr>
          <p:nvPr userDrawn="1"/>
        </p:nvPicPr>
        <p:blipFill>
          <a:blip r:embed="rId2"/>
          <a:stretch>
            <a:fillRect/>
          </a:stretch>
        </p:blipFill>
        <p:spPr>
          <a:xfrm>
            <a:off x="0" y="1216800"/>
            <a:ext cx="9144000" cy="3924299"/>
          </a:xfrm>
          <a:prstGeom prst="rect">
            <a:avLst/>
          </a:prstGeom>
        </p:spPr>
      </p:pic>
      <p:sp>
        <p:nvSpPr>
          <p:cNvPr id="10" name="Rechthoek 9"/>
          <p:cNvSpPr/>
          <p:nvPr userDrawn="1"/>
        </p:nvSpPr>
        <p:spPr>
          <a:xfrm>
            <a:off x="0" y="1216800"/>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4048585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UIT STARclass acute ouderengeneeskund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FB817B1-0F2C-5346-8CF1-00D4BFE21C2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Rechthoek 7"/>
          <p:cNvSpPr/>
          <p:nvPr userDrawn="1"/>
        </p:nvSpPr>
        <p:spPr>
          <a:xfrm>
            <a:off x="0" y="0"/>
            <a:ext cx="9144000" cy="51435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a:latin typeface="Arial" panose="020B0604020202020204" pitchFamily="34" charset="0"/>
            </a:endParaRPr>
          </a:p>
        </p:txBody>
      </p:sp>
      <p:sp>
        <p:nvSpPr>
          <p:cNvPr id="2" name="Titel 1"/>
          <p:cNvSpPr>
            <a:spLocks noGrp="1"/>
          </p:cNvSpPr>
          <p:nvPr>
            <p:ph type="title"/>
          </p:nvPr>
        </p:nvSpPr>
        <p:spPr>
          <a:xfrm>
            <a:off x="457200" y="2255976"/>
            <a:ext cx="8229600" cy="584776"/>
          </a:xfrm>
        </p:spPr>
        <p:txBody>
          <a:bodyPr>
            <a:spAutoFit/>
          </a:bodyPr>
          <a:lstStyle>
            <a:lvl1pPr algn="ctr">
              <a:defRPr sz="3200">
                <a:solidFill>
                  <a:srgbClr val="FFFFFF"/>
                </a:solidFill>
              </a:defRPr>
            </a:lvl1pPr>
          </a:lstStyle>
          <a:p>
            <a:r>
              <a:rPr lang="nl-NL"/>
              <a:t>Klik om de stijl te bewerken</a:t>
            </a:r>
            <a:endParaRPr lang="nl-NL" dirty="0"/>
          </a:p>
        </p:txBody>
      </p:sp>
    </p:spTree>
    <p:extLst>
      <p:ext uri="{BB962C8B-B14F-4D97-AF65-F5344CB8AC3E}">
        <p14:creationId xmlns:p14="http://schemas.microsoft.com/office/powerpoint/2010/main" val="3915838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 STARclass spoedzorg in de huisartspraktijk">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6ABC7C9-C614-E64D-988A-C8B781E4F9B6}"/>
              </a:ext>
            </a:extLst>
          </p:cNvPr>
          <p:cNvPicPr>
            <a:picLocks noChangeAspect="1"/>
          </p:cNvPicPr>
          <p:nvPr userDrawn="1"/>
        </p:nvPicPr>
        <p:blipFill>
          <a:blip r:embed="rId2"/>
          <a:stretch>
            <a:fillRect/>
          </a:stretch>
        </p:blipFill>
        <p:spPr>
          <a:xfrm>
            <a:off x="0" y="1219200"/>
            <a:ext cx="9144000" cy="3924299"/>
          </a:xfrm>
          <a:prstGeom prst="rect">
            <a:avLst/>
          </a:prstGeom>
        </p:spPr>
      </p:pic>
      <p:sp>
        <p:nvSpPr>
          <p:cNvPr id="10" name="Rechthoek 9"/>
          <p:cNvSpPr/>
          <p:nvPr userDrawn="1"/>
        </p:nvSpPr>
        <p:spPr>
          <a:xfrm>
            <a:off x="0" y="1216525"/>
            <a:ext cx="9144000" cy="3927600"/>
          </a:xfrm>
          <a:prstGeom prst="rect">
            <a:avLst/>
          </a:prstGeom>
          <a:solidFill>
            <a:srgbClr val="0063A6">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0" i="0" dirty="0">
              <a:latin typeface="Arial" panose="020B0604020202020204" pitchFamily="34" charset="0"/>
            </a:endParaRPr>
          </a:p>
        </p:txBody>
      </p:sp>
      <p:sp>
        <p:nvSpPr>
          <p:cNvPr id="2" name="Titel 1"/>
          <p:cNvSpPr>
            <a:spLocks noGrp="1"/>
          </p:cNvSpPr>
          <p:nvPr>
            <p:ph type="ctrTitle"/>
          </p:nvPr>
        </p:nvSpPr>
        <p:spPr>
          <a:xfrm>
            <a:off x="4572000" y="3201737"/>
            <a:ext cx="4114800" cy="1537277"/>
          </a:xfrm>
        </p:spPr>
        <p:txBody>
          <a:bodyPr anchor="b" anchorCtr="0">
            <a:normAutofit/>
          </a:bodyPr>
          <a:lstStyle>
            <a:lvl1pPr algn="r">
              <a:defRPr sz="3200">
                <a:solidFill>
                  <a:schemeClr val="bg1"/>
                </a:solidFill>
              </a:defRPr>
            </a:lvl1pPr>
          </a:lstStyle>
          <a:p>
            <a:r>
              <a:rPr lang="nl-NL"/>
              <a:t>Klik om de stijl te bewerken</a:t>
            </a:r>
            <a:endParaRPr lang="nl-NL" dirty="0"/>
          </a:p>
        </p:txBody>
      </p:sp>
      <p:sp>
        <p:nvSpPr>
          <p:cNvPr id="3" name="Subtitel 2"/>
          <p:cNvSpPr>
            <a:spLocks noGrp="1"/>
          </p:cNvSpPr>
          <p:nvPr>
            <p:ph type="subTitle" idx="1"/>
          </p:nvPr>
        </p:nvSpPr>
        <p:spPr>
          <a:xfrm>
            <a:off x="1371600" y="2914650"/>
            <a:ext cx="7315200" cy="131445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pic>
        <p:nvPicPr>
          <p:cNvPr id="8" name="Afbeelding 7" descr="Logo_en_payoff_Schola_Medica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164" y="330980"/>
            <a:ext cx="2608113" cy="564704"/>
          </a:xfrm>
          <a:prstGeom prst="rect">
            <a:avLst/>
          </a:prstGeom>
        </p:spPr>
      </p:pic>
    </p:spTree>
    <p:extLst>
      <p:ext uri="{BB962C8B-B14F-4D97-AF65-F5344CB8AC3E}">
        <p14:creationId xmlns:p14="http://schemas.microsoft.com/office/powerpoint/2010/main" val="153027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192611"/>
            <a:ext cx="8229600" cy="570535"/>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443832" y="1044000"/>
            <a:ext cx="8229600" cy="3394472"/>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800" b="0" i="0">
                <a:solidFill>
                  <a:schemeClr val="tx1">
                    <a:tint val="75000"/>
                  </a:schemeClr>
                </a:solidFill>
                <a:latin typeface="Arial" panose="020B0604020202020204" pitchFamily="34" charset="0"/>
              </a:defRPr>
            </a:lvl1pPr>
          </a:lstStyle>
          <a:p>
            <a:endParaRPr lang="nl-NL" dirty="0"/>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nl-NL" dirty="0"/>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800" b="0" i="0">
                <a:solidFill>
                  <a:schemeClr val="tx1">
                    <a:tint val="75000"/>
                  </a:schemeClr>
                </a:solidFill>
                <a:latin typeface="Arial" panose="020B0604020202020204" pitchFamily="34" charset="0"/>
              </a:defRPr>
            </a:lvl1pPr>
          </a:lstStyle>
          <a:p>
            <a:fld id="{79005306-4E58-2041-8BB6-BF0F1940E8D3}" type="slidenum">
              <a:rPr lang="nl-NL" smtClean="0"/>
              <a:pPr/>
              <a:t>‹nr.›</a:t>
            </a:fld>
            <a:endParaRPr lang="nl-NL" dirty="0"/>
          </a:p>
        </p:txBody>
      </p:sp>
      <p:pic>
        <p:nvPicPr>
          <p:cNvPr id="8" name="Afbeelding 7" descr="Logo_en_payoff_Schola_Medica_RGB.png"/>
          <p:cNvPicPr>
            <a:picLocks noChangeAspect="1"/>
          </p:cNvPicPr>
          <p:nvPr userDrawn="1"/>
        </p:nvPicPr>
        <p:blipFill rotWithShape="1">
          <a:blip r:embed="rId33" cstate="screen">
            <a:extLst>
              <a:ext uri="{28A0092B-C50C-407E-A947-70E740481C1C}">
                <a14:useLocalDpi xmlns:a14="http://schemas.microsoft.com/office/drawing/2010/main"/>
              </a:ext>
            </a:extLst>
          </a:blip>
          <a:srcRect/>
          <a:stretch/>
        </p:blipFill>
        <p:spPr>
          <a:xfrm>
            <a:off x="526143" y="4488559"/>
            <a:ext cx="1302657" cy="282049"/>
          </a:xfrm>
          <a:prstGeom prst="rect">
            <a:avLst/>
          </a:prstGeom>
        </p:spPr>
      </p:pic>
    </p:spTree>
    <p:extLst>
      <p:ext uri="{BB962C8B-B14F-4D97-AF65-F5344CB8AC3E}">
        <p14:creationId xmlns:p14="http://schemas.microsoft.com/office/powerpoint/2010/main" val="42121363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49" r:id="rId3"/>
    <p:sldLayoutId id="2147483672" r:id="rId4"/>
    <p:sldLayoutId id="2147483661" r:id="rId5"/>
    <p:sldLayoutId id="2147483673" r:id="rId6"/>
    <p:sldLayoutId id="2147483662" r:id="rId7"/>
    <p:sldLayoutId id="2147483674" r:id="rId8"/>
    <p:sldLayoutId id="2147483663" r:id="rId9"/>
    <p:sldLayoutId id="2147483675" r:id="rId10"/>
    <p:sldLayoutId id="2147483664" r:id="rId11"/>
    <p:sldLayoutId id="2147483676" r:id="rId12"/>
    <p:sldLayoutId id="2147483665" r:id="rId13"/>
    <p:sldLayoutId id="2147483677" r:id="rId14"/>
    <p:sldLayoutId id="2147483666" r:id="rId15"/>
    <p:sldLayoutId id="2147483678" r:id="rId16"/>
    <p:sldLayoutId id="2147483667" r:id="rId17"/>
    <p:sldLayoutId id="2147483679" r:id="rId18"/>
    <p:sldLayoutId id="2147483668" r:id="rId19"/>
    <p:sldLayoutId id="2147483680" r:id="rId20"/>
    <p:sldLayoutId id="2147483683" r:id="rId21"/>
    <p:sldLayoutId id="2147483684" r:id="rId22"/>
    <p:sldLayoutId id="2147483685" r:id="rId23"/>
    <p:sldLayoutId id="2147483650" r:id="rId24"/>
    <p:sldLayoutId id="2147483660" r:id="rId25"/>
    <p:sldLayoutId id="2147483669" r:id="rId26"/>
    <p:sldLayoutId id="2147483652" r:id="rId27"/>
    <p:sldLayoutId id="2147483653" r:id="rId28"/>
    <p:sldLayoutId id="2147483654" r:id="rId29"/>
    <p:sldLayoutId id="2147483655" r:id="rId30"/>
    <p:sldLayoutId id="2147483671" r:id="rId31"/>
  </p:sldLayoutIdLst>
  <p:hf hdr="0" ftr="0"/>
  <p:txStyles>
    <p:titleStyle>
      <a:lvl1pPr algn="l" defTabSz="457200" rtl="0" eaLnBrk="1" latinLnBrk="0" hangingPunct="1">
        <a:spcBef>
          <a:spcPct val="0"/>
        </a:spcBef>
        <a:buNone/>
        <a:defRPr sz="2000" kern="1200">
          <a:solidFill>
            <a:srgbClr val="0063A6"/>
          </a:solidFill>
          <a:latin typeface="Arial"/>
          <a:ea typeface="+mj-ea"/>
          <a:cs typeface="Arial"/>
        </a:defRPr>
      </a:lvl1pPr>
    </p:titleStyle>
    <p:bodyStyle>
      <a:lvl1pPr marL="180975" indent="-180975" algn="l" defTabSz="457200" rtl="0" eaLnBrk="1" latinLnBrk="0" hangingPunct="1">
        <a:spcBef>
          <a:spcPct val="20000"/>
        </a:spcBef>
        <a:buClr>
          <a:schemeClr val="accent1"/>
        </a:buClr>
        <a:buFont typeface="Wingdings" pitchFamily="2" charset="2"/>
        <a:buChar char="§"/>
        <a:tabLst>
          <a:tab pos="215900" algn="l"/>
        </a:tabLst>
        <a:defRPr sz="1600" b="0" i="0" kern="1200">
          <a:solidFill>
            <a:schemeClr val="tx1"/>
          </a:solidFill>
          <a:latin typeface="Arial" panose="020B0604020202020204" pitchFamily="34" charset="0"/>
          <a:ea typeface="+mn-ea"/>
          <a:cs typeface="+mn-cs"/>
        </a:defRPr>
      </a:lvl1pPr>
      <a:lvl2pPr marL="355600" indent="-174625" algn="l" defTabSz="457200" rtl="0" eaLnBrk="1" latinLnBrk="0" hangingPunct="1">
        <a:spcBef>
          <a:spcPct val="20000"/>
        </a:spcBef>
        <a:buFont typeface="Arial"/>
        <a:buChar char="–"/>
        <a:tabLst/>
        <a:defRPr sz="1600" b="0" i="0" kern="1200">
          <a:solidFill>
            <a:schemeClr val="tx1"/>
          </a:solidFill>
          <a:latin typeface="Arial" panose="020B0604020202020204" pitchFamily="34" charset="0"/>
          <a:ea typeface="+mn-ea"/>
          <a:cs typeface="+mn-cs"/>
        </a:defRPr>
      </a:lvl2pPr>
      <a:lvl3pPr marL="538163" indent="-182563" algn="l" defTabSz="457200" rtl="0" eaLnBrk="1" latinLnBrk="0" hangingPunct="1">
        <a:spcBef>
          <a:spcPct val="20000"/>
        </a:spcBef>
        <a:buFont typeface="Arial"/>
        <a:buChar char="•"/>
        <a:tabLst/>
        <a:defRPr sz="1600" b="0" i="0" kern="1200">
          <a:solidFill>
            <a:schemeClr val="tx1"/>
          </a:solidFill>
          <a:latin typeface="Arial" panose="020B0604020202020204" pitchFamily="34" charset="0"/>
          <a:ea typeface="+mn-ea"/>
          <a:cs typeface="+mn-cs"/>
        </a:defRPr>
      </a:lvl3pPr>
      <a:lvl4pPr marL="712788" indent="-174625" algn="l" defTabSz="457200" rtl="0" eaLnBrk="1" latinLnBrk="0" hangingPunct="1">
        <a:spcBef>
          <a:spcPct val="20000"/>
        </a:spcBef>
        <a:buFont typeface="Arial"/>
        <a:buChar char="–"/>
        <a:tabLst/>
        <a:defRPr sz="1600" b="0" i="0" kern="1200">
          <a:solidFill>
            <a:schemeClr val="tx1"/>
          </a:solidFill>
          <a:latin typeface="Arial" panose="020B0604020202020204" pitchFamily="34" charset="0"/>
          <a:ea typeface="+mn-ea"/>
          <a:cs typeface="+mn-cs"/>
        </a:defRPr>
      </a:lvl4pPr>
      <a:lvl5pPr marL="889000" indent="-176213" algn="l" defTabSz="457200" rtl="0" eaLnBrk="1" latinLnBrk="0" hangingPunct="1">
        <a:spcBef>
          <a:spcPct val="20000"/>
        </a:spcBef>
        <a:buFont typeface="Arial"/>
        <a:buChar char="»"/>
        <a:tabLst/>
        <a:defRPr sz="1600" b="0" i="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Samenwerking in de keten</a:t>
            </a:r>
          </a:p>
        </p:txBody>
      </p:sp>
    </p:spTree>
    <p:extLst>
      <p:ext uri="{BB962C8B-B14F-4D97-AF65-F5344CB8AC3E}">
        <p14:creationId xmlns:p14="http://schemas.microsoft.com/office/powerpoint/2010/main" val="134387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vrouw van 78 jaar</a:t>
            </a:r>
          </a:p>
        </p:txBody>
      </p:sp>
      <p:sp>
        <p:nvSpPr>
          <p:cNvPr id="3" name="Tijdelijke aanduiding voor inhoud 2"/>
          <p:cNvSpPr>
            <a:spLocks noGrp="1"/>
          </p:cNvSpPr>
          <p:nvPr>
            <p:ph idx="1"/>
          </p:nvPr>
        </p:nvSpPr>
        <p:spPr>
          <a:xfrm>
            <a:off x="553560" y="763146"/>
            <a:ext cx="8229600" cy="3827142"/>
          </a:xfrm>
        </p:spPr>
        <p:txBody>
          <a:bodyPr>
            <a:normAutofit/>
          </a:bodyPr>
          <a:lstStyle/>
          <a:p>
            <a:r>
              <a:rPr lang="nl-NL" dirty="0"/>
              <a:t>B rit voor dame, 78 jaar, met algehele malaise </a:t>
            </a:r>
          </a:p>
          <a:p>
            <a:r>
              <a:rPr lang="nl-NL" dirty="0"/>
              <a:t>Huisarts net weg en geen overdracht </a:t>
            </a:r>
          </a:p>
          <a:p>
            <a:r>
              <a:rPr lang="nl-NL" dirty="0"/>
              <a:t>VG: veneuze insufficiëntie en hoge bloeddruk</a:t>
            </a:r>
          </a:p>
          <a:p>
            <a:pPr marL="0" indent="0">
              <a:buNone/>
            </a:pPr>
            <a:endParaRPr lang="nl-NL" dirty="0"/>
          </a:p>
          <a:p>
            <a:r>
              <a:rPr lang="nl-NL" dirty="0"/>
              <a:t>Controles ambulance: RR 123 / 87, pols: 78 reg, saturatie: 90%, ademarbeid verhoogd en gevoel van benauwdheid, oedeem benen</a:t>
            </a:r>
          </a:p>
          <a:p>
            <a:pPr marL="0" indent="0">
              <a:buNone/>
            </a:pPr>
            <a:endParaRPr lang="nl-NL" dirty="0"/>
          </a:p>
          <a:p>
            <a:r>
              <a:rPr lang="nl-NL" b="1" dirty="0"/>
              <a:t>Vraag: jullie zijn nu de ambulance verpleegkundige. Wat doe je?</a:t>
            </a:r>
          </a:p>
          <a:p>
            <a:pPr lvl="1">
              <a:buFont typeface="Arial" panose="020B0604020202020204" pitchFamily="34" charset="0"/>
              <a:buChar char="‒"/>
            </a:pPr>
            <a:r>
              <a:rPr lang="nl-NL" dirty="0"/>
              <a:t>HAP bellen voor overleg </a:t>
            </a:r>
          </a:p>
          <a:p>
            <a:pPr lvl="1">
              <a:buFont typeface="Arial" panose="020B0604020202020204" pitchFamily="34" charset="0"/>
              <a:buChar char="‒"/>
            </a:pPr>
            <a:r>
              <a:rPr lang="nl-NL" dirty="0"/>
              <a:t>A1 rit bestellen via meldkamer</a:t>
            </a:r>
          </a:p>
          <a:p>
            <a:pPr marL="192087" lvl="1" indent="0">
              <a:buNone/>
            </a:pPr>
            <a:r>
              <a:rPr lang="nl-NL" b="1" dirty="0"/>
              <a:t>Vraag: wat is een goede overdracht en wat is het belang van een goede overdracht?</a:t>
            </a:r>
            <a:endParaRPr lang="nl-NL" dirty="0"/>
          </a:p>
          <a:p>
            <a:pPr marL="342900" indent="-342900">
              <a:buAutoNum type="arabicPeriod"/>
            </a:pPr>
            <a:endParaRPr lang="nl-NL" dirty="0"/>
          </a:p>
        </p:txBody>
      </p:sp>
      <p:sp>
        <p:nvSpPr>
          <p:cNvPr id="5" name="Tijdelijke aanduiding voor dianummer 4"/>
          <p:cNvSpPr>
            <a:spLocks noGrp="1"/>
          </p:cNvSpPr>
          <p:nvPr>
            <p:ph type="sldNum" sz="quarter" idx="12"/>
          </p:nvPr>
        </p:nvSpPr>
        <p:spPr/>
        <p:txBody>
          <a:bodyPr/>
          <a:lstStyle/>
          <a:p>
            <a:fld id="{79005306-4E58-2041-8BB6-BF0F1940E8D3}" type="slidenum">
              <a:rPr lang="nl-NL" smtClean="0"/>
              <a:t>10</a:t>
            </a:fld>
            <a:endParaRPr lang="nl-NL"/>
          </a:p>
        </p:txBody>
      </p:sp>
    </p:spTree>
    <p:extLst>
      <p:ext uri="{BB962C8B-B14F-4D97-AF65-F5344CB8AC3E}">
        <p14:creationId xmlns:p14="http://schemas.microsoft.com/office/powerpoint/2010/main" val="682049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Casus 2: afstemming zorg?</a:t>
            </a:r>
          </a:p>
        </p:txBody>
      </p:sp>
    </p:spTree>
    <p:extLst>
      <p:ext uri="{BB962C8B-B14F-4D97-AF65-F5344CB8AC3E}">
        <p14:creationId xmlns:p14="http://schemas.microsoft.com/office/powerpoint/2010/main" val="1208767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2: baby van 4 weken</a:t>
            </a:r>
          </a:p>
        </p:txBody>
      </p:sp>
      <p:sp>
        <p:nvSpPr>
          <p:cNvPr id="3" name="Tijdelijke aanduiding voor inhoud 2"/>
          <p:cNvSpPr>
            <a:spLocks noGrp="1"/>
          </p:cNvSpPr>
          <p:nvPr>
            <p:ph idx="1"/>
          </p:nvPr>
        </p:nvSpPr>
        <p:spPr/>
        <p:txBody>
          <a:bodyPr>
            <a:normAutofit/>
          </a:bodyPr>
          <a:lstStyle/>
          <a:p>
            <a:pPr marL="192087" lvl="1" indent="0">
              <a:buNone/>
            </a:pPr>
            <a:endParaRPr lang="nl-NL" dirty="0"/>
          </a:p>
          <a:p>
            <a:pPr lvl="1"/>
            <a:endParaRPr lang="nl-NL" dirty="0"/>
          </a:p>
          <a:p>
            <a:pPr lvl="1"/>
            <a:endParaRPr lang="nl-NL" dirty="0"/>
          </a:p>
          <a:p>
            <a:endParaRPr lang="nl-NL" dirty="0"/>
          </a:p>
          <a:p>
            <a:pPr marL="0" indent="0">
              <a:buNone/>
            </a:pPr>
            <a:endParaRPr lang="nl-NL" dirty="0"/>
          </a:p>
        </p:txBody>
      </p:sp>
      <p:sp>
        <p:nvSpPr>
          <p:cNvPr id="5" name="Tijdelijke aanduiding voor dianummer 4"/>
          <p:cNvSpPr>
            <a:spLocks noGrp="1"/>
          </p:cNvSpPr>
          <p:nvPr>
            <p:ph type="sldNum" sz="quarter" idx="12"/>
          </p:nvPr>
        </p:nvSpPr>
        <p:spPr/>
        <p:txBody>
          <a:bodyPr/>
          <a:lstStyle/>
          <a:p>
            <a:fld id="{79005306-4E58-2041-8BB6-BF0F1940E8D3}" type="slidenum">
              <a:rPr lang="nl-NL" smtClean="0"/>
              <a:t>12</a:t>
            </a:fld>
            <a:endParaRPr lang="nl-NL"/>
          </a:p>
        </p:txBody>
      </p:sp>
      <p:sp>
        <p:nvSpPr>
          <p:cNvPr id="7" name="Tekstvak 6">
            <a:extLst>
              <a:ext uri="{FF2B5EF4-FFF2-40B4-BE49-F238E27FC236}">
                <a16:creationId xmlns:a16="http://schemas.microsoft.com/office/drawing/2014/main" id="{C5810A39-4C4A-42C8-8FA8-C3F02685ACA3}"/>
              </a:ext>
            </a:extLst>
          </p:cNvPr>
          <p:cNvSpPr txBox="1"/>
          <p:nvPr/>
        </p:nvSpPr>
        <p:spPr>
          <a:xfrm>
            <a:off x="470568" y="1142875"/>
            <a:ext cx="7219536" cy="2800767"/>
          </a:xfrm>
          <a:prstGeom prst="rect">
            <a:avLst/>
          </a:prstGeom>
          <a:noFill/>
        </p:spPr>
        <p:txBody>
          <a:bodyPr wrap="square">
            <a:spAutoFit/>
          </a:bodyPr>
          <a:lstStyle/>
          <a:p>
            <a:pPr marL="285750" indent="-285750">
              <a:buClr>
                <a:schemeClr val="accent4"/>
              </a:buClr>
              <a:buFont typeface="Wingdings" panose="05000000000000000000" pitchFamily="2" charset="2"/>
              <a:buChar char="§"/>
            </a:pPr>
            <a:r>
              <a:rPr lang="nl-NL" sz="1600" dirty="0">
                <a:latin typeface="Arial" panose="020B0604020202020204" pitchFamily="34" charset="0"/>
                <a:cs typeface="Arial" panose="020B0604020202020204" pitchFamily="34" charset="0"/>
              </a:rPr>
              <a:t>Moeder belt HAP over baby, 4 weken oud</a:t>
            </a:r>
          </a:p>
          <a:p>
            <a:pPr marL="285750" indent="-285750">
              <a:buClr>
                <a:schemeClr val="accent4"/>
              </a:buClr>
              <a:buFont typeface="Wingdings" panose="05000000000000000000" pitchFamily="2" charset="2"/>
              <a:buChar char="§"/>
            </a:pPr>
            <a:r>
              <a:rPr lang="nl-NL" sz="1600" dirty="0">
                <a:latin typeface="Arial" panose="020B0604020202020204" pitchFamily="34" charset="0"/>
                <a:cs typeface="Arial" panose="020B0604020202020204" pitchFamily="34" charset="0"/>
              </a:rPr>
              <a:t>Baby is sloom met blauwe lippen tijdens voeding </a:t>
            </a:r>
          </a:p>
          <a:p>
            <a:pPr marL="285750" indent="-285750">
              <a:buClr>
                <a:schemeClr val="accent4"/>
              </a:buClr>
              <a:buFont typeface="Wingdings" panose="05000000000000000000" pitchFamily="2" charset="2"/>
              <a:buChar char="§"/>
            </a:pPr>
            <a:r>
              <a:rPr lang="nl-NL" sz="1600" dirty="0">
                <a:latin typeface="Arial" panose="020B0604020202020204" pitchFamily="34" charset="0"/>
                <a:cs typeface="Arial" panose="020B0604020202020204" pitchFamily="34" charset="0"/>
              </a:rPr>
              <a:t>Triage: U1 </a:t>
            </a:r>
          </a:p>
          <a:p>
            <a:pPr marL="285750" indent="-285750">
              <a:buClr>
                <a:schemeClr val="accent4"/>
              </a:buClr>
              <a:buFont typeface="Wingdings" panose="05000000000000000000" pitchFamily="2" charset="2"/>
              <a:buChar char="§"/>
            </a:pPr>
            <a:r>
              <a:rPr lang="nl-NL" sz="1600" dirty="0">
                <a:latin typeface="Arial" panose="020B0604020202020204" pitchFamily="34" charset="0"/>
                <a:cs typeface="Arial" panose="020B0604020202020204" pitchFamily="34" charset="0"/>
              </a:rPr>
              <a:t>Ambulance beoordeelt baby: waardes goed </a:t>
            </a:r>
          </a:p>
          <a:p>
            <a:pPr marL="285750" indent="-285750">
              <a:buClr>
                <a:schemeClr val="accent4"/>
              </a:buClr>
              <a:buFont typeface="Wingdings" panose="05000000000000000000" pitchFamily="2" charset="2"/>
              <a:buChar char="§"/>
            </a:pPr>
            <a:r>
              <a:rPr lang="nl-NL" sz="1600" dirty="0" err="1">
                <a:latin typeface="Arial" panose="020B0604020202020204" pitchFamily="34" charset="0"/>
                <a:cs typeface="Arial" panose="020B0604020202020204" pitchFamily="34" charset="0"/>
              </a:rPr>
              <a:t>Ambu</a:t>
            </a:r>
            <a:r>
              <a:rPr lang="nl-NL" sz="1600" dirty="0">
                <a:latin typeface="Arial" panose="020B0604020202020204" pitchFamily="34" charset="0"/>
                <a:cs typeface="Arial" panose="020B0604020202020204" pitchFamily="34" charset="0"/>
              </a:rPr>
              <a:t> belt huisarts voor overleg: wat te doen?</a:t>
            </a:r>
          </a:p>
          <a:p>
            <a:pPr marL="285750" indent="-285750">
              <a:buClr>
                <a:schemeClr val="accent4"/>
              </a:buClr>
              <a:buFont typeface="Wingdings" panose="05000000000000000000" pitchFamily="2" charset="2"/>
              <a:buChar char="§"/>
            </a:pPr>
            <a:endParaRPr lang="nl-NL" sz="16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endParaRPr lang="nl-NL" sz="16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endParaRPr lang="nl-NL" sz="16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endParaRPr lang="nl-NL" sz="16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nl-NL" sz="1600" b="1" dirty="0">
                <a:latin typeface="Arial" panose="020B0604020202020204" pitchFamily="34" charset="0"/>
                <a:cs typeface="Arial" panose="020B0604020202020204" pitchFamily="34" charset="0"/>
              </a:rPr>
              <a:t>Vraag: schrijf kort op hoe je tot een vervolg/afstemming komt met ambulance </a:t>
            </a:r>
          </a:p>
        </p:txBody>
      </p:sp>
    </p:spTree>
    <p:extLst>
      <p:ext uri="{BB962C8B-B14F-4D97-AF65-F5344CB8AC3E}">
        <p14:creationId xmlns:p14="http://schemas.microsoft.com/office/powerpoint/2010/main" val="880386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Casus 3: </a:t>
            </a:r>
            <a:r>
              <a:rPr lang="nl-NL" dirty="0" err="1"/>
              <a:t>matchende</a:t>
            </a:r>
            <a:r>
              <a:rPr lang="nl-NL" dirty="0"/>
              <a:t> protocollen?</a:t>
            </a:r>
          </a:p>
        </p:txBody>
      </p:sp>
    </p:spTree>
    <p:extLst>
      <p:ext uri="{BB962C8B-B14F-4D97-AF65-F5344CB8AC3E}">
        <p14:creationId xmlns:p14="http://schemas.microsoft.com/office/powerpoint/2010/main" val="1921888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3: </a:t>
            </a:r>
            <a:r>
              <a:rPr lang="nl-NL" dirty="0" err="1"/>
              <a:t>matchende</a:t>
            </a:r>
            <a:r>
              <a:rPr lang="nl-NL" dirty="0"/>
              <a:t> protocollen?</a:t>
            </a:r>
          </a:p>
        </p:txBody>
      </p:sp>
      <p:sp>
        <p:nvSpPr>
          <p:cNvPr id="3" name="Tijdelijke aanduiding voor inhoud 2"/>
          <p:cNvSpPr>
            <a:spLocks noGrp="1"/>
          </p:cNvSpPr>
          <p:nvPr>
            <p:ph idx="1"/>
          </p:nvPr>
        </p:nvSpPr>
        <p:spPr/>
        <p:txBody>
          <a:bodyPr/>
          <a:lstStyle/>
          <a:p>
            <a:r>
              <a:rPr lang="nl-NL" dirty="0"/>
              <a:t>Man van 43 jaar, blanco </a:t>
            </a:r>
            <a:r>
              <a:rPr lang="nl-NL" dirty="0" err="1"/>
              <a:t>vg</a:t>
            </a:r>
            <a:r>
              <a:rPr lang="nl-NL" dirty="0"/>
              <a:t>, gevallen MTB </a:t>
            </a:r>
          </a:p>
          <a:p>
            <a:r>
              <a:rPr lang="nl-NL" dirty="0"/>
              <a:t>1 uur later pijnklachten </a:t>
            </a:r>
          </a:p>
          <a:p>
            <a:r>
              <a:rPr lang="nl-NL" dirty="0"/>
              <a:t>Belt de HAP en vraagt wat te doen </a:t>
            </a:r>
          </a:p>
          <a:p>
            <a:r>
              <a:rPr lang="nl-NL" dirty="0"/>
              <a:t>Beoordeeld door huisarts: drukpijn C4 en C5</a:t>
            </a:r>
          </a:p>
          <a:p>
            <a:endParaRPr lang="nl-NL" dirty="0"/>
          </a:p>
          <a:p>
            <a:endParaRPr lang="nl-NL" dirty="0"/>
          </a:p>
          <a:p>
            <a:endParaRPr lang="nl-NL" dirty="0"/>
          </a:p>
          <a:p>
            <a:r>
              <a:rPr lang="nl-NL" b="1" dirty="0"/>
              <a:t>Vraag: immobiliseren CWK?</a:t>
            </a:r>
          </a:p>
          <a:p>
            <a:pPr lvl="1">
              <a:buFont typeface="Arial" panose="020B0604020202020204" pitchFamily="34" charset="0"/>
              <a:buChar char="‒"/>
            </a:pPr>
            <a:r>
              <a:rPr lang="nl-NL" dirty="0"/>
              <a:t>ja </a:t>
            </a:r>
          </a:p>
          <a:p>
            <a:pPr lvl="1">
              <a:buFont typeface="Arial" panose="020B0604020202020204" pitchFamily="34" charset="0"/>
              <a:buChar char="‒"/>
            </a:pPr>
            <a:r>
              <a:rPr lang="nl-NL" dirty="0"/>
              <a:t>nee</a:t>
            </a:r>
          </a:p>
        </p:txBody>
      </p:sp>
      <p:sp>
        <p:nvSpPr>
          <p:cNvPr id="5" name="Tijdelijke aanduiding voor dianummer 4"/>
          <p:cNvSpPr>
            <a:spLocks noGrp="1"/>
          </p:cNvSpPr>
          <p:nvPr>
            <p:ph type="sldNum" sz="quarter" idx="12"/>
          </p:nvPr>
        </p:nvSpPr>
        <p:spPr/>
        <p:txBody>
          <a:bodyPr/>
          <a:lstStyle/>
          <a:p>
            <a:fld id="{79005306-4E58-2041-8BB6-BF0F1940E8D3}" type="slidenum">
              <a:rPr lang="nl-NL" smtClean="0"/>
              <a:t>14</a:t>
            </a:fld>
            <a:endParaRPr lang="nl-NL"/>
          </a:p>
        </p:txBody>
      </p:sp>
    </p:spTree>
    <p:extLst>
      <p:ext uri="{BB962C8B-B14F-4D97-AF65-F5344CB8AC3E}">
        <p14:creationId xmlns:p14="http://schemas.microsoft.com/office/powerpoint/2010/main" val="2198613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Casus 4: wie is verantwoordelijk?</a:t>
            </a:r>
          </a:p>
        </p:txBody>
      </p:sp>
    </p:spTree>
    <p:extLst>
      <p:ext uri="{BB962C8B-B14F-4D97-AF65-F5344CB8AC3E}">
        <p14:creationId xmlns:p14="http://schemas.microsoft.com/office/powerpoint/2010/main" val="4129773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4: wie is verantwoordelijk?</a:t>
            </a:r>
          </a:p>
        </p:txBody>
      </p:sp>
      <p:sp>
        <p:nvSpPr>
          <p:cNvPr id="3" name="Tijdelijke aanduiding voor inhoud 2"/>
          <p:cNvSpPr>
            <a:spLocks noGrp="1"/>
          </p:cNvSpPr>
          <p:nvPr>
            <p:ph idx="1"/>
          </p:nvPr>
        </p:nvSpPr>
        <p:spPr>
          <a:xfrm>
            <a:off x="443832" y="763146"/>
            <a:ext cx="8553864" cy="3808854"/>
          </a:xfrm>
        </p:spPr>
        <p:txBody>
          <a:bodyPr>
            <a:normAutofit lnSpcReduction="10000"/>
          </a:bodyPr>
          <a:lstStyle/>
          <a:p>
            <a:r>
              <a:rPr lang="nl-NL" dirty="0"/>
              <a:t>Vrouw van 34 jaar, 8 weken zwanger: buikgriep?</a:t>
            </a:r>
          </a:p>
          <a:p>
            <a:r>
              <a:rPr lang="nl-NL" dirty="0"/>
              <a:t>Verloskundige niet bereikbaar </a:t>
            </a:r>
          </a:p>
          <a:p>
            <a:r>
              <a:rPr lang="nl-NL" dirty="0"/>
              <a:t>Triage HAP: U3 en naar verloskundige </a:t>
            </a:r>
          </a:p>
          <a:p>
            <a:r>
              <a:rPr lang="nl-NL" dirty="0"/>
              <a:t>Twee uur later U1 en ambulance </a:t>
            </a:r>
          </a:p>
          <a:p>
            <a:r>
              <a:rPr lang="nl-NL" dirty="0"/>
              <a:t>Overleg ambulance met HAP: patiënte naar verloskundige</a:t>
            </a:r>
          </a:p>
          <a:p>
            <a:r>
              <a:rPr lang="nl-NL" dirty="0"/>
              <a:t>Vijf uur later: ingestuurd door verloskundige: EUG </a:t>
            </a:r>
          </a:p>
          <a:p>
            <a:endParaRPr lang="nl-NL" dirty="0"/>
          </a:p>
          <a:p>
            <a:endParaRPr lang="nl-NL" dirty="0"/>
          </a:p>
          <a:p>
            <a:r>
              <a:rPr lang="nl-NL" b="1" dirty="0"/>
              <a:t>Vraag: waar ligt verantwoordelijkheid met betrekking tot spoedzorg aan </a:t>
            </a:r>
            <a:r>
              <a:rPr lang="nl-NL" b="1" dirty="0" err="1"/>
              <a:t>zwangeren</a:t>
            </a:r>
            <a:r>
              <a:rPr lang="nl-NL" b="1" dirty="0"/>
              <a:t>?</a:t>
            </a:r>
          </a:p>
          <a:p>
            <a:pPr lvl="1">
              <a:buFont typeface="Arial" panose="020B0604020202020204" pitchFamily="34" charset="0"/>
              <a:buChar char="‒"/>
            </a:pPr>
            <a:r>
              <a:rPr lang="nl-NL" dirty="0"/>
              <a:t>huisarts en verloskundige</a:t>
            </a:r>
          </a:p>
          <a:p>
            <a:pPr lvl="1">
              <a:buFont typeface="Arial" panose="020B0604020202020204" pitchFamily="34" charset="0"/>
              <a:buChar char="‒"/>
            </a:pPr>
            <a:r>
              <a:rPr lang="nl-NL" dirty="0"/>
              <a:t>verloskundige en gynaecoloog</a:t>
            </a:r>
          </a:p>
          <a:p>
            <a:pPr lvl="1">
              <a:buFont typeface="Arial" panose="020B0604020202020204" pitchFamily="34" charset="0"/>
              <a:buChar char="‒"/>
            </a:pPr>
            <a:r>
              <a:rPr lang="nl-NL" dirty="0"/>
              <a:t>ambulance, huisarts en verloskundige</a:t>
            </a:r>
          </a:p>
          <a:p>
            <a:pPr lvl="1">
              <a:buFont typeface="Arial" panose="020B0604020202020204" pitchFamily="34" charset="0"/>
              <a:buChar char="‒"/>
            </a:pPr>
            <a:r>
              <a:rPr lang="nl-NL" dirty="0"/>
              <a:t>gynaecoloog en huisarts</a:t>
            </a:r>
          </a:p>
          <a:p>
            <a:endParaRPr lang="nl-NL" dirty="0"/>
          </a:p>
        </p:txBody>
      </p:sp>
      <p:sp>
        <p:nvSpPr>
          <p:cNvPr id="5" name="Tijdelijke aanduiding voor dianummer 4"/>
          <p:cNvSpPr>
            <a:spLocks noGrp="1"/>
          </p:cNvSpPr>
          <p:nvPr>
            <p:ph type="sldNum" sz="quarter" idx="12"/>
          </p:nvPr>
        </p:nvSpPr>
        <p:spPr/>
        <p:txBody>
          <a:bodyPr/>
          <a:lstStyle/>
          <a:p>
            <a:fld id="{79005306-4E58-2041-8BB6-BF0F1940E8D3}" type="slidenum">
              <a:rPr lang="nl-NL" smtClean="0"/>
              <a:t>16</a:t>
            </a:fld>
            <a:endParaRPr lang="nl-NL"/>
          </a:p>
        </p:txBody>
      </p:sp>
    </p:spTree>
    <p:extLst>
      <p:ext uri="{BB962C8B-B14F-4D97-AF65-F5344CB8AC3E}">
        <p14:creationId xmlns:p14="http://schemas.microsoft.com/office/powerpoint/2010/main" val="2262748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Heb je nog vragen of opmerkingen?</a:t>
            </a:r>
          </a:p>
        </p:txBody>
      </p:sp>
    </p:spTree>
    <p:extLst>
      <p:ext uri="{BB962C8B-B14F-4D97-AF65-F5344CB8AC3E}">
        <p14:creationId xmlns:p14="http://schemas.microsoft.com/office/powerpoint/2010/main" val="2423591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54E259D-C4F1-4C02-A280-6A7E54D5028D}"/>
              </a:ext>
            </a:extLst>
          </p:cNvPr>
          <p:cNvSpPr>
            <a:spLocks noGrp="1"/>
          </p:cNvSpPr>
          <p:nvPr>
            <p:ph type="title"/>
          </p:nvPr>
        </p:nvSpPr>
        <p:spPr/>
        <p:txBody>
          <a:bodyPr/>
          <a:lstStyle/>
          <a:p>
            <a:r>
              <a:rPr lang="nl-NL" dirty="0"/>
              <a:t>Samenvatting</a:t>
            </a:r>
          </a:p>
        </p:txBody>
      </p:sp>
      <p:pic>
        <p:nvPicPr>
          <p:cNvPr id="2" name="Tijdelijke aanduiding voor inhoud 1">
            <a:extLst>
              <a:ext uri="{FF2B5EF4-FFF2-40B4-BE49-F238E27FC236}">
                <a16:creationId xmlns:a16="http://schemas.microsoft.com/office/drawing/2014/main" id="{26C5C5B7-564D-4224-8F19-36559F908E1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76652" y="3416428"/>
            <a:ext cx="2867348" cy="1612883"/>
          </a:xfrm>
          <a:prstGeom prst="rect">
            <a:avLst/>
          </a:prstGeom>
        </p:spPr>
      </p:pic>
      <p:sp>
        <p:nvSpPr>
          <p:cNvPr id="5" name="Tekstvak 4">
            <a:extLst>
              <a:ext uri="{FF2B5EF4-FFF2-40B4-BE49-F238E27FC236}">
                <a16:creationId xmlns:a16="http://schemas.microsoft.com/office/drawing/2014/main" id="{18D3CAB3-9D70-4C35-8BA7-135411C5E231}"/>
              </a:ext>
            </a:extLst>
          </p:cNvPr>
          <p:cNvSpPr txBox="1"/>
          <p:nvPr/>
        </p:nvSpPr>
        <p:spPr>
          <a:xfrm>
            <a:off x="470568" y="1142875"/>
            <a:ext cx="7219536" cy="4801314"/>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nl-NL" dirty="0">
                <a:latin typeface="Arial" panose="020B0604020202020204" pitchFamily="34" charset="0"/>
                <a:cs typeface="Arial" panose="020B0604020202020204" pitchFamily="34" charset="0"/>
              </a:rPr>
              <a:t>Wees je bewust van je eigen ‘samenwerking’-skills</a:t>
            </a:r>
          </a:p>
          <a:p>
            <a:pPr marL="285750" indent="-285750">
              <a:buClr>
                <a:schemeClr val="accent1"/>
              </a:buClr>
              <a:buFont typeface="Wingdings" panose="05000000000000000000" pitchFamily="2" charset="2"/>
              <a:buChar char="§"/>
            </a:pPr>
            <a:endParaRPr lang="nl-NL" dirty="0">
              <a:latin typeface="Arial" panose="020B0604020202020204" pitchFamily="34" charset="0"/>
              <a:cs typeface="Arial" panose="020B0604020202020204" pitchFamily="34" charset="0"/>
            </a:endParaRPr>
          </a:p>
          <a:p>
            <a:pPr marL="285750" indent="-285750">
              <a:buClr>
                <a:schemeClr val="accent1"/>
              </a:buClr>
              <a:buFont typeface="Wingdings" panose="05000000000000000000" pitchFamily="2" charset="2"/>
              <a:buChar char="§"/>
            </a:pPr>
            <a:r>
              <a:rPr lang="nl-NL" dirty="0">
                <a:latin typeface="Arial" panose="020B0604020202020204" pitchFamily="34" charset="0"/>
                <a:cs typeface="Arial" panose="020B0604020202020204" pitchFamily="34" charset="0"/>
              </a:rPr>
              <a:t>Competenties in samenwerking → goede samenwerking</a:t>
            </a:r>
          </a:p>
          <a:p>
            <a:pPr marL="285750" indent="-285750">
              <a:buClr>
                <a:schemeClr val="accent1"/>
              </a:buClr>
              <a:buFont typeface="Wingdings" panose="05000000000000000000" pitchFamily="2" charset="2"/>
              <a:buChar char="§"/>
            </a:pPr>
            <a:endParaRPr lang="nl-NL" dirty="0">
              <a:latin typeface="Arial" panose="020B0604020202020204" pitchFamily="34" charset="0"/>
              <a:cs typeface="Arial" panose="020B0604020202020204" pitchFamily="34" charset="0"/>
            </a:endParaRPr>
          </a:p>
          <a:p>
            <a:pPr marL="285750" indent="-285750">
              <a:buClr>
                <a:schemeClr val="accent1"/>
              </a:buClr>
              <a:buFont typeface="Wingdings" panose="05000000000000000000" pitchFamily="2" charset="2"/>
              <a:buChar char="§"/>
            </a:pPr>
            <a:r>
              <a:rPr lang="nl-NL" dirty="0">
                <a:latin typeface="Arial" panose="020B0604020202020204" pitchFamily="34" charset="0"/>
                <a:cs typeface="Arial" panose="020B0604020202020204" pitchFamily="34" charset="0"/>
              </a:rPr>
              <a:t>Zorg voor een overdracht qua zorg</a:t>
            </a:r>
          </a:p>
          <a:p>
            <a:pPr marL="285750" indent="-285750">
              <a:buClr>
                <a:schemeClr val="accent1"/>
              </a:buClr>
              <a:buFont typeface="Wingdings" panose="05000000000000000000" pitchFamily="2" charset="2"/>
              <a:buChar char="§"/>
            </a:pPr>
            <a:endParaRPr lang="nl-NL" dirty="0">
              <a:latin typeface="Arial" panose="020B0604020202020204" pitchFamily="34" charset="0"/>
              <a:cs typeface="Arial" panose="020B0604020202020204" pitchFamily="34" charset="0"/>
            </a:endParaRPr>
          </a:p>
          <a:p>
            <a:pPr marL="285750" indent="-285750">
              <a:buClr>
                <a:schemeClr val="accent1"/>
              </a:buClr>
              <a:buFont typeface="Wingdings" panose="05000000000000000000" pitchFamily="2" charset="2"/>
              <a:buChar char="§"/>
            </a:pPr>
            <a:r>
              <a:rPr lang="nl-NL" dirty="0">
                <a:latin typeface="Arial" panose="020B0604020202020204" pitchFamily="34" charset="0"/>
                <a:cs typeface="Arial" panose="020B0604020202020204" pitchFamily="34" charset="0"/>
              </a:rPr>
              <a:t>Zorg voor de juiste afstemming qua zorg</a:t>
            </a:r>
          </a:p>
          <a:p>
            <a:pPr marL="285750" indent="-285750">
              <a:buClr>
                <a:schemeClr val="accent1"/>
              </a:buClr>
              <a:buFont typeface="Wingdings" panose="05000000000000000000" pitchFamily="2" charset="2"/>
              <a:buChar char="§"/>
            </a:pPr>
            <a:endParaRPr lang="nl-NL" dirty="0">
              <a:latin typeface="Arial" panose="020B0604020202020204" pitchFamily="34" charset="0"/>
              <a:cs typeface="Arial" panose="020B0604020202020204" pitchFamily="34" charset="0"/>
            </a:endParaRPr>
          </a:p>
          <a:p>
            <a:pPr marL="285750" indent="-285750">
              <a:buClr>
                <a:schemeClr val="accent1"/>
              </a:buClr>
              <a:buFont typeface="Wingdings" panose="05000000000000000000" pitchFamily="2" charset="2"/>
              <a:buChar char="§"/>
            </a:pPr>
            <a:r>
              <a:rPr lang="nl-NL" dirty="0">
                <a:latin typeface="Arial" panose="020B0604020202020204" pitchFamily="34" charset="0"/>
                <a:cs typeface="Arial" panose="020B0604020202020204" pitchFamily="34" charset="0"/>
              </a:rPr>
              <a:t>Op de hoogte zijn van overlap / verschillen protocollen</a:t>
            </a:r>
          </a:p>
          <a:p>
            <a:pPr marL="285750" indent="-285750">
              <a:buClr>
                <a:schemeClr val="accent1"/>
              </a:buClr>
              <a:buFont typeface="Wingdings" panose="05000000000000000000" pitchFamily="2" charset="2"/>
              <a:buChar char="§"/>
            </a:pPr>
            <a:endParaRPr lang="nl-NL" dirty="0">
              <a:latin typeface="Arial" panose="020B0604020202020204" pitchFamily="34" charset="0"/>
              <a:cs typeface="Arial" panose="020B0604020202020204" pitchFamily="34" charset="0"/>
            </a:endParaRPr>
          </a:p>
          <a:p>
            <a:pPr marL="285750" indent="-285750">
              <a:buClr>
                <a:schemeClr val="accent1"/>
              </a:buClr>
              <a:buFont typeface="Wingdings" panose="05000000000000000000" pitchFamily="2" charset="2"/>
              <a:buChar char="§"/>
            </a:pPr>
            <a:r>
              <a:rPr lang="nl-NL" dirty="0">
                <a:latin typeface="Arial" panose="020B0604020202020204" pitchFamily="34" charset="0"/>
                <a:cs typeface="Arial" panose="020B0604020202020204" pitchFamily="34" charset="0"/>
              </a:rPr>
              <a:t>Afstemmen verantwoordelijkheid</a:t>
            </a:r>
          </a:p>
          <a:p>
            <a:pPr marL="285750" indent="-285750">
              <a:buFont typeface="Wingdings" panose="05000000000000000000" pitchFamily="2" charset="2"/>
              <a:buChar char="ü"/>
            </a:pPr>
            <a:endParaRPr lang="nl-NL" dirty="0"/>
          </a:p>
          <a:p>
            <a:endParaRPr lang="nl-NL" dirty="0"/>
          </a:p>
          <a:p>
            <a:endParaRPr lang="nl-NL" dirty="0"/>
          </a:p>
          <a:p>
            <a:endParaRPr lang="nl-NL" dirty="0"/>
          </a:p>
          <a:p>
            <a:endParaRPr lang="nl-NL" dirty="0"/>
          </a:p>
          <a:p>
            <a:endParaRPr lang="nl-NL" b="1" dirty="0"/>
          </a:p>
        </p:txBody>
      </p:sp>
    </p:spTree>
    <p:extLst>
      <p:ext uri="{BB962C8B-B14F-4D97-AF65-F5344CB8AC3E}">
        <p14:creationId xmlns:p14="http://schemas.microsoft.com/office/powerpoint/2010/main" val="2028834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Inhoud</a:t>
            </a:r>
          </a:p>
        </p:txBody>
      </p:sp>
      <p:sp>
        <p:nvSpPr>
          <p:cNvPr id="3" name="Tijdelijke aanduiding voor inhoud 2"/>
          <p:cNvSpPr>
            <a:spLocks noGrp="1"/>
          </p:cNvSpPr>
          <p:nvPr>
            <p:ph idx="1"/>
          </p:nvPr>
        </p:nvSpPr>
        <p:spPr/>
        <p:txBody>
          <a:bodyPr/>
          <a:lstStyle/>
          <a:p>
            <a:r>
              <a:rPr lang="nl-NL" dirty="0"/>
              <a:t>Leerdoelen</a:t>
            </a:r>
          </a:p>
          <a:p>
            <a:pPr marL="192087" lvl="1" indent="0">
              <a:buNone/>
            </a:pPr>
            <a:endParaRPr lang="nl-NL" dirty="0"/>
          </a:p>
          <a:p>
            <a:r>
              <a:rPr lang="nl-NL" dirty="0"/>
              <a:t>Goede samenwerking		</a:t>
            </a:r>
          </a:p>
          <a:p>
            <a:endParaRPr lang="nl-NL" dirty="0"/>
          </a:p>
          <a:p>
            <a:r>
              <a:rPr lang="nl-NL" dirty="0"/>
              <a:t>Casuïstiek 		</a:t>
            </a:r>
          </a:p>
          <a:p>
            <a:pPr marL="0" indent="0">
              <a:buNone/>
            </a:pPr>
            <a:r>
              <a:rPr lang="nl-NL" dirty="0"/>
              <a:t>		</a:t>
            </a:r>
          </a:p>
          <a:p>
            <a:r>
              <a:rPr lang="nl-NL" dirty="0"/>
              <a:t>Afsluiting				</a:t>
            </a:r>
          </a:p>
          <a:p>
            <a:pPr marL="0" indent="0">
              <a:buNone/>
            </a:pPr>
            <a:r>
              <a:rPr lang="nl-NL" dirty="0"/>
              <a:t>	</a:t>
            </a:r>
          </a:p>
          <a:p>
            <a:endParaRPr lang="nl-NL" dirty="0"/>
          </a:p>
        </p:txBody>
      </p:sp>
      <p:sp>
        <p:nvSpPr>
          <p:cNvPr id="5" name="Tijdelijke aanduiding voor dianummer 4"/>
          <p:cNvSpPr>
            <a:spLocks noGrp="1"/>
          </p:cNvSpPr>
          <p:nvPr>
            <p:ph type="sldNum" sz="quarter" idx="12"/>
          </p:nvPr>
        </p:nvSpPr>
        <p:spPr/>
        <p:txBody>
          <a:bodyPr/>
          <a:lstStyle/>
          <a:p>
            <a:fld id="{79005306-4E58-2041-8BB6-BF0F1940E8D3}" type="slidenum">
              <a:rPr lang="nl-NL" smtClean="0"/>
              <a:t>2</a:t>
            </a:fld>
            <a:endParaRPr lang="nl-NL"/>
          </a:p>
        </p:txBody>
      </p:sp>
      <p:pic>
        <p:nvPicPr>
          <p:cNvPr id="6" name="Afbeelding 5">
            <a:extLst>
              <a:ext uri="{FF2B5EF4-FFF2-40B4-BE49-F238E27FC236}">
                <a16:creationId xmlns:a16="http://schemas.microsoft.com/office/drawing/2014/main" id="{504A64C3-E73D-4ED2-89F6-D89EFFC54A4D}"/>
              </a:ext>
            </a:extLst>
          </p:cNvPr>
          <p:cNvPicPr>
            <a:picLocks noChangeAspect="1"/>
          </p:cNvPicPr>
          <p:nvPr/>
        </p:nvPicPr>
        <p:blipFill>
          <a:blip r:embed="rId3"/>
          <a:stretch>
            <a:fillRect/>
          </a:stretch>
        </p:blipFill>
        <p:spPr>
          <a:xfrm>
            <a:off x="5471029" y="520268"/>
            <a:ext cx="3011685" cy="4102964"/>
          </a:xfrm>
          <a:prstGeom prst="rect">
            <a:avLst/>
          </a:prstGeom>
        </p:spPr>
      </p:pic>
    </p:spTree>
    <p:extLst>
      <p:ext uri="{BB962C8B-B14F-4D97-AF65-F5344CB8AC3E}">
        <p14:creationId xmlns:p14="http://schemas.microsoft.com/office/powerpoint/2010/main" val="374009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Leerdoelen</a:t>
            </a:r>
          </a:p>
        </p:txBody>
      </p:sp>
      <p:sp>
        <p:nvSpPr>
          <p:cNvPr id="3" name="Tijdelijke aanduiding voor inhoud 2"/>
          <p:cNvSpPr>
            <a:spLocks noGrp="1"/>
          </p:cNvSpPr>
          <p:nvPr>
            <p:ph idx="1"/>
          </p:nvPr>
        </p:nvSpPr>
        <p:spPr/>
        <p:txBody>
          <a:bodyPr>
            <a:normAutofit/>
          </a:bodyPr>
          <a:lstStyle/>
          <a:p>
            <a:r>
              <a:rPr lang="nl-NL" sz="1800" dirty="0">
                <a:solidFill>
                  <a:srgbClr val="000000"/>
                </a:solidFill>
                <a:effectLst/>
                <a:latin typeface="Arial" panose="020B0604020202020204" pitchFamily="34" charset="0"/>
                <a:ea typeface="Calibri" panose="020F0502020204030204" pitchFamily="34" charset="0"/>
              </a:rPr>
              <a:t>KBA:</a:t>
            </a:r>
            <a:r>
              <a:rPr lang="nl-NL" sz="1800" dirty="0">
                <a:solidFill>
                  <a:srgbClr val="000000"/>
                </a:solidFill>
                <a:latin typeface="Calibri" panose="020F0502020204030204" pitchFamily="34" charset="0"/>
                <a:ea typeface="Calibri" panose="020F0502020204030204" pitchFamily="34" charset="0"/>
              </a:rPr>
              <a:t> </a:t>
            </a:r>
            <a:r>
              <a:rPr lang="nl-NL" sz="1800" dirty="0">
                <a:effectLst/>
                <a:latin typeface="Arial" panose="020B0604020202020204" pitchFamily="34" charset="0"/>
                <a:ea typeface="Calibri" panose="020F0502020204030204" pitchFamily="34" charset="0"/>
              </a:rPr>
              <a:t>de aios fungeert als eerste aanspreekpunt voor SEH, ambulance, apotheek, GGZ, thuiszorg en politie (daar waar nodig delegeren van zorg).</a:t>
            </a:r>
          </a:p>
          <a:p>
            <a:pPr marL="0" indent="0">
              <a:buNone/>
            </a:pPr>
            <a:endParaRPr lang="nl-NL" sz="1800" dirty="0">
              <a:effectLst/>
              <a:latin typeface="Arial" panose="020B0604020202020204" pitchFamily="34" charset="0"/>
              <a:ea typeface="Calibri" panose="020F0502020204030204" pitchFamily="34" charset="0"/>
            </a:endParaRPr>
          </a:p>
          <a:p>
            <a:pPr>
              <a:lnSpc>
                <a:spcPct val="110000"/>
              </a:lnSpc>
            </a:pPr>
            <a:r>
              <a:rPr lang="nl-NL" sz="1800" dirty="0">
                <a:effectLst/>
                <a:latin typeface="Arial" panose="020B0604020202020204" pitchFamily="34" charset="0"/>
                <a:ea typeface="Calibri" panose="020F0502020204030204" pitchFamily="34" charset="0"/>
              </a:rPr>
              <a:t>Leerdoelen:</a:t>
            </a:r>
          </a:p>
          <a:p>
            <a:pPr lvl="1">
              <a:lnSpc>
                <a:spcPct val="115000"/>
              </a:lnSpc>
              <a:buFont typeface="Arial" panose="020B0604020202020204" pitchFamily="34" charset="0"/>
              <a:buChar char="‒"/>
            </a:pPr>
            <a:r>
              <a:rPr lang="nl-NL" sz="1800" dirty="0">
                <a:ea typeface="Times New Roman" panose="02020603050405020304" pitchFamily="18" charset="0"/>
                <a:cs typeface="Arial" panose="020B0604020202020204" pitchFamily="34" charset="0"/>
              </a:rPr>
              <a:t>Je hebt i</a:t>
            </a:r>
            <a:r>
              <a:rPr lang="nl-NL" sz="1800" dirty="0">
                <a:effectLst/>
                <a:ea typeface="Times New Roman" panose="02020603050405020304" pitchFamily="18" charset="0"/>
                <a:cs typeface="Arial" panose="020B0604020202020204" pitchFamily="34" charset="0"/>
              </a:rPr>
              <a:t>nzicht in de organisatie van medisch beleid in samenwerking met andere (para) medische hulpverleners en mantelzorgers in de zorgketen, zodat de continuïteit van zorg is geborgd (overdracht-denken).</a:t>
            </a:r>
          </a:p>
          <a:p>
            <a:pPr lvl="1">
              <a:lnSpc>
                <a:spcPct val="110000"/>
              </a:lnSpc>
              <a:buFont typeface="Arial" panose="020B0604020202020204" pitchFamily="34" charset="0"/>
              <a:buChar char="‒"/>
            </a:pPr>
            <a:r>
              <a:rPr lang="nl-NL" sz="1800" dirty="0">
                <a:ea typeface="Times New Roman" panose="02020603050405020304" pitchFamily="18" charset="0"/>
                <a:cs typeface="Arial" panose="020B0604020202020204" pitchFamily="34" charset="0"/>
              </a:rPr>
              <a:t>Je hebt i</a:t>
            </a:r>
            <a:r>
              <a:rPr lang="nl-NL" sz="1800" dirty="0">
                <a:effectLst/>
                <a:ea typeface="Times New Roman" panose="02020603050405020304" pitchFamily="18" charset="0"/>
                <a:cs typeface="Arial" panose="020B0604020202020204" pitchFamily="34" charset="0"/>
              </a:rPr>
              <a:t>nzicht in hoe te communiceren en af te stemmen met de ambulancedienst, zodat de continuïteit van zorg is geborgd.</a:t>
            </a:r>
          </a:p>
        </p:txBody>
      </p:sp>
      <p:sp>
        <p:nvSpPr>
          <p:cNvPr id="6" name="Tijdelijke aanduiding voor dianummer 5"/>
          <p:cNvSpPr>
            <a:spLocks noGrp="1"/>
          </p:cNvSpPr>
          <p:nvPr>
            <p:ph type="sldNum" sz="quarter" idx="12"/>
          </p:nvPr>
        </p:nvSpPr>
        <p:spPr/>
        <p:txBody>
          <a:bodyPr/>
          <a:lstStyle/>
          <a:p>
            <a:fld id="{79005306-4E58-2041-8BB6-BF0F1940E8D3}" type="slidenum">
              <a:rPr lang="nl-NL" smtClean="0"/>
              <a:t>3</a:t>
            </a:fld>
            <a:endParaRPr lang="nl-NL"/>
          </a:p>
        </p:txBody>
      </p:sp>
    </p:spTree>
    <p:extLst>
      <p:ext uri="{BB962C8B-B14F-4D97-AF65-F5344CB8AC3E}">
        <p14:creationId xmlns:p14="http://schemas.microsoft.com/office/powerpoint/2010/main" val="3044948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Goede samenwerking</a:t>
            </a:r>
          </a:p>
        </p:txBody>
      </p:sp>
    </p:spTree>
    <p:extLst>
      <p:ext uri="{BB962C8B-B14F-4D97-AF65-F5344CB8AC3E}">
        <p14:creationId xmlns:p14="http://schemas.microsoft.com/office/powerpoint/2010/main" val="3883334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47762"/>
            <a:ext cx="8229600" cy="4401205"/>
          </a:xfrm>
        </p:spPr>
        <p:txBody>
          <a:bodyPr/>
          <a:lstStyle/>
          <a:p>
            <a:pPr algn="l"/>
            <a:r>
              <a:rPr lang="nl-NL" b="1" dirty="0"/>
              <a:t>Vraag </a:t>
            </a:r>
            <a:br>
              <a:rPr lang="nl-NL" b="1" dirty="0"/>
            </a:br>
            <a:r>
              <a:rPr lang="nl-NL" dirty="0"/>
              <a:t/>
            </a:r>
            <a:br>
              <a:rPr lang="nl-NL" dirty="0"/>
            </a:br>
            <a:r>
              <a:rPr lang="nl-NL" sz="3200" dirty="0"/>
              <a:t>Denk aan een moment waarop de samenwerking in de keten goed ging of beter kon. </a:t>
            </a:r>
            <a:br>
              <a:rPr lang="nl-NL" sz="3200" dirty="0"/>
            </a:br>
            <a:r>
              <a:rPr lang="nl-NL" sz="3200" dirty="0"/>
              <a:t/>
            </a:r>
            <a:br>
              <a:rPr lang="nl-NL" sz="3200" dirty="0"/>
            </a:br>
            <a:r>
              <a:rPr lang="nl-NL" sz="3200" i="1" dirty="0"/>
              <a:t>Wat maakte die samenwerking goed of minder goed? </a:t>
            </a:r>
            <a:r>
              <a:rPr lang="nl-NL" sz="3200" dirty="0"/>
              <a:t/>
            </a:r>
            <a:br>
              <a:rPr lang="nl-NL" sz="3200" dirty="0"/>
            </a:br>
            <a:endParaRPr lang="nl-NL" sz="2400" dirty="0"/>
          </a:p>
        </p:txBody>
      </p:sp>
    </p:spTree>
    <p:extLst>
      <p:ext uri="{BB962C8B-B14F-4D97-AF65-F5344CB8AC3E}">
        <p14:creationId xmlns:p14="http://schemas.microsoft.com/office/powerpoint/2010/main" val="3628132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47980"/>
            <a:ext cx="8229600" cy="2800767"/>
          </a:xfrm>
        </p:spPr>
        <p:txBody>
          <a:bodyPr/>
          <a:lstStyle/>
          <a:p>
            <a:pPr algn="l"/>
            <a:r>
              <a:rPr lang="nl-NL" b="1" dirty="0">
                <a:solidFill>
                  <a:schemeClr val="bg1"/>
                </a:solidFill>
              </a:rPr>
              <a:t>Vraag </a:t>
            </a:r>
            <a:br>
              <a:rPr lang="nl-NL" b="1" dirty="0">
                <a:solidFill>
                  <a:schemeClr val="bg1"/>
                </a:solidFill>
              </a:rPr>
            </a:br>
            <a:r>
              <a:rPr lang="nl-NL" dirty="0">
                <a:solidFill>
                  <a:schemeClr val="bg1"/>
                </a:solidFill>
              </a:rPr>
              <a:t/>
            </a:r>
            <a:br>
              <a:rPr lang="nl-NL" dirty="0">
                <a:solidFill>
                  <a:schemeClr val="bg1"/>
                </a:solidFill>
              </a:rPr>
            </a:br>
            <a:r>
              <a:rPr lang="nl-NL" dirty="0">
                <a:solidFill>
                  <a:schemeClr val="bg1"/>
                </a:solidFill>
              </a:rPr>
              <a:t>Wat is een goede samenwerking? </a:t>
            </a:r>
            <a:r>
              <a:rPr lang="nl-NL" dirty="0"/>
              <a:t>Geef een definitie van een goede samenwerking. </a:t>
            </a:r>
            <a:r>
              <a:rPr lang="nl-NL" sz="2400" dirty="0"/>
              <a:t/>
            </a:r>
            <a:br>
              <a:rPr lang="nl-NL" sz="2400" dirty="0"/>
            </a:br>
            <a:r>
              <a:rPr lang="nl-NL" sz="2400" dirty="0"/>
              <a:t/>
            </a:r>
            <a:br>
              <a:rPr lang="nl-NL" sz="2400" dirty="0"/>
            </a:br>
            <a:endParaRPr lang="nl-NL" sz="2400" dirty="0"/>
          </a:p>
        </p:txBody>
      </p:sp>
      <p:pic>
        <p:nvPicPr>
          <p:cNvPr id="3" name="Picture 2">
            <a:extLst>
              <a:ext uri="{FF2B5EF4-FFF2-40B4-BE49-F238E27FC236}">
                <a16:creationId xmlns:a16="http://schemas.microsoft.com/office/drawing/2014/main" id="{6B9A9AD3-D766-5474-1250-F6001ED2FE9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8346" y="3379426"/>
            <a:ext cx="2886914" cy="168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19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E25F3-F6D3-482B-AA34-EAB0A716CE5E}"/>
              </a:ext>
            </a:extLst>
          </p:cNvPr>
          <p:cNvSpPr>
            <a:spLocks noGrp="1"/>
          </p:cNvSpPr>
          <p:nvPr>
            <p:ph type="title"/>
          </p:nvPr>
        </p:nvSpPr>
        <p:spPr/>
        <p:txBody>
          <a:bodyPr/>
          <a:lstStyle/>
          <a:p>
            <a:r>
              <a:rPr lang="nl-NL" dirty="0"/>
              <a:t>Goede samenwerking</a:t>
            </a:r>
          </a:p>
        </p:txBody>
      </p:sp>
      <p:sp>
        <p:nvSpPr>
          <p:cNvPr id="5" name="Tijdelijke aanduiding voor dianummer 4">
            <a:extLst>
              <a:ext uri="{FF2B5EF4-FFF2-40B4-BE49-F238E27FC236}">
                <a16:creationId xmlns:a16="http://schemas.microsoft.com/office/drawing/2014/main" id="{B1B2937D-34E6-4956-9404-4D0B209051F8}"/>
              </a:ext>
            </a:extLst>
          </p:cNvPr>
          <p:cNvSpPr>
            <a:spLocks noGrp="1"/>
          </p:cNvSpPr>
          <p:nvPr>
            <p:ph type="sldNum" sz="quarter" idx="12"/>
          </p:nvPr>
        </p:nvSpPr>
        <p:spPr/>
        <p:txBody>
          <a:bodyPr/>
          <a:lstStyle/>
          <a:p>
            <a:fld id="{79005306-4E58-2041-8BB6-BF0F1940E8D3}" type="slidenum">
              <a:rPr lang="nl-NL" smtClean="0"/>
              <a:t>7</a:t>
            </a:fld>
            <a:endParaRPr lang="nl-NL"/>
          </a:p>
        </p:txBody>
      </p:sp>
      <p:sp>
        <p:nvSpPr>
          <p:cNvPr id="3" name="Tijdelijke aanduiding voor inhoud 2">
            <a:extLst>
              <a:ext uri="{FF2B5EF4-FFF2-40B4-BE49-F238E27FC236}">
                <a16:creationId xmlns:a16="http://schemas.microsoft.com/office/drawing/2014/main" id="{A7F0A92F-0F2D-45C6-826D-CC668E8AFECD}"/>
              </a:ext>
            </a:extLst>
          </p:cNvPr>
          <p:cNvSpPr>
            <a:spLocks noGrp="1"/>
          </p:cNvSpPr>
          <p:nvPr>
            <p:ph idx="1"/>
          </p:nvPr>
        </p:nvSpPr>
        <p:spPr>
          <a:xfrm>
            <a:off x="443832" y="667512"/>
            <a:ext cx="8229600" cy="3770960"/>
          </a:xfrm>
        </p:spPr>
        <p:txBody>
          <a:bodyPr>
            <a:normAutofit lnSpcReduction="10000"/>
          </a:bodyPr>
          <a:lstStyle/>
          <a:p>
            <a:r>
              <a:rPr lang="nl-NL" dirty="0"/>
              <a:t>Goede samenwerking ontstaat met de volgende competenties:</a:t>
            </a:r>
          </a:p>
          <a:p>
            <a:endParaRPr lang="nl-NL" dirty="0"/>
          </a:p>
          <a:p>
            <a:pPr lvl="1">
              <a:buFont typeface="Arial" panose="020B0604020202020204" pitchFamily="34" charset="0"/>
              <a:buChar char="‒"/>
            </a:pPr>
            <a:r>
              <a:rPr lang="nl-NL" dirty="0"/>
              <a:t>motivatie</a:t>
            </a:r>
          </a:p>
          <a:p>
            <a:pPr lvl="1">
              <a:buFont typeface="Arial" panose="020B0604020202020204" pitchFamily="34" charset="0"/>
              <a:buChar char="‒"/>
            </a:pPr>
            <a:r>
              <a:rPr lang="nl-NL" dirty="0"/>
              <a:t>hulpvaardigheid</a:t>
            </a:r>
          </a:p>
          <a:p>
            <a:pPr lvl="1">
              <a:buFont typeface="Arial" panose="020B0604020202020204" pitchFamily="34" charset="0"/>
              <a:buChar char="‒"/>
            </a:pPr>
            <a:r>
              <a:rPr lang="nl-NL" dirty="0"/>
              <a:t>omgang</a:t>
            </a:r>
          </a:p>
          <a:p>
            <a:pPr lvl="1">
              <a:buFont typeface="Arial" panose="020B0604020202020204" pitchFamily="34" charset="0"/>
              <a:buChar char="‒"/>
            </a:pPr>
            <a:r>
              <a:rPr lang="nl-NL" dirty="0"/>
              <a:t>verbondenheid</a:t>
            </a:r>
          </a:p>
          <a:p>
            <a:pPr lvl="1">
              <a:buFont typeface="Arial" panose="020B0604020202020204" pitchFamily="34" charset="0"/>
              <a:buChar char="‒"/>
            </a:pPr>
            <a:r>
              <a:rPr lang="nl-NL" dirty="0"/>
              <a:t>geven en nemen</a:t>
            </a:r>
          </a:p>
          <a:p>
            <a:pPr lvl="1">
              <a:buFont typeface="Arial" panose="020B0604020202020204" pitchFamily="34" charset="0"/>
              <a:buChar char="‒"/>
            </a:pPr>
            <a:r>
              <a:rPr lang="nl-NL" dirty="0"/>
              <a:t>assertiviteit</a:t>
            </a:r>
          </a:p>
          <a:p>
            <a:pPr lvl="1">
              <a:buFont typeface="Arial" panose="020B0604020202020204" pitchFamily="34" charset="0"/>
              <a:buChar char="‒"/>
            </a:pPr>
            <a:r>
              <a:rPr lang="nl-NL" dirty="0"/>
              <a:t>verantwoordelijkheid</a:t>
            </a:r>
          </a:p>
          <a:p>
            <a:pPr lvl="1">
              <a:buFont typeface="Arial" panose="020B0604020202020204" pitchFamily="34" charset="0"/>
              <a:buChar char="‒"/>
            </a:pPr>
            <a:r>
              <a:rPr lang="nl-NL" dirty="0"/>
              <a:t>flexibiliteit</a:t>
            </a:r>
          </a:p>
          <a:p>
            <a:pPr lvl="1">
              <a:buFont typeface="Arial" panose="020B0604020202020204" pitchFamily="34" charset="0"/>
              <a:buChar char="‒"/>
            </a:pPr>
            <a:r>
              <a:rPr lang="nl-NL" dirty="0"/>
              <a:t>empathisch vermogen</a:t>
            </a:r>
          </a:p>
          <a:p>
            <a:pPr lvl="1">
              <a:buFont typeface="Arial" panose="020B0604020202020204" pitchFamily="34" charset="0"/>
              <a:buChar char="‒"/>
            </a:pPr>
            <a:r>
              <a:rPr lang="nl-NL" dirty="0"/>
              <a:t>sensitiviteit</a:t>
            </a:r>
          </a:p>
          <a:p>
            <a:pPr lvl="1">
              <a:buFont typeface="Arial" panose="020B0604020202020204" pitchFamily="34" charset="0"/>
              <a:buChar char="‒"/>
            </a:pPr>
            <a:r>
              <a:rPr lang="nl-NL" dirty="0"/>
              <a:t>luisteren</a:t>
            </a:r>
          </a:p>
        </p:txBody>
      </p:sp>
      <p:pic>
        <p:nvPicPr>
          <p:cNvPr id="6" name="Afbeelding 5">
            <a:extLst>
              <a:ext uri="{FF2B5EF4-FFF2-40B4-BE49-F238E27FC236}">
                <a16:creationId xmlns:a16="http://schemas.microsoft.com/office/drawing/2014/main" id="{A4FAF3F4-7113-4EAA-AF6A-F137E249E8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8632" y="2011922"/>
            <a:ext cx="3891725" cy="2426550"/>
          </a:xfrm>
          <a:prstGeom prst="rect">
            <a:avLst/>
          </a:prstGeom>
        </p:spPr>
      </p:pic>
    </p:spTree>
    <p:extLst>
      <p:ext uri="{BB962C8B-B14F-4D97-AF65-F5344CB8AC3E}">
        <p14:creationId xmlns:p14="http://schemas.microsoft.com/office/powerpoint/2010/main" val="2068132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Casuïstiek</a:t>
            </a:r>
          </a:p>
        </p:txBody>
      </p:sp>
    </p:spTree>
    <p:extLst>
      <p:ext uri="{BB962C8B-B14F-4D97-AF65-F5344CB8AC3E}">
        <p14:creationId xmlns:p14="http://schemas.microsoft.com/office/powerpoint/2010/main" val="3875941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Casus 1: waar is de overdracht?</a:t>
            </a:r>
          </a:p>
        </p:txBody>
      </p:sp>
    </p:spTree>
    <p:extLst>
      <p:ext uri="{BB962C8B-B14F-4D97-AF65-F5344CB8AC3E}">
        <p14:creationId xmlns:p14="http://schemas.microsoft.com/office/powerpoint/2010/main" val="4060929565"/>
      </p:ext>
    </p:extLst>
  </p:cSld>
  <p:clrMapOvr>
    <a:masterClrMapping/>
  </p:clrMapOvr>
</p:sld>
</file>

<file path=ppt/theme/theme1.xml><?xml version="1.0" encoding="utf-8"?>
<a:theme xmlns:a="http://schemas.openxmlformats.org/drawingml/2006/main" name="Office-thema">
  <a:themeElements>
    <a:clrScheme name="Scola Medica">
      <a:dk1>
        <a:srgbClr val="000000"/>
      </a:dk1>
      <a:lt1>
        <a:srgbClr val="FFFFFF"/>
      </a:lt1>
      <a:dk2>
        <a:srgbClr val="0063A6"/>
      </a:dk2>
      <a:lt2>
        <a:srgbClr val="FFFFFF"/>
      </a:lt2>
      <a:accent1>
        <a:srgbClr val="D36B0C"/>
      </a:accent1>
      <a:accent2>
        <a:srgbClr val="3F958D"/>
      </a:accent2>
      <a:accent3>
        <a:srgbClr val="0784D2"/>
      </a:accent3>
      <a:accent4>
        <a:srgbClr val="F67E18"/>
      </a:accent4>
      <a:accent5>
        <a:srgbClr val="54CCC1"/>
      </a:accent5>
      <a:accent6>
        <a:srgbClr val="F79646"/>
      </a:accent6>
      <a:hlink>
        <a:srgbClr val="0063A6"/>
      </a:hlink>
      <a:folHlink>
        <a:srgbClr val="D36B0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ola Medica presentatie 2019" id="{A06C724C-1341-C641-95BC-65D3EF225542}" vid="{F3B7635D-A49C-6147-8022-3EA124877987}"/>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fc3c987-772b-4a1a-b4fb-e0c899513c87" xsi:nil="true"/>
    <lcf76f155ced4ddcb4097134ff3c332f xmlns="aef75e28-9006-430b-8da7-ce2f08a8965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07634F313DA344A8D7D8E933D24C2F" ma:contentTypeVersion="16" ma:contentTypeDescription="Create a new document." ma:contentTypeScope="" ma:versionID="9fdf9ba0dc11064bd095c5470a52e6c8">
  <xsd:schema xmlns:xsd="http://www.w3.org/2001/XMLSchema" xmlns:xs="http://www.w3.org/2001/XMLSchema" xmlns:p="http://schemas.microsoft.com/office/2006/metadata/properties" xmlns:ns2="8fc3c987-772b-4a1a-b4fb-e0c899513c87" xmlns:ns3="aef75e28-9006-430b-8da7-ce2f08a89655" targetNamespace="http://schemas.microsoft.com/office/2006/metadata/properties" ma:root="true" ma:fieldsID="caee4db49ad4ef93eebf4ac58810f47a" ns2:_="" ns3:_="">
    <xsd:import namespace="8fc3c987-772b-4a1a-b4fb-e0c899513c87"/>
    <xsd:import namespace="aef75e28-9006-430b-8da7-ce2f08a896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c3c987-772b-4a1a-b4fb-e0c899513c8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6d088ef-b7b8-4f41-bd49-dffc7680a316}" ma:internalName="TaxCatchAll" ma:showField="CatchAllData" ma:web="8fc3c987-772b-4a1a-b4fb-e0c899513c8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ef75e28-9006-430b-8da7-ce2f08a896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27a6d3-d479-46cf-842a-15ac77d0df7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75D499-3402-499C-A307-5D4E8E420D9A}">
  <ds:schemaRefs>
    <ds:schemaRef ds:uri="http://schemas.openxmlformats.org/package/2006/metadata/core-properties"/>
    <ds:schemaRef ds:uri="http://purl.org/dc/elements/1.1/"/>
    <ds:schemaRef ds:uri="http://schemas.microsoft.com/office/infopath/2007/PartnerControls"/>
    <ds:schemaRef ds:uri="http://purl.org/dc/terms/"/>
    <ds:schemaRef ds:uri="8fc3c987-772b-4a1a-b4fb-e0c899513c87"/>
    <ds:schemaRef ds:uri="aef75e28-9006-430b-8da7-ce2f08a89655"/>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955C9CF7-F2E9-4E3E-A16A-2A91BDFA0438}">
  <ds:schemaRefs>
    <ds:schemaRef ds:uri="http://schemas.microsoft.com/sharepoint/v3/contenttype/forms"/>
  </ds:schemaRefs>
</ds:datastoreItem>
</file>

<file path=customXml/itemProps3.xml><?xml version="1.0" encoding="utf-8"?>
<ds:datastoreItem xmlns:ds="http://schemas.openxmlformats.org/officeDocument/2006/customXml" ds:itemID="{F5918A91-9A25-4F51-A0D1-075198B750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c3c987-772b-4a1a-b4fb-e0c899513c87"/>
    <ds:schemaRef ds:uri="aef75e28-9006-430b-8da7-ce2f08a896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Schola Medica presentatie 2019</Template>
  <TotalTime>1599</TotalTime>
  <Words>1794</Words>
  <Application>Microsoft Office PowerPoint</Application>
  <PresentationFormat>Diavoorstelling (16:9)</PresentationFormat>
  <Paragraphs>198</Paragraphs>
  <Slides>18</Slides>
  <Notes>18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18</vt:i4>
      </vt:variant>
    </vt:vector>
  </HeadingPairs>
  <TitlesOfParts>
    <vt:vector size="23" baseType="lpstr">
      <vt:lpstr>Arial</vt:lpstr>
      <vt:lpstr>Calibri</vt:lpstr>
      <vt:lpstr>Times New Roman</vt:lpstr>
      <vt:lpstr>Wingdings</vt:lpstr>
      <vt:lpstr>Office-thema</vt:lpstr>
      <vt:lpstr>Samenwerking in de keten</vt:lpstr>
      <vt:lpstr>Inhoud</vt:lpstr>
      <vt:lpstr>Leerdoelen</vt:lpstr>
      <vt:lpstr>Goede samenwerking</vt:lpstr>
      <vt:lpstr>Vraag   Denk aan een moment waarop de samenwerking in de keten goed ging of beter kon.   Wat maakte die samenwerking goed of minder goed?  </vt:lpstr>
      <vt:lpstr>Vraag   Wat is een goede samenwerking? Geef een definitie van een goede samenwerking.   </vt:lpstr>
      <vt:lpstr>Goede samenwerking</vt:lpstr>
      <vt:lpstr>Casuïstiek</vt:lpstr>
      <vt:lpstr>Casus 1: waar is de overdracht?</vt:lpstr>
      <vt:lpstr>Casus 1: vrouw van 78 jaar</vt:lpstr>
      <vt:lpstr>Casus 2: afstemming zorg?</vt:lpstr>
      <vt:lpstr>Casus 2: baby van 4 weken</vt:lpstr>
      <vt:lpstr>Casus 3: matchende protocollen?</vt:lpstr>
      <vt:lpstr>Casus 3: matchende protocollen?</vt:lpstr>
      <vt:lpstr>Casus 4: wie is verantwoordelijk?</vt:lpstr>
      <vt:lpstr>Casus 4: wie is verantwoordelijk?</vt:lpstr>
      <vt:lpstr>Heb je nog vragen of opmerkingen?</vt:lpstr>
      <vt:lpstr>Samenvatting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Nieuw sjabloondocument  presentaties Schola Medica</dc:title>
  <dc:creator>Maike Ouwerkerk</dc:creator>
  <cp:lastModifiedBy>Vlak, S.M. (Sylvia)</cp:lastModifiedBy>
  <cp:revision>96</cp:revision>
  <cp:lastPrinted>2019-01-02T08:55:38Z</cp:lastPrinted>
  <dcterms:created xsi:type="dcterms:W3CDTF">2019-07-02T08:40:36Z</dcterms:created>
  <dcterms:modified xsi:type="dcterms:W3CDTF">2022-11-01T15:34:39Z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100.000000000000</vt:lpwstr>
  </property>
  <property fmtid="{D5CDD505-2E9C-101B-9397-08002B2CF9AE}" pid="3" name="ContentTypeId">
    <vt:lpwstr>0x0101001F07634F313DA344A8D7D8E933D24C2F</vt:lpwstr>
  </property>
  <property fmtid="{D5CDD505-2E9C-101B-9397-08002B2CF9AE}" pid="4" name="MediaServiceImageTags">
    <vt:lpwstr/>
  </property>
</Properties>
</file>