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6"/>
  </p:notesMasterIdLst>
  <p:sldIdLst>
    <p:sldId id="261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8" autoAdjust="0"/>
    <p:restoredTop sz="79618" autoAdjust="0"/>
  </p:normalViewPr>
  <p:slideViewPr>
    <p:cSldViewPr snapToGrid="0" snapToObjects="1">
      <p:cViewPr varScale="1">
        <p:scale>
          <a:sx n="58" d="100"/>
          <a:sy n="58" d="100"/>
        </p:scale>
        <p:origin x="-25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3218A-9DFD-9B42-9D9B-6F4944AE18D5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7D0D-E770-3A42-B4E3-C37A648411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10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 de meest</a:t>
            </a:r>
            <a:r>
              <a:rPr lang="nl-NL" baseline="0" dirty="0"/>
              <a:t> bekeken TED talk ‘ever’ laat Simon </a:t>
            </a:r>
            <a:r>
              <a:rPr lang="nl-NL" baseline="0" dirty="0" err="1"/>
              <a:t>Sinek</a:t>
            </a:r>
            <a:r>
              <a:rPr lang="nl-NL" baseline="0" dirty="0"/>
              <a:t> zien dat mensen vooral overtuigd raken door de vraag ‘waarom’: ‘waarom pas ik SDM toe, in dit verband. En ‘waarom’ zou ik dat moeten doen.</a:t>
            </a:r>
          </a:p>
          <a:p>
            <a:r>
              <a:rPr lang="nl-NL" dirty="0" err="1"/>
              <a:t>https</a:t>
            </a:r>
            <a:r>
              <a:rPr lang="nl-NL" dirty="0"/>
              <a:t>://</a:t>
            </a:r>
            <a:r>
              <a:rPr lang="nl-NL" dirty="0" err="1"/>
              <a:t>www.ted.com</a:t>
            </a:r>
            <a:r>
              <a:rPr lang="nl-NL" dirty="0"/>
              <a:t>/</a:t>
            </a:r>
            <a:r>
              <a:rPr lang="nl-NL" dirty="0" err="1"/>
              <a:t>talks</a:t>
            </a:r>
            <a:r>
              <a:rPr lang="nl-NL" dirty="0"/>
              <a:t>/</a:t>
            </a:r>
            <a:r>
              <a:rPr lang="nl-NL" dirty="0" err="1"/>
              <a:t>simon_sinek_how_great_leaders_inspire_action?language</a:t>
            </a:r>
            <a:r>
              <a:rPr lang="nl-NL" dirty="0"/>
              <a:t>=nl</a:t>
            </a:r>
          </a:p>
          <a:p>
            <a:r>
              <a:rPr lang="nl-NL" dirty="0"/>
              <a:t>Eventueel</a:t>
            </a:r>
            <a:r>
              <a:rPr lang="nl-NL" baseline="0" dirty="0"/>
              <a:t> een stuk hiervan bekijken met de groep.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7D0D-E770-3A42-B4E3-C37A6484118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4178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Dit</a:t>
            </a:r>
            <a:r>
              <a:rPr lang="nl-NL" baseline="0" dirty="0"/>
              <a:t> is een belangrijk inzicht dat naar voren komt vanuit de eigen ervaringen van </a:t>
            </a:r>
            <a:r>
              <a:rPr lang="nl-NL" baseline="0" dirty="0" err="1"/>
              <a:t>aios</a:t>
            </a:r>
            <a:r>
              <a:rPr lang="nl-NL" baseline="0" dirty="0"/>
              <a:t> in deze workshop. Veel </a:t>
            </a:r>
            <a:r>
              <a:rPr lang="nl-NL" baseline="0" dirty="0" err="1"/>
              <a:t>aios</a:t>
            </a:r>
            <a:r>
              <a:rPr lang="nl-NL" baseline="0" dirty="0"/>
              <a:t> bleken ontevreden over de uitkomst van het beslissingsproces maar lieten dat niet merken of weten. Zou hetzelfde voor onze patiënten kunnen gelden?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7D0D-E770-3A42-B4E3-C37A6484118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600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1 Zie bouwsteen: WDM</a:t>
            </a:r>
            <a:r>
              <a:rPr lang="nl-NL" baseline="0" dirty="0"/>
              <a:t> wat is het?</a:t>
            </a:r>
          </a:p>
          <a:p>
            <a:r>
              <a:rPr lang="nl-NL" baseline="0" dirty="0"/>
              <a:t>2: Bedenk prikkelende vragen aansluitend op levende vooroordelen, bijv. ‘het kost erg veel tijd’, ‘veel patiënten willen dit niet’ etc.</a:t>
            </a:r>
            <a:endParaRPr lang="nl-NL" dirty="0"/>
          </a:p>
          <a:p>
            <a:r>
              <a:rPr lang="nl-NL" dirty="0"/>
              <a:t>3:https://</a:t>
            </a:r>
            <a:r>
              <a:rPr lang="nl-NL" dirty="0" err="1"/>
              <a:t>www.demedischspecialist.nl</a:t>
            </a:r>
            <a:r>
              <a:rPr lang="nl-NL" dirty="0"/>
              <a:t>/onderwerp/hulpmiddelen-samen-beslissen </a:t>
            </a:r>
          </a:p>
          <a:p>
            <a:r>
              <a:rPr lang="nl-NL" dirty="0"/>
              <a:t>Hier staan enkele filmpjes van </a:t>
            </a:r>
            <a:r>
              <a:rPr lang="nl-NL" dirty="0" err="1"/>
              <a:t>doktersen</a:t>
            </a:r>
            <a:r>
              <a:rPr lang="nl-NL" dirty="0"/>
              <a:t> </a:t>
            </a:r>
            <a:r>
              <a:rPr lang="nl-NL" dirty="0" err="1"/>
              <a:t>patienten</a:t>
            </a:r>
            <a:r>
              <a:rPr lang="nl-NL" dirty="0"/>
              <a:t> met elk hun eigen dilemma’s in de voorbereiding van het consult. ‘twee werelden die elkaar ontmoeten’</a:t>
            </a:r>
          </a:p>
          <a:p>
            <a:r>
              <a:rPr lang="nl-NL" dirty="0"/>
              <a:t>4: </a:t>
            </a:r>
            <a:r>
              <a:rPr lang="nl-NL" dirty="0" err="1"/>
              <a:t>Aios</a:t>
            </a:r>
            <a:r>
              <a:rPr lang="nl-NL" baseline="0" dirty="0"/>
              <a:t> cijfer laten geven in welke mate ze na afloop </a:t>
            </a:r>
            <a:r>
              <a:rPr lang="nl-NL" baseline="0" dirty="0" err="1"/>
              <a:t>gemotieerd</a:t>
            </a:r>
            <a:r>
              <a:rPr lang="nl-NL" baseline="0" dirty="0"/>
              <a:t> zijn en op een lijn van 0-10 in de ruimte zetten. Bespreken wat hen daar brengt, waarom niet lager? En wat is nodig om 1 </a:t>
            </a:r>
            <a:r>
              <a:rPr lang="nl-NL" baseline="0"/>
              <a:t>stapje hoger te komen?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7D0D-E770-3A42-B4E3-C37A6484118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6866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14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49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73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32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33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11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85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237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61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57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30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2656E-D488-AB43-B3F4-4508AA5415DD}" type="datetimeFigureOut">
              <a:rPr lang="nl-NL" smtClean="0"/>
              <a:t>04-04-19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2B4DD-49C2-634B-A5B5-1163A4BEBD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30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nl-NL" dirty="0"/>
              <a:t>Gezamenlijke besluitvorming: waarom zou je het toepassen?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196438" y="3207515"/>
            <a:ext cx="6400800" cy="1752600"/>
          </a:xfrm>
        </p:spPr>
        <p:txBody>
          <a:bodyPr/>
          <a:lstStyle/>
          <a:p>
            <a:r>
              <a:rPr lang="nl-NL" dirty="0"/>
              <a:t>        Een workshop voor </a:t>
            </a:r>
            <a:r>
              <a:rPr lang="nl-NL" dirty="0" err="1"/>
              <a:t>a</a:t>
            </a:r>
            <a:r>
              <a:rPr lang="nl-NL" dirty="0" err="1"/>
              <a:t>ios </a:t>
            </a:r>
            <a:r>
              <a:rPr lang="nl-NL" dirty="0"/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094" y="4656382"/>
            <a:ext cx="2188882" cy="163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7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Gezamenlijke besluitvorming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3600" b="1" dirty="0">
              <a:latin typeface="Geneva"/>
              <a:cs typeface="Geneva"/>
            </a:endParaRPr>
          </a:p>
          <a:p>
            <a:pPr marL="0" indent="0" algn="ctr">
              <a:buNone/>
            </a:pPr>
            <a:r>
              <a:rPr lang="nl-NL" sz="3600" b="1" dirty="0">
                <a:latin typeface="Geneva"/>
                <a:cs typeface="Geneva"/>
              </a:rPr>
              <a:t>‘Start </a:t>
            </a:r>
            <a:r>
              <a:rPr lang="nl-NL" sz="3600" b="1" dirty="0" err="1">
                <a:latin typeface="Geneva"/>
                <a:cs typeface="Geneva"/>
              </a:rPr>
              <a:t>with</a:t>
            </a:r>
            <a:r>
              <a:rPr lang="nl-NL" sz="3600" b="1" dirty="0">
                <a:latin typeface="Geneva"/>
                <a:cs typeface="Geneva"/>
              </a:rPr>
              <a:t> the </a:t>
            </a:r>
            <a:r>
              <a:rPr lang="nl-NL" sz="3600" b="1" dirty="0" err="1">
                <a:latin typeface="Geneva"/>
                <a:cs typeface="Geneva"/>
              </a:rPr>
              <a:t>why</a:t>
            </a:r>
            <a:r>
              <a:rPr lang="nl-NL" sz="3600" b="1" dirty="0">
                <a:latin typeface="Geneva"/>
                <a:cs typeface="Geneva"/>
              </a:rPr>
              <a:t>’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760" y="3100294"/>
            <a:ext cx="4038600" cy="20193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8647" y="3100294"/>
            <a:ext cx="3069287" cy="204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92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Dank u dokter = </a:t>
            </a:r>
            <a:br>
              <a:rPr lang="nl-NL" dirty="0"/>
            </a:br>
            <a:r>
              <a:rPr lang="nl-NL" dirty="0"/>
              <a:t>een tevreden patiënt ?</a:t>
            </a:r>
          </a:p>
        </p:txBody>
      </p:sp>
      <p:pic>
        <p:nvPicPr>
          <p:cNvPr id="8" name="Tijdelijke aanduiding voor inhoud 7" descr="sigmund communicatie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393" r="-65393"/>
          <a:stretch>
            <a:fillRect/>
          </a:stretch>
        </p:blipFill>
        <p:spPr>
          <a:xfrm rot="16200000">
            <a:off x="159288" y="-349403"/>
            <a:ext cx="8354562" cy="9149588"/>
          </a:xfrm>
        </p:spPr>
      </p:pic>
    </p:spTree>
    <p:extLst>
      <p:ext uri="{BB962C8B-B14F-4D97-AF65-F5344CB8AC3E}">
        <p14:creationId xmlns:p14="http://schemas.microsoft.com/office/powerpoint/2010/main" val="421859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nl-NL"/>
              <a:t>Andere mogelijke onderdelen </a:t>
            </a:r>
            <a:r>
              <a:rPr lang="nl-NL" dirty="0"/>
              <a:t>workshop: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Blokje theorie (wat is SDM)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Lagerhuisdebat: waarom zou je het wel/niet doen?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Bekijken filmpje ‘begin een goed gesprek’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Discussie: wat motiveert je nu om het toe te passen en wat houdt je nog tegen?</a:t>
            </a:r>
          </a:p>
        </p:txBody>
      </p:sp>
    </p:spTree>
    <p:extLst>
      <p:ext uri="{BB962C8B-B14F-4D97-AF65-F5344CB8AC3E}">
        <p14:creationId xmlns:p14="http://schemas.microsoft.com/office/powerpoint/2010/main" val="3288637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318</Words>
  <Application>Microsoft Macintosh PowerPoint</Application>
  <PresentationFormat>Diavoorstelling (4:3)</PresentationFormat>
  <Paragraphs>23</Paragraphs>
  <Slides>4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Gezamenlijke besluitvorming: waarom zou je het toepassen?</vt:lpstr>
      <vt:lpstr>Gezamenlijke besluitvorming </vt:lpstr>
      <vt:lpstr>Dank u dokter =  een tevreden patiënt ?</vt:lpstr>
      <vt:lpstr>Andere mogelijke onderdelen workshop: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Shared Decision making </dc:title>
  <dc:creator>Gert</dc:creator>
  <cp:lastModifiedBy>Marrit Kool</cp:lastModifiedBy>
  <cp:revision>17</cp:revision>
  <dcterms:created xsi:type="dcterms:W3CDTF">2018-06-21T08:34:29Z</dcterms:created>
  <dcterms:modified xsi:type="dcterms:W3CDTF">2019-04-04T12:10:42Z</dcterms:modified>
</cp:coreProperties>
</file>