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2" r:id="rId5"/>
    <p:sldId id="260" r:id="rId6"/>
    <p:sldId id="261" r:id="rId7"/>
    <p:sldId id="256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78" autoAdjust="0"/>
  </p:normalViewPr>
  <p:slideViewPr>
    <p:cSldViewPr snapToGrid="0">
      <p:cViewPr varScale="1">
        <p:scale>
          <a:sx n="99" d="100"/>
          <a:sy n="9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6B19B-1C3A-45E0-9AEB-D839E36C2E27}" type="datetimeFigureOut">
              <a:rPr lang="nl-NL" smtClean="0"/>
              <a:t>5-1-2023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CA81-DF80-4707-9044-AAB752F92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9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Bronnen:</a:t>
            </a:r>
          </a:p>
          <a:p>
            <a:r>
              <a:rPr lang="nl-NL" sz="1200" dirty="0"/>
              <a:t>- </a:t>
            </a:r>
            <a:r>
              <a:rPr lang="en-US" sz="1200" dirty="0"/>
              <a:t>Hertzman, C. &amp; Boyce, T. How experience gets under the skin to create gradients in developmental health. </a:t>
            </a:r>
          </a:p>
          <a:p>
            <a:r>
              <a:rPr lang="en-US" sz="1200" dirty="0"/>
              <a:t>Annual Review of Public Health (2010). </a:t>
            </a:r>
            <a:r>
              <a:rPr lang="en-US" sz="1200" dirty="0" err="1"/>
              <a:t>Zie</a:t>
            </a:r>
            <a:r>
              <a:rPr lang="en-US" sz="1200" dirty="0"/>
              <a:t>: https://www.annualreviews.org/doi/10.1146/annurev.publhealth.012809.103538 </a:t>
            </a:r>
            <a:r>
              <a:rPr lang="en-US" sz="1200" dirty="0" err="1"/>
              <a:t>Citaat</a:t>
            </a:r>
            <a:r>
              <a:rPr lang="en-US" sz="1200" dirty="0"/>
              <a:t> </a:t>
            </a:r>
            <a:r>
              <a:rPr lang="en-US" sz="1200" dirty="0" err="1"/>
              <a:t>uit</a:t>
            </a:r>
            <a:r>
              <a:rPr lang="en-US" sz="1200" dirty="0"/>
              <a:t> </a:t>
            </a:r>
            <a:r>
              <a:rPr lang="en-US" sz="1200" dirty="0" err="1"/>
              <a:t>deze</a:t>
            </a:r>
            <a:r>
              <a:rPr lang="en-US" sz="1200" dirty="0"/>
              <a:t> </a:t>
            </a:r>
            <a:r>
              <a:rPr lang="en-US" sz="1200" dirty="0" err="1"/>
              <a:t>publicatie</a:t>
            </a:r>
            <a:r>
              <a:rPr lang="en-US" sz="1200" dirty="0"/>
              <a:t>: “</a:t>
            </a:r>
            <a:r>
              <a:rPr lang="en-US" sz="1200" i="1" dirty="0"/>
              <a:t>the preponderance of the evidence to date shows that it is not genes or environment, nor is it genes and environment, but rather it is gene-by-environment interactions that influence developmental </a:t>
            </a:r>
            <a:r>
              <a:rPr lang="en-US" sz="1200" i="1" dirty="0" err="1"/>
              <a:t>trajectorie</a:t>
            </a:r>
            <a:r>
              <a:rPr lang="en-US" sz="1200" dirty="0"/>
              <a:t>”. </a:t>
            </a:r>
            <a:r>
              <a:rPr lang="en-US" sz="1200" dirty="0" err="1"/>
              <a:t>Zie</a:t>
            </a:r>
            <a:r>
              <a:rPr lang="en-US" sz="1200" dirty="0"/>
              <a:t> </a:t>
            </a:r>
            <a:r>
              <a:rPr lang="en-US" sz="1200" dirty="0" err="1"/>
              <a:t>ook</a:t>
            </a:r>
            <a:r>
              <a:rPr lang="en-US" sz="1200" dirty="0"/>
              <a:t> </a:t>
            </a:r>
            <a:r>
              <a:rPr lang="en-US" sz="1200" dirty="0" err="1"/>
              <a:t>volgende</a:t>
            </a:r>
            <a:r>
              <a:rPr lang="en-US" sz="1200" dirty="0"/>
              <a:t> </a:t>
            </a:r>
            <a:r>
              <a:rPr lang="en-US" sz="1200" dirty="0" err="1"/>
              <a:t>dia</a:t>
            </a:r>
            <a:r>
              <a:rPr lang="en-US" sz="1200" dirty="0"/>
              <a:t> met schema.</a:t>
            </a:r>
            <a:r>
              <a:rPr lang="en-US" sz="1200" i="1" dirty="0"/>
              <a:t> s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nl-NL" sz="1200" dirty="0"/>
              <a:t>Pijpers, F., </a:t>
            </a:r>
            <a:r>
              <a:rPr lang="nl-NL" sz="1200" dirty="0" err="1"/>
              <a:t>Vanneste</a:t>
            </a:r>
            <a:r>
              <a:rPr lang="nl-NL" sz="1200" dirty="0"/>
              <a:t>, Y. &amp; </a:t>
            </a:r>
            <a:r>
              <a:rPr lang="nl-NL" sz="1200" dirty="0" err="1"/>
              <a:t>Feron</a:t>
            </a:r>
            <a:r>
              <a:rPr lang="nl-NL" sz="1200" dirty="0"/>
              <a:t>, F. Stress bij kinderen: hoe houden we het gezond? (2019) : https://balansdigitaal.nl/wp-content/uploads/2021/08/stress-bij-kinderen-NCJ.pdf </a:t>
            </a:r>
            <a:br>
              <a:rPr lang="nl-NL" sz="1200" dirty="0"/>
            </a:br>
            <a:r>
              <a:rPr lang="nl-NL" sz="1200" dirty="0"/>
              <a:t>Op p.38 van deze publicatie staat: “</a:t>
            </a:r>
            <a:r>
              <a:rPr lang="nl-NL" sz="1200" i="1" dirty="0" err="1"/>
              <a:t>Early</a:t>
            </a:r>
            <a:r>
              <a:rPr lang="nl-NL" sz="1200" i="1" dirty="0"/>
              <a:t> Life Stress leidt tot aanhoudend verhoogde cortisolniveaus die ook </a:t>
            </a:r>
            <a:r>
              <a:rPr lang="nl-NL" sz="1200" i="1" dirty="0" err="1"/>
              <a:t>epigenetische</a:t>
            </a:r>
            <a:r>
              <a:rPr lang="nl-NL" sz="1200" i="1" dirty="0"/>
              <a:t> mechanismen in gang zetten. </a:t>
            </a:r>
            <a:r>
              <a:rPr lang="nl-NL" sz="1200" i="1" dirty="0" err="1"/>
              <a:t>Epigenetische</a:t>
            </a:r>
            <a:r>
              <a:rPr lang="nl-NL" sz="1200" i="1" dirty="0"/>
              <a:t> mechanismen veranderen genen zodanig dat zij verminderd of versterkt afgelezen worden (veranderde genexpressie). Dit is een van de oorzaken van de eerder genoemde afname in complexiteit van de m-PFC en gerelateerde gebieden (de </a:t>
            </a:r>
            <a:r>
              <a:rPr lang="nl-NL" sz="1200" i="1" dirty="0" err="1"/>
              <a:t>orbitofrontale</a:t>
            </a:r>
            <a:r>
              <a:rPr lang="nl-NL" sz="1200" i="1" dirty="0"/>
              <a:t> cortex en </a:t>
            </a:r>
            <a:r>
              <a:rPr lang="nl-NL" sz="1200" i="1" dirty="0" err="1"/>
              <a:t>anterior</a:t>
            </a:r>
            <a:r>
              <a:rPr lang="nl-NL" sz="1200" i="1" dirty="0"/>
              <a:t> </a:t>
            </a:r>
            <a:r>
              <a:rPr lang="nl-NL" sz="1200" i="1" dirty="0" err="1"/>
              <a:t>cingulate</a:t>
            </a:r>
            <a:r>
              <a:rPr lang="nl-NL" sz="1200" i="1" dirty="0"/>
              <a:t> cortex), de hippocampus en de amygdala. Door deze veranderingen functioneert de prefrontale cortex minder goed. Dit komt onder meer tot uiting in werkgeheugen en aandacht</a:t>
            </a:r>
            <a:r>
              <a:rPr lang="nl-NL" sz="1200" dirty="0"/>
              <a:t>”.</a:t>
            </a:r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0" indent="0">
              <a:buFontTx/>
              <a:buNone/>
            </a:pPr>
            <a:r>
              <a:rPr lang="nl-NL" sz="1200" dirty="0"/>
              <a:t>Ter info: PPT van Y. </a:t>
            </a:r>
            <a:r>
              <a:rPr lang="nl-NL" sz="1200" dirty="0" err="1"/>
              <a:t>Vanneste</a:t>
            </a:r>
            <a:r>
              <a:rPr lang="nl-NL" sz="1200" dirty="0"/>
              <a:t> over </a:t>
            </a:r>
            <a:r>
              <a:rPr lang="nl-NL" sz="1200" dirty="0" err="1"/>
              <a:t>early</a:t>
            </a:r>
            <a:r>
              <a:rPr lang="nl-NL" sz="1200" dirty="0"/>
              <a:t> life stress: </a:t>
            </a:r>
            <a:r>
              <a:rPr lang="nl-NL" dirty="0"/>
              <a:t>https://www.academischewerkplaatslimburg.nl/wp-content/uploads/Presentatie-Yvonne-Vanneste-gecomprimeerd.pdf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9CA81-DF80-4707-9044-AAB752F927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9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https://www.youtube.com/watch?v=ENRI46TRiRQ&amp;list=PLgbD9k5HSRLbEyVOyhjPkZ-Q4dg-zSO93E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9CA81-DF80-4707-9044-AAB752F9276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26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552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291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0732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2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1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466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3270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3360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2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7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5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517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462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530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9920BC-B09E-9104-4FE2-8792D377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DDEFBA-FC69-CFCB-49B3-34DF34D7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87D9D0-9A7C-3620-414E-2D3F56B8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F17FB-B9E9-46BF-B8E2-A8BE02C7632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3177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5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970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6255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277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8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9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RI46TRiRQ&amp;list=PLgbD9k5HSRLbEyVOyhjPkZ-Q4dg-zSO93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os.nl/kennisbank/checklist-voor-praktijkcheck-laaggeletterdheid/" TargetMode="External"/><Relationship Id="rId2" Type="http://schemas.openxmlformats.org/officeDocument/2006/relationships/hyperlink" Target="https://www.pharos.nl/kennisbank/leven-met-ongezonde-stres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hyperlink" Target="https://www.ncj.nl/inspiratie/stress-bij-kinderen-hoe-houden-we-het-gezond/" TargetMode="External"/><Relationship Id="rId4" Type="http://schemas.openxmlformats.org/officeDocument/2006/relationships/hyperlink" Target="https://www.youtube.com/watch?v=ENRI46TRiRQ&amp;list=PLgbD9k5HSRLbEyVOyhjPkZ-Q4dg-zSO93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.org/standaarden/volledig/nhg-standaard-overspanning-en-burn-ou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9C9CF4-0C57-9DF6-8B69-E7F4B2FA4C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…en de link met gezondheid</a:t>
            </a:r>
          </a:p>
          <a:p>
            <a:endParaRPr lang="nl-NL" dirty="0"/>
          </a:p>
          <a:p>
            <a:r>
              <a:rPr lang="nl-NL" dirty="0"/>
              <a:t>Leerlijn Diversiteit</a:t>
            </a:r>
          </a:p>
          <a:p>
            <a:r>
              <a:rPr lang="nl-NL" dirty="0"/>
              <a:t>november 2022</a:t>
            </a:r>
          </a:p>
          <a:p>
            <a:endParaRPr lang="nl-NL" dirty="0"/>
          </a:p>
          <a:p>
            <a:r>
              <a:rPr lang="nl-NL" dirty="0"/>
              <a:t>Op basis van publicatie </a:t>
            </a:r>
            <a:r>
              <a:rPr lang="nl-NL" dirty="0" err="1"/>
              <a:t>Pharos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221E83-111E-C7AE-62BD-8972121C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Chronische stress</a:t>
            </a:r>
          </a:p>
        </p:txBody>
      </p:sp>
      <p:pic>
        <p:nvPicPr>
          <p:cNvPr id="1026" name="Picture 2" descr="Leven met ongezonde stress - Pharos">
            <a:extLst>
              <a:ext uri="{FF2B5EF4-FFF2-40B4-BE49-F238E27FC236}">
                <a16:creationId xmlns:a16="http://schemas.microsoft.com/office/drawing/2014/main" id="{863BDCA0-095A-BA78-6775-EC59976C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0"/>
            <a:ext cx="487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D751E-5BBC-D9C2-59DD-E2B0280B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634070"/>
            <a:ext cx="10766044" cy="1325563"/>
          </a:xfrm>
        </p:spPr>
        <p:txBody>
          <a:bodyPr/>
          <a:lstStyle/>
          <a:p>
            <a:r>
              <a:rPr lang="nl-NL" dirty="0"/>
              <a:t>Gezondheidsgevolgen van chronische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7FD28-9B88-3343-BF7A-A6C48540B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700" y="2168886"/>
            <a:ext cx="10744200" cy="4055044"/>
          </a:xfrm>
        </p:spPr>
        <p:txBody>
          <a:bodyPr numCol="2"/>
          <a:lstStyle/>
          <a:p>
            <a:pPr marL="0" indent="0">
              <a:buNone/>
            </a:pPr>
            <a:r>
              <a:rPr lang="nl-NL" sz="2800" dirty="0"/>
              <a:t>Verhoogd risico op:</a:t>
            </a:r>
          </a:p>
          <a:p>
            <a:r>
              <a:rPr lang="nl-NL" sz="2800" dirty="0"/>
              <a:t>Hart- en vaatziekten</a:t>
            </a:r>
          </a:p>
          <a:p>
            <a:r>
              <a:rPr lang="nl-NL" sz="2800" dirty="0"/>
              <a:t>Gewrichtsontstekingen</a:t>
            </a:r>
          </a:p>
          <a:p>
            <a:r>
              <a:rPr lang="nl-NL" sz="2800" dirty="0"/>
              <a:t>Astma</a:t>
            </a:r>
          </a:p>
          <a:p>
            <a:r>
              <a:rPr lang="nl-NL" sz="2800" dirty="0"/>
              <a:t>Diabetes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Obesitas</a:t>
            </a:r>
          </a:p>
          <a:p>
            <a:r>
              <a:rPr lang="nl-NL" sz="2800" dirty="0"/>
              <a:t>Depressie</a:t>
            </a:r>
          </a:p>
          <a:p>
            <a:r>
              <a:rPr lang="nl-NL" sz="2800" dirty="0"/>
              <a:t>Angst</a:t>
            </a:r>
          </a:p>
          <a:p>
            <a:r>
              <a:rPr lang="nl-NL" sz="2800" dirty="0"/>
              <a:t>Verslaving </a:t>
            </a:r>
          </a:p>
        </p:txBody>
      </p:sp>
    </p:spTree>
    <p:extLst>
      <p:ext uri="{BB962C8B-B14F-4D97-AF65-F5344CB8AC3E}">
        <p14:creationId xmlns:p14="http://schemas.microsoft.com/office/powerpoint/2010/main" val="36489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C3CF8-B546-1E8D-412C-9408375E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Chronische stress in de jeugd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6F821-D65A-AC66-DDB0-8A204EA1AB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Filmpje</a:t>
            </a:r>
            <a:r>
              <a:rPr lang="nl-NL" dirty="0"/>
              <a:t> ‘</a:t>
            </a:r>
            <a:r>
              <a:rPr lang="nl-NL" dirty="0" err="1"/>
              <a:t>Early</a:t>
            </a:r>
            <a:r>
              <a:rPr lang="nl-NL" dirty="0"/>
              <a:t> Life Stress’</a:t>
            </a:r>
          </a:p>
          <a:p>
            <a:r>
              <a:rPr lang="nl-NL" dirty="0"/>
              <a:t>Chronische stress in de jeugd heeft verregaande gevolgen!</a:t>
            </a:r>
          </a:p>
        </p:txBody>
      </p:sp>
    </p:spTree>
    <p:extLst>
      <p:ext uri="{BB962C8B-B14F-4D97-AF65-F5344CB8AC3E}">
        <p14:creationId xmlns:p14="http://schemas.microsoft.com/office/powerpoint/2010/main" val="27178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7CD789-E13B-3A97-6911-F7C5CCD14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5957" y="194072"/>
            <a:ext cx="10766043" cy="60558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A34299-3E83-080C-C41B-85A3AB8A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3" y="459069"/>
            <a:ext cx="10766044" cy="1325563"/>
          </a:xfrm>
        </p:spPr>
        <p:txBody>
          <a:bodyPr/>
          <a:lstStyle/>
          <a:p>
            <a:r>
              <a:rPr lang="nl-NL" dirty="0"/>
              <a:t>Vicieuze </a:t>
            </a:r>
            <a:br>
              <a:rPr lang="nl-NL" dirty="0"/>
            </a:br>
            <a:r>
              <a:rPr lang="nl-NL" dirty="0"/>
              <a:t>cirkel</a:t>
            </a:r>
          </a:p>
        </p:txBody>
      </p:sp>
    </p:spTree>
    <p:extLst>
      <p:ext uri="{BB962C8B-B14F-4D97-AF65-F5344CB8AC3E}">
        <p14:creationId xmlns:p14="http://schemas.microsoft.com/office/powerpoint/2010/main" val="4209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A738-8E30-1603-F231-559E2CE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Begeleiden chronische stress als 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486436-D37F-D53E-1CE5-4E7F32173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Discussie:</a:t>
            </a:r>
          </a:p>
          <a:p>
            <a:r>
              <a:rPr lang="nl-NL" dirty="0"/>
              <a:t>Wat doe jij als je merkt dat je patiënt chronische stress heeft?</a:t>
            </a:r>
          </a:p>
          <a:p>
            <a:r>
              <a:rPr lang="nl-NL" dirty="0"/>
              <a:t>Hoe bespreek je dat?</a:t>
            </a:r>
          </a:p>
          <a:p>
            <a:r>
              <a:rPr lang="nl-NL" dirty="0"/>
              <a:t>Wat kun je voor iemand betekenen?</a:t>
            </a:r>
          </a:p>
          <a:p>
            <a:r>
              <a:rPr lang="nl-NL" dirty="0"/>
              <a:t>Waarin voel je je tekort schieten als huisarts?</a:t>
            </a:r>
          </a:p>
        </p:txBody>
      </p:sp>
    </p:spTree>
    <p:extLst>
      <p:ext uri="{BB962C8B-B14F-4D97-AF65-F5344CB8AC3E}">
        <p14:creationId xmlns:p14="http://schemas.microsoft.com/office/powerpoint/2010/main" val="349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8BD87-7BE4-EC49-67A6-9E943728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Begeleiden chronische stress: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4CF4C-CE78-B18B-9E43-F915D937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196445"/>
            <a:ext cx="10744200" cy="39805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Herken en benoem de signalen van chronische stress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Maak mensen bewust wat stress met hen doet (</a:t>
            </a:r>
            <a:r>
              <a:rPr lang="nl-NL" dirty="0" err="1"/>
              <a:t>psycho</a:t>
            </a:r>
            <a:r>
              <a:rPr lang="nl-NL" dirty="0"/>
              <a:t>-educatie)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Werk persoonsgericht en empathisch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Spreek en schrijf in begrijpelijke taal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Versterk de vaardigheden en geloof in eigen kunnen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Help op weg om zelf iets te doen aan stressverlichting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Versterk de sociaal-emotionele ontwikkeling en veerkracht van kinderen en jongeren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Draag bij aan een </a:t>
            </a:r>
            <a:r>
              <a:rPr lang="nl-NL" dirty="0" err="1"/>
              <a:t>stressverminderende</a:t>
            </a:r>
            <a:r>
              <a:rPr lang="nl-NL" dirty="0"/>
              <a:t> omgeving in de praktijk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6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256EB-A4E6-D5F2-CFB5-AA662955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1: herken en benoem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7D05B-05E8-442F-BB06-3C980FEA89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erkenning geven aan de patiënt</a:t>
            </a:r>
          </a:p>
          <a:p>
            <a:r>
              <a:rPr lang="nl-NL" dirty="0"/>
              <a:t>Hoe: vraag naar bronnen van stress, vraag goed door</a:t>
            </a:r>
          </a:p>
          <a:p>
            <a:r>
              <a:rPr lang="nl-NL" dirty="0"/>
              <a:t>Tip: vraag indirect, bijv. ‘</a:t>
            </a:r>
            <a:r>
              <a:rPr lang="nl-NL" i="1" dirty="0"/>
              <a:t>Ik ken patiënten die ziek worden door geldproblemen. Hoe is dat voor u?’</a:t>
            </a:r>
          </a:p>
        </p:txBody>
      </p:sp>
    </p:spTree>
    <p:extLst>
      <p:ext uri="{BB962C8B-B14F-4D97-AF65-F5344CB8AC3E}">
        <p14:creationId xmlns:p14="http://schemas.microsoft.com/office/powerpoint/2010/main" val="4237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6B337-EF08-BB39-DF21-4AF9E1EF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2: </a:t>
            </a:r>
            <a:r>
              <a:rPr lang="nl-NL" dirty="0" err="1"/>
              <a:t>psycho</a:t>
            </a:r>
            <a:r>
              <a:rPr lang="nl-NL" dirty="0"/>
              <a:t>-educatie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CACF32-39D7-D322-EC04-63F555559E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bewustwording bij patiënt van effect chronische stress</a:t>
            </a:r>
          </a:p>
          <a:p>
            <a:r>
              <a:rPr lang="nl-NL" dirty="0"/>
              <a:t>Hoe: uitleg geven over link tussen gezondheidsklachten en stress</a:t>
            </a:r>
          </a:p>
          <a:p>
            <a:r>
              <a:rPr lang="nl-NL" dirty="0"/>
              <a:t>Tip: sluit aan bij de situatie van de patiënt, bijv. met een vicieuze cirkel op maat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8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CA593-CFF9-140B-B5A3-BF3AA37F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3: persoonsgericht en empathisch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F7755-C134-FE68-A319-5516DC0F5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verbetert de arts-patiënt relatie; vermindert angst, stress en pijn; verhoogt gevoel van controle en geloof in eigen kunnen</a:t>
            </a:r>
          </a:p>
          <a:p>
            <a:r>
              <a:rPr lang="nl-NL" dirty="0"/>
              <a:t>Hoe: geef ruimte aan de patiënt, straal rust uit, oordeel niet</a:t>
            </a:r>
          </a:p>
          <a:p>
            <a:r>
              <a:rPr lang="nl-NL" dirty="0"/>
              <a:t>Tip: sluit aan bij taalniveau van de patiënt; geef gevoelsreflecties</a:t>
            </a:r>
          </a:p>
        </p:txBody>
      </p:sp>
    </p:spTree>
    <p:extLst>
      <p:ext uri="{BB962C8B-B14F-4D97-AF65-F5344CB8AC3E}">
        <p14:creationId xmlns:p14="http://schemas.microsoft.com/office/powerpoint/2010/main" val="28894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93B07-61FA-7C8A-BB9B-E1C06BA5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4: begrijpelijke taal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15AD7-E1F3-B882-E1EC-0CDA150D08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begrip van de patiënt vergroten, zorgen dat hij/zij weet wat er gaat gebeuren</a:t>
            </a:r>
          </a:p>
          <a:p>
            <a:r>
              <a:rPr lang="nl-NL" dirty="0"/>
              <a:t>Extra belangrijk omdat patiënten met chronische stress een niet optimaal werkgeheugen hebben!</a:t>
            </a:r>
          </a:p>
          <a:p>
            <a:r>
              <a:rPr lang="nl-NL" dirty="0"/>
              <a:t>Hoe: korte zinnen, beeldmateriaal, stap voor stap, niet te veel tegelijk</a:t>
            </a:r>
          </a:p>
          <a:p>
            <a:r>
              <a:rPr lang="nl-NL" dirty="0"/>
              <a:t>Tip: gebruik de terugvraagmethode aan eind van je consult</a:t>
            </a:r>
          </a:p>
        </p:txBody>
      </p:sp>
    </p:spTree>
    <p:extLst>
      <p:ext uri="{BB962C8B-B14F-4D97-AF65-F5344CB8AC3E}">
        <p14:creationId xmlns:p14="http://schemas.microsoft.com/office/powerpoint/2010/main" val="27244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DA39B-0993-D71B-BE4C-F1F596C8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5: versterk geloof in zichzelf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50C8A-54AC-8919-C23E-B63DC7460F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patiënten gevoel van controle geven over hun situatie</a:t>
            </a:r>
          </a:p>
          <a:p>
            <a:r>
              <a:rPr lang="nl-NL" dirty="0"/>
              <a:t>Hoe: spreek haalbare doelen af, zet kleine stappen en benadruk wat al goed gaat (hoe klein ook)</a:t>
            </a:r>
          </a:p>
          <a:p>
            <a:r>
              <a:rPr lang="nl-NL" dirty="0"/>
              <a:t>Tip: mobiliseer sociale steun bijv. met een buddy</a:t>
            </a:r>
          </a:p>
        </p:txBody>
      </p:sp>
    </p:spTree>
    <p:extLst>
      <p:ext uri="{BB962C8B-B14F-4D97-AF65-F5344CB8AC3E}">
        <p14:creationId xmlns:p14="http://schemas.microsoft.com/office/powerpoint/2010/main" val="6211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E0D72-274B-C6EB-D98F-495661CD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375E8-B2D4-3A87-6BEC-F04A903473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Vooroordelen ‘leefstijlziekten’</a:t>
            </a:r>
          </a:p>
          <a:p>
            <a:r>
              <a:rPr lang="nl-NL" dirty="0"/>
              <a:t>Definitie chronische stress</a:t>
            </a:r>
          </a:p>
          <a:p>
            <a:r>
              <a:rPr lang="nl-NL" dirty="0"/>
              <a:t>Oorzaken chronische stress</a:t>
            </a:r>
          </a:p>
          <a:p>
            <a:r>
              <a:rPr lang="nl-NL" dirty="0"/>
              <a:t>Gevolgen chronische stress</a:t>
            </a:r>
          </a:p>
          <a:p>
            <a:r>
              <a:rPr lang="nl-NL" dirty="0"/>
              <a:t>Chronische stress in de jeugd</a:t>
            </a:r>
          </a:p>
          <a:p>
            <a:r>
              <a:rPr lang="nl-NL" dirty="0"/>
              <a:t>Vicieuze cirkel</a:t>
            </a:r>
          </a:p>
          <a:p>
            <a:r>
              <a:rPr lang="nl-NL" dirty="0"/>
              <a:t>Begeleiden van mensen met chronische stress in de huisartspraktijk</a:t>
            </a:r>
          </a:p>
        </p:txBody>
      </p:sp>
    </p:spTree>
    <p:extLst>
      <p:ext uri="{BB962C8B-B14F-4D97-AF65-F5344CB8AC3E}">
        <p14:creationId xmlns:p14="http://schemas.microsoft.com/office/powerpoint/2010/main" val="25532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6E974-740A-94F7-498F-7A099614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6: help op weg zelf iets te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0B46C-94B5-2AD5-EDBE-179601BEEA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patiënten in beweging krijgen in positieve richting</a:t>
            </a:r>
          </a:p>
          <a:p>
            <a:r>
              <a:rPr lang="nl-NL" dirty="0"/>
              <a:t>Hoe: doorvragen naar en aansluiten bij interesses en huidige activiteiten van de patiënt</a:t>
            </a:r>
          </a:p>
          <a:p>
            <a:r>
              <a:rPr lang="nl-NL" dirty="0"/>
              <a:t>Tip: houd de acties behapbaar en maak ze concreet</a:t>
            </a:r>
          </a:p>
          <a:p>
            <a:endParaRPr lang="nl-NL" dirty="0"/>
          </a:p>
          <a:p>
            <a:r>
              <a:rPr lang="nl-NL" dirty="0" err="1"/>
              <a:t>Stressverlagende</a:t>
            </a:r>
            <a:r>
              <a:rPr lang="nl-NL" dirty="0"/>
              <a:t> activiteiten: bewegen, buiten in natuur, ontspanningsoefeningen, muziek, sociale contacten</a:t>
            </a:r>
          </a:p>
        </p:txBody>
      </p:sp>
    </p:spTree>
    <p:extLst>
      <p:ext uri="{BB962C8B-B14F-4D97-AF65-F5344CB8AC3E}">
        <p14:creationId xmlns:p14="http://schemas.microsoft.com/office/powerpoint/2010/main" val="11576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A1B22-885B-EC3F-A2F2-1238010A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7: jeugd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7B8C4-AB14-33C2-9BB8-79E172BA54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op tijd kinderen met chronische stress ondersteunen</a:t>
            </a:r>
          </a:p>
          <a:p>
            <a:r>
              <a:rPr lang="nl-NL" dirty="0"/>
              <a:t>Hoe: gezond leven aanmoedigen, signaleren als teveel wordt en beschermen, laten leren van kleine life-events</a:t>
            </a:r>
          </a:p>
          <a:p>
            <a:r>
              <a:rPr lang="nl-NL" dirty="0"/>
              <a:t>Tip: behandel niet alleen het kind, maar betrek de omgeving (ouders, school)</a:t>
            </a:r>
          </a:p>
        </p:txBody>
      </p:sp>
    </p:spTree>
    <p:extLst>
      <p:ext uri="{BB962C8B-B14F-4D97-AF65-F5344CB8AC3E}">
        <p14:creationId xmlns:p14="http://schemas.microsoft.com/office/powerpoint/2010/main" val="10062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301F9-B3B3-BCD1-2414-AD9BB177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tip 8: beperk stressfactoren in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CE32B-CD7B-8D8B-E2F2-2A0F62713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Doel: geen onnodige stress veroorzaken voor patiënten door inrichting praktijk</a:t>
            </a:r>
          </a:p>
          <a:p>
            <a:r>
              <a:rPr lang="nl-NL" dirty="0"/>
              <a:t>Hoe: spreek begrijpelijke taal, schrijf begrijpelijke taal (folders, brieven, website), begrijpelijke inrichting en bewegwijzering in de praktijk</a:t>
            </a:r>
          </a:p>
          <a:p>
            <a:r>
              <a:rPr lang="nl-NL" dirty="0"/>
              <a:t>Tip: doe de praktijkcheck laaggeletterdheid van </a:t>
            </a:r>
            <a:r>
              <a:rPr lang="nl-NL" dirty="0" err="1"/>
              <a:t>Pharos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63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578BB-44BE-40B0-0F14-62C95C88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F4069-050C-D0ED-2EF3-83305CA2C7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Publicatie over leven met ongezonde stress van Pharos (2021):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https://www.pharos.nl/kennisbank/leven-met-ongezonde-stress/</a:t>
            </a:r>
            <a:r>
              <a:rPr lang="nl-NL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nl-NL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Praktijkcheck laaggeletterdheid: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https://www.pharos.nl/kennisbank/checklist-voor-praktijkcheck-laaggeletterdheid/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Filmpje</a:t>
            </a: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‘early life stress’: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https://www.youtube.com/watch?v=ENRI46TRiRQ&amp;list=PLgbD9k5HSRLbEyVOyhjPkZ-Q4dg-zSO93E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Literatuuronderzoek over stress bij kinderen (2019):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https://www.ncj.nl/inspiratie/stress-bij-kinderen-hoe-houden-we-het-gezond/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673D8338-7B48-863B-F159-81E11895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54" y="309886"/>
            <a:ext cx="3338146" cy="29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C8C6B-8918-72A0-A970-8EBB494E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Vooroordelen ‘leefstijlziekten’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45E6E6-3E9C-7307-EDD6-B76FF8A5E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denk je bij ziekten als:</a:t>
            </a:r>
          </a:p>
          <a:p>
            <a:r>
              <a:rPr lang="nl-NL" dirty="0"/>
              <a:t>Diabetes</a:t>
            </a:r>
          </a:p>
          <a:p>
            <a:r>
              <a:rPr lang="nl-NL" dirty="0"/>
              <a:t>Hart- en vaatziekten</a:t>
            </a:r>
          </a:p>
          <a:p>
            <a:r>
              <a:rPr lang="nl-NL" dirty="0"/>
              <a:t>Longkanker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EIGEN SCHULD, DIKKE BULT…?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is er iets anders aan de hand?</a:t>
            </a:r>
          </a:p>
        </p:txBody>
      </p:sp>
    </p:spTree>
    <p:extLst>
      <p:ext uri="{BB962C8B-B14F-4D97-AF65-F5344CB8AC3E}">
        <p14:creationId xmlns:p14="http://schemas.microsoft.com/office/powerpoint/2010/main" val="31474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1AD6A-8892-3D59-F82C-895EDD22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(chronische)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55636-5BC9-C406-91F3-7A16A915D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Bedreigende situatie of uitdaging (=stressor) leidt tot</a:t>
            </a:r>
          </a:p>
          <a:p>
            <a:r>
              <a:rPr lang="nl-NL" dirty="0"/>
              <a:t>Lichamelijke en psychische reactie …</a:t>
            </a:r>
          </a:p>
          <a:p>
            <a:r>
              <a:rPr lang="nl-NL" dirty="0"/>
              <a:t>Om onszelf te beschermen en ons aan te passen</a:t>
            </a:r>
          </a:p>
          <a:p>
            <a:endParaRPr lang="nl-NL" dirty="0"/>
          </a:p>
          <a:p>
            <a:r>
              <a:rPr lang="nl-NL" dirty="0"/>
              <a:t>Acute, tijdelijke stressor -&gt; gezonde, functionele stress</a:t>
            </a:r>
          </a:p>
          <a:p>
            <a:r>
              <a:rPr lang="nl-NL" dirty="0"/>
              <a:t>Langdurige, chronische stressor -&gt; ongezonde, chronische stress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Stress = ‘toestand van druk of belasting’</a:t>
            </a:r>
          </a:p>
        </p:txBody>
      </p:sp>
    </p:spTree>
    <p:extLst>
      <p:ext uri="{BB962C8B-B14F-4D97-AF65-F5344CB8AC3E}">
        <p14:creationId xmlns:p14="http://schemas.microsoft.com/office/powerpoint/2010/main" val="32812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DCB88-AB7A-80C5-267F-77DD5ADE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chronische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217F4A-5EE3-9467-8090-32EFF4525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Armoede en schulden</a:t>
            </a:r>
          </a:p>
          <a:p>
            <a:r>
              <a:rPr lang="nl-NL" dirty="0"/>
              <a:t>Ongezond werk of langdurige werkloosheid</a:t>
            </a:r>
          </a:p>
          <a:p>
            <a:r>
              <a:rPr lang="nl-NL" dirty="0"/>
              <a:t>Stressvolle gebeurtenissen tijdens opgroeien</a:t>
            </a:r>
          </a:p>
          <a:p>
            <a:r>
              <a:rPr lang="nl-NL" dirty="0"/>
              <a:t>Migratie en proces van integratie</a:t>
            </a:r>
          </a:p>
          <a:p>
            <a:r>
              <a:rPr lang="nl-NL" dirty="0"/>
              <a:t>Discriminatie en sociale uitsluiting</a:t>
            </a:r>
          </a:p>
          <a:p>
            <a:r>
              <a:rPr lang="nl-NL" dirty="0"/>
              <a:t>Complexe regelingen en procedures</a:t>
            </a:r>
          </a:p>
          <a:p>
            <a:r>
              <a:rPr lang="nl-NL" dirty="0"/>
              <a:t>Ongezonde, onveilige leefomgeving</a:t>
            </a:r>
          </a:p>
          <a:p>
            <a:pPr marL="0" indent="0">
              <a:buNone/>
            </a:pPr>
            <a:r>
              <a:rPr lang="nl-NL" dirty="0"/>
              <a:t>Deze situaties komen meer voor bij mensen met lage SES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D3127A-7AD6-9A51-94EF-D5D54AE06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79" y="476617"/>
            <a:ext cx="4157568" cy="4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AB5EC-DB8F-5D47-0B0D-E8FB6E38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Fysiologische gevolgen chronische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5EB10-AAAE-95AA-7ECB-49D484DF83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Hormonen worden aangemaakt: adrenaline, cortisol</a:t>
            </a:r>
          </a:p>
          <a:p>
            <a:r>
              <a:rPr lang="nl-NL" dirty="0"/>
              <a:t>Overbelasting van het stresssysteem</a:t>
            </a:r>
          </a:p>
          <a:p>
            <a:r>
              <a:rPr lang="nl-NL" dirty="0"/>
              <a:t>Verzwakking van het immuunsysteem</a:t>
            </a:r>
          </a:p>
          <a:p>
            <a:r>
              <a:rPr lang="nl-NL" dirty="0"/>
              <a:t>Blijvende schade aan DNA </a:t>
            </a:r>
            <a:br>
              <a:rPr lang="nl-NL" dirty="0"/>
            </a:br>
            <a:r>
              <a:rPr lang="nl-NL" i="1" dirty="0"/>
              <a:t>(N.B. steeds meer bewijs dat het zelfs overgeërfd kan worden!)</a:t>
            </a:r>
          </a:p>
        </p:txBody>
      </p:sp>
    </p:spTree>
    <p:extLst>
      <p:ext uri="{BB962C8B-B14F-4D97-AF65-F5344CB8AC3E}">
        <p14:creationId xmlns:p14="http://schemas.microsoft.com/office/powerpoint/2010/main" val="22976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F5FF7480-3280-E8E4-0C6F-A87464CE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3246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/>
              <a:t>Annual Reviews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F9F6649-C0F3-6F87-4C3B-46CA8A59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068"/>
            <a:ext cx="80772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6253307D-B80E-1BF0-576B-EB665E5531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6043" y="299992"/>
            <a:ext cx="7658170" cy="54711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770DB9-E6F7-0FDB-23A6-F79CDFBB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2" y="299992"/>
            <a:ext cx="10766044" cy="1325563"/>
          </a:xfrm>
        </p:spPr>
        <p:txBody>
          <a:bodyPr/>
          <a:lstStyle/>
          <a:p>
            <a:r>
              <a:rPr lang="nl-NL" dirty="0"/>
              <a:t>Stress in beeld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F9286AA-9C15-D985-3F2A-6F0A4502048F}"/>
              </a:ext>
            </a:extLst>
          </p:cNvPr>
          <p:cNvSpPr txBox="1"/>
          <p:nvPr/>
        </p:nvSpPr>
        <p:spPr>
          <a:xfrm>
            <a:off x="5859817" y="6188676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NHG </a:t>
            </a:r>
            <a:r>
              <a:rPr lang="nl-NL" b="1" i="0" u="none" strike="noStrike" dirty="0">
                <a:solidFill>
                  <a:srgbClr val="82C7FF"/>
                </a:solidFill>
                <a:effectLst/>
                <a:latin typeface="Roboto" panose="02000000000000000000" pitchFamily="2" charset="0"/>
                <a:hlinkClick r:id="rId3" tooltip="Pagina weergeven"/>
              </a:rPr>
              <a:t>NHG-Standaard Overspanning en burn-out | NHG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2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BE7CE-2793-B27C-2A72-0C5D69A8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Cognitieve gevolgen chronische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40749-6D20-5741-8F07-21EABCDE42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Moeilijker concentreren, leren en onthouden</a:t>
            </a:r>
          </a:p>
          <a:p>
            <a:r>
              <a:rPr lang="nl-NL" dirty="0"/>
              <a:t>Moeite met emoties reguleren</a:t>
            </a:r>
          </a:p>
          <a:p>
            <a:r>
              <a:rPr lang="nl-NL" dirty="0"/>
              <a:t>Minder flexibel zijn</a:t>
            </a:r>
          </a:p>
          <a:p>
            <a:r>
              <a:rPr lang="nl-NL" dirty="0"/>
              <a:t>Moeite met starten activiteiten</a:t>
            </a:r>
          </a:p>
          <a:p>
            <a:r>
              <a:rPr lang="nl-NL" dirty="0"/>
              <a:t>Moeite met plannen en </a:t>
            </a:r>
            <a:r>
              <a:rPr lang="nl-NL" dirty="0" err="1"/>
              <a:t>langetermijn</a:t>
            </a:r>
            <a:r>
              <a:rPr lang="nl-NL" dirty="0"/>
              <a:t> beslissingen</a:t>
            </a:r>
          </a:p>
          <a:p>
            <a:r>
              <a:rPr lang="nl-NL" dirty="0"/>
              <a:t>Irreëel zelfbeeld</a:t>
            </a:r>
          </a:p>
          <a:p>
            <a:r>
              <a:rPr lang="nl-NL" dirty="0"/>
              <a:t>Moeite het belang van anderen mee te wegen</a:t>
            </a:r>
          </a:p>
        </p:txBody>
      </p:sp>
    </p:spTree>
    <p:extLst>
      <p:ext uri="{BB962C8B-B14F-4D97-AF65-F5344CB8AC3E}">
        <p14:creationId xmlns:p14="http://schemas.microsoft.com/office/powerpoint/2010/main" val="8113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a Amsterdam UM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Amsterdam UMC" id="{97B128FE-17B9-4F10-B86D-FE342ADA4DD6}" vid="{0EB9E25A-A7A2-4534-AAC5-A50C989429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Amsterdam UMC</Template>
  <TotalTime>158</TotalTime>
  <Words>879</Words>
  <Application>Microsoft Office PowerPoint</Application>
  <PresentationFormat>Breedbeeld</PresentationFormat>
  <Paragraphs>143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Roboto</vt:lpstr>
      <vt:lpstr>Symbol</vt:lpstr>
      <vt:lpstr>Times New Roman</vt:lpstr>
      <vt:lpstr>Trebuchet MS</vt:lpstr>
      <vt:lpstr>Thema Amsterdam UMC</vt:lpstr>
      <vt:lpstr>Chronische stress</vt:lpstr>
      <vt:lpstr>Inhoud </vt:lpstr>
      <vt:lpstr>Vooroordelen ‘leefstijlziekten’</vt:lpstr>
      <vt:lpstr>Wat is (chronische) stress</vt:lpstr>
      <vt:lpstr>Oorzaken chronische stress</vt:lpstr>
      <vt:lpstr>Fysiologische gevolgen chronische stress</vt:lpstr>
      <vt:lpstr>PowerPoint-presentatie</vt:lpstr>
      <vt:lpstr>Stress in beeld</vt:lpstr>
      <vt:lpstr>Cognitieve gevolgen chronische stress</vt:lpstr>
      <vt:lpstr>Gezondheidsgevolgen van chronische stress</vt:lpstr>
      <vt:lpstr>Chronische stress in de jeugd</vt:lpstr>
      <vt:lpstr>Vicieuze  cirkel</vt:lpstr>
      <vt:lpstr>Begeleiden chronische stress als huisarts</vt:lpstr>
      <vt:lpstr>Begeleiden chronische stress: tips</vt:lpstr>
      <vt:lpstr>Bij tip 1: herken en benoem</vt:lpstr>
      <vt:lpstr>Bij tip 2: psycho-educatie</vt:lpstr>
      <vt:lpstr>Bij tip 3: persoonsgericht en empathisch</vt:lpstr>
      <vt:lpstr>Bij tip 4: begrijpelijke taal</vt:lpstr>
      <vt:lpstr>Bij tip 5: versterk geloof in zichzelf</vt:lpstr>
      <vt:lpstr>Bij tip 6: help op weg zelf iets te doen</vt:lpstr>
      <vt:lpstr>Bij tip 7: jeugd</vt:lpstr>
      <vt:lpstr>Bij tip 8: beperk stressfactoren in praktijk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Chronische stress</dc:title>
  <dc:creator>HO</dc:creator>
  <cp:lastModifiedBy>Vlak, S.M. (Sylvia)</cp:lastModifiedBy>
  <cp:revision>11</cp:revision>
  <dcterms:created xsi:type="dcterms:W3CDTF">2022-08-30T09:08:01Z</dcterms:created>
  <dcterms:modified xsi:type="dcterms:W3CDTF">2023-01-05T14:19:47Z</dcterms:modified>
</cp:coreProperties>
</file>