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78" r:id="rId5"/>
    <p:sldId id="271" r:id="rId6"/>
    <p:sldId id="281" r:id="rId7"/>
    <p:sldId id="272" r:id="rId8"/>
    <p:sldId id="273" r:id="rId9"/>
    <p:sldId id="274" r:id="rId10"/>
    <p:sldId id="275" r:id="rId11"/>
    <p:sldId id="280" r:id="rId12"/>
    <p:sldId id="279" r:id="rId13"/>
    <p:sldId id="276" r:id="rId1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36B0C"/>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EFD21-AD9A-4D81-87E2-FFC87784CB0C}" v="1" dt="2022-10-26T09:56:03.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autoAdjust="0"/>
    <p:restoredTop sz="70692" autoAdjust="0"/>
  </p:normalViewPr>
  <p:slideViewPr>
    <p:cSldViewPr snapToGrid="0" snapToObjects="1">
      <p:cViewPr varScale="1">
        <p:scale>
          <a:sx n="107" d="100"/>
          <a:sy n="107" d="100"/>
        </p:scale>
        <p:origin x="1356" y="102"/>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92C3599-84B4-A244-AE79-2C05B97017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latin typeface="Arial" panose="020B0604020202020204" pitchFamily="34" charset="0"/>
            </a:endParaRPr>
          </a:p>
        </p:txBody>
      </p:sp>
      <p:sp>
        <p:nvSpPr>
          <p:cNvPr id="3" name="Tijdelijke aanduiding voor datum 2">
            <a:extLst>
              <a:ext uri="{FF2B5EF4-FFF2-40B4-BE49-F238E27FC236}">
                <a16:creationId xmlns:a16="http://schemas.microsoft.com/office/drawing/2014/main" id="{E0DFBB70-6D58-284E-B418-F2D20EC0B0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48D15-F02B-1744-A997-48580CEA8B7E}" type="datetimeFigureOut">
              <a:rPr lang="nl-NL" smtClean="0">
                <a:latin typeface="Arial" panose="020B0604020202020204" pitchFamily="34" charset="0"/>
              </a:rPr>
              <a:t>1-11-2022</a:t>
            </a:fld>
            <a:endParaRPr lang="nl-NL">
              <a:latin typeface="Arial" panose="020B0604020202020204" pitchFamily="34" charset="0"/>
            </a:endParaRPr>
          </a:p>
        </p:txBody>
      </p:sp>
      <p:sp>
        <p:nvSpPr>
          <p:cNvPr id="4" name="Tijdelijke aanduiding voor voettekst 3">
            <a:extLst>
              <a:ext uri="{FF2B5EF4-FFF2-40B4-BE49-F238E27FC236}">
                <a16:creationId xmlns:a16="http://schemas.microsoft.com/office/drawing/2014/main" id="{8D1C2162-4D87-BD4C-AE62-87D90B13E5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latin typeface="Arial" panose="020B0604020202020204" pitchFamily="34" charset="0"/>
            </a:endParaRPr>
          </a:p>
        </p:txBody>
      </p:sp>
      <p:sp>
        <p:nvSpPr>
          <p:cNvPr id="5" name="Tijdelijke aanduiding voor dianummer 4">
            <a:extLst>
              <a:ext uri="{FF2B5EF4-FFF2-40B4-BE49-F238E27FC236}">
                <a16:creationId xmlns:a16="http://schemas.microsoft.com/office/drawing/2014/main" id="{BB0E8B44-4C90-1444-9AA1-2BE871A731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430EA-AD24-1F4D-8E82-FF9419F7AB95}" type="slidenum">
              <a:rPr lang="nl-NL" smtClean="0">
                <a:latin typeface="Arial" panose="020B0604020202020204" pitchFamily="34" charset="0"/>
              </a:rPr>
              <a:t>‹nr.›</a:t>
            </a:fld>
            <a:endParaRPr lang="nl-NL">
              <a:latin typeface="Arial" panose="020B0604020202020204" pitchFamily="34" charset="0"/>
            </a:endParaRPr>
          </a:p>
        </p:txBody>
      </p:sp>
    </p:spTree>
    <p:extLst>
      <p:ext uri="{BB962C8B-B14F-4D97-AF65-F5344CB8AC3E}">
        <p14:creationId xmlns:p14="http://schemas.microsoft.com/office/powerpoint/2010/main" val="352244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60FEB5E7-8BA6-8A40-B6BC-24AAAA4DF82D}" type="datetimeFigureOut">
              <a:rPr lang="nl-NL" smtClean="0"/>
              <a:pPr/>
              <a:t>1-11-2022</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BDF80ED-FB6D-714E-B28E-78D0D57BCBC7}" type="slidenum">
              <a:rPr lang="nl-NL" smtClean="0"/>
              <a:pPr/>
              <a:t>‹nr.›</a:t>
            </a:fld>
            <a:endParaRPr lang="nl-NL"/>
          </a:p>
        </p:txBody>
      </p:sp>
    </p:spTree>
    <p:extLst>
      <p:ext uri="{BB962C8B-B14F-4D97-AF65-F5344CB8AC3E}">
        <p14:creationId xmlns:p14="http://schemas.microsoft.com/office/powerpoint/2010/main" val="1163827447"/>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bij de workshop ACP</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2</a:t>
            </a:fld>
            <a:endParaRPr lang="nl-NL"/>
          </a:p>
        </p:txBody>
      </p:sp>
    </p:spTree>
    <p:extLst>
      <p:ext uri="{BB962C8B-B14F-4D97-AF65-F5344CB8AC3E}">
        <p14:creationId xmlns:p14="http://schemas.microsoft.com/office/powerpoint/2010/main" val="49909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 terug schakelen, tempo omlaag. Een onderwerp waar eigenlijk geen tijd voor is binnen de spoedzorg. </a:t>
            </a:r>
            <a:endParaRPr lang="nl-NL" sz="1800" dirty="0">
              <a:effectLst/>
              <a:latin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Juist in spoedsituatie belangrijk dat er al gesproken is over wensen. Advanced Care Planning en spoedzorg situaties lijken in tegenstelling tot elkaar te staan. Tijdens spoed is daar eigenlijk geen tijd voor, maar soms moet je er tijd voor maken.</a:t>
            </a:r>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4</a:t>
            </a:fld>
            <a:endParaRPr lang="nl-NL"/>
          </a:p>
        </p:txBody>
      </p:sp>
    </p:spTree>
    <p:extLst>
      <p:ext uri="{BB962C8B-B14F-4D97-AF65-F5344CB8AC3E}">
        <p14:creationId xmlns:p14="http://schemas.microsoft.com/office/powerpoint/2010/main" val="415170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daar over gesproken kan worden staat uitgebreid beschreven in de </a:t>
            </a:r>
            <a:r>
              <a:rPr lang="nl-NL" dirty="0" err="1"/>
              <a:t>toolkit</a:t>
            </a:r>
            <a:r>
              <a:rPr lang="nl-NL" dirty="0"/>
              <a:t>. </a:t>
            </a:r>
          </a:p>
          <a:p>
            <a:r>
              <a:rPr lang="nl-NL" dirty="0"/>
              <a:t>Wie heeft hem doorgelezen? Reacties? Vragen?</a:t>
            </a:r>
          </a:p>
          <a:p>
            <a:r>
              <a:rPr lang="nl-NL" i="1" dirty="0"/>
              <a:t>NB: bijlage 1 op pagina 8 (hoe gaat een ACP gesprek) en bijlage 6 (overdracht naar HAP) op pagina 12 zijn handige bijlagen om te gebruiken als huisarts.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5</a:t>
            </a:fld>
            <a:endParaRPr lang="nl-NL"/>
          </a:p>
        </p:txBody>
      </p:sp>
    </p:spTree>
    <p:extLst>
      <p:ext uri="{BB962C8B-B14F-4D97-AF65-F5344CB8AC3E}">
        <p14:creationId xmlns:p14="http://schemas.microsoft.com/office/powerpoint/2010/main" val="85493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 duurt 11 minuten, de casus duurde in werkelijkheid 45 minuten.</a:t>
            </a:r>
          </a:p>
          <a:p>
            <a:r>
              <a:rPr lang="nl-NL" dirty="0"/>
              <a:t>Kan voor sommige mensen emotioneel zijn.</a:t>
            </a:r>
          </a:p>
          <a:p>
            <a:r>
              <a:rPr lang="nl-NL" dirty="0"/>
              <a:t>De film wordt op een aantal punten stil gezet en de docent stelt vragen. De </a:t>
            </a:r>
            <a:r>
              <a:rPr lang="nl-NL" dirty="0" err="1"/>
              <a:t>aios</a:t>
            </a:r>
            <a:r>
              <a:rPr lang="nl-NL" dirty="0"/>
              <a:t> hebben zelf ook de mogelijkheid tot het stellen van vragen. De film illustreert hoe het kan gaan met ACP in de dagelijkse praktijk en is ook bedoeld om de </a:t>
            </a:r>
            <a:r>
              <a:rPr lang="nl-NL" dirty="0" err="1"/>
              <a:t>aios</a:t>
            </a:r>
            <a:r>
              <a:rPr lang="nl-NL" dirty="0"/>
              <a:t> mee te nemen in hoe je een dergelijk gesprek voert. Items die daarbij aan bod (kunnen) komen: </a:t>
            </a:r>
          </a:p>
          <a:p>
            <a:r>
              <a:rPr lang="nl-NL" dirty="0"/>
              <a:t>-</a:t>
            </a:r>
            <a:r>
              <a:rPr lang="nl-NL" b="1" dirty="0"/>
              <a:t>wanneer</a:t>
            </a:r>
            <a:r>
              <a:rPr lang="nl-NL" dirty="0"/>
              <a:t> heb je een ACP gesprek met een patiënt? Voelt soms voor arts als te vroeg terwijl de patiënt dat vaak graag wil. </a:t>
            </a:r>
          </a:p>
          <a:p>
            <a:r>
              <a:rPr lang="nl-NL" dirty="0"/>
              <a:t>-In het voorbeeld van de film zie je wat vaker gebeurd in een dienst op een HAP: er is </a:t>
            </a:r>
            <a:r>
              <a:rPr lang="nl-NL" b="1" dirty="0"/>
              <a:t>nog niet over nagedacht </a:t>
            </a:r>
            <a:r>
              <a:rPr lang="nl-NL" dirty="0"/>
              <a:t>en dat is dan moeilijk voor zowel de patiënt als de huisarts. </a:t>
            </a:r>
          </a:p>
          <a:p>
            <a:r>
              <a:rPr lang="nl-NL" dirty="0"/>
              <a:t>-Vaak zijn de </a:t>
            </a:r>
            <a:r>
              <a:rPr lang="nl-NL" b="1" dirty="0"/>
              <a:t>ketenpartners ook niet op de hoogte</a:t>
            </a:r>
            <a:r>
              <a:rPr lang="nl-NL" dirty="0"/>
              <a:t>; zoals in de voorbeeld de thuiszorg. </a:t>
            </a:r>
          </a:p>
          <a:p>
            <a:r>
              <a:rPr lang="nl-NL" dirty="0"/>
              <a:t>-Als er wel een gesprek heeft plaats gevonden, is dit </a:t>
            </a:r>
            <a:r>
              <a:rPr lang="nl-NL" b="1" dirty="0"/>
              <a:t>niet altijd bekend bij de HAP</a:t>
            </a:r>
            <a:r>
              <a:rPr lang="nl-NL" dirty="0"/>
              <a:t>. Zorg als praktijkhouder voor een </a:t>
            </a:r>
            <a:r>
              <a:rPr lang="nl-NL" b="1" dirty="0"/>
              <a:t>goede overdracht </a:t>
            </a:r>
            <a:r>
              <a:rPr lang="nl-NL" dirty="0"/>
              <a:t>naar de HAP (zie bijlage </a:t>
            </a:r>
            <a:r>
              <a:rPr lang="nl-NL" dirty="0" err="1"/>
              <a:t>toolkit</a:t>
            </a:r>
            <a:r>
              <a:rPr lang="nl-NL" dirty="0"/>
              <a:t>) en zorg dat de patiënt dit ook communiceert met de thuiszorg (indien ze die hebben) en de behandelend specialist. </a:t>
            </a:r>
          </a:p>
          <a:p>
            <a:r>
              <a:rPr lang="nl-NL" dirty="0"/>
              <a:t>-ACP wordt steeds belangrijker in de </a:t>
            </a:r>
            <a:r>
              <a:rPr lang="nl-NL" b="1" dirty="0"/>
              <a:t>juiste zorg op de juiste plek</a:t>
            </a:r>
            <a:r>
              <a:rPr lang="nl-NL" dirty="0"/>
              <a:t>; denk bv aan de vergrijzing waar we als zorg al in zitten en de COVID pandemie. </a:t>
            </a:r>
          </a:p>
          <a:p>
            <a:r>
              <a:rPr lang="nl-NL" dirty="0"/>
              <a:t>-ACP zorgt ook ervoor dat de </a:t>
            </a:r>
            <a:r>
              <a:rPr lang="nl-NL" b="1" dirty="0"/>
              <a:t>patiënt niet overvallen </a:t>
            </a:r>
            <a:r>
              <a:rPr lang="nl-NL" dirty="0"/>
              <a:t>wordt met de vraag wat hij/zij nog wil.</a:t>
            </a:r>
          </a:p>
          <a:p>
            <a:r>
              <a:rPr lang="nl-NL" dirty="0"/>
              <a:t>-Het geeft ook </a:t>
            </a:r>
            <a:r>
              <a:rPr lang="nl-NL" b="1" dirty="0"/>
              <a:t>duidelijkheid</a:t>
            </a:r>
            <a:r>
              <a:rPr lang="nl-NL" dirty="0"/>
              <a:t> bij de zorgverleners die betrokken zijn. </a:t>
            </a:r>
          </a:p>
        </p:txBody>
      </p:sp>
      <p:sp>
        <p:nvSpPr>
          <p:cNvPr id="4" name="Tijdelijke aanduiding voor dianummer 3"/>
          <p:cNvSpPr>
            <a:spLocks noGrp="1"/>
          </p:cNvSpPr>
          <p:nvPr>
            <p:ph type="sldNum" sz="quarter" idx="10"/>
          </p:nvPr>
        </p:nvSpPr>
        <p:spPr/>
        <p:txBody>
          <a:bodyPr/>
          <a:lstStyle/>
          <a:p>
            <a:fld id="{EBDF80ED-FB6D-714E-B28E-78D0D57BCBC7}" type="slidenum">
              <a:rPr lang="nl-NL" smtClean="0"/>
              <a:pPr/>
              <a:t>6</a:t>
            </a:fld>
            <a:endParaRPr lang="nl-NL"/>
          </a:p>
        </p:txBody>
      </p:sp>
    </p:spTree>
    <p:extLst>
      <p:ext uri="{BB962C8B-B14F-4D97-AF65-F5344CB8AC3E}">
        <p14:creationId xmlns:p14="http://schemas.microsoft.com/office/powerpoint/2010/main" val="212714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1: iedereen staan. Dan vraag: wie stuurt in? Blijf staan. Wie patiënt houdt thuis, ga zitten.</a:t>
            </a:r>
          </a:p>
          <a:p>
            <a:endParaRPr lang="nl-NL" dirty="0"/>
          </a:p>
          <a:p>
            <a:r>
              <a:rPr lang="nl-NL" dirty="0">
                <a:solidFill>
                  <a:srgbClr val="00B050"/>
                </a:solidFill>
                <a:highlight>
                  <a:srgbClr val="00FF00"/>
                </a:highlight>
              </a:rPr>
              <a:t>In tweetallen bespreken: dilemma’s die je tegen komt bij een dergelijke casus. </a:t>
            </a:r>
            <a:endParaRPr lang="nl-NL" dirty="0"/>
          </a:p>
          <a:p>
            <a:endParaRPr lang="nl-NL" dirty="0"/>
          </a:p>
          <a:p>
            <a:r>
              <a:rPr lang="nl-NL" dirty="0"/>
              <a:t>Daarna plenair bespreken.</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7</a:t>
            </a:fld>
            <a:endParaRPr lang="nl-NL"/>
          </a:p>
        </p:txBody>
      </p:sp>
    </p:spTree>
    <p:extLst>
      <p:ext uri="{BB962C8B-B14F-4D97-AF65-F5344CB8AC3E}">
        <p14:creationId xmlns:p14="http://schemas.microsoft.com/office/powerpoint/2010/main" val="328512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a:t>
            </a:r>
            <a:r>
              <a:rPr lang="nl-NL" dirty="0" err="1"/>
              <a:t>aios</a:t>
            </a:r>
            <a:r>
              <a:rPr lang="nl-NL" dirty="0"/>
              <a:t> een overdracht maken op de uitgedeelde formulieren volgens de SBAR methode.</a:t>
            </a:r>
          </a:p>
          <a:p>
            <a:r>
              <a:rPr lang="nl-NL" dirty="0"/>
              <a:t>Daarna plenair bespreken; aantal </a:t>
            </a:r>
            <a:r>
              <a:rPr lang="nl-NL" dirty="0" err="1"/>
              <a:t>aios</a:t>
            </a:r>
            <a:r>
              <a:rPr lang="nl-NL" dirty="0"/>
              <a:t> bevragen of ze hun SBAR willen overdragen (alsof de groep de opleider is) aan de groep. Hier feedback op geven.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8</a:t>
            </a:fld>
            <a:endParaRPr lang="nl-NL"/>
          </a:p>
        </p:txBody>
      </p:sp>
    </p:spTree>
    <p:extLst>
      <p:ext uri="{BB962C8B-B14F-4D97-AF65-F5344CB8AC3E}">
        <p14:creationId xmlns:p14="http://schemas.microsoft.com/office/powerpoint/2010/main" val="428622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10</a:t>
            </a:fld>
            <a:endParaRPr lang="nl-NL"/>
          </a:p>
        </p:txBody>
      </p:sp>
    </p:spTree>
    <p:extLst>
      <p:ext uri="{BB962C8B-B14F-4D97-AF65-F5344CB8AC3E}">
        <p14:creationId xmlns:p14="http://schemas.microsoft.com/office/powerpoint/2010/main" val="2769113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Schola Medica algeme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8D62D2-D88B-EF44-BC2A-B105767E909C}"/>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9568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UIT STARclass spoedzorg in de huisartspraktij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88086D1-C9BF-FA4C-966F-FAF061E9FB4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54426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_Dé ABCDE-cursus voor Anio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3F0C40F-3A09-AE46-A4F0-4BCE9E78BC14}"/>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804997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UIT Dé ABCDE-cursus voor Anio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C9AB76A-0CD8-DE44-A3D2-08D35F209DA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459958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 STARtclass Huisarts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F21E917-67FA-3C49-A12A-CE34F8B3B982}"/>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74092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UIT STARtclass Huisarts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8F1D96-D115-C24D-A350-52710396DB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200940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 STARtclass Huisartsgeneeskunde jaar 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DF906C7-1E4B-6945-8772-3805377F0FA4}"/>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
        <p:nvSpPr>
          <p:cNvPr id="4" name="Tijdelijke aanduiding voor datum 3">
            <a:extLst>
              <a:ext uri="{FF2B5EF4-FFF2-40B4-BE49-F238E27FC236}">
                <a16:creationId xmlns:a16="http://schemas.microsoft.com/office/drawing/2014/main" id="{AC1E6DB1-578F-5A40-9DA1-B1D9498E33C0}"/>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5D18DF75-6217-714C-8299-3ADC2D0F2AF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DCCBCE5-EF75-2C4D-BAF8-CBAB7C7DC6D8}"/>
              </a:ext>
            </a:extLst>
          </p:cNvPr>
          <p:cNvSpPr>
            <a:spLocks noGrp="1"/>
          </p:cNvSpPr>
          <p:nvPr>
            <p:ph type="sldNum" sz="quarter" idx="12"/>
          </p:nvPr>
        </p:nvSpPr>
        <p:spPr/>
        <p:txBody>
          <a:bodyPr/>
          <a:lstStyle/>
          <a:p>
            <a:fld id="{79005306-4E58-2041-8BB6-BF0F1940E8D3}" type="slidenum">
              <a:rPr lang="nl-NL" smtClean="0"/>
              <a:pPr/>
              <a:t>‹nr.›</a:t>
            </a:fld>
            <a:endParaRPr lang="nl-NL" dirty="0"/>
          </a:p>
        </p:txBody>
      </p:sp>
    </p:spTree>
    <p:extLst>
      <p:ext uri="{BB962C8B-B14F-4D97-AF65-F5344CB8AC3E}">
        <p14:creationId xmlns:p14="http://schemas.microsoft.com/office/powerpoint/2010/main" val="1381334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IT STARtclass Huisarts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40E887F-5AA0-AC47-BA30-90D78F91665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013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 STARtclass Ouderen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370BFE1-51B6-5147-BB8E-7504539CCDF7}"/>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2982343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IT STARtclass Ouderen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5C29A4B-460B-044D-9CF8-69A55F64A7E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238730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 STARtclass Ouderen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59D1B9F-C00A-E146-956E-30AB69E14E71}"/>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87299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UIT Schola Medica algeme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36C10EC-E961-0342-8626-55BD2B19F38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620390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UIT STARtclass Ouderen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C61690C-9D55-964E-8CE9-860BB0F4F39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115310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 STARtclass Sportgeneeskunde">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DE92781-F605-1F40-B7C9-6CC1BDFDD1E1}"/>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32246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UIT STARtclass Sportgeneeskun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ED0B2CF-7765-1B43-A733-45488D79EA5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979251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STARtclass Sportgeneeskund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A5D04EA-EE2E-694C-AC88-85E1DF01BB27}"/>
              </a:ext>
            </a:extLst>
          </p:cNvPr>
          <p:cNvSpPr/>
          <p:nvPr userDrawn="1"/>
        </p:nvSpPr>
        <p:spPr>
          <a:xfrm>
            <a:off x="0" y="1216800"/>
            <a:ext cx="9144000" cy="392429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0" y="1216801"/>
            <a:ext cx="9144000" cy="3924298"/>
          </a:xfrm>
        </p:spPr>
        <p:txBody>
          <a:bodyPr anchor="ctr" anchorCtr="0">
            <a:normAutofit/>
          </a:bodyPr>
          <a:lstStyle>
            <a:lvl1pPr algn="ctr">
              <a:defRPr sz="3600">
                <a:solidFill>
                  <a:schemeClr val="bg1"/>
                </a:solidFill>
              </a:defRPr>
            </a:lvl1pPr>
          </a:lstStyle>
          <a:p>
            <a:r>
              <a:rPr lang="nl-NL" dirty="0"/>
              <a:t>Titelstijl van model bewerken</a:t>
            </a:r>
          </a:p>
        </p:txBody>
      </p:sp>
      <p:pic>
        <p:nvPicPr>
          <p:cNvPr id="8" name="Afbeelding 7" descr="Logo_en_payoff_Schola_Medica_RGB.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322956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tandaard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180975" indent="-180975">
              <a:buClr>
                <a:schemeClr val="accent1"/>
              </a:buClr>
              <a:buFont typeface="Wingdings" pitchFamily="2" charset="2"/>
              <a:buChar char="§"/>
              <a:tabLst/>
              <a:defRPr/>
            </a:lvl1pPr>
            <a:lvl2pPr marL="355600" indent="-163513">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1294913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uitgelic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a:xfrm>
            <a:off x="443832" y="1044000"/>
            <a:ext cx="5070642" cy="3394472"/>
          </a:xfrm>
        </p:spPr>
        <p:txBody>
          <a:bodyPr/>
          <a:lstStyle>
            <a:lvl1pPr marL="180975" indent="-180975">
              <a:buClr>
                <a:schemeClr val="accent1"/>
              </a:buClr>
              <a:buFont typeface="Wingdings" pitchFamily="2" charset="2"/>
              <a:buChar char="§"/>
              <a:tabLst/>
              <a:defRPr/>
            </a:lvl1pPr>
            <a:lvl2pPr marL="355600" indent="-174625">
              <a:tabLst>
                <a:tab pos="123825" algn="l"/>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grpSp>
        <p:nvGrpSpPr>
          <p:cNvPr id="14" name="Groeperen 13"/>
          <p:cNvGrpSpPr/>
          <p:nvPr userDrawn="1"/>
        </p:nvGrpSpPr>
        <p:grpSpPr>
          <a:xfrm>
            <a:off x="5949844" y="1043999"/>
            <a:ext cx="2736956" cy="3240000"/>
            <a:chOff x="5949844" y="1043999"/>
            <a:chExt cx="2520000" cy="3240000"/>
          </a:xfrm>
        </p:grpSpPr>
        <p:sp>
          <p:nvSpPr>
            <p:cNvPr id="13" name="Afgeronde rechthoek 12"/>
            <p:cNvSpPr/>
            <p:nvPr userDrawn="1"/>
          </p:nvSpPr>
          <p:spPr>
            <a:xfrm>
              <a:off x="5949844" y="1043999"/>
              <a:ext cx="2520000" cy="3240000"/>
            </a:xfrm>
            <a:prstGeom prst="roundRect">
              <a:avLst>
                <a:gd name="adj" fmla="val 2617"/>
              </a:avLst>
            </a:prstGeom>
            <a:solidFill>
              <a:schemeClr val="bg1">
                <a:lumMod val="75000"/>
              </a:schemeClr>
            </a:solidFill>
            <a:ln>
              <a:noFill/>
            </a:ln>
            <a:effectLst>
              <a:glow rad="101600">
                <a:schemeClr val="bg1">
                  <a:lumMod val="85000"/>
                  <a:alpha val="64000"/>
                </a:scheme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solidFill>
                  <a:schemeClr val="bg1"/>
                </a:solidFill>
                <a:latin typeface="Arial" panose="020B0604020202020204" pitchFamily="34" charset="0"/>
              </a:endParaRPr>
            </a:p>
          </p:txBody>
        </p:sp>
        <p:sp>
          <p:nvSpPr>
            <p:cNvPr id="12" name="Afgeronde rechthoek 11"/>
            <p:cNvSpPr/>
            <p:nvPr userDrawn="1"/>
          </p:nvSpPr>
          <p:spPr>
            <a:xfrm>
              <a:off x="5949844" y="1043999"/>
              <a:ext cx="2520000" cy="3240000"/>
            </a:xfrm>
            <a:prstGeom prst="roundRect">
              <a:avLst>
                <a:gd name="adj" fmla="val 143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solidFill>
                  <a:schemeClr val="bg1"/>
                </a:solidFill>
                <a:latin typeface="Arial" panose="020B0604020202020204" pitchFamily="34" charset="0"/>
              </a:endParaRPr>
            </a:p>
          </p:txBody>
        </p:sp>
      </p:grpSp>
      <p:sp>
        <p:nvSpPr>
          <p:cNvPr id="9" name="Tijdelijke aanduiding voor tekst 8"/>
          <p:cNvSpPr>
            <a:spLocks noGrp="1"/>
          </p:cNvSpPr>
          <p:nvPr>
            <p:ph type="body" sz="quarter" idx="13"/>
          </p:nvPr>
        </p:nvSpPr>
        <p:spPr>
          <a:xfrm>
            <a:off x="5949844" y="1044001"/>
            <a:ext cx="2736956" cy="3240000"/>
          </a:xfrm>
          <a:noFill/>
          <a:effectLst/>
        </p:spPr>
        <p:txBody>
          <a:bodyPr lIns="396000" tIns="360000" rIns="396000" bIns="216000"/>
          <a:lstStyle>
            <a:lvl1pPr marL="0" indent="0">
              <a:buFontTx/>
              <a:buNone/>
              <a:defRPr sz="2000">
                <a:solidFill>
                  <a:srgbClr val="D36B0C"/>
                </a:solidFill>
                <a:latin typeface="Arial"/>
                <a:cs typeface="Arial"/>
              </a:defRPr>
            </a:lvl1pPr>
            <a:lvl2pPr marL="133350" indent="0">
              <a:buFontTx/>
              <a:buNone/>
              <a:defRPr sz="1400"/>
            </a:lvl2pPr>
            <a:lvl3pPr marL="327025" indent="0">
              <a:buFontTx/>
              <a:buNone/>
              <a:defRPr sz="1400"/>
            </a:lvl3pPr>
            <a:lvl4pPr marL="495300" indent="0">
              <a:buFontTx/>
              <a:buNone/>
              <a:defRPr sz="1400"/>
            </a:lvl4pPr>
            <a:lvl5pPr marL="695325" indent="0">
              <a:buFontTx/>
              <a:buNone/>
              <a:defRPr sz="1400"/>
            </a:lvl5pPr>
          </a:lstStyle>
          <a:p>
            <a:pPr lvl="0"/>
            <a:r>
              <a:rPr lang="nl-NL"/>
              <a:t>Tekststijl van het model bewerken</a:t>
            </a:r>
          </a:p>
        </p:txBody>
      </p:sp>
      <p:sp>
        <p:nvSpPr>
          <p:cNvPr id="17" name="Tijdelijke aanduiding voor tekst 16"/>
          <p:cNvSpPr>
            <a:spLocks noGrp="1"/>
          </p:cNvSpPr>
          <p:nvPr>
            <p:ph type="body" sz="quarter" idx="14"/>
          </p:nvPr>
        </p:nvSpPr>
        <p:spPr>
          <a:xfrm>
            <a:off x="5949844" y="1969680"/>
            <a:ext cx="2736956" cy="2314320"/>
          </a:xfrm>
        </p:spPr>
        <p:txBody>
          <a:bodyPr lIns="396000" rIns="396000" bIns="216000">
            <a:noAutofit/>
          </a:bodyPr>
          <a:lstStyle>
            <a:lvl1pPr marL="0" indent="0">
              <a:buFontTx/>
              <a:buNone/>
              <a:tabLst/>
              <a:defRPr sz="1400"/>
            </a:lvl1pPr>
            <a:lvl2pPr marL="0" indent="144000">
              <a:buClr>
                <a:srgbClr val="0063A6"/>
              </a:buClr>
              <a:buFont typeface="Arial"/>
              <a:buChar char="•"/>
              <a:tabLst/>
              <a:defRPr sz="1400"/>
            </a:lvl2pPr>
            <a:lvl3pPr marL="0" indent="144000">
              <a:buFont typeface="Arial"/>
              <a:buChar char="•"/>
              <a:defRPr sz="1400"/>
            </a:lvl3pPr>
            <a:lvl4pPr marL="0" indent="144000">
              <a:buFont typeface="Arial"/>
              <a:buChar char="•"/>
              <a:defRPr sz="1400"/>
            </a:lvl4pPr>
            <a:lvl5pPr marL="0" indent="144000">
              <a:buFont typeface="Arial"/>
              <a:buChar char="•"/>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30125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en voorbeeld">
    <p:spTree>
      <p:nvGrpSpPr>
        <p:cNvPr id="1" name=""/>
        <p:cNvGrpSpPr/>
        <p:nvPr/>
      </p:nvGrpSpPr>
      <p:grpSpPr>
        <a:xfrm>
          <a:off x="0" y="0"/>
          <a:ext cx="0" cy="0"/>
          <a:chOff x="0" y="0"/>
          <a:chExt cx="0" cy="0"/>
        </a:xfrm>
      </p:grpSpPr>
      <p:sp>
        <p:nvSpPr>
          <p:cNvPr id="7" name="Rechthoek 6"/>
          <p:cNvSpPr/>
          <p:nvPr userDrawn="1"/>
        </p:nvSpPr>
        <p:spPr>
          <a:xfrm>
            <a:off x="4656667" y="0"/>
            <a:ext cx="4487333" cy="51435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a:xfrm>
            <a:off x="443832" y="1044000"/>
            <a:ext cx="4012713" cy="3394472"/>
          </a:xfrm>
        </p:spPr>
        <p:txBody>
          <a:bodyPr/>
          <a:lstStyle>
            <a:lvl1pPr marL="180975" indent="-180975">
              <a:buClr>
                <a:schemeClr val="accent1"/>
              </a:buClr>
              <a:buFont typeface="Wingdings" pitchFamily="2" charset="2"/>
              <a:buChar char="§"/>
              <a:tabLst/>
              <a:defRPr/>
            </a:lvl1pPr>
            <a:lvl2pPr marL="355600" indent="-174625">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sp>
        <p:nvSpPr>
          <p:cNvPr id="17" name="Tijdelijke aanduiding voor tekst 16"/>
          <p:cNvSpPr>
            <a:spLocks noGrp="1"/>
          </p:cNvSpPr>
          <p:nvPr>
            <p:ph type="body" sz="quarter" idx="14"/>
          </p:nvPr>
        </p:nvSpPr>
        <p:spPr>
          <a:xfrm>
            <a:off x="5210848" y="3208892"/>
            <a:ext cx="3475952" cy="1478563"/>
          </a:xfrm>
        </p:spPr>
        <p:txBody>
          <a:bodyPr lIns="108000" rIns="108000" bIns="216000">
            <a:noAutofit/>
          </a:bodyPr>
          <a:lstStyle>
            <a:lvl1pPr marL="0" indent="0">
              <a:buFontTx/>
              <a:buNone/>
              <a:tabLst/>
              <a:defRPr sz="1400"/>
            </a:lvl1pPr>
            <a:lvl2pPr marL="0" indent="144000">
              <a:buClr>
                <a:srgbClr val="0063A6"/>
              </a:buClr>
              <a:buFont typeface="Arial"/>
              <a:buChar char="•"/>
              <a:tabLst/>
              <a:defRPr sz="1400"/>
            </a:lvl2pPr>
            <a:lvl3pPr marL="0" indent="144000">
              <a:buFont typeface="Arial"/>
              <a:buChar char="•"/>
              <a:defRPr sz="1400"/>
            </a:lvl3pPr>
            <a:lvl4pPr marL="0" indent="144000">
              <a:buFont typeface="Arial"/>
              <a:buChar char="•"/>
              <a:defRPr sz="1400"/>
            </a:lvl4pPr>
            <a:lvl5pPr marL="0" indent="144000">
              <a:buFont typeface="Arial"/>
              <a:buChar char="•"/>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44780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marL="180975" indent="-180975">
              <a:buClr>
                <a:schemeClr val="accent1"/>
              </a:buClr>
              <a:buFont typeface="Wingdings" pitchFamily="2" charset="2"/>
              <a:buChar char="§"/>
              <a:tabLst/>
              <a:defRPr sz="2800"/>
            </a:lvl1pPr>
            <a:lvl2pPr marL="490538" indent="-211138">
              <a:tabLst>
                <a:tab pos="123825" algn="l"/>
              </a:tabLst>
              <a:defRPr sz="2400"/>
            </a:lvl2pPr>
            <a:lvl3pPr marL="712788" indent="-169863">
              <a:tabLst/>
              <a:defRPr sz="2000"/>
            </a:lvl3pPr>
            <a:lvl4pPr marL="935038" indent="-198438">
              <a:tabLst/>
              <a:defRPr sz="1800"/>
            </a:lvl4pPr>
            <a:lvl5pPr marL="1111250" indent="-176213">
              <a:tabLst/>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marL="180975" indent="-180975">
              <a:buClr>
                <a:schemeClr val="accent1"/>
              </a:buClr>
              <a:buFont typeface="Wingdings" pitchFamily="2" charset="2"/>
              <a:buChar char="§"/>
              <a:tabLst/>
              <a:defRPr sz="2800"/>
            </a:lvl1pPr>
            <a:lvl2pPr marL="490538" indent="-211138">
              <a:tabLst>
                <a:tab pos="123825" algn="l"/>
              </a:tabLst>
              <a:defRPr sz="2400"/>
            </a:lvl2pPr>
            <a:lvl3pPr marL="712788" indent="-169863">
              <a:tabLst/>
              <a:defRPr sz="2000"/>
            </a:lvl3pPr>
            <a:lvl4pPr marL="935038" indent="-198438">
              <a:tabLst/>
              <a:defRPr sz="1800"/>
            </a:lvl4pPr>
            <a:lvl5pPr marL="1111250" indent="-176213">
              <a:tabLst/>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4283522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457200" y="1631156"/>
            <a:ext cx="4040188" cy="2963466"/>
          </a:xfrm>
        </p:spPr>
        <p:txBody>
          <a:bodyPr/>
          <a:lstStyle>
            <a:lvl1pPr marL="268288" indent="-268288">
              <a:buClr>
                <a:schemeClr val="accent1"/>
              </a:buClr>
              <a:buFont typeface="Wingdings" pitchFamily="2" charset="2"/>
              <a:buChar char="§"/>
              <a:tabLst/>
              <a:defRPr sz="2400"/>
            </a:lvl1pPr>
            <a:lvl2pPr marL="490538" indent="-211138">
              <a:tabLst>
                <a:tab pos="123825" algn="l"/>
              </a:tabLst>
              <a:defRPr sz="2000"/>
            </a:lvl2pPr>
            <a:lvl3pPr marL="666750" indent="-169863">
              <a:tabLst/>
              <a:defRPr sz="1800"/>
            </a:lvl3pPr>
            <a:lvl4pPr marL="889000" indent="-198438">
              <a:tabLst/>
              <a:defRPr sz="1600"/>
            </a:lvl4pPr>
            <a:lvl5pPr marL="1069975" indent="-174625">
              <a:tabLst/>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4645026" y="1631156"/>
            <a:ext cx="4041775" cy="2963466"/>
          </a:xfrm>
        </p:spPr>
        <p:txBody>
          <a:bodyPr/>
          <a:lstStyle>
            <a:lvl1pPr marL="268288" indent="-268288">
              <a:buClr>
                <a:schemeClr val="accent1"/>
              </a:buClr>
              <a:buFont typeface="Wingdings" pitchFamily="2" charset="2"/>
              <a:buChar char="§"/>
              <a:tabLst/>
              <a:defRPr sz="2400"/>
            </a:lvl1pPr>
            <a:lvl2pPr marL="490538" indent="-211138">
              <a:tabLst>
                <a:tab pos="123825" algn="l"/>
              </a:tabLst>
              <a:defRPr sz="2000"/>
            </a:lvl2pPr>
            <a:lvl3pPr marL="666750" indent="-169863">
              <a:tabLst/>
              <a:defRPr sz="1800"/>
            </a:lvl3pPr>
            <a:lvl4pPr marL="889000" indent="-198438">
              <a:tabLst/>
              <a:defRPr sz="1600"/>
            </a:lvl4pPr>
            <a:lvl5pPr marL="1069975" indent="-174625">
              <a:tabLst/>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613501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361424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STARtclass AV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23CEC53-C643-8144-B5B4-939F4A3F7AD0}"/>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718811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469829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uitdia">
    <p:spTree>
      <p:nvGrpSpPr>
        <p:cNvPr id="1" name=""/>
        <p:cNvGrpSpPr/>
        <p:nvPr/>
      </p:nvGrpSpPr>
      <p:grpSpPr>
        <a:xfrm>
          <a:off x="0" y="0"/>
          <a:ext cx="0" cy="0"/>
          <a:chOff x="0" y="0"/>
          <a:chExt cx="0" cy="0"/>
        </a:xfrm>
      </p:grpSpPr>
      <p:sp>
        <p:nvSpPr>
          <p:cNvPr id="8" name="Rechthoek 7"/>
          <p:cNvSpPr/>
          <p:nvPr userDrawn="1"/>
        </p:nvSpPr>
        <p:spPr>
          <a:xfrm>
            <a:off x="0" y="0"/>
            <a:ext cx="9144000" cy="5143500"/>
          </a:xfrm>
          <a:prstGeom prst="rect">
            <a:avLst/>
          </a:prstGeom>
          <a:solidFill>
            <a:srgbClr val="0063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3285149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eelddia met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1526400"/>
            <a:ext cx="8101000" cy="2826000"/>
          </a:xfrm>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
        <p:nvSpPr>
          <p:cNvPr id="8"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173693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UIT STARtclass AV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746E45B-444B-704E-8937-7619698F59C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65094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 STARclass huisartsopleider: opfriscursu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69B093-3E0A-D04D-90E9-DE7C0899797A}"/>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8483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UIT STARclass huisartsopleider: opfriscursu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2E2A19E-9C76-334A-9023-F302DC99F94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88422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 STARclass acute ouderengeneeskun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9899C5D-90B0-1D43-967D-22A04DC10FAC}"/>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404858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UIT STARclass acute ouderengeneeskun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B817B1-0F2C-5346-8CF1-00D4BFE21C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391583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 STARclass spoedzorg in de huisartspraktij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6ABC7C9-C614-E64D-988A-C8B781E4F9B6}"/>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53027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192611"/>
            <a:ext cx="8229600" cy="570535"/>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43832" y="1044000"/>
            <a:ext cx="8229600" cy="3394472"/>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800" b="0" i="0">
                <a:solidFill>
                  <a:schemeClr val="tx1">
                    <a:tint val="75000"/>
                  </a:schemeClr>
                </a:solidFill>
                <a:latin typeface="Arial" panose="020B0604020202020204" pitchFamily="34" charset="0"/>
              </a:defRPr>
            </a:lvl1pPr>
          </a:lstStyle>
          <a:p>
            <a:endParaRPr lang="nl-NL" dirty="0"/>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nl-NL" dirty="0"/>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800" b="0" i="0">
                <a:solidFill>
                  <a:schemeClr val="tx1">
                    <a:tint val="75000"/>
                  </a:schemeClr>
                </a:solidFill>
                <a:latin typeface="Arial" panose="020B0604020202020204" pitchFamily="34" charset="0"/>
              </a:defRPr>
            </a:lvl1pPr>
          </a:lstStyle>
          <a:p>
            <a:fld id="{79005306-4E58-2041-8BB6-BF0F1940E8D3}" type="slidenum">
              <a:rPr lang="nl-NL" smtClean="0"/>
              <a:pPr/>
              <a:t>‹nr.›</a:t>
            </a:fld>
            <a:endParaRPr lang="nl-NL" dirty="0"/>
          </a:p>
        </p:txBody>
      </p:sp>
      <p:pic>
        <p:nvPicPr>
          <p:cNvPr id="8" name="Afbeelding 7" descr="Logo_en_payoff_Schola_Medica_RGB.png"/>
          <p:cNvPicPr>
            <a:picLocks noChangeAspect="1"/>
          </p:cNvPicPr>
          <p:nvPr userDrawn="1"/>
        </p:nvPicPr>
        <p:blipFill rotWithShape="1">
          <a:blip r:embed="rId34" cstate="screen">
            <a:extLst>
              <a:ext uri="{28A0092B-C50C-407E-A947-70E740481C1C}">
                <a14:useLocalDpi xmlns:a14="http://schemas.microsoft.com/office/drawing/2010/main"/>
              </a:ext>
            </a:extLst>
          </a:blip>
          <a:srcRect/>
          <a:stretch/>
        </p:blipFill>
        <p:spPr>
          <a:xfrm>
            <a:off x="526143" y="4488559"/>
            <a:ext cx="1302657" cy="282049"/>
          </a:xfrm>
          <a:prstGeom prst="rect">
            <a:avLst/>
          </a:prstGeom>
        </p:spPr>
      </p:pic>
    </p:spTree>
    <p:extLst>
      <p:ext uri="{BB962C8B-B14F-4D97-AF65-F5344CB8AC3E}">
        <p14:creationId xmlns:p14="http://schemas.microsoft.com/office/powerpoint/2010/main" val="42121363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49" r:id="rId3"/>
    <p:sldLayoutId id="2147483672" r:id="rId4"/>
    <p:sldLayoutId id="2147483661" r:id="rId5"/>
    <p:sldLayoutId id="2147483673" r:id="rId6"/>
    <p:sldLayoutId id="2147483662" r:id="rId7"/>
    <p:sldLayoutId id="2147483674" r:id="rId8"/>
    <p:sldLayoutId id="2147483663" r:id="rId9"/>
    <p:sldLayoutId id="2147483675" r:id="rId10"/>
    <p:sldLayoutId id="2147483664" r:id="rId11"/>
    <p:sldLayoutId id="2147483676" r:id="rId12"/>
    <p:sldLayoutId id="2147483665" r:id="rId13"/>
    <p:sldLayoutId id="2147483677" r:id="rId14"/>
    <p:sldLayoutId id="2147483666" r:id="rId15"/>
    <p:sldLayoutId id="2147483678" r:id="rId16"/>
    <p:sldLayoutId id="2147483667" r:id="rId17"/>
    <p:sldLayoutId id="2147483679" r:id="rId18"/>
    <p:sldLayoutId id="2147483668" r:id="rId19"/>
    <p:sldLayoutId id="2147483680" r:id="rId20"/>
    <p:sldLayoutId id="2147483683" r:id="rId21"/>
    <p:sldLayoutId id="2147483684" r:id="rId22"/>
    <p:sldLayoutId id="2147483685" r:id="rId23"/>
    <p:sldLayoutId id="2147483650" r:id="rId24"/>
    <p:sldLayoutId id="2147483660" r:id="rId25"/>
    <p:sldLayoutId id="2147483669" r:id="rId26"/>
    <p:sldLayoutId id="2147483652" r:id="rId27"/>
    <p:sldLayoutId id="2147483653" r:id="rId28"/>
    <p:sldLayoutId id="2147483654" r:id="rId29"/>
    <p:sldLayoutId id="2147483655" r:id="rId30"/>
    <p:sldLayoutId id="2147483671" r:id="rId31"/>
    <p:sldLayoutId id="2147483687" r:id="rId32"/>
  </p:sldLayoutIdLst>
  <p:hf hdr="0" ftr="0"/>
  <p:txStyles>
    <p:titleStyle>
      <a:lvl1pPr algn="l" defTabSz="457200" rtl="0" eaLnBrk="1" latinLnBrk="0" hangingPunct="1">
        <a:spcBef>
          <a:spcPct val="0"/>
        </a:spcBef>
        <a:buNone/>
        <a:defRPr sz="2000" kern="1200">
          <a:solidFill>
            <a:srgbClr val="0063A6"/>
          </a:solidFill>
          <a:latin typeface="Arial"/>
          <a:ea typeface="+mj-ea"/>
          <a:cs typeface="Arial"/>
        </a:defRPr>
      </a:lvl1pPr>
    </p:titleStyle>
    <p:bodyStyle>
      <a:lvl1pPr marL="180975" indent="-180975" algn="l" defTabSz="457200" rtl="0" eaLnBrk="1" latinLnBrk="0" hangingPunct="1">
        <a:spcBef>
          <a:spcPct val="20000"/>
        </a:spcBef>
        <a:buClr>
          <a:schemeClr val="accent1"/>
        </a:buClr>
        <a:buFont typeface="Wingdings" pitchFamily="2" charset="2"/>
        <a:buChar char="§"/>
        <a:tabLst>
          <a:tab pos="215900" algn="l"/>
        </a:tabLst>
        <a:defRPr sz="1600" b="0" i="0" kern="1200">
          <a:solidFill>
            <a:schemeClr val="tx1"/>
          </a:solidFill>
          <a:latin typeface="Arial" panose="020B0604020202020204" pitchFamily="34" charset="0"/>
          <a:ea typeface="+mn-ea"/>
          <a:cs typeface="+mn-cs"/>
        </a:defRPr>
      </a:lvl1pPr>
      <a:lvl2pPr marL="355600" indent="-174625"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2pPr>
      <a:lvl3pPr marL="538163" indent="-182563"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3pPr>
      <a:lvl4pPr marL="712788" indent="-174625"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4pPr>
      <a:lvl5pPr marL="889000" indent="-176213"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hyperlink" Target="https://scholamedica.instructuremedia.com/embed/726b7502-7cd8-4eb7-b2b6-692cfec61a10"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Advanced </a:t>
            </a:r>
            <a:r>
              <a:rPr lang="nl-NL"/>
              <a:t>Care Planning</a:t>
            </a:r>
            <a:endParaRPr lang="nl-NL" dirty="0"/>
          </a:p>
        </p:txBody>
      </p:sp>
    </p:spTree>
    <p:extLst>
      <p:ext uri="{BB962C8B-B14F-4D97-AF65-F5344CB8AC3E}">
        <p14:creationId xmlns:p14="http://schemas.microsoft.com/office/powerpoint/2010/main" val="350262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40C30-0126-4091-AC1B-44BCE6F3D38E}"/>
              </a:ext>
            </a:extLst>
          </p:cNvPr>
          <p:cNvSpPr>
            <a:spLocks noGrp="1"/>
          </p:cNvSpPr>
          <p:nvPr>
            <p:ph type="title"/>
          </p:nvPr>
        </p:nvSpPr>
        <p:spPr/>
        <p:txBody>
          <a:bodyPr anchor="ctr">
            <a:normAutofit/>
          </a:bodyPr>
          <a:lstStyle/>
          <a:p>
            <a:r>
              <a:rPr lang="nl-NL" dirty="0"/>
              <a:t>Samenvatting</a:t>
            </a:r>
          </a:p>
        </p:txBody>
      </p:sp>
      <p:sp>
        <p:nvSpPr>
          <p:cNvPr id="4" name="Tijdelijke aanduiding voor inhoud 3"/>
          <p:cNvSpPr>
            <a:spLocks noGrp="1"/>
          </p:cNvSpPr>
          <p:nvPr>
            <p:ph idx="1"/>
          </p:nvPr>
        </p:nvSpPr>
        <p:spPr/>
        <p:txBody>
          <a:bodyPr>
            <a:normAutofit/>
          </a:bodyPr>
          <a:lstStyle/>
          <a:p>
            <a:pPr>
              <a:lnSpc>
                <a:spcPct val="90000"/>
              </a:lnSpc>
            </a:pPr>
            <a:r>
              <a:rPr lang="nl-NL" dirty="0"/>
              <a:t>Bij (kwetsbare) ouderen in acute situatie soms bezinning essentieel.</a:t>
            </a:r>
          </a:p>
          <a:p>
            <a:pPr>
              <a:lnSpc>
                <a:spcPct val="90000"/>
              </a:lnSpc>
            </a:pPr>
            <a:endParaRPr lang="nl-NL" dirty="0"/>
          </a:p>
          <a:p>
            <a:pPr>
              <a:lnSpc>
                <a:spcPct val="90000"/>
              </a:lnSpc>
            </a:pPr>
            <a:r>
              <a:rPr lang="nl-NL" dirty="0"/>
              <a:t>Besluit wel/niet insturen sterk afhankelijk van omstandigheden:</a:t>
            </a:r>
          </a:p>
          <a:p>
            <a:pPr lvl="1">
              <a:lnSpc>
                <a:spcPct val="90000"/>
              </a:lnSpc>
            </a:pPr>
            <a:r>
              <a:rPr lang="nl-NL" dirty="0"/>
              <a:t>ervaring als arts</a:t>
            </a:r>
          </a:p>
          <a:p>
            <a:pPr lvl="1">
              <a:lnSpc>
                <a:spcPct val="90000"/>
              </a:lnSpc>
            </a:pPr>
            <a:r>
              <a:rPr lang="nl-NL" dirty="0"/>
              <a:t>steunsysteem van patiënt</a:t>
            </a:r>
          </a:p>
          <a:p>
            <a:pPr lvl="1">
              <a:lnSpc>
                <a:spcPct val="90000"/>
              </a:lnSpc>
            </a:pPr>
            <a:r>
              <a:rPr lang="nl-NL" dirty="0"/>
              <a:t>eigen huisarts of in de dienst als waarnemer</a:t>
            </a:r>
          </a:p>
          <a:p>
            <a:pPr lvl="1">
              <a:lnSpc>
                <a:spcPct val="90000"/>
              </a:lnSpc>
            </a:pPr>
            <a:r>
              <a:rPr lang="nl-NL" dirty="0"/>
              <a:t>ACP in je eigen </a:t>
            </a:r>
            <a:r>
              <a:rPr lang="nl-NL" dirty="0" err="1"/>
              <a:t>dagpraktijk</a:t>
            </a:r>
            <a:endParaRPr lang="nl-NL" dirty="0"/>
          </a:p>
          <a:p>
            <a:pPr lvl="1">
              <a:lnSpc>
                <a:spcPct val="90000"/>
              </a:lnSpc>
            </a:pPr>
            <a:endParaRPr lang="nl-NL" dirty="0"/>
          </a:p>
          <a:p>
            <a:pPr>
              <a:lnSpc>
                <a:spcPct val="90000"/>
              </a:lnSpc>
            </a:pPr>
            <a:r>
              <a:rPr lang="nl-NL"/>
              <a:t>Gebruik bijlagen 1 en 6 uit </a:t>
            </a:r>
            <a:r>
              <a:rPr lang="nl-NL" dirty="0"/>
              <a:t>de Toolkit voor concrete handvaten bij Advanced Care Planning. </a:t>
            </a:r>
          </a:p>
        </p:txBody>
      </p:sp>
      <p:sp>
        <p:nvSpPr>
          <p:cNvPr id="16" name="Slide Number Placeholder 7">
            <a:extLst>
              <a:ext uri="{FF2B5EF4-FFF2-40B4-BE49-F238E27FC236}">
                <a16:creationId xmlns:a16="http://schemas.microsoft.com/office/drawing/2014/main" id="{4F52882B-923C-4F81-A73A-362CFE4E6353}"/>
              </a:ext>
            </a:extLst>
          </p:cNvPr>
          <p:cNvSpPr>
            <a:spLocks noGrp="1"/>
          </p:cNvSpPr>
          <p:nvPr>
            <p:ph type="sldNum" sz="quarter" idx="12"/>
          </p:nvPr>
        </p:nvSpPr>
        <p:spPr/>
        <p:txBody>
          <a:bodyPr anchor="ctr">
            <a:normAutofit/>
          </a:bodyPr>
          <a:lstStyle/>
          <a:p>
            <a:pPr>
              <a:spcAft>
                <a:spcPts val="600"/>
              </a:spcAft>
            </a:pPr>
            <a:fld id="{79005306-4E58-2041-8BB6-BF0F1940E8D3}" type="slidenum">
              <a:rPr lang="nl-NL" smtClean="0"/>
              <a:pPr>
                <a:spcAft>
                  <a:spcPts val="600"/>
                </a:spcAft>
              </a:pPr>
              <a:t>10</a:t>
            </a:fld>
            <a:endParaRPr lang="nl-NL"/>
          </a:p>
        </p:txBody>
      </p:sp>
    </p:spTree>
    <p:extLst>
      <p:ext uri="{BB962C8B-B14F-4D97-AF65-F5344CB8AC3E}">
        <p14:creationId xmlns:p14="http://schemas.microsoft.com/office/powerpoint/2010/main" val="303667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D9CD89-E65F-4B74-B45F-CCF852667B5A}"/>
              </a:ext>
            </a:extLst>
          </p:cNvPr>
          <p:cNvSpPr>
            <a:spLocks noGrp="1"/>
          </p:cNvSpPr>
          <p:nvPr>
            <p:ph type="title"/>
          </p:nvPr>
        </p:nvSpPr>
        <p:spPr/>
        <p:txBody>
          <a:bodyPr anchor="ctr">
            <a:normAutofit/>
          </a:bodyPr>
          <a:lstStyle/>
          <a:p>
            <a:r>
              <a:rPr lang="nl-NL"/>
              <a:t>Wat gaan we doen?</a:t>
            </a:r>
          </a:p>
        </p:txBody>
      </p:sp>
      <p:sp>
        <p:nvSpPr>
          <p:cNvPr id="2" name="Tijdelijke aanduiding voor inhoud 1"/>
          <p:cNvSpPr>
            <a:spLocks noGrp="1"/>
          </p:cNvSpPr>
          <p:nvPr>
            <p:ph idx="1"/>
          </p:nvPr>
        </p:nvSpPr>
        <p:spPr/>
        <p:txBody>
          <a:bodyPr/>
          <a:lstStyle/>
          <a:p>
            <a:pPr>
              <a:lnSpc>
                <a:spcPct val="90000"/>
              </a:lnSpc>
            </a:pPr>
            <a:r>
              <a:rPr lang="nl-NL" dirty="0"/>
              <a:t>Leerdoelen</a:t>
            </a:r>
          </a:p>
          <a:p>
            <a:pPr>
              <a:lnSpc>
                <a:spcPct val="90000"/>
              </a:lnSpc>
            </a:pPr>
            <a:endParaRPr lang="nl-NL" dirty="0"/>
          </a:p>
          <a:p>
            <a:pPr>
              <a:lnSpc>
                <a:spcPct val="90000"/>
              </a:lnSpc>
            </a:pPr>
            <a:r>
              <a:rPr lang="nl-NL" dirty="0"/>
              <a:t>Inleiding</a:t>
            </a:r>
          </a:p>
          <a:p>
            <a:pPr>
              <a:lnSpc>
                <a:spcPct val="90000"/>
              </a:lnSpc>
            </a:pPr>
            <a:endParaRPr lang="nl-NL" dirty="0"/>
          </a:p>
          <a:p>
            <a:pPr>
              <a:lnSpc>
                <a:spcPct val="90000"/>
              </a:lnSpc>
            </a:pPr>
            <a:r>
              <a:rPr lang="nl-NL" dirty="0"/>
              <a:t>Vragen over de </a:t>
            </a:r>
            <a:r>
              <a:rPr lang="nl-NL" dirty="0" err="1"/>
              <a:t>toolkit</a:t>
            </a:r>
            <a:r>
              <a:rPr lang="nl-NL" dirty="0"/>
              <a:t> van LAEGO?</a:t>
            </a:r>
          </a:p>
          <a:p>
            <a:pPr marL="0" indent="0">
              <a:lnSpc>
                <a:spcPct val="90000"/>
              </a:lnSpc>
              <a:buNone/>
            </a:pPr>
            <a:endParaRPr lang="nl-NL" dirty="0"/>
          </a:p>
          <a:p>
            <a:pPr>
              <a:lnSpc>
                <a:spcPct val="90000"/>
              </a:lnSpc>
            </a:pPr>
            <a:r>
              <a:rPr lang="nl-NL" dirty="0"/>
              <a:t>Film</a:t>
            </a:r>
          </a:p>
          <a:p>
            <a:pPr>
              <a:lnSpc>
                <a:spcPct val="90000"/>
              </a:lnSpc>
            </a:pPr>
            <a:endParaRPr lang="nl-NL" dirty="0"/>
          </a:p>
          <a:p>
            <a:pPr>
              <a:lnSpc>
                <a:spcPct val="90000"/>
              </a:lnSpc>
            </a:pPr>
            <a:r>
              <a:rPr lang="nl-NL" dirty="0"/>
              <a:t>Reflectie</a:t>
            </a:r>
          </a:p>
          <a:p>
            <a:pPr>
              <a:lnSpc>
                <a:spcPct val="90000"/>
              </a:lnSpc>
            </a:pPr>
            <a:endParaRPr lang="nl-NL" dirty="0"/>
          </a:p>
          <a:p>
            <a:pPr>
              <a:lnSpc>
                <a:spcPct val="90000"/>
              </a:lnSpc>
            </a:pPr>
            <a:r>
              <a:rPr lang="nl-NL" dirty="0"/>
              <a:t>Samenvatting</a:t>
            </a:r>
          </a:p>
          <a:p>
            <a:endParaRPr lang="nl-NL" dirty="0"/>
          </a:p>
        </p:txBody>
      </p:sp>
      <p:sp>
        <p:nvSpPr>
          <p:cNvPr id="73" name="Slide Number Placeholder 5">
            <a:extLst>
              <a:ext uri="{FF2B5EF4-FFF2-40B4-BE49-F238E27FC236}">
                <a16:creationId xmlns:a16="http://schemas.microsoft.com/office/drawing/2014/main" id="{6D335100-DCB5-49A7-AF33-72ED4EC8DBD3}"/>
              </a:ext>
            </a:extLst>
          </p:cNvPr>
          <p:cNvSpPr>
            <a:spLocks noGrp="1"/>
          </p:cNvSpPr>
          <p:nvPr>
            <p:ph type="sldNum" sz="quarter" idx="12"/>
          </p:nvPr>
        </p:nvSpPr>
        <p:spPr/>
        <p:txBody>
          <a:bodyPr/>
          <a:lstStyle/>
          <a:p>
            <a:pPr>
              <a:spcAft>
                <a:spcPts val="600"/>
              </a:spcAft>
            </a:pPr>
            <a:fld id="{79005306-4E58-2041-8BB6-BF0F1940E8D3}" type="slidenum">
              <a:rPr lang="nl-NL" smtClean="0"/>
              <a:pPr>
                <a:spcAft>
                  <a:spcPts val="600"/>
                </a:spcAft>
              </a:pPr>
              <a:t>2</a:t>
            </a:fld>
            <a:endParaRPr lang="nl-NL"/>
          </a:p>
        </p:txBody>
      </p:sp>
      <p:pic>
        <p:nvPicPr>
          <p:cNvPr id="3" name="Afbeelding 2">
            <a:extLst>
              <a:ext uri="{FF2B5EF4-FFF2-40B4-BE49-F238E27FC236}">
                <a16:creationId xmlns:a16="http://schemas.microsoft.com/office/drawing/2014/main" id="{BC2E90F1-67CD-41C8-8BA2-0BADE138CB34}"/>
              </a:ext>
            </a:extLst>
          </p:cNvPr>
          <p:cNvPicPr>
            <a:picLocks noChangeAspect="1"/>
          </p:cNvPicPr>
          <p:nvPr/>
        </p:nvPicPr>
        <p:blipFill>
          <a:blip r:embed="rId3"/>
          <a:stretch>
            <a:fillRect/>
          </a:stretch>
        </p:blipFill>
        <p:spPr>
          <a:xfrm>
            <a:off x="6034308" y="1044000"/>
            <a:ext cx="2079054" cy="2939984"/>
          </a:xfrm>
          <a:prstGeom prst="rect">
            <a:avLst/>
          </a:prstGeom>
        </p:spPr>
      </p:pic>
    </p:spTree>
    <p:extLst>
      <p:ext uri="{BB962C8B-B14F-4D97-AF65-F5344CB8AC3E}">
        <p14:creationId xmlns:p14="http://schemas.microsoft.com/office/powerpoint/2010/main" val="216723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0569E-366C-6376-001F-FDF7F1124493}"/>
              </a:ext>
            </a:extLst>
          </p:cNvPr>
          <p:cNvSpPr>
            <a:spLocks noGrp="1"/>
          </p:cNvSpPr>
          <p:nvPr>
            <p:ph type="title"/>
          </p:nvPr>
        </p:nvSpPr>
        <p:spPr/>
        <p:txBody>
          <a:bodyPr/>
          <a:lstStyle/>
          <a:p>
            <a:r>
              <a:rPr lang="nl-NL" dirty="0"/>
              <a:t>Leerdoelen</a:t>
            </a:r>
          </a:p>
        </p:txBody>
      </p:sp>
      <p:sp>
        <p:nvSpPr>
          <p:cNvPr id="3" name="Tijdelijke aanduiding voor inhoud 2">
            <a:extLst>
              <a:ext uri="{FF2B5EF4-FFF2-40B4-BE49-F238E27FC236}">
                <a16:creationId xmlns:a16="http://schemas.microsoft.com/office/drawing/2014/main" id="{749FC1E3-3B3B-473A-6493-C64950A45D03}"/>
              </a:ext>
            </a:extLst>
          </p:cNvPr>
          <p:cNvSpPr>
            <a:spLocks noGrp="1"/>
          </p:cNvSpPr>
          <p:nvPr>
            <p:ph idx="1"/>
          </p:nvPr>
        </p:nvSpPr>
        <p:spPr/>
        <p:txBody>
          <a:bodyPr/>
          <a:lstStyle/>
          <a:p>
            <a:pPr marL="342900" lvl="0" indent="-342900">
              <a:lnSpc>
                <a:spcPct val="110000"/>
              </a:lnSpc>
              <a:buClr>
                <a:srgbClr val="D36B0C"/>
              </a:buClr>
              <a:buFont typeface="Wingdings" panose="05000000000000000000" pitchFamily="2" charset="2"/>
              <a:buChar char=""/>
              <a:tabLst>
                <a:tab pos="228600" algn="l"/>
                <a:tab pos="449580" algn="l"/>
              </a:tabLst>
            </a:pPr>
            <a:r>
              <a:rPr lang="nl-NL" sz="1800" dirty="0">
                <a:ea typeface="Times New Roman" panose="02020603050405020304" pitchFamily="18" charset="0"/>
                <a:cs typeface="Lucida Sans Unicode" panose="020B0602030504020204" pitchFamily="34" charset="0"/>
              </a:rPr>
              <a:t>Je </a:t>
            </a:r>
            <a:r>
              <a:rPr lang="nl-NL" sz="1800" dirty="0">
                <a:effectLst/>
                <a:latin typeface="Arial" panose="020B0604020202020204" pitchFamily="34" charset="0"/>
                <a:ea typeface="Times New Roman" panose="02020603050405020304" pitchFamily="18" charset="0"/>
                <a:cs typeface="Lucida Sans Unicode" panose="020B0602030504020204" pitchFamily="34" charset="0"/>
              </a:rPr>
              <a:t>kan het medisch beleid organiseren in samenwerking met andere (para) medische hulpverleners en mantelzorgers (focus op passende zorg). </a:t>
            </a:r>
          </a:p>
          <a:p>
            <a:pPr marL="342900" lvl="0" indent="-342900">
              <a:lnSpc>
                <a:spcPct val="110000"/>
              </a:lnSpc>
              <a:buClr>
                <a:srgbClr val="D36B0C"/>
              </a:buClr>
              <a:buFont typeface="Wingdings" panose="05000000000000000000" pitchFamily="2" charset="2"/>
              <a:buChar char=""/>
              <a:tabLst>
                <a:tab pos="228600" algn="l"/>
                <a:tab pos="449580" algn="l"/>
              </a:tabLst>
            </a:pPr>
            <a:r>
              <a:rPr lang="nl-NL" sz="1800" dirty="0">
                <a:ea typeface="Times New Roman" panose="02020603050405020304" pitchFamily="18" charset="0"/>
                <a:cs typeface="Lucida Sans Unicode" panose="020B0602030504020204" pitchFamily="34" charset="0"/>
              </a:rPr>
              <a:t>Je kan fungeren</a:t>
            </a:r>
            <a:r>
              <a:rPr lang="nl-NL" sz="1800" dirty="0">
                <a:effectLst/>
                <a:latin typeface="Arial" panose="020B0604020202020204" pitchFamily="34" charset="0"/>
                <a:ea typeface="Times New Roman" panose="02020603050405020304" pitchFamily="18" charset="0"/>
                <a:cs typeface="Lucida Sans Unicode" panose="020B0602030504020204" pitchFamily="34" charset="0"/>
              </a:rPr>
              <a:t> als eerste aanspreekpunt voor SEH, ambulance, apotheek, GGZ, thuiszorg en politie (daar waar nodig delegeren van zorg).</a:t>
            </a:r>
          </a:p>
          <a:p>
            <a:pPr marL="342900" lvl="0" indent="-342900">
              <a:lnSpc>
                <a:spcPct val="110000"/>
              </a:lnSpc>
              <a:buClr>
                <a:srgbClr val="D36B0C"/>
              </a:buClr>
              <a:buFont typeface="Wingdings" panose="05000000000000000000" pitchFamily="2" charset="2"/>
              <a:buChar char=""/>
              <a:tabLst>
                <a:tab pos="228600" algn="l"/>
                <a:tab pos="449580" algn="l"/>
              </a:tabLst>
            </a:pPr>
            <a:r>
              <a:rPr lang="nl-NL" sz="1800" dirty="0">
                <a:effectLst/>
                <a:latin typeface="Arial" panose="020B0604020202020204" pitchFamily="34" charset="0"/>
                <a:ea typeface="Times New Roman" panose="02020603050405020304" pitchFamily="18" charset="0"/>
                <a:cs typeface="Lucida Sans Unicode" panose="020B0602030504020204" pitchFamily="34" charset="0"/>
              </a:rPr>
              <a:t>Je kan visites afhandelen conform de regelgeving ten aanzien van spoedritten (durft beredeneerd af te wijken).</a:t>
            </a:r>
          </a:p>
        </p:txBody>
      </p:sp>
      <p:sp>
        <p:nvSpPr>
          <p:cNvPr id="4" name="Tijdelijke aanduiding voor datum 3">
            <a:extLst>
              <a:ext uri="{FF2B5EF4-FFF2-40B4-BE49-F238E27FC236}">
                <a16:creationId xmlns:a16="http://schemas.microsoft.com/office/drawing/2014/main" id="{8A49ABD7-4A1F-A010-E36B-13B5DE12097D}"/>
              </a:ext>
            </a:extLst>
          </p:cNvPr>
          <p:cNvSpPr>
            <a:spLocks noGrp="1"/>
          </p:cNvSpPr>
          <p:nvPr>
            <p:ph type="dt" sz="half" idx="10"/>
          </p:nvPr>
        </p:nvSpPr>
        <p:spPr/>
        <p:txBody>
          <a:bodyPr/>
          <a:lstStyle/>
          <a:p>
            <a:endParaRPr lang="nl-NL"/>
          </a:p>
        </p:txBody>
      </p:sp>
      <p:sp>
        <p:nvSpPr>
          <p:cNvPr id="5" name="Tijdelijke aanduiding voor dianummer 4">
            <a:extLst>
              <a:ext uri="{FF2B5EF4-FFF2-40B4-BE49-F238E27FC236}">
                <a16:creationId xmlns:a16="http://schemas.microsoft.com/office/drawing/2014/main" id="{EAE28A6D-A672-9FB2-A148-DA0F5BDD25F2}"/>
              </a:ext>
            </a:extLst>
          </p:cNvPr>
          <p:cNvSpPr>
            <a:spLocks noGrp="1"/>
          </p:cNvSpPr>
          <p:nvPr>
            <p:ph type="sldNum" sz="quarter" idx="12"/>
          </p:nvPr>
        </p:nvSpPr>
        <p:spPr/>
        <p:txBody>
          <a:bodyPr/>
          <a:lstStyle/>
          <a:p>
            <a:fld id="{79005306-4E58-2041-8BB6-BF0F1940E8D3}" type="slidenum">
              <a:rPr lang="nl-NL" smtClean="0"/>
              <a:t>3</a:t>
            </a:fld>
            <a:endParaRPr lang="nl-NL"/>
          </a:p>
        </p:txBody>
      </p:sp>
    </p:spTree>
    <p:extLst>
      <p:ext uri="{BB962C8B-B14F-4D97-AF65-F5344CB8AC3E}">
        <p14:creationId xmlns:p14="http://schemas.microsoft.com/office/powerpoint/2010/main" val="2851705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2F884-F808-4763-B4A5-3C97AFF1FE87}"/>
              </a:ext>
            </a:extLst>
          </p:cNvPr>
          <p:cNvSpPr>
            <a:spLocks noGrp="1"/>
          </p:cNvSpPr>
          <p:nvPr>
            <p:ph type="title"/>
          </p:nvPr>
        </p:nvSpPr>
        <p:spPr/>
        <p:txBody>
          <a:bodyPr>
            <a:normAutofit/>
          </a:bodyPr>
          <a:lstStyle/>
          <a:p>
            <a:r>
              <a:rPr lang="nl-NL" sz="2400" dirty="0"/>
              <a:t>Inleiding</a:t>
            </a:r>
          </a:p>
        </p:txBody>
      </p:sp>
      <p:pic>
        <p:nvPicPr>
          <p:cNvPr id="4" name="Tijdelijke aanduiding voor inhoud 3">
            <a:extLst>
              <a:ext uri="{FF2B5EF4-FFF2-40B4-BE49-F238E27FC236}">
                <a16:creationId xmlns:a16="http://schemas.microsoft.com/office/drawing/2014/main" id="{ECE09D0C-226A-4008-9215-9A16A2C8207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74497" y="1122067"/>
            <a:ext cx="3383626" cy="3394075"/>
          </a:xfrm>
          <a:prstGeom prst="rect">
            <a:avLst/>
          </a:prstGeom>
        </p:spPr>
      </p:pic>
    </p:spTree>
    <p:extLst>
      <p:ext uri="{BB962C8B-B14F-4D97-AF65-F5344CB8AC3E}">
        <p14:creationId xmlns:p14="http://schemas.microsoft.com/office/powerpoint/2010/main" val="160094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3698B-39DD-4734-B51C-A77895379C15}"/>
              </a:ext>
            </a:extLst>
          </p:cNvPr>
          <p:cNvSpPr>
            <a:spLocks noGrp="1"/>
          </p:cNvSpPr>
          <p:nvPr>
            <p:ph type="title"/>
          </p:nvPr>
        </p:nvSpPr>
        <p:spPr/>
        <p:txBody>
          <a:bodyPr anchor="ctr">
            <a:normAutofit/>
          </a:bodyPr>
          <a:lstStyle/>
          <a:p>
            <a:r>
              <a:rPr lang="nl-NL" sz="2400" dirty="0"/>
              <a:t>Vragen naar aanleiding </a:t>
            </a:r>
            <a:r>
              <a:rPr lang="nl-NL" sz="2400" dirty="0" err="1"/>
              <a:t>toolkit</a:t>
            </a:r>
            <a:r>
              <a:rPr lang="nl-NL" sz="2400" dirty="0"/>
              <a:t> LAEGO</a:t>
            </a:r>
          </a:p>
        </p:txBody>
      </p:sp>
      <p:sp>
        <p:nvSpPr>
          <p:cNvPr id="7" name="Tijdelijke aanduiding voor inhoud 6"/>
          <p:cNvSpPr>
            <a:spLocks noGrp="1"/>
          </p:cNvSpPr>
          <p:nvPr>
            <p:ph idx="1"/>
          </p:nvPr>
        </p:nvSpPr>
        <p:spPr/>
        <p:txBody>
          <a:bodyPr/>
          <a:lstStyle/>
          <a:p>
            <a:endParaRPr lang="nl-NL" dirty="0"/>
          </a:p>
        </p:txBody>
      </p:sp>
      <p:pic>
        <p:nvPicPr>
          <p:cNvPr id="6" name="Tijdelijke aanduiding voor inhoud 5" descr="Afbeelding met tekst&#10;&#10;Automatisch gegenereerde beschrijving">
            <a:extLst>
              <a:ext uri="{FF2B5EF4-FFF2-40B4-BE49-F238E27FC236}">
                <a16:creationId xmlns:a16="http://schemas.microsoft.com/office/drawing/2014/main" id="{B3716B1A-768F-43F6-AB6B-9BBDCC7B4602}"/>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tretch/>
        </p:blipFill>
        <p:spPr>
          <a:xfrm>
            <a:off x="517712" y="1018066"/>
            <a:ext cx="3810540" cy="2935369"/>
          </a:xfrm>
          <a:noFill/>
        </p:spPr>
      </p:pic>
      <p:pic>
        <p:nvPicPr>
          <p:cNvPr id="3" name="Afbeelding 2">
            <a:extLst>
              <a:ext uri="{FF2B5EF4-FFF2-40B4-BE49-F238E27FC236}">
                <a16:creationId xmlns:a16="http://schemas.microsoft.com/office/drawing/2014/main" id="{4B0CC118-8538-1A44-9014-0DD62883B494}"/>
              </a:ext>
            </a:extLst>
          </p:cNvPr>
          <p:cNvPicPr>
            <a:picLocks noChangeAspect="1"/>
          </p:cNvPicPr>
          <p:nvPr/>
        </p:nvPicPr>
        <p:blipFill>
          <a:blip r:embed="rId4"/>
          <a:stretch>
            <a:fillRect/>
          </a:stretch>
        </p:blipFill>
        <p:spPr>
          <a:xfrm rot="917919">
            <a:off x="6698452" y="1045815"/>
            <a:ext cx="1762756" cy="2405428"/>
          </a:xfrm>
          <a:prstGeom prst="rect">
            <a:avLst/>
          </a:prstGeom>
        </p:spPr>
      </p:pic>
      <p:pic>
        <p:nvPicPr>
          <p:cNvPr id="4" name="Afbeelding 3">
            <a:extLst>
              <a:ext uri="{FF2B5EF4-FFF2-40B4-BE49-F238E27FC236}">
                <a16:creationId xmlns:a16="http://schemas.microsoft.com/office/drawing/2014/main" id="{9C60135E-37DD-6840-9370-DB41FF54487D}"/>
              </a:ext>
            </a:extLst>
          </p:cNvPr>
          <p:cNvPicPr>
            <a:picLocks noChangeAspect="1"/>
          </p:cNvPicPr>
          <p:nvPr/>
        </p:nvPicPr>
        <p:blipFill>
          <a:blip r:embed="rId5"/>
          <a:stretch>
            <a:fillRect/>
          </a:stretch>
        </p:blipFill>
        <p:spPr>
          <a:xfrm rot="21140550">
            <a:off x="5100476" y="1632236"/>
            <a:ext cx="1632030" cy="2309149"/>
          </a:xfrm>
          <a:prstGeom prst="rect">
            <a:avLst/>
          </a:prstGeom>
        </p:spPr>
      </p:pic>
      <p:pic>
        <p:nvPicPr>
          <p:cNvPr id="5" name="Afbeelding 4">
            <a:extLst>
              <a:ext uri="{FF2B5EF4-FFF2-40B4-BE49-F238E27FC236}">
                <a16:creationId xmlns:a16="http://schemas.microsoft.com/office/drawing/2014/main" id="{905D745A-47AC-C946-AF73-35776074D4A4}"/>
              </a:ext>
            </a:extLst>
          </p:cNvPr>
          <p:cNvPicPr>
            <a:picLocks noChangeAspect="1"/>
          </p:cNvPicPr>
          <p:nvPr/>
        </p:nvPicPr>
        <p:blipFill>
          <a:blip r:embed="rId6"/>
          <a:stretch>
            <a:fillRect/>
          </a:stretch>
        </p:blipFill>
        <p:spPr>
          <a:xfrm>
            <a:off x="6461669" y="2699822"/>
            <a:ext cx="1596547" cy="2258944"/>
          </a:xfrm>
          <a:prstGeom prst="rect">
            <a:avLst/>
          </a:prstGeom>
        </p:spPr>
      </p:pic>
    </p:spTree>
    <p:extLst>
      <p:ext uri="{BB962C8B-B14F-4D97-AF65-F5344CB8AC3E}">
        <p14:creationId xmlns:p14="http://schemas.microsoft.com/office/powerpoint/2010/main" val="3509686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9B1A3-B9FE-44B6-A38E-DE11D77E8DAE}"/>
              </a:ext>
            </a:extLst>
          </p:cNvPr>
          <p:cNvSpPr>
            <a:spLocks noGrp="1"/>
          </p:cNvSpPr>
          <p:nvPr>
            <p:ph type="title"/>
          </p:nvPr>
        </p:nvSpPr>
        <p:spPr/>
        <p:txBody>
          <a:bodyPr anchor="ctr">
            <a:normAutofit/>
          </a:bodyPr>
          <a:lstStyle/>
          <a:p>
            <a:r>
              <a:rPr lang="nl-NL" dirty="0"/>
              <a:t>Film: Wat wilt u zelf nog?</a:t>
            </a:r>
          </a:p>
        </p:txBody>
      </p:sp>
      <p:pic>
        <p:nvPicPr>
          <p:cNvPr id="11" name="Tijdelijke aanduiding voor inhoud 10" descr="Afbeelding met persoon, binnen&#10;&#10;Automatisch gegenereerde beschrijving">
            <a:hlinkClick r:id="rId3"/>
            <a:extLst>
              <a:ext uri="{FF2B5EF4-FFF2-40B4-BE49-F238E27FC236}">
                <a16:creationId xmlns:a16="http://schemas.microsoft.com/office/drawing/2014/main" id="{E6E9DD1A-E92B-2D4D-A515-3384E832F7E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tretch/>
        </p:blipFill>
        <p:spPr>
          <a:xfrm>
            <a:off x="1867391" y="943723"/>
            <a:ext cx="5728665" cy="3251760"/>
          </a:xfrm>
          <a:noFill/>
        </p:spPr>
      </p:pic>
      <p:sp>
        <p:nvSpPr>
          <p:cNvPr id="18" name="Slide Number Placeholder 4">
            <a:extLst>
              <a:ext uri="{FF2B5EF4-FFF2-40B4-BE49-F238E27FC236}">
                <a16:creationId xmlns:a16="http://schemas.microsoft.com/office/drawing/2014/main" id="{D1B54735-2D43-41A1-8146-D15EA482104B}"/>
              </a:ext>
            </a:extLst>
          </p:cNvPr>
          <p:cNvSpPr>
            <a:spLocks noGrp="1"/>
          </p:cNvSpPr>
          <p:nvPr>
            <p:ph type="sldNum" sz="quarter" idx="12"/>
          </p:nvPr>
        </p:nvSpPr>
        <p:spPr/>
        <p:txBody>
          <a:bodyPr/>
          <a:lstStyle/>
          <a:p>
            <a:pPr>
              <a:spcAft>
                <a:spcPts val="600"/>
              </a:spcAft>
            </a:pPr>
            <a:fld id="{79005306-4E58-2041-8BB6-BF0F1940E8D3}" type="slidenum">
              <a:rPr lang="nl-NL" smtClean="0"/>
              <a:pPr>
                <a:spcAft>
                  <a:spcPts val="600"/>
                </a:spcAft>
              </a:pPr>
              <a:t>6</a:t>
            </a:fld>
            <a:endParaRPr lang="nl-NL"/>
          </a:p>
        </p:txBody>
      </p:sp>
    </p:spTree>
    <p:extLst>
      <p:ext uri="{BB962C8B-B14F-4D97-AF65-F5344CB8AC3E}">
        <p14:creationId xmlns:p14="http://schemas.microsoft.com/office/powerpoint/2010/main" val="101968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4E2D0-CC71-4EC1-8056-55D9B86F4622}"/>
              </a:ext>
            </a:extLst>
          </p:cNvPr>
          <p:cNvSpPr>
            <a:spLocks noGrp="1"/>
          </p:cNvSpPr>
          <p:nvPr>
            <p:ph type="title"/>
          </p:nvPr>
        </p:nvSpPr>
        <p:spPr/>
        <p:txBody>
          <a:bodyPr anchor="ctr">
            <a:normAutofit/>
          </a:bodyPr>
          <a:lstStyle/>
          <a:p>
            <a:r>
              <a:rPr lang="nl-NL" dirty="0"/>
              <a:t>Reflectie</a:t>
            </a:r>
          </a:p>
        </p:txBody>
      </p:sp>
      <p:sp>
        <p:nvSpPr>
          <p:cNvPr id="3" name="Tijdelijke aanduiding voor inhoud 2">
            <a:extLst>
              <a:ext uri="{FF2B5EF4-FFF2-40B4-BE49-F238E27FC236}">
                <a16:creationId xmlns:a16="http://schemas.microsoft.com/office/drawing/2014/main" id="{7CC58A31-3425-4172-9DCF-11E2F7A19C78}"/>
              </a:ext>
            </a:extLst>
          </p:cNvPr>
          <p:cNvSpPr>
            <a:spLocks noGrp="1"/>
          </p:cNvSpPr>
          <p:nvPr>
            <p:ph idx="1"/>
          </p:nvPr>
        </p:nvSpPr>
        <p:spPr/>
        <p:txBody>
          <a:bodyPr>
            <a:normAutofit/>
          </a:bodyPr>
          <a:lstStyle/>
          <a:p>
            <a:pPr>
              <a:lnSpc>
                <a:spcPct val="90000"/>
              </a:lnSpc>
            </a:pPr>
            <a:r>
              <a:rPr lang="nl-NL" dirty="0"/>
              <a:t>Insturen of thuishouden? </a:t>
            </a:r>
          </a:p>
          <a:p>
            <a:pPr marL="0" indent="0">
              <a:lnSpc>
                <a:spcPct val="90000"/>
              </a:lnSpc>
              <a:buNone/>
            </a:pPr>
            <a:endParaRPr lang="nl-NL" dirty="0"/>
          </a:p>
          <a:p>
            <a:pPr>
              <a:lnSpc>
                <a:spcPct val="90000"/>
              </a:lnSpc>
            </a:pPr>
            <a:r>
              <a:rPr lang="nl-NL" dirty="0"/>
              <a:t>Bespreek in tweetallen:</a:t>
            </a:r>
          </a:p>
          <a:p>
            <a:pPr lvl="1">
              <a:lnSpc>
                <a:spcPct val="90000"/>
              </a:lnSpc>
              <a:buFont typeface="Arial" panose="020B0604020202020204" pitchFamily="34" charset="0"/>
              <a:buChar char="‒"/>
            </a:pPr>
            <a:r>
              <a:rPr lang="nl-NL" dirty="0"/>
              <a:t>Wat zou jij doen? </a:t>
            </a:r>
          </a:p>
          <a:p>
            <a:pPr lvl="1">
              <a:lnSpc>
                <a:spcPct val="90000"/>
              </a:lnSpc>
              <a:buFont typeface="Arial" panose="020B0604020202020204" pitchFamily="34" charset="0"/>
              <a:buChar char="‒"/>
            </a:pPr>
            <a:r>
              <a:rPr lang="nl-NL" dirty="0"/>
              <a:t>Wat helpt je in besluitvorming?</a:t>
            </a:r>
          </a:p>
          <a:p>
            <a:pPr lvl="1">
              <a:lnSpc>
                <a:spcPct val="90000"/>
              </a:lnSpc>
              <a:buFont typeface="Arial" panose="020B0604020202020204" pitchFamily="34" charset="0"/>
              <a:buChar char="‒"/>
            </a:pPr>
            <a:r>
              <a:rPr lang="nl-NL" dirty="0"/>
              <a:t>Hindernissen bij besluitvorming?</a:t>
            </a:r>
          </a:p>
          <a:p>
            <a:pPr marL="192087" lvl="1" indent="0">
              <a:lnSpc>
                <a:spcPct val="90000"/>
              </a:lnSpc>
              <a:buNone/>
            </a:pPr>
            <a:endParaRPr lang="nl-NL" dirty="0"/>
          </a:p>
          <a:p>
            <a:pPr>
              <a:lnSpc>
                <a:spcPct val="90000"/>
              </a:lnSpc>
            </a:pPr>
            <a:endParaRPr lang="nl-NL" dirty="0"/>
          </a:p>
          <a:p>
            <a:pPr marL="0" indent="0">
              <a:lnSpc>
                <a:spcPct val="90000"/>
              </a:lnSpc>
              <a:buNone/>
            </a:pPr>
            <a:endParaRPr lang="nl-NL" dirty="0"/>
          </a:p>
          <a:p>
            <a:pPr>
              <a:lnSpc>
                <a:spcPct val="90000"/>
              </a:lnSpc>
            </a:pPr>
            <a:endParaRPr lang="nl-NL" dirty="0"/>
          </a:p>
          <a:p>
            <a:pPr lvl="1">
              <a:lnSpc>
                <a:spcPct val="90000"/>
              </a:lnSpc>
              <a:buFont typeface="Arial" panose="020B0604020202020204" pitchFamily="34" charset="0"/>
              <a:buChar char="‒"/>
            </a:pPr>
            <a:endParaRPr lang="nl-NL" dirty="0"/>
          </a:p>
          <a:p>
            <a:pPr marL="192087" lvl="1" indent="0">
              <a:lnSpc>
                <a:spcPct val="90000"/>
              </a:lnSpc>
              <a:buNone/>
            </a:pPr>
            <a:endParaRPr lang="nl-NL" dirty="0"/>
          </a:p>
          <a:p>
            <a:pPr marL="646113" lvl="2" indent="0">
              <a:lnSpc>
                <a:spcPct val="90000"/>
              </a:lnSpc>
              <a:buNone/>
            </a:pPr>
            <a:endParaRPr lang="nl-NL" sz="1500" dirty="0"/>
          </a:p>
          <a:p>
            <a:pPr marL="646113" lvl="2" indent="0">
              <a:lnSpc>
                <a:spcPct val="90000"/>
              </a:lnSpc>
              <a:buNone/>
            </a:pPr>
            <a:endParaRPr lang="nl-NL" sz="1500" dirty="0"/>
          </a:p>
          <a:p>
            <a:pPr lvl="1">
              <a:lnSpc>
                <a:spcPct val="90000"/>
              </a:lnSpc>
            </a:pPr>
            <a:endParaRPr lang="nl-NL" sz="1500" dirty="0"/>
          </a:p>
        </p:txBody>
      </p:sp>
      <p:sp>
        <p:nvSpPr>
          <p:cNvPr id="11" name="Slide Number Placeholder 5">
            <a:extLst>
              <a:ext uri="{FF2B5EF4-FFF2-40B4-BE49-F238E27FC236}">
                <a16:creationId xmlns:a16="http://schemas.microsoft.com/office/drawing/2014/main" id="{796F5618-7B9C-48D4-B3AC-0EB9BE6743E7}"/>
              </a:ext>
            </a:extLst>
          </p:cNvPr>
          <p:cNvSpPr>
            <a:spLocks noGrp="1"/>
          </p:cNvSpPr>
          <p:nvPr>
            <p:ph type="sldNum" sz="quarter" idx="12"/>
          </p:nvPr>
        </p:nvSpPr>
        <p:spPr/>
        <p:txBody>
          <a:bodyPr anchor="ctr">
            <a:normAutofit/>
          </a:bodyPr>
          <a:lstStyle/>
          <a:p>
            <a:pPr>
              <a:spcAft>
                <a:spcPts val="600"/>
              </a:spcAft>
            </a:pPr>
            <a:fld id="{79005306-4E58-2041-8BB6-BF0F1940E8D3}" type="slidenum">
              <a:rPr lang="nl-NL" smtClean="0"/>
              <a:pPr>
                <a:spcAft>
                  <a:spcPts val="600"/>
                </a:spcAft>
              </a:pPr>
              <a:t>7</a:t>
            </a:fld>
            <a:endParaRPr lang="nl-NL"/>
          </a:p>
        </p:txBody>
      </p:sp>
    </p:spTree>
    <p:extLst>
      <p:ext uri="{BB962C8B-B14F-4D97-AF65-F5344CB8AC3E}">
        <p14:creationId xmlns:p14="http://schemas.microsoft.com/office/powerpoint/2010/main" val="104428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4E2D0-CC71-4EC1-8056-55D9B86F4622}"/>
              </a:ext>
            </a:extLst>
          </p:cNvPr>
          <p:cNvSpPr>
            <a:spLocks noGrp="1"/>
          </p:cNvSpPr>
          <p:nvPr>
            <p:ph type="title"/>
          </p:nvPr>
        </p:nvSpPr>
        <p:spPr/>
        <p:txBody>
          <a:bodyPr anchor="ctr">
            <a:normAutofit/>
          </a:bodyPr>
          <a:lstStyle/>
          <a:p>
            <a:r>
              <a:rPr lang="nl-NL" dirty="0"/>
              <a:t>Overdracht</a:t>
            </a:r>
          </a:p>
        </p:txBody>
      </p:sp>
      <p:sp>
        <p:nvSpPr>
          <p:cNvPr id="3" name="Tijdelijke aanduiding voor inhoud 2">
            <a:extLst>
              <a:ext uri="{FF2B5EF4-FFF2-40B4-BE49-F238E27FC236}">
                <a16:creationId xmlns:a16="http://schemas.microsoft.com/office/drawing/2014/main" id="{7CC58A31-3425-4172-9DCF-11E2F7A19C78}"/>
              </a:ext>
            </a:extLst>
          </p:cNvPr>
          <p:cNvSpPr>
            <a:spLocks noGrp="1"/>
          </p:cNvSpPr>
          <p:nvPr>
            <p:ph idx="1"/>
          </p:nvPr>
        </p:nvSpPr>
        <p:spPr>
          <a:xfrm>
            <a:off x="443832" y="874514"/>
            <a:ext cx="8229600" cy="3394472"/>
          </a:xfrm>
        </p:spPr>
        <p:txBody>
          <a:bodyPr>
            <a:normAutofit/>
          </a:bodyPr>
          <a:lstStyle/>
          <a:p>
            <a:pPr marL="192087" lvl="1" indent="0">
              <a:lnSpc>
                <a:spcPct val="90000"/>
              </a:lnSpc>
              <a:buNone/>
            </a:pPr>
            <a:endParaRPr lang="nl-NL" dirty="0"/>
          </a:p>
          <a:p>
            <a:pPr>
              <a:lnSpc>
                <a:spcPct val="90000"/>
              </a:lnSpc>
            </a:pPr>
            <a:r>
              <a:rPr lang="nl-NL" dirty="0"/>
              <a:t>Maak overdracht volgens de SBAR voor jouw opleider</a:t>
            </a:r>
          </a:p>
          <a:p>
            <a:pPr>
              <a:lnSpc>
                <a:spcPct val="90000"/>
              </a:lnSpc>
            </a:pPr>
            <a:r>
              <a:rPr lang="nl-NL" dirty="0"/>
              <a:t>Vul in op het formulier</a:t>
            </a:r>
          </a:p>
          <a:p>
            <a:pPr>
              <a:lnSpc>
                <a:spcPct val="90000"/>
              </a:lnSpc>
            </a:pPr>
            <a:r>
              <a:rPr lang="nl-NL" dirty="0"/>
              <a:t>Aandachtspunt: ACP-gesprek? NR-beleid? Grenzen aan behandeling?</a:t>
            </a:r>
          </a:p>
          <a:p>
            <a:pPr>
              <a:lnSpc>
                <a:spcPct val="90000"/>
              </a:lnSpc>
            </a:pPr>
            <a:endParaRPr lang="nl-NL" dirty="0"/>
          </a:p>
          <a:p>
            <a:pPr marL="0" indent="0">
              <a:lnSpc>
                <a:spcPct val="90000"/>
              </a:lnSpc>
              <a:buNone/>
            </a:pPr>
            <a:r>
              <a:rPr lang="nl-NL" dirty="0" err="1"/>
              <a:t>Situation</a:t>
            </a:r>
            <a:r>
              <a:rPr lang="nl-NL" dirty="0"/>
              <a:t>:</a:t>
            </a:r>
          </a:p>
          <a:p>
            <a:pPr marL="0" indent="0">
              <a:lnSpc>
                <a:spcPct val="90000"/>
              </a:lnSpc>
              <a:buNone/>
            </a:pPr>
            <a:endParaRPr lang="nl-NL" dirty="0"/>
          </a:p>
          <a:p>
            <a:pPr marL="0" indent="0">
              <a:lnSpc>
                <a:spcPct val="90000"/>
              </a:lnSpc>
              <a:buNone/>
            </a:pPr>
            <a:r>
              <a:rPr lang="nl-NL" dirty="0"/>
              <a:t>Background:</a:t>
            </a:r>
          </a:p>
          <a:p>
            <a:pPr marL="0" indent="0">
              <a:lnSpc>
                <a:spcPct val="90000"/>
              </a:lnSpc>
              <a:buNone/>
            </a:pPr>
            <a:endParaRPr lang="nl-NL" dirty="0"/>
          </a:p>
          <a:p>
            <a:pPr marL="0" indent="0">
              <a:lnSpc>
                <a:spcPct val="90000"/>
              </a:lnSpc>
              <a:buNone/>
            </a:pPr>
            <a:r>
              <a:rPr lang="nl-NL" dirty="0"/>
              <a:t>Assessment:</a:t>
            </a:r>
          </a:p>
          <a:p>
            <a:pPr marL="0" indent="0">
              <a:lnSpc>
                <a:spcPct val="90000"/>
              </a:lnSpc>
              <a:buNone/>
            </a:pPr>
            <a:endParaRPr lang="nl-NL" dirty="0"/>
          </a:p>
          <a:p>
            <a:pPr marL="0" indent="0">
              <a:lnSpc>
                <a:spcPct val="90000"/>
              </a:lnSpc>
              <a:buNone/>
            </a:pPr>
            <a:r>
              <a:rPr lang="nl-NL" dirty="0" err="1"/>
              <a:t>Recommendation</a:t>
            </a:r>
            <a:r>
              <a:rPr lang="nl-NL" dirty="0"/>
              <a:t>:</a:t>
            </a:r>
          </a:p>
          <a:p>
            <a:pPr lvl="1">
              <a:lnSpc>
                <a:spcPct val="90000"/>
              </a:lnSpc>
              <a:buFont typeface="Arial" panose="020B0604020202020204" pitchFamily="34" charset="0"/>
              <a:buChar char="‒"/>
            </a:pPr>
            <a:endParaRPr lang="nl-NL" dirty="0"/>
          </a:p>
          <a:p>
            <a:pPr marL="192087" lvl="1" indent="0">
              <a:lnSpc>
                <a:spcPct val="90000"/>
              </a:lnSpc>
              <a:buNone/>
            </a:pPr>
            <a:endParaRPr lang="nl-NL" dirty="0"/>
          </a:p>
          <a:p>
            <a:pPr marL="646113" lvl="2" indent="0">
              <a:lnSpc>
                <a:spcPct val="90000"/>
              </a:lnSpc>
              <a:buNone/>
            </a:pPr>
            <a:endParaRPr lang="nl-NL" sz="1500" dirty="0"/>
          </a:p>
          <a:p>
            <a:pPr marL="646113" lvl="2" indent="0">
              <a:lnSpc>
                <a:spcPct val="90000"/>
              </a:lnSpc>
              <a:buNone/>
            </a:pPr>
            <a:endParaRPr lang="nl-NL" sz="1500" dirty="0"/>
          </a:p>
          <a:p>
            <a:pPr lvl="1">
              <a:lnSpc>
                <a:spcPct val="90000"/>
              </a:lnSpc>
            </a:pPr>
            <a:endParaRPr lang="nl-NL" sz="1500" dirty="0"/>
          </a:p>
        </p:txBody>
      </p:sp>
      <p:sp>
        <p:nvSpPr>
          <p:cNvPr id="11" name="Slide Number Placeholder 5">
            <a:extLst>
              <a:ext uri="{FF2B5EF4-FFF2-40B4-BE49-F238E27FC236}">
                <a16:creationId xmlns:a16="http://schemas.microsoft.com/office/drawing/2014/main" id="{796F5618-7B9C-48D4-B3AC-0EB9BE6743E7}"/>
              </a:ext>
            </a:extLst>
          </p:cNvPr>
          <p:cNvSpPr>
            <a:spLocks noGrp="1"/>
          </p:cNvSpPr>
          <p:nvPr>
            <p:ph type="sldNum" sz="quarter" idx="12"/>
          </p:nvPr>
        </p:nvSpPr>
        <p:spPr/>
        <p:txBody>
          <a:bodyPr anchor="ctr">
            <a:normAutofit/>
          </a:bodyPr>
          <a:lstStyle/>
          <a:p>
            <a:pPr>
              <a:spcAft>
                <a:spcPts val="600"/>
              </a:spcAft>
            </a:pPr>
            <a:fld id="{79005306-4E58-2041-8BB6-BF0F1940E8D3}" type="slidenum">
              <a:rPr lang="nl-NL" smtClean="0"/>
              <a:pPr>
                <a:spcAft>
                  <a:spcPts val="600"/>
                </a:spcAft>
              </a:pPr>
              <a:t>8</a:t>
            </a:fld>
            <a:endParaRPr lang="nl-NL"/>
          </a:p>
        </p:txBody>
      </p:sp>
    </p:spTree>
    <p:extLst>
      <p:ext uri="{BB962C8B-B14F-4D97-AF65-F5344CB8AC3E}">
        <p14:creationId xmlns:p14="http://schemas.microsoft.com/office/powerpoint/2010/main" val="419236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Heb je nog vragen of opmerkingen?</a:t>
            </a:r>
          </a:p>
        </p:txBody>
      </p:sp>
      <p:sp>
        <p:nvSpPr>
          <p:cNvPr id="5" name="Tijdelijke aanduiding voor dianummer 4"/>
          <p:cNvSpPr>
            <a:spLocks noGrp="1"/>
          </p:cNvSpPr>
          <p:nvPr>
            <p:ph type="sldNum" sz="quarter" idx="4294967295"/>
          </p:nvPr>
        </p:nvSpPr>
        <p:spPr>
          <a:xfrm>
            <a:off x="7010400" y="4767263"/>
            <a:ext cx="2133600" cy="274637"/>
          </a:xfrm>
        </p:spPr>
        <p:txBody>
          <a:bodyPr/>
          <a:lstStyle/>
          <a:p>
            <a:fld id="{79005306-4E58-2041-8BB6-BF0F1940E8D3}" type="slidenum">
              <a:rPr lang="nl-NL" smtClean="0"/>
              <a:t>9</a:t>
            </a:fld>
            <a:endParaRPr lang="nl-NL"/>
          </a:p>
        </p:txBody>
      </p:sp>
    </p:spTree>
    <p:extLst>
      <p:ext uri="{BB962C8B-B14F-4D97-AF65-F5344CB8AC3E}">
        <p14:creationId xmlns:p14="http://schemas.microsoft.com/office/powerpoint/2010/main" val="660107097"/>
      </p:ext>
    </p:extLst>
  </p:cSld>
  <p:clrMapOvr>
    <a:masterClrMapping/>
  </p:clrMapOvr>
</p:sld>
</file>

<file path=ppt/theme/theme1.xml><?xml version="1.0" encoding="utf-8"?>
<a:theme xmlns:a="http://schemas.openxmlformats.org/drawingml/2006/main" name="Office-thema">
  <a:themeElements>
    <a:clrScheme name="Scola Medica">
      <a:dk1>
        <a:srgbClr val="000000"/>
      </a:dk1>
      <a:lt1>
        <a:srgbClr val="FFFFFF"/>
      </a:lt1>
      <a:dk2>
        <a:srgbClr val="0063A6"/>
      </a:dk2>
      <a:lt2>
        <a:srgbClr val="FFFFFF"/>
      </a:lt2>
      <a:accent1>
        <a:srgbClr val="D36B0C"/>
      </a:accent1>
      <a:accent2>
        <a:srgbClr val="3F958D"/>
      </a:accent2>
      <a:accent3>
        <a:srgbClr val="0784D2"/>
      </a:accent3>
      <a:accent4>
        <a:srgbClr val="F67E18"/>
      </a:accent4>
      <a:accent5>
        <a:srgbClr val="54CCC1"/>
      </a:accent5>
      <a:accent6>
        <a:srgbClr val="F79646"/>
      </a:accent6>
      <a:hlink>
        <a:srgbClr val="0063A6"/>
      </a:hlink>
      <a:folHlink>
        <a:srgbClr val="D36B0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ola Medica presentatie 2019" id="{A06C724C-1341-C641-95BC-65D3EF225542}" vid="{F3B7635D-A49C-6147-8022-3EA12487798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07634F313DA344A8D7D8E933D24C2F" ma:contentTypeVersion="16" ma:contentTypeDescription="Create a new document." ma:contentTypeScope="" ma:versionID="9fdf9ba0dc11064bd095c5470a52e6c8">
  <xsd:schema xmlns:xsd="http://www.w3.org/2001/XMLSchema" xmlns:xs="http://www.w3.org/2001/XMLSchema" xmlns:p="http://schemas.microsoft.com/office/2006/metadata/properties" xmlns:ns2="8fc3c987-772b-4a1a-b4fb-e0c899513c87" xmlns:ns3="aef75e28-9006-430b-8da7-ce2f08a89655" targetNamespace="http://schemas.microsoft.com/office/2006/metadata/properties" ma:root="true" ma:fieldsID="caee4db49ad4ef93eebf4ac58810f47a" ns2:_="" ns3:_="">
    <xsd:import namespace="8fc3c987-772b-4a1a-b4fb-e0c899513c87"/>
    <xsd:import namespace="aef75e28-9006-430b-8da7-ce2f08a896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3c987-772b-4a1a-b4fb-e0c899513c8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d088ef-b7b8-4f41-bd49-dffc7680a316}" ma:internalName="TaxCatchAll" ma:showField="CatchAllData" ma:web="8fc3c987-772b-4a1a-b4fb-e0c899513c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f75e28-9006-430b-8da7-ce2f08a896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27a6d3-d479-46cf-842a-15ac77d0df7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fc3c987-772b-4a1a-b4fb-e0c899513c87" xsi:nil="true"/>
    <lcf76f155ced4ddcb4097134ff3c332f xmlns="aef75e28-9006-430b-8da7-ce2f08a896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2512E2-9967-4BF5-9E0E-B53B5CD5E170}">
  <ds:schemaRefs>
    <ds:schemaRef ds:uri="http://schemas.microsoft.com/sharepoint/v3/contenttype/forms"/>
  </ds:schemaRefs>
</ds:datastoreItem>
</file>

<file path=customXml/itemProps2.xml><?xml version="1.0" encoding="utf-8"?>
<ds:datastoreItem xmlns:ds="http://schemas.openxmlformats.org/officeDocument/2006/customXml" ds:itemID="{444B9593-2570-4A03-9F6C-70C758D52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3c987-772b-4a1a-b4fb-e0c899513c87"/>
    <ds:schemaRef ds:uri="aef75e28-9006-430b-8da7-ce2f08a89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6AF988-C73A-4A3D-B8A0-ECBB325C2454}">
  <ds:schemaRefs>
    <ds:schemaRef ds:uri="http://purl.org/dc/terms/"/>
    <ds:schemaRef ds:uri="http://schemas.microsoft.com/office/2006/metadata/properties"/>
    <ds:schemaRef ds:uri="8fc3c987-772b-4a1a-b4fb-e0c899513c87"/>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ef75e28-9006-430b-8da7-ce2f08a8965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Schola Medica presentatie 2019</Template>
  <TotalTime>789</TotalTime>
  <Words>735</Words>
  <Application>Microsoft Office PowerPoint</Application>
  <PresentationFormat>Diavoorstelling (16:9)</PresentationFormat>
  <Paragraphs>99</Paragraphs>
  <Slides>10</Slides>
  <Notes>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Lucida Sans Unicode</vt:lpstr>
      <vt:lpstr>Times New Roman</vt:lpstr>
      <vt:lpstr>Wingdings</vt:lpstr>
      <vt:lpstr>Office-thema</vt:lpstr>
      <vt:lpstr>Advanced Care Planning</vt:lpstr>
      <vt:lpstr>Wat gaan we doen?</vt:lpstr>
      <vt:lpstr>Leerdoelen</vt:lpstr>
      <vt:lpstr>Inleiding</vt:lpstr>
      <vt:lpstr>Vragen naar aanleiding toolkit LAEGO</vt:lpstr>
      <vt:lpstr>Film: Wat wilt u zelf nog?</vt:lpstr>
      <vt:lpstr>Reflectie</vt:lpstr>
      <vt:lpstr>Overdracht</vt:lpstr>
      <vt:lpstr>Heb je nog vragen of opmerkingen?</vt:lpstr>
      <vt:lpstr>Samenvatting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Nieuw sjabloondocument  presentaties Schola Medica</dc:title>
  <dc:creator>Maike Ouwerkerk</dc:creator>
  <cp:lastModifiedBy>Vlak, S.M. (Sylvia)</cp:lastModifiedBy>
  <cp:revision>38</cp:revision>
  <cp:lastPrinted>2019-01-02T08:55:38Z</cp:lastPrinted>
  <dcterms:created xsi:type="dcterms:W3CDTF">2019-07-02T08:40:36Z</dcterms:created>
  <dcterms:modified xsi:type="dcterms:W3CDTF">2022-11-01T15:28:04Z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0x0101001F07634F313DA344A8D7D8E933D24C2F</vt:lpwstr>
  </property>
  <property fmtid="{D5CDD505-2E9C-101B-9397-08002B2CF9AE}" pid="4" name="MediaServiceImageTags">
    <vt:lpwstr/>
  </property>
</Properties>
</file>