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84" r:id="rId1"/>
  </p:sldMasterIdLst>
  <p:sldIdLst>
    <p:sldId id="267" r:id="rId2"/>
    <p:sldId id="323" r:id="rId3"/>
    <p:sldId id="325" r:id="rId4"/>
    <p:sldId id="332" r:id="rId5"/>
    <p:sldId id="333" r:id="rId6"/>
    <p:sldId id="326" r:id="rId7"/>
    <p:sldId id="334" r:id="rId8"/>
    <p:sldId id="327" r:id="rId9"/>
    <p:sldId id="335" r:id="rId10"/>
    <p:sldId id="336" r:id="rId11"/>
    <p:sldId id="337" r:id="rId12"/>
    <p:sldId id="338" r:id="rId13"/>
    <p:sldId id="339" r:id="rId14"/>
    <p:sldId id="330" r:id="rId1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50000" autoAdjust="0"/>
  </p:normalViewPr>
  <p:slideViewPr>
    <p:cSldViewPr>
      <p:cViewPr varScale="1">
        <p:scale>
          <a:sx n="131" d="100"/>
          <a:sy n="131" d="100"/>
        </p:scale>
        <p:origin x="61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1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534BF-E22B-4646-9E57-EA9F5C179F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7E5BD-1678-014C-9265-78C4D40F0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E0439-5456-D246-BA22-0F31A889D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E7CA4-7330-F543-A151-752F55082D75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62496990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4EC36335-35C4-CA43-9AAE-2F160985E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9D17519-33EE-8742-A6BD-8BC48DDBB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2BD3C712-8127-0640-8D39-589E5891F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FD5C9-BDD1-0046-BB31-E4676B280CC6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22037426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14D77D70-DAD0-A143-9284-CDEC1ACB5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6B6C593B-D596-0745-9FD4-E3AF2683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F01FF475-A0EF-5B44-896A-3669CBB66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3D914-38A8-BF41-B6C9-CD08554ECF56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4762897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0993D214-D1FB-2646-B602-9C412715E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75B91E-597D-FE4E-9CAE-91D15260C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6E2EB815-8D91-7443-9708-0D628307F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2FBE9-9FC6-1847-9074-935214EA71AC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1743715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8130D157-0C2E-1A4F-BD17-193B2F836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3747146A-774D-2345-9702-10D173C22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8C2BA3E0-5071-9C49-B125-9AD85A022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13CDE-BB70-4F43-AFE4-5AA696A34469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02657813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B2EA564B-365F-374B-B8EA-FE995ED5E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673E6636-32B6-4F49-B3E7-285C39F1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33C80F13-6D1C-6A49-B4FC-1F7BBE97D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2E16B-6A4C-F44C-BB7A-995F6E4EB82A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2963763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AFA54C47-FA22-4348-A541-D956D9DB4542}"/>
              </a:ext>
            </a:extLst>
          </p:cNvPr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A5E9B2A-B61D-C34D-A38B-C245E8ED54D2}"/>
              </a:ext>
            </a:extLst>
          </p:cNvPr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47D80A4-E3E5-4A4D-A396-9B38DE564384}"/>
              </a:ext>
            </a:extLst>
          </p:cNvPr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AE38B5DA-AE8D-7A47-B26C-9BD9C7C60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0" name="Text Placeholder 12">
            <a:extLst>
              <a:ext uri="{FF2B5EF4-FFF2-40B4-BE49-F238E27FC236}">
                <a16:creationId xmlns:a16="http://schemas.microsoft.com/office/drawing/2014/main" id="{1BD1EEE5-FA8A-0847-817A-C0756E6A21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text styles</a:t>
            </a:r>
          </a:p>
          <a:p>
            <a:pPr lvl="1"/>
            <a:r>
              <a:rPr lang="en-US" altLang="nl-NL"/>
              <a:t>Second level</a:t>
            </a:r>
          </a:p>
          <a:p>
            <a:pPr lvl="2"/>
            <a:r>
              <a:rPr lang="en-US" altLang="nl-NL"/>
              <a:t>Third level</a:t>
            </a:r>
          </a:p>
          <a:p>
            <a:pPr lvl="3"/>
            <a:r>
              <a:rPr lang="en-US" altLang="nl-NL"/>
              <a:t>Fourth level</a:t>
            </a:r>
          </a:p>
          <a:p>
            <a:pPr lvl="4"/>
            <a:r>
              <a:rPr lang="en-US" altLang="nl-NL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012E556C-5791-CB44-BB4E-66721242F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4BEC66-9C04-A34C-8353-15C71F010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23841209-B0AF-4145-9F9C-B59A41196B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fld id="{398D0BA4-4C2F-5048-A1DD-2981403BE390}" type="slidenum">
              <a:rPr lang="nl-NL" altLang="nl-NL"/>
              <a:pPr/>
              <a:t>‹#›</a:t>
            </a:fld>
            <a:endParaRPr lang="nl-NL" alt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8" r:id="rId1"/>
    <p:sldLayoutId id="2147483893" r:id="rId2"/>
    <p:sldLayoutId id="2147483894" r:id="rId3"/>
    <p:sldLayoutId id="2147483895" r:id="rId4"/>
    <p:sldLayoutId id="2147483896" r:id="rId5"/>
    <p:sldLayoutId id="2147483897" r:id="rId6"/>
  </p:sldLayoutIdLst>
  <p:transition spd="med">
    <p:fade/>
  </p:transition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E3E3E3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Lucida Sans Unicode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Lucida Sans Unicode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Lucida Sans Unicode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Lucida Sans Unicode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Lucida Sans Unicode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Lucida Sans Unicode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Lucida Sans Unicode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Lucida Sans Unicode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2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E6E6E6"/>
        </a:buClr>
        <a:buFont typeface="Wingdings 2" pitchFamily="2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>
            <a:extLst>
              <a:ext uri="{FF2B5EF4-FFF2-40B4-BE49-F238E27FC236}">
                <a16:creationId xmlns:a16="http://schemas.microsoft.com/office/drawing/2014/main" id="{6580AC90-6D95-5044-927C-B2B9BE7891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2132856"/>
            <a:ext cx="7344816" cy="1296144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br>
              <a:rPr lang="nl-NL" dirty="0">
                <a:solidFill>
                  <a:schemeClr val="bg1"/>
                </a:solidFill>
                <a:effectLst/>
                <a:latin typeface="AvantGarde Bk BT" pitchFamily="34" charset="0"/>
              </a:rPr>
            </a:br>
            <a:br>
              <a:rPr lang="nl-NL" dirty="0">
                <a:solidFill>
                  <a:schemeClr val="bg1"/>
                </a:solidFill>
                <a:effectLst/>
                <a:latin typeface="AvantGarde Bk BT" pitchFamily="34" charset="0"/>
              </a:rPr>
            </a:br>
            <a:r>
              <a:rPr lang="nl-NL" dirty="0">
                <a:solidFill>
                  <a:schemeClr val="bg1"/>
                </a:solidFill>
                <a:effectLst/>
                <a:latin typeface="AvantGarde Bk BT" pitchFamily="34" charset="0"/>
              </a:rPr>
              <a:t>Simpele en Acute</a:t>
            </a:r>
            <a:br>
              <a:rPr lang="nl-NL" dirty="0">
                <a:solidFill>
                  <a:schemeClr val="bg1"/>
                </a:solidFill>
                <a:effectLst/>
                <a:latin typeface="AvantGarde Bk BT" pitchFamily="34" charset="0"/>
              </a:rPr>
            </a:br>
            <a:r>
              <a:rPr lang="nl-NL" dirty="0">
                <a:solidFill>
                  <a:schemeClr val="bg1"/>
                </a:solidFill>
                <a:effectLst/>
                <a:latin typeface="AvantGarde Bk BT" pitchFamily="34" charset="0"/>
              </a:rPr>
              <a:t>Nefrologie voor </a:t>
            </a:r>
            <a:r>
              <a:rPr lang="nl-NL" dirty="0" err="1">
                <a:solidFill>
                  <a:schemeClr val="bg1"/>
                </a:solidFill>
                <a:effectLst/>
                <a:latin typeface="AvantGarde Bk BT" pitchFamily="34" charset="0"/>
              </a:rPr>
              <a:t>HAIO’s</a:t>
            </a:r>
            <a:br>
              <a:rPr lang="nl-NL" dirty="0">
                <a:solidFill>
                  <a:schemeClr val="bg1"/>
                </a:solidFill>
                <a:effectLst/>
                <a:latin typeface="AvantGarde Bk BT" pitchFamily="34" charset="0"/>
              </a:rPr>
            </a:br>
            <a:r>
              <a:rPr lang="nl-NL" sz="2400" dirty="0">
                <a:solidFill>
                  <a:schemeClr val="bg1"/>
                </a:solidFill>
                <a:effectLst/>
                <a:latin typeface="AvantGarde Bk BT" pitchFamily="34" charset="0"/>
              </a:rPr>
              <a:t>keuzeonderwijs locatie VU : acute nefrologie</a:t>
            </a:r>
            <a:r>
              <a:rPr lang="nl-NL" sz="2700" b="1" dirty="0">
                <a:solidFill>
                  <a:schemeClr val="bg1"/>
                </a:solidFill>
                <a:effectLst/>
                <a:latin typeface="AvantGarde Bk BT" pitchFamily="34" charset="0"/>
              </a:rPr>
              <a:t>					</a:t>
            </a:r>
            <a:br>
              <a:rPr lang="nl-NL" sz="5400" dirty="0">
                <a:solidFill>
                  <a:schemeClr val="bg1"/>
                </a:solidFill>
                <a:effectLst/>
              </a:rPr>
            </a:br>
            <a:endParaRPr lang="nl-NL" dirty="0"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075" name="Text Box 1028">
            <a:extLst>
              <a:ext uri="{FF2B5EF4-FFF2-40B4-BE49-F238E27FC236}">
                <a16:creationId xmlns:a16="http://schemas.microsoft.com/office/drawing/2014/main" id="{0FE10E77-8B85-8649-9A43-A434CB247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288" y="5381625"/>
            <a:ext cx="3627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400">
                <a:solidFill>
                  <a:schemeClr val="bg1"/>
                </a:solidFill>
                <a:latin typeface="AvantGarde Bk BT"/>
              </a:rPr>
              <a:t>Koen de Blok, internist-nefroloog-intensivist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1400">
                <a:solidFill>
                  <a:schemeClr val="bg1"/>
                </a:solidFill>
                <a:latin typeface="AvantGarde Bk BT"/>
              </a:rPr>
              <a:t>Flevoziekenhuis Almere</a:t>
            </a:r>
            <a:endParaRPr lang="nl-NL" altLang="nl-NL" sz="1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kstvak 1">
            <a:extLst>
              <a:ext uri="{FF2B5EF4-FFF2-40B4-BE49-F238E27FC236}">
                <a16:creationId xmlns:a16="http://schemas.microsoft.com/office/drawing/2014/main" id="{CCF80B1F-DBAC-E441-A477-D44BD4D38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288" y="5081588"/>
            <a:ext cx="901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400">
                <a:solidFill>
                  <a:schemeClr val="bg1"/>
                </a:solidFill>
                <a:latin typeface="Arial" panose="020B0604020202020204" pitchFamily="34" charset="0"/>
              </a:rPr>
              <a:t>Juli 2019</a:t>
            </a:r>
          </a:p>
        </p:txBody>
      </p:sp>
      <p:pic>
        <p:nvPicPr>
          <p:cNvPr id="3077" name="Picture 6" descr="\\fz.local\gebruikers\Disk2\blokk\Pictures\logo Amsterdam UMC 2018.jpg">
            <a:extLst>
              <a:ext uri="{FF2B5EF4-FFF2-40B4-BE49-F238E27FC236}">
                <a16:creationId xmlns:a16="http://schemas.microsoft.com/office/drawing/2014/main" id="{5100E1C2-5D49-694B-882E-D40D0D680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63" y="4206875"/>
            <a:ext cx="25241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reeform 10">
            <a:extLst>
              <a:ext uri="{FF2B5EF4-FFF2-40B4-BE49-F238E27FC236}">
                <a16:creationId xmlns:a16="http://schemas.microsoft.com/office/drawing/2014/main" id="{AF07DF73-A690-8D45-BA43-4E52EE0A20E6}"/>
              </a:ext>
            </a:extLst>
          </p:cNvPr>
          <p:cNvSpPr>
            <a:spLocks/>
          </p:cNvSpPr>
          <p:nvPr/>
        </p:nvSpPr>
        <p:spPr bwMode="auto">
          <a:xfrm>
            <a:off x="533400" y="381000"/>
            <a:ext cx="4038600" cy="1154113"/>
          </a:xfrm>
          <a:custGeom>
            <a:avLst/>
            <a:gdLst>
              <a:gd name="T0" fmla="*/ 0 w 2544"/>
              <a:gd name="T1" fmla="*/ 2147483647 h 727"/>
              <a:gd name="T2" fmla="*/ 2147483647 w 2544"/>
              <a:gd name="T3" fmla="*/ 2147483647 h 727"/>
              <a:gd name="T4" fmla="*/ 2147483647 w 2544"/>
              <a:gd name="T5" fmla="*/ 2147483647 h 727"/>
              <a:gd name="T6" fmla="*/ 2147483647 w 2544"/>
              <a:gd name="T7" fmla="*/ 2147483647 h 727"/>
              <a:gd name="T8" fmla="*/ 2147483647 w 2544"/>
              <a:gd name="T9" fmla="*/ 2147483647 h 727"/>
              <a:gd name="T10" fmla="*/ 2147483647 w 2544"/>
              <a:gd name="T11" fmla="*/ 2147483647 h 727"/>
              <a:gd name="T12" fmla="*/ 2147483647 w 2544"/>
              <a:gd name="T13" fmla="*/ 2147483647 h 727"/>
              <a:gd name="T14" fmla="*/ 2147483647 w 2544"/>
              <a:gd name="T15" fmla="*/ 2147483647 h 727"/>
              <a:gd name="T16" fmla="*/ 2147483647 w 2544"/>
              <a:gd name="T17" fmla="*/ 2147483647 h 727"/>
              <a:gd name="T18" fmla="*/ 2147483647 w 2544"/>
              <a:gd name="T19" fmla="*/ 2147483647 h 727"/>
              <a:gd name="T20" fmla="*/ 2147483647 w 2544"/>
              <a:gd name="T21" fmla="*/ 2147483647 h 727"/>
              <a:gd name="T22" fmla="*/ 2147483647 w 2544"/>
              <a:gd name="T23" fmla="*/ 2147483647 h 727"/>
              <a:gd name="T24" fmla="*/ 2147483647 w 2544"/>
              <a:gd name="T25" fmla="*/ 2147483647 h 727"/>
              <a:gd name="T26" fmla="*/ 2147483647 w 2544"/>
              <a:gd name="T27" fmla="*/ 2147483647 h 727"/>
              <a:gd name="T28" fmla="*/ 2147483647 w 2544"/>
              <a:gd name="T29" fmla="*/ 2147483647 h 727"/>
              <a:gd name="T30" fmla="*/ 2147483647 w 2544"/>
              <a:gd name="T31" fmla="*/ 2147483647 h 727"/>
              <a:gd name="T32" fmla="*/ 2147483647 w 2544"/>
              <a:gd name="T33" fmla="*/ 2147483647 h 727"/>
              <a:gd name="T34" fmla="*/ 2147483647 w 2544"/>
              <a:gd name="T35" fmla="*/ 2147483647 h 727"/>
              <a:gd name="T36" fmla="*/ 2147483647 w 2544"/>
              <a:gd name="T37" fmla="*/ 2147483647 h 727"/>
              <a:gd name="T38" fmla="*/ 2147483647 w 2544"/>
              <a:gd name="T39" fmla="*/ 2147483647 h 727"/>
              <a:gd name="T40" fmla="*/ 2147483647 w 2544"/>
              <a:gd name="T41" fmla="*/ 2147483647 h 727"/>
              <a:gd name="T42" fmla="*/ 2147483647 w 2544"/>
              <a:gd name="T43" fmla="*/ 2147483647 h 727"/>
              <a:gd name="T44" fmla="*/ 2147483647 w 2544"/>
              <a:gd name="T45" fmla="*/ 2147483647 h 727"/>
              <a:gd name="T46" fmla="*/ 2147483647 w 2544"/>
              <a:gd name="T47" fmla="*/ 2147483647 h 727"/>
              <a:gd name="T48" fmla="*/ 2147483647 w 2544"/>
              <a:gd name="T49" fmla="*/ 2147483647 h 727"/>
              <a:gd name="T50" fmla="*/ 2147483647 w 2544"/>
              <a:gd name="T51" fmla="*/ 2147483647 h 72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544"/>
              <a:gd name="T79" fmla="*/ 0 h 727"/>
              <a:gd name="T80" fmla="*/ 2544 w 2544"/>
              <a:gd name="T81" fmla="*/ 727 h 72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544" h="727">
                <a:moveTo>
                  <a:pt x="0" y="55"/>
                </a:moveTo>
                <a:cubicBezTo>
                  <a:pt x="52" y="51"/>
                  <a:pt x="104" y="47"/>
                  <a:pt x="156" y="43"/>
                </a:cubicBezTo>
                <a:cubicBezTo>
                  <a:pt x="244" y="35"/>
                  <a:pt x="420" y="19"/>
                  <a:pt x="420" y="19"/>
                </a:cubicBezTo>
                <a:cubicBezTo>
                  <a:pt x="1041" y="33"/>
                  <a:pt x="766" y="0"/>
                  <a:pt x="1032" y="67"/>
                </a:cubicBezTo>
                <a:cubicBezTo>
                  <a:pt x="1028" y="79"/>
                  <a:pt x="1019" y="90"/>
                  <a:pt x="1020" y="103"/>
                </a:cubicBezTo>
                <a:cubicBezTo>
                  <a:pt x="1023" y="128"/>
                  <a:pt x="1044" y="175"/>
                  <a:pt x="1044" y="175"/>
                </a:cubicBezTo>
                <a:cubicBezTo>
                  <a:pt x="1026" y="228"/>
                  <a:pt x="960" y="275"/>
                  <a:pt x="912" y="307"/>
                </a:cubicBezTo>
                <a:cubicBezTo>
                  <a:pt x="908" y="319"/>
                  <a:pt x="908" y="333"/>
                  <a:pt x="900" y="343"/>
                </a:cubicBezTo>
                <a:cubicBezTo>
                  <a:pt x="879" y="370"/>
                  <a:pt x="828" y="415"/>
                  <a:pt x="828" y="415"/>
                </a:cubicBezTo>
                <a:cubicBezTo>
                  <a:pt x="841" y="481"/>
                  <a:pt x="867" y="560"/>
                  <a:pt x="936" y="583"/>
                </a:cubicBezTo>
                <a:cubicBezTo>
                  <a:pt x="952" y="579"/>
                  <a:pt x="968" y="574"/>
                  <a:pt x="984" y="571"/>
                </a:cubicBezTo>
                <a:cubicBezTo>
                  <a:pt x="1008" y="566"/>
                  <a:pt x="1039" y="576"/>
                  <a:pt x="1056" y="559"/>
                </a:cubicBezTo>
                <a:cubicBezTo>
                  <a:pt x="1077" y="538"/>
                  <a:pt x="1072" y="503"/>
                  <a:pt x="1080" y="475"/>
                </a:cubicBezTo>
                <a:cubicBezTo>
                  <a:pt x="1109" y="495"/>
                  <a:pt x="1127" y="499"/>
                  <a:pt x="1140" y="535"/>
                </a:cubicBezTo>
                <a:cubicBezTo>
                  <a:pt x="1147" y="554"/>
                  <a:pt x="1141" y="578"/>
                  <a:pt x="1152" y="595"/>
                </a:cubicBezTo>
                <a:cubicBezTo>
                  <a:pt x="1211" y="683"/>
                  <a:pt x="1285" y="703"/>
                  <a:pt x="1380" y="727"/>
                </a:cubicBezTo>
                <a:cubicBezTo>
                  <a:pt x="1396" y="678"/>
                  <a:pt x="1378" y="647"/>
                  <a:pt x="1368" y="595"/>
                </a:cubicBezTo>
                <a:cubicBezTo>
                  <a:pt x="1384" y="575"/>
                  <a:pt x="1391" y="542"/>
                  <a:pt x="1416" y="535"/>
                </a:cubicBezTo>
                <a:cubicBezTo>
                  <a:pt x="1517" y="506"/>
                  <a:pt x="1563" y="580"/>
                  <a:pt x="1644" y="607"/>
                </a:cubicBezTo>
                <a:cubicBezTo>
                  <a:pt x="1631" y="543"/>
                  <a:pt x="1626" y="523"/>
                  <a:pt x="1572" y="487"/>
                </a:cubicBezTo>
                <a:cubicBezTo>
                  <a:pt x="1554" y="433"/>
                  <a:pt x="1528" y="439"/>
                  <a:pt x="1500" y="391"/>
                </a:cubicBezTo>
                <a:cubicBezTo>
                  <a:pt x="1470" y="338"/>
                  <a:pt x="1456" y="278"/>
                  <a:pt x="1428" y="223"/>
                </a:cubicBezTo>
                <a:cubicBezTo>
                  <a:pt x="1434" y="187"/>
                  <a:pt x="1426" y="141"/>
                  <a:pt x="1452" y="115"/>
                </a:cubicBezTo>
                <a:cubicBezTo>
                  <a:pt x="1461" y="106"/>
                  <a:pt x="1477" y="109"/>
                  <a:pt x="1488" y="103"/>
                </a:cubicBezTo>
                <a:cubicBezTo>
                  <a:pt x="1509" y="93"/>
                  <a:pt x="1528" y="79"/>
                  <a:pt x="1548" y="67"/>
                </a:cubicBezTo>
                <a:cubicBezTo>
                  <a:pt x="2520" y="79"/>
                  <a:pt x="2188" y="79"/>
                  <a:pt x="2544" y="79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" name="Freeform 12">
            <a:extLst>
              <a:ext uri="{FF2B5EF4-FFF2-40B4-BE49-F238E27FC236}">
                <a16:creationId xmlns:a16="http://schemas.microsoft.com/office/drawing/2014/main" id="{07071F14-E68D-8247-BF05-F21D9B50F9C0}"/>
              </a:ext>
            </a:extLst>
          </p:cNvPr>
          <p:cNvSpPr>
            <a:spLocks/>
          </p:cNvSpPr>
          <p:nvPr/>
        </p:nvSpPr>
        <p:spPr bwMode="auto">
          <a:xfrm>
            <a:off x="395288" y="971550"/>
            <a:ext cx="4233862" cy="860425"/>
          </a:xfrm>
          <a:custGeom>
            <a:avLst/>
            <a:gdLst>
              <a:gd name="T0" fmla="*/ 2147483647 w 2667"/>
              <a:gd name="T1" fmla="*/ 0 h 542"/>
              <a:gd name="T2" fmla="*/ 2147483647 w 2667"/>
              <a:gd name="T3" fmla="*/ 0 h 542"/>
              <a:gd name="T4" fmla="*/ 2147483647 w 2667"/>
              <a:gd name="T5" fmla="*/ 2147483647 h 542"/>
              <a:gd name="T6" fmla="*/ 2147483647 w 2667"/>
              <a:gd name="T7" fmla="*/ 2147483647 h 542"/>
              <a:gd name="T8" fmla="*/ 2147483647 w 2667"/>
              <a:gd name="T9" fmla="*/ 2147483647 h 542"/>
              <a:gd name="T10" fmla="*/ 2147483647 w 2667"/>
              <a:gd name="T11" fmla="*/ 2147483647 h 542"/>
              <a:gd name="T12" fmla="*/ 2147483647 w 2667"/>
              <a:gd name="T13" fmla="*/ 2147483647 h 542"/>
              <a:gd name="T14" fmla="*/ 2147483647 w 2667"/>
              <a:gd name="T15" fmla="*/ 2147483647 h 542"/>
              <a:gd name="T16" fmla="*/ 2147483647 w 2667"/>
              <a:gd name="T17" fmla="*/ 2147483647 h 542"/>
              <a:gd name="T18" fmla="*/ 2147483647 w 2667"/>
              <a:gd name="T19" fmla="*/ 2147483647 h 542"/>
              <a:gd name="T20" fmla="*/ 2147483647 w 2667"/>
              <a:gd name="T21" fmla="*/ 2147483647 h 542"/>
              <a:gd name="T22" fmla="*/ 2147483647 w 2667"/>
              <a:gd name="T23" fmla="*/ 2147483647 h 542"/>
              <a:gd name="T24" fmla="*/ 2147483647 w 2667"/>
              <a:gd name="T25" fmla="*/ 2147483647 h 542"/>
              <a:gd name="T26" fmla="*/ 2147483647 w 2667"/>
              <a:gd name="T27" fmla="*/ 2147483647 h 542"/>
              <a:gd name="T28" fmla="*/ 2147483647 w 2667"/>
              <a:gd name="T29" fmla="*/ 2147483647 h 542"/>
              <a:gd name="T30" fmla="*/ 2147483647 w 2667"/>
              <a:gd name="T31" fmla="*/ 2147483647 h 542"/>
              <a:gd name="T32" fmla="*/ 2147483647 w 2667"/>
              <a:gd name="T33" fmla="*/ 2147483647 h 542"/>
              <a:gd name="T34" fmla="*/ 2147483647 w 2667"/>
              <a:gd name="T35" fmla="*/ 2147483647 h 542"/>
              <a:gd name="T36" fmla="*/ 2147483647 w 2667"/>
              <a:gd name="T37" fmla="*/ 2147483647 h 542"/>
              <a:gd name="T38" fmla="*/ 2147483647 w 2667"/>
              <a:gd name="T39" fmla="*/ 2147483647 h 542"/>
              <a:gd name="T40" fmla="*/ 2147483647 w 2667"/>
              <a:gd name="T41" fmla="*/ 2147483647 h 542"/>
              <a:gd name="T42" fmla="*/ 2147483647 w 2667"/>
              <a:gd name="T43" fmla="*/ 2147483647 h 542"/>
              <a:gd name="T44" fmla="*/ 2147483647 w 2667"/>
              <a:gd name="T45" fmla="*/ 2147483647 h 542"/>
              <a:gd name="T46" fmla="*/ 2147483647 w 2667"/>
              <a:gd name="T47" fmla="*/ 2147483647 h 542"/>
              <a:gd name="T48" fmla="*/ 2147483647 w 2667"/>
              <a:gd name="T49" fmla="*/ 2147483647 h 542"/>
              <a:gd name="T50" fmla="*/ 2147483647 w 2667"/>
              <a:gd name="T51" fmla="*/ 2147483647 h 542"/>
              <a:gd name="T52" fmla="*/ 2147483647 w 2667"/>
              <a:gd name="T53" fmla="*/ 2147483647 h 542"/>
              <a:gd name="T54" fmla="*/ 2147483647 w 2667"/>
              <a:gd name="T55" fmla="*/ 2147483647 h 54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667"/>
              <a:gd name="T85" fmla="*/ 0 h 542"/>
              <a:gd name="T86" fmla="*/ 2667 w 2667"/>
              <a:gd name="T87" fmla="*/ 542 h 54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667" h="542">
                <a:moveTo>
                  <a:pt x="27" y="0"/>
                </a:moveTo>
                <a:cubicBezTo>
                  <a:pt x="171" y="29"/>
                  <a:pt x="0" y="0"/>
                  <a:pt x="279" y="0"/>
                </a:cubicBezTo>
                <a:cubicBezTo>
                  <a:pt x="423" y="0"/>
                  <a:pt x="567" y="8"/>
                  <a:pt x="711" y="12"/>
                </a:cubicBezTo>
                <a:cubicBezTo>
                  <a:pt x="762" y="46"/>
                  <a:pt x="806" y="50"/>
                  <a:pt x="867" y="60"/>
                </a:cubicBezTo>
                <a:cubicBezTo>
                  <a:pt x="859" y="72"/>
                  <a:pt x="853" y="86"/>
                  <a:pt x="843" y="96"/>
                </a:cubicBezTo>
                <a:cubicBezTo>
                  <a:pt x="833" y="106"/>
                  <a:pt x="810" y="106"/>
                  <a:pt x="807" y="120"/>
                </a:cubicBezTo>
                <a:cubicBezTo>
                  <a:pt x="801" y="144"/>
                  <a:pt x="813" y="169"/>
                  <a:pt x="819" y="192"/>
                </a:cubicBezTo>
                <a:cubicBezTo>
                  <a:pt x="821" y="198"/>
                  <a:pt x="850" y="279"/>
                  <a:pt x="867" y="288"/>
                </a:cubicBezTo>
                <a:cubicBezTo>
                  <a:pt x="906" y="307"/>
                  <a:pt x="1013" y="327"/>
                  <a:pt x="1059" y="336"/>
                </a:cubicBezTo>
                <a:cubicBezTo>
                  <a:pt x="1067" y="324"/>
                  <a:pt x="1069" y="300"/>
                  <a:pt x="1083" y="300"/>
                </a:cubicBezTo>
                <a:cubicBezTo>
                  <a:pt x="1103" y="300"/>
                  <a:pt x="1114" y="326"/>
                  <a:pt x="1131" y="336"/>
                </a:cubicBezTo>
                <a:cubicBezTo>
                  <a:pt x="1142" y="342"/>
                  <a:pt x="1156" y="342"/>
                  <a:pt x="1167" y="348"/>
                </a:cubicBezTo>
                <a:cubicBezTo>
                  <a:pt x="1180" y="354"/>
                  <a:pt x="1191" y="364"/>
                  <a:pt x="1203" y="372"/>
                </a:cubicBezTo>
                <a:cubicBezTo>
                  <a:pt x="1228" y="409"/>
                  <a:pt x="1258" y="426"/>
                  <a:pt x="1299" y="444"/>
                </a:cubicBezTo>
                <a:cubicBezTo>
                  <a:pt x="1322" y="454"/>
                  <a:pt x="1371" y="468"/>
                  <a:pt x="1371" y="468"/>
                </a:cubicBezTo>
                <a:cubicBezTo>
                  <a:pt x="1419" y="456"/>
                  <a:pt x="1473" y="457"/>
                  <a:pt x="1515" y="432"/>
                </a:cubicBezTo>
                <a:cubicBezTo>
                  <a:pt x="1555" y="408"/>
                  <a:pt x="1591" y="375"/>
                  <a:pt x="1635" y="360"/>
                </a:cubicBezTo>
                <a:cubicBezTo>
                  <a:pt x="1656" y="353"/>
                  <a:pt x="1602" y="391"/>
                  <a:pt x="1587" y="408"/>
                </a:cubicBezTo>
                <a:cubicBezTo>
                  <a:pt x="1578" y="419"/>
                  <a:pt x="1571" y="432"/>
                  <a:pt x="1563" y="444"/>
                </a:cubicBezTo>
                <a:cubicBezTo>
                  <a:pt x="1617" y="480"/>
                  <a:pt x="1658" y="508"/>
                  <a:pt x="1719" y="528"/>
                </a:cubicBezTo>
                <a:cubicBezTo>
                  <a:pt x="1858" y="482"/>
                  <a:pt x="1752" y="542"/>
                  <a:pt x="1803" y="348"/>
                </a:cubicBezTo>
                <a:cubicBezTo>
                  <a:pt x="1810" y="320"/>
                  <a:pt x="1851" y="276"/>
                  <a:pt x="1851" y="276"/>
                </a:cubicBezTo>
                <a:cubicBezTo>
                  <a:pt x="1826" y="200"/>
                  <a:pt x="1838" y="183"/>
                  <a:pt x="1779" y="144"/>
                </a:cubicBezTo>
                <a:cubicBezTo>
                  <a:pt x="1771" y="132"/>
                  <a:pt x="1761" y="121"/>
                  <a:pt x="1755" y="108"/>
                </a:cubicBezTo>
                <a:cubicBezTo>
                  <a:pt x="1749" y="97"/>
                  <a:pt x="1731" y="75"/>
                  <a:pt x="1743" y="72"/>
                </a:cubicBezTo>
                <a:cubicBezTo>
                  <a:pt x="1764" y="67"/>
                  <a:pt x="1783" y="88"/>
                  <a:pt x="1803" y="96"/>
                </a:cubicBezTo>
                <a:cubicBezTo>
                  <a:pt x="1893" y="186"/>
                  <a:pt x="1967" y="176"/>
                  <a:pt x="2091" y="192"/>
                </a:cubicBezTo>
                <a:cubicBezTo>
                  <a:pt x="2287" y="180"/>
                  <a:pt x="2469" y="156"/>
                  <a:pt x="2667" y="156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6" name="Oval 14">
            <a:extLst>
              <a:ext uri="{FF2B5EF4-FFF2-40B4-BE49-F238E27FC236}">
                <a16:creationId xmlns:a16="http://schemas.microsoft.com/office/drawing/2014/main" id="{9477E37A-3766-4C45-9975-311CFF3ED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685800"/>
            <a:ext cx="2286000" cy="1981200"/>
          </a:xfrm>
          <a:prstGeom prst="ellipse">
            <a:avLst/>
          </a:prstGeom>
          <a:noFill/>
          <a:ln w="38100">
            <a:solidFill>
              <a:schemeClr val="tx2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79877" name="Freeform 18">
            <a:extLst>
              <a:ext uri="{FF2B5EF4-FFF2-40B4-BE49-F238E27FC236}">
                <a16:creationId xmlns:a16="http://schemas.microsoft.com/office/drawing/2014/main" id="{6FF85D88-0AC7-2247-8081-11AA4ADD5FCF}"/>
              </a:ext>
            </a:extLst>
          </p:cNvPr>
          <p:cNvSpPr>
            <a:spLocks/>
          </p:cNvSpPr>
          <p:nvPr/>
        </p:nvSpPr>
        <p:spPr bwMode="auto">
          <a:xfrm>
            <a:off x="1752600" y="2438400"/>
            <a:ext cx="520700" cy="3429000"/>
          </a:xfrm>
          <a:custGeom>
            <a:avLst/>
            <a:gdLst>
              <a:gd name="T0" fmla="*/ 2147483647 w 328"/>
              <a:gd name="T1" fmla="*/ 0 h 2160"/>
              <a:gd name="T2" fmla="*/ 2147483647 w 328"/>
              <a:gd name="T3" fmla="*/ 2147483647 h 2160"/>
              <a:gd name="T4" fmla="*/ 2147483647 w 328"/>
              <a:gd name="T5" fmla="*/ 2147483647 h 2160"/>
              <a:gd name="T6" fmla="*/ 2147483647 w 328"/>
              <a:gd name="T7" fmla="*/ 2147483647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328"/>
              <a:gd name="T13" fmla="*/ 0 h 2160"/>
              <a:gd name="T14" fmla="*/ 328 w 328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8" h="2160">
                <a:moveTo>
                  <a:pt x="40" y="0"/>
                </a:moveTo>
                <a:cubicBezTo>
                  <a:pt x="20" y="372"/>
                  <a:pt x="0" y="744"/>
                  <a:pt x="40" y="960"/>
                </a:cubicBezTo>
                <a:cubicBezTo>
                  <a:pt x="80" y="1176"/>
                  <a:pt x="232" y="1096"/>
                  <a:pt x="280" y="1296"/>
                </a:cubicBezTo>
                <a:cubicBezTo>
                  <a:pt x="328" y="1496"/>
                  <a:pt x="320" y="2008"/>
                  <a:pt x="328" y="2160"/>
                </a:cubicBezTo>
              </a:path>
            </a:pathLst>
          </a:custGeom>
          <a:noFill/>
          <a:ln w="38100">
            <a:solidFill>
              <a:schemeClr val="tx2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79878" name="Freeform 19">
            <a:extLst>
              <a:ext uri="{FF2B5EF4-FFF2-40B4-BE49-F238E27FC236}">
                <a16:creationId xmlns:a16="http://schemas.microsoft.com/office/drawing/2014/main" id="{820FF732-F7CC-1943-85ED-274F64EFCBAD}"/>
              </a:ext>
            </a:extLst>
          </p:cNvPr>
          <p:cNvSpPr>
            <a:spLocks/>
          </p:cNvSpPr>
          <p:nvPr/>
        </p:nvSpPr>
        <p:spPr bwMode="auto">
          <a:xfrm>
            <a:off x="2895600" y="2438400"/>
            <a:ext cx="431800" cy="3505200"/>
          </a:xfrm>
          <a:custGeom>
            <a:avLst/>
            <a:gdLst>
              <a:gd name="T0" fmla="*/ 2147483647 w 272"/>
              <a:gd name="T1" fmla="*/ 0 h 2208"/>
              <a:gd name="T2" fmla="*/ 2147483647 w 272"/>
              <a:gd name="T3" fmla="*/ 2147483647 h 2208"/>
              <a:gd name="T4" fmla="*/ 2147483647 w 272"/>
              <a:gd name="T5" fmla="*/ 2147483647 h 2208"/>
              <a:gd name="T6" fmla="*/ 0 w 272"/>
              <a:gd name="T7" fmla="*/ 2147483647 h 2208"/>
              <a:gd name="T8" fmla="*/ 0 60000 65536"/>
              <a:gd name="T9" fmla="*/ 0 60000 65536"/>
              <a:gd name="T10" fmla="*/ 0 60000 65536"/>
              <a:gd name="T11" fmla="*/ 0 60000 65536"/>
              <a:gd name="T12" fmla="*/ 0 w 272"/>
              <a:gd name="T13" fmla="*/ 0 h 2208"/>
              <a:gd name="T14" fmla="*/ 272 w 272"/>
              <a:gd name="T15" fmla="*/ 2208 h 2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2" h="2208">
                <a:moveTo>
                  <a:pt x="240" y="0"/>
                </a:moveTo>
                <a:cubicBezTo>
                  <a:pt x="256" y="412"/>
                  <a:pt x="272" y="824"/>
                  <a:pt x="240" y="1056"/>
                </a:cubicBezTo>
                <a:cubicBezTo>
                  <a:pt x="208" y="1288"/>
                  <a:pt x="88" y="1200"/>
                  <a:pt x="48" y="1392"/>
                </a:cubicBezTo>
                <a:cubicBezTo>
                  <a:pt x="8" y="1584"/>
                  <a:pt x="4" y="1896"/>
                  <a:pt x="0" y="2208"/>
                </a:cubicBezTo>
              </a:path>
            </a:pathLst>
          </a:custGeom>
          <a:noFill/>
          <a:ln w="38100">
            <a:solidFill>
              <a:schemeClr val="tx2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79879" name="Line 20">
            <a:extLst>
              <a:ext uri="{FF2B5EF4-FFF2-40B4-BE49-F238E27FC236}">
                <a16:creationId xmlns:a16="http://schemas.microsoft.com/office/drawing/2014/main" id="{AA526314-11B0-1E4C-8762-22F54BC57E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1371600"/>
            <a:ext cx="228600" cy="609600"/>
          </a:xfrm>
          <a:prstGeom prst="line">
            <a:avLst/>
          </a:prstGeom>
          <a:noFill/>
          <a:ln w="50800">
            <a:solidFill>
              <a:schemeClr val="tx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79880" name="Line 21">
            <a:extLst>
              <a:ext uri="{FF2B5EF4-FFF2-40B4-BE49-F238E27FC236}">
                <a16:creationId xmlns:a16="http://schemas.microsoft.com/office/drawing/2014/main" id="{CC5A4B65-51B9-A043-817A-990975C06B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1524000"/>
            <a:ext cx="0" cy="685800"/>
          </a:xfrm>
          <a:prstGeom prst="line">
            <a:avLst/>
          </a:prstGeom>
          <a:noFill/>
          <a:ln w="50800">
            <a:solidFill>
              <a:schemeClr val="tx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79881" name="Line 22">
            <a:extLst>
              <a:ext uri="{FF2B5EF4-FFF2-40B4-BE49-F238E27FC236}">
                <a16:creationId xmlns:a16="http://schemas.microsoft.com/office/drawing/2014/main" id="{C9FF2D69-EEEB-FC49-A374-C4CEAB8056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600200"/>
            <a:ext cx="228600" cy="685800"/>
          </a:xfrm>
          <a:prstGeom prst="line">
            <a:avLst/>
          </a:prstGeom>
          <a:noFill/>
          <a:ln w="50800">
            <a:solidFill>
              <a:schemeClr val="tx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79882" name="Line 23">
            <a:extLst>
              <a:ext uri="{FF2B5EF4-FFF2-40B4-BE49-F238E27FC236}">
                <a16:creationId xmlns:a16="http://schemas.microsoft.com/office/drawing/2014/main" id="{AC844581-048C-2D47-8093-8ACAFBA0E4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524000"/>
            <a:ext cx="228600" cy="381000"/>
          </a:xfrm>
          <a:prstGeom prst="line">
            <a:avLst/>
          </a:prstGeom>
          <a:noFill/>
          <a:ln w="50800">
            <a:solidFill>
              <a:schemeClr val="tx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12299" name="Text Box 24">
            <a:extLst>
              <a:ext uri="{FF2B5EF4-FFF2-40B4-BE49-F238E27FC236}">
                <a16:creationId xmlns:a16="http://schemas.microsoft.com/office/drawing/2014/main" id="{1E56754D-3B65-414B-8617-A33CCE9BE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-65088"/>
            <a:ext cx="1114425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000" b="1">
                <a:solidFill>
                  <a:schemeClr val="bg1"/>
                </a:solidFill>
                <a:latin typeface="Arial" panose="020B0604020202020204" pitchFamily="34" charset="0"/>
              </a:rPr>
              <a:t>afferent</a:t>
            </a:r>
          </a:p>
        </p:txBody>
      </p:sp>
      <p:sp>
        <p:nvSpPr>
          <p:cNvPr id="12300" name="Text Box 25">
            <a:extLst>
              <a:ext uri="{FF2B5EF4-FFF2-40B4-BE49-F238E27FC236}">
                <a16:creationId xmlns:a16="http://schemas.microsoft.com/office/drawing/2014/main" id="{22991256-E50B-9547-979D-A5141C9EE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0"/>
            <a:ext cx="1114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000" b="1">
                <a:solidFill>
                  <a:schemeClr val="bg1"/>
                </a:solidFill>
                <a:latin typeface="Arial" panose="020B0604020202020204" pitchFamily="34" charset="0"/>
              </a:rPr>
              <a:t>efferent</a:t>
            </a:r>
          </a:p>
        </p:txBody>
      </p:sp>
      <p:sp>
        <p:nvSpPr>
          <p:cNvPr id="12301" name="Text Box 26">
            <a:extLst>
              <a:ext uri="{FF2B5EF4-FFF2-40B4-BE49-F238E27FC236}">
                <a16:creationId xmlns:a16="http://schemas.microsoft.com/office/drawing/2014/main" id="{EC2B254A-CC02-9946-807A-A3A0679D9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1493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000" b="1">
                <a:solidFill>
                  <a:srgbClr val="FF3300"/>
                </a:solidFill>
                <a:latin typeface="Arial" panose="020B0604020202020204" pitchFamily="34" charset="0"/>
              </a:rPr>
              <a:t>600 ml/min</a:t>
            </a:r>
          </a:p>
        </p:txBody>
      </p:sp>
      <p:sp>
        <p:nvSpPr>
          <p:cNvPr id="12302" name="Line 28">
            <a:extLst>
              <a:ext uri="{FF2B5EF4-FFF2-40B4-BE49-F238E27FC236}">
                <a16:creationId xmlns:a16="http://schemas.microsoft.com/office/drawing/2014/main" id="{7F0D4F2C-8F0B-4549-A48C-F765E27B3F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7625" y="838200"/>
            <a:ext cx="1676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Text Box 29">
            <a:extLst>
              <a:ext uri="{FF2B5EF4-FFF2-40B4-BE49-F238E27FC236}">
                <a16:creationId xmlns:a16="http://schemas.microsoft.com/office/drawing/2014/main" id="{E396C7AF-1AA2-B540-83CC-807A60774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2703513"/>
            <a:ext cx="1312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125 ml/min</a:t>
            </a:r>
          </a:p>
        </p:txBody>
      </p:sp>
      <p:sp>
        <p:nvSpPr>
          <p:cNvPr id="12304" name="Text Box 30">
            <a:extLst>
              <a:ext uri="{FF2B5EF4-FFF2-40B4-BE49-F238E27FC236}">
                <a16:creationId xmlns:a16="http://schemas.microsoft.com/office/drawing/2014/main" id="{A46EE89C-59DF-E540-BDFF-1873A512F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971800"/>
            <a:ext cx="1004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180 l/dg</a:t>
            </a:r>
          </a:p>
        </p:txBody>
      </p:sp>
      <p:sp>
        <p:nvSpPr>
          <p:cNvPr id="12305" name="Text Box 31">
            <a:extLst>
              <a:ext uri="{FF2B5EF4-FFF2-40B4-BE49-F238E27FC236}">
                <a16:creationId xmlns:a16="http://schemas.microsoft.com/office/drawing/2014/main" id="{711593B2-947A-124F-88EA-DF8BA9297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676400"/>
            <a:ext cx="3721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= filtratie door positieve filtratiedruk</a:t>
            </a:r>
          </a:p>
        </p:txBody>
      </p:sp>
      <p:sp>
        <p:nvSpPr>
          <p:cNvPr id="12306" name="Text Box 32">
            <a:extLst>
              <a:ext uri="{FF2B5EF4-FFF2-40B4-BE49-F238E27FC236}">
                <a16:creationId xmlns:a16="http://schemas.microsoft.com/office/drawing/2014/main" id="{829A424E-14D0-064B-80F4-8B5ED7871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833688"/>
            <a:ext cx="2705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= effectieve klaring, afval</a:t>
            </a:r>
          </a:p>
        </p:txBody>
      </p:sp>
      <p:sp>
        <p:nvSpPr>
          <p:cNvPr id="12307" name="Text Box 33">
            <a:extLst>
              <a:ext uri="{FF2B5EF4-FFF2-40B4-BE49-F238E27FC236}">
                <a16:creationId xmlns:a16="http://schemas.microsoft.com/office/drawing/2014/main" id="{EFA5AA7F-5E52-BD44-931E-959658656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113" y="3200400"/>
            <a:ext cx="1327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600">
                <a:solidFill>
                  <a:schemeClr val="bg1"/>
                </a:solidFill>
                <a:latin typeface="Arial" panose="020B0604020202020204" pitchFamily="34" charset="0"/>
              </a:rPr>
              <a:t>ureum, kreat</a:t>
            </a:r>
          </a:p>
        </p:txBody>
      </p:sp>
      <p:sp>
        <p:nvSpPr>
          <p:cNvPr id="12308" name="Text Box 34">
            <a:extLst>
              <a:ext uri="{FF2B5EF4-FFF2-40B4-BE49-F238E27FC236}">
                <a16:creationId xmlns:a16="http://schemas.microsoft.com/office/drawing/2014/main" id="{0C46B45F-67B6-A749-A4E0-57C673AA0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038" y="3565525"/>
            <a:ext cx="15287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600">
                <a:solidFill>
                  <a:schemeClr val="bg1"/>
                </a:solidFill>
                <a:latin typeface="Arial" panose="020B0604020202020204" pitchFamily="34" charset="0"/>
              </a:rPr>
              <a:t>Na, K, Cl, H2O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600">
                <a:solidFill>
                  <a:schemeClr val="bg1"/>
                </a:solidFill>
                <a:latin typeface="Arial" panose="020B0604020202020204" pitchFamily="34" charset="0"/>
              </a:rPr>
              <a:t>glucose</a:t>
            </a:r>
          </a:p>
        </p:txBody>
      </p:sp>
      <p:sp>
        <p:nvSpPr>
          <p:cNvPr id="12309" name="Text Box 35">
            <a:extLst>
              <a:ext uri="{FF2B5EF4-FFF2-40B4-BE49-F238E27FC236}">
                <a16:creationId xmlns:a16="http://schemas.microsoft.com/office/drawing/2014/main" id="{6C531184-F621-EF48-9B98-79CCAF19D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5" y="3633788"/>
            <a:ext cx="1981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= 80 %  resorbtie </a:t>
            </a:r>
          </a:p>
        </p:txBody>
      </p:sp>
      <p:sp>
        <p:nvSpPr>
          <p:cNvPr id="79894" name="Line 36">
            <a:extLst>
              <a:ext uri="{FF2B5EF4-FFF2-40B4-BE49-F238E27FC236}">
                <a16:creationId xmlns:a16="http://schemas.microsoft.com/office/drawing/2014/main" id="{B42AA45C-160B-E643-8525-52700B8DD2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648200"/>
            <a:ext cx="0" cy="1447800"/>
          </a:xfrm>
          <a:prstGeom prst="line">
            <a:avLst/>
          </a:prstGeom>
          <a:noFill/>
          <a:ln w="50800">
            <a:solidFill>
              <a:schemeClr val="tx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12311" name="Text Box 37">
            <a:extLst>
              <a:ext uri="{FF2B5EF4-FFF2-40B4-BE49-F238E27FC236}">
                <a16:creationId xmlns:a16="http://schemas.microsoft.com/office/drawing/2014/main" id="{51CB37A6-0CEE-4748-AC78-3FF49F3E3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95600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prox tubulus</a:t>
            </a:r>
          </a:p>
        </p:txBody>
      </p:sp>
      <p:sp>
        <p:nvSpPr>
          <p:cNvPr id="12312" name="Text Box 38">
            <a:extLst>
              <a:ext uri="{FF2B5EF4-FFF2-40B4-BE49-F238E27FC236}">
                <a16:creationId xmlns:a16="http://schemas.microsoft.com/office/drawing/2014/main" id="{11C6924F-FB42-0847-924F-AA85E1947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76725"/>
            <a:ext cx="1492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lis van Henle</a:t>
            </a:r>
          </a:p>
        </p:txBody>
      </p:sp>
      <p:sp>
        <p:nvSpPr>
          <p:cNvPr id="12313" name="Text Box 39">
            <a:extLst>
              <a:ext uri="{FF2B5EF4-FFF2-40B4-BE49-F238E27FC236}">
                <a16:creationId xmlns:a16="http://schemas.microsoft.com/office/drawing/2014/main" id="{DF827BD7-5738-BA4A-A837-4696CC0F7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267200"/>
            <a:ext cx="2908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= Na, Cl en water resorbtie</a:t>
            </a:r>
          </a:p>
        </p:txBody>
      </p:sp>
      <p:sp>
        <p:nvSpPr>
          <p:cNvPr id="12314" name="Text Box 40">
            <a:extLst>
              <a:ext uri="{FF2B5EF4-FFF2-40B4-BE49-F238E27FC236}">
                <a16:creationId xmlns:a16="http://schemas.microsoft.com/office/drawing/2014/main" id="{2A5A43BE-22DF-4F40-9BBF-61BD66875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0"/>
            <a:ext cx="196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distale tubulus &amp;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verzamlesysteem</a:t>
            </a:r>
          </a:p>
        </p:txBody>
      </p:sp>
      <p:sp>
        <p:nvSpPr>
          <p:cNvPr id="12315" name="Text Box 41">
            <a:extLst>
              <a:ext uri="{FF2B5EF4-FFF2-40B4-BE49-F238E27FC236}">
                <a16:creationId xmlns:a16="http://schemas.microsoft.com/office/drawing/2014/main" id="{AD156F2D-993B-224B-9CC4-2F189016B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410200"/>
            <a:ext cx="4483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= resorbtie Na, K excretie o.i.v. Aldosteron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 en ADH-afhankelijke concentratie</a:t>
            </a:r>
          </a:p>
        </p:txBody>
      </p:sp>
      <p:sp>
        <p:nvSpPr>
          <p:cNvPr id="12316" name="Text Box 42">
            <a:extLst>
              <a:ext uri="{FF2B5EF4-FFF2-40B4-BE49-F238E27FC236}">
                <a16:creationId xmlns:a16="http://schemas.microsoft.com/office/drawing/2014/main" id="{42D57929-4DF2-8541-AB29-1B3C773EC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6172200"/>
            <a:ext cx="2679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 b="1">
                <a:solidFill>
                  <a:schemeClr val="bg1"/>
                </a:solidFill>
                <a:latin typeface="Arial" panose="020B0604020202020204" pitchFamily="34" charset="0"/>
              </a:rPr>
              <a:t>URINE, 2 liter/ dg</a:t>
            </a:r>
          </a:p>
        </p:txBody>
      </p:sp>
      <p:sp>
        <p:nvSpPr>
          <p:cNvPr id="12317" name="Text Box 43">
            <a:extLst>
              <a:ext uri="{FF2B5EF4-FFF2-40B4-BE49-F238E27FC236}">
                <a16:creationId xmlns:a16="http://schemas.microsoft.com/office/drawing/2014/main" id="{576777D5-9448-824C-846A-6CAB19ABD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glomerulus</a:t>
            </a: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D2CE6EAE-C1F9-DC4C-8F0D-42670D7C796E}"/>
              </a:ext>
            </a:extLst>
          </p:cNvPr>
          <p:cNvSpPr/>
          <p:nvPr/>
        </p:nvSpPr>
        <p:spPr>
          <a:xfrm>
            <a:off x="5500688" y="642938"/>
            <a:ext cx="1643062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315" name="Freeform 10">
            <a:extLst>
              <a:ext uri="{FF2B5EF4-FFF2-40B4-BE49-F238E27FC236}">
                <a16:creationId xmlns:a16="http://schemas.microsoft.com/office/drawing/2014/main" id="{7C087FBF-9B1C-8B4B-A330-5D286DC54FF9}"/>
              </a:ext>
            </a:extLst>
          </p:cNvPr>
          <p:cNvSpPr>
            <a:spLocks/>
          </p:cNvSpPr>
          <p:nvPr/>
        </p:nvSpPr>
        <p:spPr bwMode="auto">
          <a:xfrm>
            <a:off x="533400" y="381000"/>
            <a:ext cx="4038600" cy="1154113"/>
          </a:xfrm>
          <a:custGeom>
            <a:avLst/>
            <a:gdLst>
              <a:gd name="T0" fmla="*/ 0 w 2544"/>
              <a:gd name="T1" fmla="*/ 2147483647 h 727"/>
              <a:gd name="T2" fmla="*/ 2147483647 w 2544"/>
              <a:gd name="T3" fmla="*/ 2147483647 h 727"/>
              <a:gd name="T4" fmla="*/ 2147483647 w 2544"/>
              <a:gd name="T5" fmla="*/ 2147483647 h 727"/>
              <a:gd name="T6" fmla="*/ 2147483647 w 2544"/>
              <a:gd name="T7" fmla="*/ 2147483647 h 727"/>
              <a:gd name="T8" fmla="*/ 2147483647 w 2544"/>
              <a:gd name="T9" fmla="*/ 2147483647 h 727"/>
              <a:gd name="T10" fmla="*/ 2147483647 w 2544"/>
              <a:gd name="T11" fmla="*/ 2147483647 h 727"/>
              <a:gd name="T12" fmla="*/ 2147483647 w 2544"/>
              <a:gd name="T13" fmla="*/ 2147483647 h 727"/>
              <a:gd name="T14" fmla="*/ 2147483647 w 2544"/>
              <a:gd name="T15" fmla="*/ 2147483647 h 727"/>
              <a:gd name="T16" fmla="*/ 2147483647 w 2544"/>
              <a:gd name="T17" fmla="*/ 2147483647 h 727"/>
              <a:gd name="T18" fmla="*/ 2147483647 w 2544"/>
              <a:gd name="T19" fmla="*/ 2147483647 h 727"/>
              <a:gd name="T20" fmla="*/ 2147483647 w 2544"/>
              <a:gd name="T21" fmla="*/ 2147483647 h 727"/>
              <a:gd name="T22" fmla="*/ 2147483647 w 2544"/>
              <a:gd name="T23" fmla="*/ 2147483647 h 727"/>
              <a:gd name="T24" fmla="*/ 2147483647 w 2544"/>
              <a:gd name="T25" fmla="*/ 2147483647 h 727"/>
              <a:gd name="T26" fmla="*/ 2147483647 w 2544"/>
              <a:gd name="T27" fmla="*/ 2147483647 h 727"/>
              <a:gd name="T28" fmla="*/ 2147483647 w 2544"/>
              <a:gd name="T29" fmla="*/ 2147483647 h 727"/>
              <a:gd name="T30" fmla="*/ 2147483647 w 2544"/>
              <a:gd name="T31" fmla="*/ 2147483647 h 727"/>
              <a:gd name="T32" fmla="*/ 2147483647 w 2544"/>
              <a:gd name="T33" fmla="*/ 2147483647 h 727"/>
              <a:gd name="T34" fmla="*/ 2147483647 w 2544"/>
              <a:gd name="T35" fmla="*/ 2147483647 h 727"/>
              <a:gd name="T36" fmla="*/ 2147483647 w 2544"/>
              <a:gd name="T37" fmla="*/ 2147483647 h 727"/>
              <a:gd name="T38" fmla="*/ 2147483647 w 2544"/>
              <a:gd name="T39" fmla="*/ 2147483647 h 727"/>
              <a:gd name="T40" fmla="*/ 2147483647 w 2544"/>
              <a:gd name="T41" fmla="*/ 2147483647 h 727"/>
              <a:gd name="T42" fmla="*/ 2147483647 w 2544"/>
              <a:gd name="T43" fmla="*/ 2147483647 h 727"/>
              <a:gd name="T44" fmla="*/ 2147483647 w 2544"/>
              <a:gd name="T45" fmla="*/ 2147483647 h 727"/>
              <a:gd name="T46" fmla="*/ 2147483647 w 2544"/>
              <a:gd name="T47" fmla="*/ 2147483647 h 727"/>
              <a:gd name="T48" fmla="*/ 2147483647 w 2544"/>
              <a:gd name="T49" fmla="*/ 2147483647 h 727"/>
              <a:gd name="T50" fmla="*/ 2147483647 w 2544"/>
              <a:gd name="T51" fmla="*/ 2147483647 h 72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544"/>
              <a:gd name="T79" fmla="*/ 0 h 727"/>
              <a:gd name="T80" fmla="*/ 2544 w 2544"/>
              <a:gd name="T81" fmla="*/ 727 h 72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544" h="727">
                <a:moveTo>
                  <a:pt x="0" y="55"/>
                </a:moveTo>
                <a:cubicBezTo>
                  <a:pt x="52" y="51"/>
                  <a:pt x="104" y="47"/>
                  <a:pt x="156" y="43"/>
                </a:cubicBezTo>
                <a:cubicBezTo>
                  <a:pt x="244" y="35"/>
                  <a:pt x="420" y="19"/>
                  <a:pt x="420" y="19"/>
                </a:cubicBezTo>
                <a:cubicBezTo>
                  <a:pt x="1041" y="33"/>
                  <a:pt x="766" y="0"/>
                  <a:pt x="1032" y="67"/>
                </a:cubicBezTo>
                <a:cubicBezTo>
                  <a:pt x="1028" y="79"/>
                  <a:pt x="1019" y="90"/>
                  <a:pt x="1020" y="103"/>
                </a:cubicBezTo>
                <a:cubicBezTo>
                  <a:pt x="1023" y="128"/>
                  <a:pt x="1044" y="175"/>
                  <a:pt x="1044" y="175"/>
                </a:cubicBezTo>
                <a:cubicBezTo>
                  <a:pt x="1026" y="228"/>
                  <a:pt x="960" y="275"/>
                  <a:pt x="912" y="307"/>
                </a:cubicBezTo>
                <a:cubicBezTo>
                  <a:pt x="908" y="319"/>
                  <a:pt x="908" y="333"/>
                  <a:pt x="900" y="343"/>
                </a:cubicBezTo>
                <a:cubicBezTo>
                  <a:pt x="879" y="370"/>
                  <a:pt x="828" y="415"/>
                  <a:pt x="828" y="415"/>
                </a:cubicBezTo>
                <a:cubicBezTo>
                  <a:pt x="841" y="481"/>
                  <a:pt x="867" y="560"/>
                  <a:pt x="936" y="583"/>
                </a:cubicBezTo>
                <a:cubicBezTo>
                  <a:pt x="952" y="579"/>
                  <a:pt x="968" y="574"/>
                  <a:pt x="984" y="571"/>
                </a:cubicBezTo>
                <a:cubicBezTo>
                  <a:pt x="1008" y="566"/>
                  <a:pt x="1039" y="576"/>
                  <a:pt x="1056" y="559"/>
                </a:cubicBezTo>
                <a:cubicBezTo>
                  <a:pt x="1077" y="538"/>
                  <a:pt x="1072" y="503"/>
                  <a:pt x="1080" y="475"/>
                </a:cubicBezTo>
                <a:cubicBezTo>
                  <a:pt x="1109" y="495"/>
                  <a:pt x="1127" y="499"/>
                  <a:pt x="1140" y="535"/>
                </a:cubicBezTo>
                <a:cubicBezTo>
                  <a:pt x="1147" y="554"/>
                  <a:pt x="1141" y="578"/>
                  <a:pt x="1152" y="595"/>
                </a:cubicBezTo>
                <a:cubicBezTo>
                  <a:pt x="1211" y="683"/>
                  <a:pt x="1285" y="703"/>
                  <a:pt x="1380" y="727"/>
                </a:cubicBezTo>
                <a:cubicBezTo>
                  <a:pt x="1396" y="678"/>
                  <a:pt x="1378" y="647"/>
                  <a:pt x="1368" y="595"/>
                </a:cubicBezTo>
                <a:cubicBezTo>
                  <a:pt x="1384" y="575"/>
                  <a:pt x="1391" y="542"/>
                  <a:pt x="1416" y="535"/>
                </a:cubicBezTo>
                <a:cubicBezTo>
                  <a:pt x="1517" y="506"/>
                  <a:pt x="1563" y="580"/>
                  <a:pt x="1644" y="607"/>
                </a:cubicBezTo>
                <a:cubicBezTo>
                  <a:pt x="1631" y="543"/>
                  <a:pt x="1626" y="523"/>
                  <a:pt x="1572" y="487"/>
                </a:cubicBezTo>
                <a:cubicBezTo>
                  <a:pt x="1554" y="433"/>
                  <a:pt x="1528" y="439"/>
                  <a:pt x="1500" y="391"/>
                </a:cubicBezTo>
                <a:cubicBezTo>
                  <a:pt x="1470" y="338"/>
                  <a:pt x="1456" y="278"/>
                  <a:pt x="1428" y="223"/>
                </a:cubicBezTo>
                <a:cubicBezTo>
                  <a:pt x="1434" y="187"/>
                  <a:pt x="1426" y="141"/>
                  <a:pt x="1452" y="115"/>
                </a:cubicBezTo>
                <a:cubicBezTo>
                  <a:pt x="1461" y="106"/>
                  <a:pt x="1477" y="109"/>
                  <a:pt x="1488" y="103"/>
                </a:cubicBezTo>
                <a:cubicBezTo>
                  <a:pt x="1509" y="93"/>
                  <a:pt x="1528" y="79"/>
                  <a:pt x="1548" y="67"/>
                </a:cubicBezTo>
                <a:cubicBezTo>
                  <a:pt x="2520" y="79"/>
                  <a:pt x="2188" y="79"/>
                  <a:pt x="2544" y="79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Freeform 12">
            <a:extLst>
              <a:ext uri="{FF2B5EF4-FFF2-40B4-BE49-F238E27FC236}">
                <a16:creationId xmlns:a16="http://schemas.microsoft.com/office/drawing/2014/main" id="{1BC51D0F-86A2-C74F-9B53-80CF3913878A}"/>
              </a:ext>
            </a:extLst>
          </p:cNvPr>
          <p:cNvSpPr>
            <a:spLocks/>
          </p:cNvSpPr>
          <p:nvPr/>
        </p:nvSpPr>
        <p:spPr bwMode="auto">
          <a:xfrm>
            <a:off x="395288" y="971550"/>
            <a:ext cx="4233862" cy="860425"/>
          </a:xfrm>
          <a:custGeom>
            <a:avLst/>
            <a:gdLst>
              <a:gd name="T0" fmla="*/ 2147483647 w 2667"/>
              <a:gd name="T1" fmla="*/ 0 h 542"/>
              <a:gd name="T2" fmla="*/ 2147483647 w 2667"/>
              <a:gd name="T3" fmla="*/ 0 h 542"/>
              <a:gd name="T4" fmla="*/ 2147483647 w 2667"/>
              <a:gd name="T5" fmla="*/ 2147483647 h 542"/>
              <a:gd name="T6" fmla="*/ 2147483647 w 2667"/>
              <a:gd name="T7" fmla="*/ 2147483647 h 542"/>
              <a:gd name="T8" fmla="*/ 2147483647 w 2667"/>
              <a:gd name="T9" fmla="*/ 2147483647 h 542"/>
              <a:gd name="T10" fmla="*/ 2147483647 w 2667"/>
              <a:gd name="T11" fmla="*/ 2147483647 h 542"/>
              <a:gd name="T12" fmla="*/ 2147483647 w 2667"/>
              <a:gd name="T13" fmla="*/ 2147483647 h 542"/>
              <a:gd name="T14" fmla="*/ 2147483647 w 2667"/>
              <a:gd name="T15" fmla="*/ 2147483647 h 542"/>
              <a:gd name="T16" fmla="*/ 2147483647 w 2667"/>
              <a:gd name="T17" fmla="*/ 2147483647 h 542"/>
              <a:gd name="T18" fmla="*/ 2147483647 w 2667"/>
              <a:gd name="T19" fmla="*/ 2147483647 h 542"/>
              <a:gd name="T20" fmla="*/ 2147483647 w 2667"/>
              <a:gd name="T21" fmla="*/ 2147483647 h 542"/>
              <a:gd name="T22" fmla="*/ 2147483647 w 2667"/>
              <a:gd name="T23" fmla="*/ 2147483647 h 542"/>
              <a:gd name="T24" fmla="*/ 2147483647 w 2667"/>
              <a:gd name="T25" fmla="*/ 2147483647 h 542"/>
              <a:gd name="T26" fmla="*/ 2147483647 w 2667"/>
              <a:gd name="T27" fmla="*/ 2147483647 h 542"/>
              <a:gd name="T28" fmla="*/ 2147483647 w 2667"/>
              <a:gd name="T29" fmla="*/ 2147483647 h 542"/>
              <a:gd name="T30" fmla="*/ 2147483647 w 2667"/>
              <a:gd name="T31" fmla="*/ 2147483647 h 542"/>
              <a:gd name="T32" fmla="*/ 2147483647 w 2667"/>
              <a:gd name="T33" fmla="*/ 2147483647 h 542"/>
              <a:gd name="T34" fmla="*/ 2147483647 w 2667"/>
              <a:gd name="T35" fmla="*/ 2147483647 h 542"/>
              <a:gd name="T36" fmla="*/ 2147483647 w 2667"/>
              <a:gd name="T37" fmla="*/ 2147483647 h 542"/>
              <a:gd name="T38" fmla="*/ 2147483647 w 2667"/>
              <a:gd name="T39" fmla="*/ 2147483647 h 542"/>
              <a:gd name="T40" fmla="*/ 2147483647 w 2667"/>
              <a:gd name="T41" fmla="*/ 2147483647 h 542"/>
              <a:gd name="T42" fmla="*/ 2147483647 w 2667"/>
              <a:gd name="T43" fmla="*/ 2147483647 h 542"/>
              <a:gd name="T44" fmla="*/ 2147483647 w 2667"/>
              <a:gd name="T45" fmla="*/ 2147483647 h 542"/>
              <a:gd name="T46" fmla="*/ 2147483647 w 2667"/>
              <a:gd name="T47" fmla="*/ 2147483647 h 542"/>
              <a:gd name="T48" fmla="*/ 2147483647 w 2667"/>
              <a:gd name="T49" fmla="*/ 2147483647 h 542"/>
              <a:gd name="T50" fmla="*/ 2147483647 w 2667"/>
              <a:gd name="T51" fmla="*/ 2147483647 h 542"/>
              <a:gd name="T52" fmla="*/ 2147483647 w 2667"/>
              <a:gd name="T53" fmla="*/ 2147483647 h 542"/>
              <a:gd name="T54" fmla="*/ 2147483647 w 2667"/>
              <a:gd name="T55" fmla="*/ 2147483647 h 54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667"/>
              <a:gd name="T85" fmla="*/ 0 h 542"/>
              <a:gd name="T86" fmla="*/ 2667 w 2667"/>
              <a:gd name="T87" fmla="*/ 542 h 54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667" h="542">
                <a:moveTo>
                  <a:pt x="27" y="0"/>
                </a:moveTo>
                <a:cubicBezTo>
                  <a:pt x="171" y="29"/>
                  <a:pt x="0" y="0"/>
                  <a:pt x="279" y="0"/>
                </a:cubicBezTo>
                <a:cubicBezTo>
                  <a:pt x="423" y="0"/>
                  <a:pt x="567" y="8"/>
                  <a:pt x="711" y="12"/>
                </a:cubicBezTo>
                <a:cubicBezTo>
                  <a:pt x="762" y="46"/>
                  <a:pt x="806" y="50"/>
                  <a:pt x="867" y="60"/>
                </a:cubicBezTo>
                <a:cubicBezTo>
                  <a:pt x="859" y="72"/>
                  <a:pt x="853" y="86"/>
                  <a:pt x="843" y="96"/>
                </a:cubicBezTo>
                <a:cubicBezTo>
                  <a:pt x="833" y="106"/>
                  <a:pt x="810" y="106"/>
                  <a:pt x="807" y="120"/>
                </a:cubicBezTo>
                <a:cubicBezTo>
                  <a:pt x="801" y="144"/>
                  <a:pt x="813" y="169"/>
                  <a:pt x="819" y="192"/>
                </a:cubicBezTo>
                <a:cubicBezTo>
                  <a:pt x="821" y="198"/>
                  <a:pt x="850" y="279"/>
                  <a:pt x="867" y="288"/>
                </a:cubicBezTo>
                <a:cubicBezTo>
                  <a:pt x="906" y="307"/>
                  <a:pt x="1013" y="327"/>
                  <a:pt x="1059" y="336"/>
                </a:cubicBezTo>
                <a:cubicBezTo>
                  <a:pt x="1067" y="324"/>
                  <a:pt x="1069" y="300"/>
                  <a:pt x="1083" y="300"/>
                </a:cubicBezTo>
                <a:cubicBezTo>
                  <a:pt x="1103" y="300"/>
                  <a:pt x="1114" y="326"/>
                  <a:pt x="1131" y="336"/>
                </a:cubicBezTo>
                <a:cubicBezTo>
                  <a:pt x="1142" y="342"/>
                  <a:pt x="1156" y="342"/>
                  <a:pt x="1167" y="348"/>
                </a:cubicBezTo>
                <a:cubicBezTo>
                  <a:pt x="1180" y="354"/>
                  <a:pt x="1191" y="364"/>
                  <a:pt x="1203" y="372"/>
                </a:cubicBezTo>
                <a:cubicBezTo>
                  <a:pt x="1228" y="409"/>
                  <a:pt x="1258" y="426"/>
                  <a:pt x="1299" y="444"/>
                </a:cubicBezTo>
                <a:cubicBezTo>
                  <a:pt x="1322" y="454"/>
                  <a:pt x="1371" y="468"/>
                  <a:pt x="1371" y="468"/>
                </a:cubicBezTo>
                <a:cubicBezTo>
                  <a:pt x="1419" y="456"/>
                  <a:pt x="1473" y="457"/>
                  <a:pt x="1515" y="432"/>
                </a:cubicBezTo>
                <a:cubicBezTo>
                  <a:pt x="1555" y="408"/>
                  <a:pt x="1591" y="375"/>
                  <a:pt x="1635" y="360"/>
                </a:cubicBezTo>
                <a:cubicBezTo>
                  <a:pt x="1656" y="353"/>
                  <a:pt x="1602" y="391"/>
                  <a:pt x="1587" y="408"/>
                </a:cubicBezTo>
                <a:cubicBezTo>
                  <a:pt x="1578" y="419"/>
                  <a:pt x="1571" y="432"/>
                  <a:pt x="1563" y="444"/>
                </a:cubicBezTo>
                <a:cubicBezTo>
                  <a:pt x="1617" y="480"/>
                  <a:pt x="1658" y="508"/>
                  <a:pt x="1719" y="528"/>
                </a:cubicBezTo>
                <a:cubicBezTo>
                  <a:pt x="1858" y="482"/>
                  <a:pt x="1752" y="542"/>
                  <a:pt x="1803" y="348"/>
                </a:cubicBezTo>
                <a:cubicBezTo>
                  <a:pt x="1810" y="320"/>
                  <a:pt x="1851" y="276"/>
                  <a:pt x="1851" y="276"/>
                </a:cubicBezTo>
                <a:cubicBezTo>
                  <a:pt x="1826" y="200"/>
                  <a:pt x="1838" y="183"/>
                  <a:pt x="1779" y="144"/>
                </a:cubicBezTo>
                <a:cubicBezTo>
                  <a:pt x="1771" y="132"/>
                  <a:pt x="1761" y="121"/>
                  <a:pt x="1755" y="108"/>
                </a:cubicBezTo>
                <a:cubicBezTo>
                  <a:pt x="1749" y="97"/>
                  <a:pt x="1731" y="75"/>
                  <a:pt x="1743" y="72"/>
                </a:cubicBezTo>
                <a:cubicBezTo>
                  <a:pt x="1764" y="67"/>
                  <a:pt x="1783" y="88"/>
                  <a:pt x="1803" y="96"/>
                </a:cubicBezTo>
                <a:cubicBezTo>
                  <a:pt x="1893" y="186"/>
                  <a:pt x="1967" y="176"/>
                  <a:pt x="2091" y="192"/>
                </a:cubicBezTo>
                <a:cubicBezTo>
                  <a:pt x="2287" y="180"/>
                  <a:pt x="2469" y="156"/>
                  <a:pt x="2667" y="156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01" name="Oval 14">
            <a:extLst>
              <a:ext uri="{FF2B5EF4-FFF2-40B4-BE49-F238E27FC236}">
                <a16:creationId xmlns:a16="http://schemas.microsoft.com/office/drawing/2014/main" id="{F8F183F5-4DE6-BE4E-B641-1573AFFAF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685800"/>
            <a:ext cx="2286000" cy="1981200"/>
          </a:xfrm>
          <a:prstGeom prst="ellipse">
            <a:avLst/>
          </a:prstGeom>
          <a:noFill/>
          <a:ln w="38100">
            <a:solidFill>
              <a:schemeClr val="tx2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80902" name="Freeform 18">
            <a:extLst>
              <a:ext uri="{FF2B5EF4-FFF2-40B4-BE49-F238E27FC236}">
                <a16:creationId xmlns:a16="http://schemas.microsoft.com/office/drawing/2014/main" id="{3D07E690-48C1-F148-BDB0-1A229358BCA3}"/>
              </a:ext>
            </a:extLst>
          </p:cNvPr>
          <p:cNvSpPr>
            <a:spLocks/>
          </p:cNvSpPr>
          <p:nvPr/>
        </p:nvSpPr>
        <p:spPr bwMode="auto">
          <a:xfrm>
            <a:off x="1752600" y="2438400"/>
            <a:ext cx="520700" cy="3429000"/>
          </a:xfrm>
          <a:custGeom>
            <a:avLst/>
            <a:gdLst>
              <a:gd name="T0" fmla="*/ 2147483647 w 328"/>
              <a:gd name="T1" fmla="*/ 0 h 2160"/>
              <a:gd name="T2" fmla="*/ 2147483647 w 328"/>
              <a:gd name="T3" fmla="*/ 2147483647 h 2160"/>
              <a:gd name="T4" fmla="*/ 2147483647 w 328"/>
              <a:gd name="T5" fmla="*/ 2147483647 h 2160"/>
              <a:gd name="T6" fmla="*/ 2147483647 w 328"/>
              <a:gd name="T7" fmla="*/ 2147483647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328"/>
              <a:gd name="T13" fmla="*/ 0 h 2160"/>
              <a:gd name="T14" fmla="*/ 328 w 328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8" h="2160">
                <a:moveTo>
                  <a:pt x="40" y="0"/>
                </a:moveTo>
                <a:cubicBezTo>
                  <a:pt x="20" y="372"/>
                  <a:pt x="0" y="744"/>
                  <a:pt x="40" y="960"/>
                </a:cubicBezTo>
                <a:cubicBezTo>
                  <a:pt x="80" y="1176"/>
                  <a:pt x="232" y="1096"/>
                  <a:pt x="280" y="1296"/>
                </a:cubicBezTo>
                <a:cubicBezTo>
                  <a:pt x="328" y="1496"/>
                  <a:pt x="320" y="2008"/>
                  <a:pt x="328" y="2160"/>
                </a:cubicBezTo>
              </a:path>
            </a:pathLst>
          </a:custGeom>
          <a:noFill/>
          <a:ln w="38100">
            <a:solidFill>
              <a:schemeClr val="tx2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80903" name="Freeform 19">
            <a:extLst>
              <a:ext uri="{FF2B5EF4-FFF2-40B4-BE49-F238E27FC236}">
                <a16:creationId xmlns:a16="http://schemas.microsoft.com/office/drawing/2014/main" id="{922D7D5E-422D-ED47-94D0-5240D54C3860}"/>
              </a:ext>
            </a:extLst>
          </p:cNvPr>
          <p:cNvSpPr>
            <a:spLocks/>
          </p:cNvSpPr>
          <p:nvPr/>
        </p:nvSpPr>
        <p:spPr bwMode="auto">
          <a:xfrm>
            <a:off x="2895600" y="2438400"/>
            <a:ext cx="431800" cy="3505200"/>
          </a:xfrm>
          <a:custGeom>
            <a:avLst/>
            <a:gdLst>
              <a:gd name="T0" fmla="*/ 2147483647 w 272"/>
              <a:gd name="T1" fmla="*/ 0 h 2208"/>
              <a:gd name="T2" fmla="*/ 2147483647 w 272"/>
              <a:gd name="T3" fmla="*/ 2147483647 h 2208"/>
              <a:gd name="T4" fmla="*/ 2147483647 w 272"/>
              <a:gd name="T5" fmla="*/ 2147483647 h 2208"/>
              <a:gd name="T6" fmla="*/ 0 w 272"/>
              <a:gd name="T7" fmla="*/ 2147483647 h 2208"/>
              <a:gd name="T8" fmla="*/ 0 60000 65536"/>
              <a:gd name="T9" fmla="*/ 0 60000 65536"/>
              <a:gd name="T10" fmla="*/ 0 60000 65536"/>
              <a:gd name="T11" fmla="*/ 0 60000 65536"/>
              <a:gd name="T12" fmla="*/ 0 w 272"/>
              <a:gd name="T13" fmla="*/ 0 h 2208"/>
              <a:gd name="T14" fmla="*/ 272 w 272"/>
              <a:gd name="T15" fmla="*/ 2208 h 2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2" h="2208">
                <a:moveTo>
                  <a:pt x="240" y="0"/>
                </a:moveTo>
                <a:cubicBezTo>
                  <a:pt x="256" y="412"/>
                  <a:pt x="272" y="824"/>
                  <a:pt x="240" y="1056"/>
                </a:cubicBezTo>
                <a:cubicBezTo>
                  <a:pt x="208" y="1288"/>
                  <a:pt x="88" y="1200"/>
                  <a:pt x="48" y="1392"/>
                </a:cubicBezTo>
                <a:cubicBezTo>
                  <a:pt x="8" y="1584"/>
                  <a:pt x="4" y="1896"/>
                  <a:pt x="0" y="2208"/>
                </a:cubicBezTo>
              </a:path>
            </a:pathLst>
          </a:custGeom>
          <a:noFill/>
          <a:ln w="38100">
            <a:solidFill>
              <a:schemeClr val="tx2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80904" name="Line 20">
            <a:extLst>
              <a:ext uri="{FF2B5EF4-FFF2-40B4-BE49-F238E27FC236}">
                <a16:creationId xmlns:a16="http://schemas.microsoft.com/office/drawing/2014/main" id="{0A913A19-F7D7-D04B-A68B-4A0E9A08B3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1371600"/>
            <a:ext cx="228600" cy="609600"/>
          </a:xfrm>
          <a:prstGeom prst="line">
            <a:avLst/>
          </a:prstGeom>
          <a:noFill/>
          <a:ln w="50800">
            <a:solidFill>
              <a:schemeClr val="tx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80905" name="Line 21">
            <a:extLst>
              <a:ext uri="{FF2B5EF4-FFF2-40B4-BE49-F238E27FC236}">
                <a16:creationId xmlns:a16="http://schemas.microsoft.com/office/drawing/2014/main" id="{C0935062-80FF-A944-9942-B62429756D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1524000"/>
            <a:ext cx="0" cy="685800"/>
          </a:xfrm>
          <a:prstGeom prst="line">
            <a:avLst/>
          </a:prstGeom>
          <a:noFill/>
          <a:ln w="50800">
            <a:solidFill>
              <a:schemeClr val="tx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80906" name="Line 22">
            <a:extLst>
              <a:ext uri="{FF2B5EF4-FFF2-40B4-BE49-F238E27FC236}">
                <a16:creationId xmlns:a16="http://schemas.microsoft.com/office/drawing/2014/main" id="{7E9034C0-69D2-794E-BB78-92A058679D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600200"/>
            <a:ext cx="228600" cy="685800"/>
          </a:xfrm>
          <a:prstGeom prst="line">
            <a:avLst/>
          </a:prstGeom>
          <a:noFill/>
          <a:ln w="50800">
            <a:solidFill>
              <a:schemeClr val="tx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80907" name="Line 23">
            <a:extLst>
              <a:ext uri="{FF2B5EF4-FFF2-40B4-BE49-F238E27FC236}">
                <a16:creationId xmlns:a16="http://schemas.microsoft.com/office/drawing/2014/main" id="{F320D805-7A28-8048-859B-665C43F7CC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524000"/>
            <a:ext cx="228600" cy="381000"/>
          </a:xfrm>
          <a:prstGeom prst="line">
            <a:avLst/>
          </a:prstGeom>
          <a:noFill/>
          <a:ln w="50800">
            <a:solidFill>
              <a:schemeClr val="tx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3324" name="Text Box 24">
            <a:extLst>
              <a:ext uri="{FF2B5EF4-FFF2-40B4-BE49-F238E27FC236}">
                <a16:creationId xmlns:a16="http://schemas.microsoft.com/office/drawing/2014/main" id="{688AC938-2439-DA4A-BF9F-53B504F31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-71438"/>
            <a:ext cx="1114425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000" b="1">
                <a:solidFill>
                  <a:schemeClr val="bg1"/>
                </a:solidFill>
                <a:latin typeface="Arial" panose="020B0604020202020204" pitchFamily="34" charset="0"/>
              </a:rPr>
              <a:t>afferent</a:t>
            </a:r>
          </a:p>
        </p:txBody>
      </p:sp>
      <p:sp>
        <p:nvSpPr>
          <p:cNvPr id="13325" name="Text Box 25">
            <a:extLst>
              <a:ext uri="{FF2B5EF4-FFF2-40B4-BE49-F238E27FC236}">
                <a16:creationId xmlns:a16="http://schemas.microsoft.com/office/drawing/2014/main" id="{5C211CED-0FE3-644A-A9B2-DBC958BAE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0"/>
            <a:ext cx="1114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000" b="1">
                <a:solidFill>
                  <a:schemeClr val="bg1"/>
                </a:solidFill>
                <a:latin typeface="Arial" panose="020B0604020202020204" pitchFamily="34" charset="0"/>
              </a:rPr>
              <a:t>efferent</a:t>
            </a:r>
          </a:p>
        </p:txBody>
      </p:sp>
      <p:sp>
        <p:nvSpPr>
          <p:cNvPr id="13326" name="Text Box 26">
            <a:extLst>
              <a:ext uri="{FF2B5EF4-FFF2-40B4-BE49-F238E27FC236}">
                <a16:creationId xmlns:a16="http://schemas.microsoft.com/office/drawing/2014/main" id="{8FA0D111-2F2A-174C-AC3E-17F5188C1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1506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000" b="1">
                <a:solidFill>
                  <a:srgbClr val="FF3300"/>
                </a:solidFill>
                <a:latin typeface="Arial" panose="020B0604020202020204" pitchFamily="34" charset="0"/>
              </a:rPr>
              <a:t>300 ml/min</a:t>
            </a:r>
          </a:p>
        </p:txBody>
      </p:sp>
      <p:sp>
        <p:nvSpPr>
          <p:cNvPr id="13327" name="Text Box 29">
            <a:extLst>
              <a:ext uri="{FF2B5EF4-FFF2-40B4-BE49-F238E27FC236}">
                <a16:creationId xmlns:a16="http://schemas.microsoft.com/office/drawing/2014/main" id="{28A2D2F9-00A6-A442-B807-AB158A05E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2703513"/>
            <a:ext cx="1301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rgbClr val="FF0000"/>
                </a:solidFill>
                <a:latin typeface="Arial" panose="020B0604020202020204" pitchFamily="34" charset="0"/>
              </a:rPr>
              <a:t>125</a:t>
            </a: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 ml/min</a:t>
            </a:r>
          </a:p>
        </p:txBody>
      </p:sp>
      <p:sp>
        <p:nvSpPr>
          <p:cNvPr id="13328" name="Text Box 30">
            <a:extLst>
              <a:ext uri="{FF2B5EF4-FFF2-40B4-BE49-F238E27FC236}">
                <a16:creationId xmlns:a16="http://schemas.microsoft.com/office/drawing/2014/main" id="{BF5D548C-0A65-8E45-948D-9EAEDA272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971800"/>
            <a:ext cx="996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180 l/dg</a:t>
            </a:r>
          </a:p>
        </p:txBody>
      </p:sp>
      <p:sp>
        <p:nvSpPr>
          <p:cNvPr id="13329" name="Text Box 31">
            <a:extLst>
              <a:ext uri="{FF2B5EF4-FFF2-40B4-BE49-F238E27FC236}">
                <a16:creationId xmlns:a16="http://schemas.microsoft.com/office/drawing/2014/main" id="{017C8FA6-A422-944E-9371-90FC843D3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668463"/>
            <a:ext cx="3721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= filtratie door positieve filtratiedruk</a:t>
            </a:r>
          </a:p>
        </p:txBody>
      </p:sp>
      <p:sp>
        <p:nvSpPr>
          <p:cNvPr id="13330" name="Text Box 32">
            <a:extLst>
              <a:ext uri="{FF2B5EF4-FFF2-40B4-BE49-F238E27FC236}">
                <a16:creationId xmlns:a16="http://schemas.microsoft.com/office/drawing/2014/main" id="{00E7723C-4C7C-1144-A60B-C2DB554F4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833688"/>
            <a:ext cx="2705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= effectieve klaring, afval</a:t>
            </a:r>
          </a:p>
        </p:txBody>
      </p:sp>
      <p:sp>
        <p:nvSpPr>
          <p:cNvPr id="13331" name="Text Box 33">
            <a:extLst>
              <a:ext uri="{FF2B5EF4-FFF2-40B4-BE49-F238E27FC236}">
                <a16:creationId xmlns:a16="http://schemas.microsoft.com/office/drawing/2014/main" id="{756D71FC-72DE-9143-832C-979A60DE9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113" y="3200400"/>
            <a:ext cx="1327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600">
                <a:solidFill>
                  <a:schemeClr val="bg1"/>
                </a:solidFill>
                <a:latin typeface="Arial" panose="020B0604020202020204" pitchFamily="34" charset="0"/>
              </a:rPr>
              <a:t>ureum, kreat</a:t>
            </a:r>
          </a:p>
        </p:txBody>
      </p:sp>
      <p:sp>
        <p:nvSpPr>
          <p:cNvPr id="13332" name="Text Box 34">
            <a:extLst>
              <a:ext uri="{FF2B5EF4-FFF2-40B4-BE49-F238E27FC236}">
                <a16:creationId xmlns:a16="http://schemas.microsoft.com/office/drawing/2014/main" id="{777CE7CC-FFF2-A341-A203-890F9239E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038" y="3565525"/>
            <a:ext cx="15287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600">
                <a:solidFill>
                  <a:schemeClr val="bg1"/>
                </a:solidFill>
                <a:latin typeface="Arial" panose="020B0604020202020204" pitchFamily="34" charset="0"/>
              </a:rPr>
              <a:t>Na, K, Cl, H2O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600">
                <a:solidFill>
                  <a:schemeClr val="bg1"/>
                </a:solidFill>
                <a:latin typeface="Arial" panose="020B0604020202020204" pitchFamily="34" charset="0"/>
              </a:rPr>
              <a:t>glucose</a:t>
            </a:r>
          </a:p>
        </p:txBody>
      </p:sp>
      <p:sp>
        <p:nvSpPr>
          <p:cNvPr id="13333" name="Text Box 35">
            <a:extLst>
              <a:ext uri="{FF2B5EF4-FFF2-40B4-BE49-F238E27FC236}">
                <a16:creationId xmlns:a16="http://schemas.microsoft.com/office/drawing/2014/main" id="{86A66558-5CE3-1C43-9D45-70008E37E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5" y="3633788"/>
            <a:ext cx="1998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= 90 %  resorbtie </a:t>
            </a:r>
          </a:p>
        </p:txBody>
      </p:sp>
      <p:sp>
        <p:nvSpPr>
          <p:cNvPr id="80918" name="Line 36">
            <a:extLst>
              <a:ext uri="{FF2B5EF4-FFF2-40B4-BE49-F238E27FC236}">
                <a16:creationId xmlns:a16="http://schemas.microsoft.com/office/drawing/2014/main" id="{7A393664-11B0-EB4C-90BA-4B77998E79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648200"/>
            <a:ext cx="0" cy="1447800"/>
          </a:xfrm>
          <a:prstGeom prst="line">
            <a:avLst/>
          </a:prstGeom>
          <a:noFill/>
          <a:ln w="50800">
            <a:solidFill>
              <a:schemeClr val="tx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3335" name="Text Box 37">
            <a:extLst>
              <a:ext uri="{FF2B5EF4-FFF2-40B4-BE49-F238E27FC236}">
                <a16:creationId xmlns:a16="http://schemas.microsoft.com/office/drawing/2014/main" id="{CEE347A6-D98D-A049-A52E-B1FD3A7A7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95600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prox tubulus</a:t>
            </a:r>
          </a:p>
        </p:txBody>
      </p:sp>
      <p:sp>
        <p:nvSpPr>
          <p:cNvPr id="13336" name="Text Box 38">
            <a:extLst>
              <a:ext uri="{FF2B5EF4-FFF2-40B4-BE49-F238E27FC236}">
                <a16:creationId xmlns:a16="http://schemas.microsoft.com/office/drawing/2014/main" id="{41AB8A16-F1ED-254C-B656-63979B59F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76725"/>
            <a:ext cx="1492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lis van Henle</a:t>
            </a:r>
          </a:p>
        </p:txBody>
      </p:sp>
      <p:sp>
        <p:nvSpPr>
          <p:cNvPr id="13337" name="Text Box 39">
            <a:extLst>
              <a:ext uri="{FF2B5EF4-FFF2-40B4-BE49-F238E27FC236}">
                <a16:creationId xmlns:a16="http://schemas.microsoft.com/office/drawing/2014/main" id="{D8F5AFC7-7D5E-ED42-BC39-63822A9FA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267200"/>
            <a:ext cx="3525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= meer Na, Cl en water resorbtie</a:t>
            </a:r>
          </a:p>
        </p:txBody>
      </p:sp>
      <p:sp>
        <p:nvSpPr>
          <p:cNvPr id="13338" name="Text Box 40">
            <a:extLst>
              <a:ext uri="{FF2B5EF4-FFF2-40B4-BE49-F238E27FC236}">
                <a16:creationId xmlns:a16="http://schemas.microsoft.com/office/drawing/2014/main" id="{2100EAF7-7620-344E-AC7A-DDE4F3009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0"/>
            <a:ext cx="196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distale tubulus &amp;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verzamlesysteem</a:t>
            </a:r>
          </a:p>
        </p:txBody>
      </p:sp>
      <p:sp>
        <p:nvSpPr>
          <p:cNvPr id="13339" name="Text Box 41">
            <a:extLst>
              <a:ext uri="{FF2B5EF4-FFF2-40B4-BE49-F238E27FC236}">
                <a16:creationId xmlns:a16="http://schemas.microsoft.com/office/drawing/2014/main" id="{3FE5CC6F-F680-6D42-BCDB-701349191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410200"/>
            <a:ext cx="5072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= meer resorbtie Na, K excretie o.i.v. Aldosteron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 en ADH-afhankelijke concentratie</a:t>
            </a:r>
          </a:p>
        </p:txBody>
      </p:sp>
      <p:sp>
        <p:nvSpPr>
          <p:cNvPr id="13340" name="Text Box 42">
            <a:extLst>
              <a:ext uri="{FF2B5EF4-FFF2-40B4-BE49-F238E27FC236}">
                <a16:creationId xmlns:a16="http://schemas.microsoft.com/office/drawing/2014/main" id="{92C5F56A-D330-394B-BB34-9733B52DA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6172200"/>
            <a:ext cx="5141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 b="1">
                <a:solidFill>
                  <a:schemeClr val="bg1"/>
                </a:solidFill>
                <a:latin typeface="Arial" panose="020B0604020202020204" pitchFamily="34" charset="0"/>
              </a:rPr>
              <a:t>URINE, 1 liter/ dg, </a:t>
            </a:r>
            <a:r>
              <a:rPr lang="nl-NL" altLang="nl-NL" sz="2400" b="1">
                <a:solidFill>
                  <a:srgbClr val="FF0000"/>
                </a:solidFill>
                <a:latin typeface="Arial" panose="020B0604020202020204" pitchFamily="34" charset="0"/>
              </a:rPr>
              <a:t>perfecte</a:t>
            </a:r>
            <a:r>
              <a:rPr lang="nl-NL" altLang="nl-NL" sz="2400" b="1">
                <a:solidFill>
                  <a:schemeClr val="bg1"/>
                </a:solidFill>
                <a:latin typeface="Arial" panose="020B0604020202020204" pitchFamily="34" charset="0"/>
              </a:rPr>
              <a:t> klaring</a:t>
            </a:r>
          </a:p>
        </p:txBody>
      </p:sp>
      <p:sp>
        <p:nvSpPr>
          <p:cNvPr id="13341" name="Text Box 43">
            <a:extLst>
              <a:ext uri="{FF2B5EF4-FFF2-40B4-BE49-F238E27FC236}">
                <a16:creationId xmlns:a16="http://schemas.microsoft.com/office/drawing/2014/main" id="{4C4C5328-0F6F-7542-85B8-AD1DF8409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97025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glomerulus</a:t>
            </a:r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EB94D34C-34C8-6743-A067-DE9FE421DBAD}"/>
              </a:ext>
            </a:extLst>
          </p:cNvPr>
          <p:cNvSpPr/>
          <p:nvPr/>
        </p:nvSpPr>
        <p:spPr>
          <a:xfrm>
            <a:off x="3857625" y="928688"/>
            <a:ext cx="357188" cy="2857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90FBBB04-0EE5-DD44-AB43-E8A649C56E0B}"/>
              </a:ext>
            </a:extLst>
          </p:cNvPr>
          <p:cNvSpPr/>
          <p:nvPr/>
        </p:nvSpPr>
        <p:spPr>
          <a:xfrm rot="10800000">
            <a:off x="3857625" y="500063"/>
            <a:ext cx="357188" cy="2857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344" name="Text Box 25">
            <a:extLst>
              <a:ext uri="{FF2B5EF4-FFF2-40B4-BE49-F238E27FC236}">
                <a16:creationId xmlns:a16="http://schemas.microsoft.com/office/drawing/2014/main" id="{D5390C62-96AA-504A-84CD-896C38CDD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0" y="642938"/>
            <a:ext cx="228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000" b="1">
                <a:solidFill>
                  <a:schemeClr val="bg1"/>
                </a:solidFill>
                <a:latin typeface="Arial" panose="020B0604020202020204" pitchFamily="34" charset="0"/>
              </a:rPr>
              <a:t>angiotensine</a:t>
            </a:r>
          </a:p>
        </p:txBody>
      </p:sp>
      <p:sp>
        <p:nvSpPr>
          <p:cNvPr id="33" name="Right Arrow 32">
            <a:extLst>
              <a:ext uri="{FF2B5EF4-FFF2-40B4-BE49-F238E27FC236}">
                <a16:creationId xmlns:a16="http://schemas.microsoft.com/office/drawing/2014/main" id="{09118034-991A-3B47-AA78-1B9BAAAE9E76}"/>
              </a:ext>
            </a:extLst>
          </p:cNvPr>
          <p:cNvSpPr/>
          <p:nvPr/>
        </p:nvSpPr>
        <p:spPr>
          <a:xfrm rot="10800000">
            <a:off x="4286250" y="676275"/>
            <a:ext cx="1143000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410F596C-31C5-D148-9495-908908954C58}"/>
              </a:ext>
            </a:extLst>
          </p:cNvPr>
          <p:cNvSpPr/>
          <p:nvPr/>
        </p:nvSpPr>
        <p:spPr>
          <a:xfrm>
            <a:off x="5500688" y="381000"/>
            <a:ext cx="3429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339" name="Freeform 10">
            <a:extLst>
              <a:ext uri="{FF2B5EF4-FFF2-40B4-BE49-F238E27FC236}">
                <a16:creationId xmlns:a16="http://schemas.microsoft.com/office/drawing/2014/main" id="{0728EB11-9064-2E43-9D4B-3200F27E2FE5}"/>
              </a:ext>
            </a:extLst>
          </p:cNvPr>
          <p:cNvSpPr>
            <a:spLocks/>
          </p:cNvSpPr>
          <p:nvPr/>
        </p:nvSpPr>
        <p:spPr bwMode="auto">
          <a:xfrm>
            <a:off x="533400" y="381000"/>
            <a:ext cx="4038600" cy="1154113"/>
          </a:xfrm>
          <a:custGeom>
            <a:avLst/>
            <a:gdLst>
              <a:gd name="T0" fmla="*/ 0 w 2544"/>
              <a:gd name="T1" fmla="*/ 2147483647 h 727"/>
              <a:gd name="T2" fmla="*/ 2147483647 w 2544"/>
              <a:gd name="T3" fmla="*/ 2147483647 h 727"/>
              <a:gd name="T4" fmla="*/ 2147483647 w 2544"/>
              <a:gd name="T5" fmla="*/ 2147483647 h 727"/>
              <a:gd name="T6" fmla="*/ 2147483647 w 2544"/>
              <a:gd name="T7" fmla="*/ 2147483647 h 727"/>
              <a:gd name="T8" fmla="*/ 2147483647 w 2544"/>
              <a:gd name="T9" fmla="*/ 2147483647 h 727"/>
              <a:gd name="T10" fmla="*/ 2147483647 w 2544"/>
              <a:gd name="T11" fmla="*/ 2147483647 h 727"/>
              <a:gd name="T12" fmla="*/ 2147483647 w 2544"/>
              <a:gd name="T13" fmla="*/ 2147483647 h 727"/>
              <a:gd name="T14" fmla="*/ 2147483647 w 2544"/>
              <a:gd name="T15" fmla="*/ 2147483647 h 727"/>
              <a:gd name="T16" fmla="*/ 2147483647 w 2544"/>
              <a:gd name="T17" fmla="*/ 2147483647 h 727"/>
              <a:gd name="T18" fmla="*/ 2147483647 w 2544"/>
              <a:gd name="T19" fmla="*/ 2147483647 h 727"/>
              <a:gd name="T20" fmla="*/ 2147483647 w 2544"/>
              <a:gd name="T21" fmla="*/ 2147483647 h 727"/>
              <a:gd name="T22" fmla="*/ 2147483647 w 2544"/>
              <a:gd name="T23" fmla="*/ 2147483647 h 727"/>
              <a:gd name="T24" fmla="*/ 2147483647 w 2544"/>
              <a:gd name="T25" fmla="*/ 2147483647 h 727"/>
              <a:gd name="T26" fmla="*/ 2147483647 w 2544"/>
              <a:gd name="T27" fmla="*/ 2147483647 h 727"/>
              <a:gd name="T28" fmla="*/ 2147483647 w 2544"/>
              <a:gd name="T29" fmla="*/ 2147483647 h 727"/>
              <a:gd name="T30" fmla="*/ 2147483647 w 2544"/>
              <a:gd name="T31" fmla="*/ 2147483647 h 727"/>
              <a:gd name="T32" fmla="*/ 2147483647 w 2544"/>
              <a:gd name="T33" fmla="*/ 2147483647 h 727"/>
              <a:gd name="T34" fmla="*/ 2147483647 w 2544"/>
              <a:gd name="T35" fmla="*/ 2147483647 h 727"/>
              <a:gd name="T36" fmla="*/ 2147483647 w 2544"/>
              <a:gd name="T37" fmla="*/ 2147483647 h 727"/>
              <a:gd name="T38" fmla="*/ 2147483647 w 2544"/>
              <a:gd name="T39" fmla="*/ 2147483647 h 727"/>
              <a:gd name="T40" fmla="*/ 2147483647 w 2544"/>
              <a:gd name="T41" fmla="*/ 2147483647 h 727"/>
              <a:gd name="T42" fmla="*/ 2147483647 w 2544"/>
              <a:gd name="T43" fmla="*/ 2147483647 h 727"/>
              <a:gd name="T44" fmla="*/ 2147483647 w 2544"/>
              <a:gd name="T45" fmla="*/ 2147483647 h 727"/>
              <a:gd name="T46" fmla="*/ 2147483647 w 2544"/>
              <a:gd name="T47" fmla="*/ 2147483647 h 727"/>
              <a:gd name="T48" fmla="*/ 2147483647 w 2544"/>
              <a:gd name="T49" fmla="*/ 2147483647 h 727"/>
              <a:gd name="T50" fmla="*/ 2147483647 w 2544"/>
              <a:gd name="T51" fmla="*/ 2147483647 h 72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544"/>
              <a:gd name="T79" fmla="*/ 0 h 727"/>
              <a:gd name="T80" fmla="*/ 2544 w 2544"/>
              <a:gd name="T81" fmla="*/ 727 h 72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544" h="727">
                <a:moveTo>
                  <a:pt x="0" y="55"/>
                </a:moveTo>
                <a:cubicBezTo>
                  <a:pt x="52" y="51"/>
                  <a:pt x="104" y="47"/>
                  <a:pt x="156" y="43"/>
                </a:cubicBezTo>
                <a:cubicBezTo>
                  <a:pt x="244" y="35"/>
                  <a:pt x="420" y="19"/>
                  <a:pt x="420" y="19"/>
                </a:cubicBezTo>
                <a:cubicBezTo>
                  <a:pt x="1041" y="33"/>
                  <a:pt x="766" y="0"/>
                  <a:pt x="1032" y="67"/>
                </a:cubicBezTo>
                <a:cubicBezTo>
                  <a:pt x="1028" y="79"/>
                  <a:pt x="1019" y="90"/>
                  <a:pt x="1020" y="103"/>
                </a:cubicBezTo>
                <a:cubicBezTo>
                  <a:pt x="1023" y="128"/>
                  <a:pt x="1044" y="175"/>
                  <a:pt x="1044" y="175"/>
                </a:cubicBezTo>
                <a:cubicBezTo>
                  <a:pt x="1026" y="228"/>
                  <a:pt x="960" y="275"/>
                  <a:pt x="912" y="307"/>
                </a:cubicBezTo>
                <a:cubicBezTo>
                  <a:pt x="908" y="319"/>
                  <a:pt x="908" y="333"/>
                  <a:pt x="900" y="343"/>
                </a:cubicBezTo>
                <a:cubicBezTo>
                  <a:pt x="879" y="370"/>
                  <a:pt x="828" y="415"/>
                  <a:pt x="828" y="415"/>
                </a:cubicBezTo>
                <a:cubicBezTo>
                  <a:pt x="841" y="481"/>
                  <a:pt x="867" y="560"/>
                  <a:pt x="936" y="583"/>
                </a:cubicBezTo>
                <a:cubicBezTo>
                  <a:pt x="952" y="579"/>
                  <a:pt x="968" y="574"/>
                  <a:pt x="984" y="571"/>
                </a:cubicBezTo>
                <a:cubicBezTo>
                  <a:pt x="1008" y="566"/>
                  <a:pt x="1039" y="576"/>
                  <a:pt x="1056" y="559"/>
                </a:cubicBezTo>
                <a:cubicBezTo>
                  <a:pt x="1077" y="538"/>
                  <a:pt x="1072" y="503"/>
                  <a:pt x="1080" y="475"/>
                </a:cubicBezTo>
                <a:cubicBezTo>
                  <a:pt x="1109" y="495"/>
                  <a:pt x="1127" y="499"/>
                  <a:pt x="1140" y="535"/>
                </a:cubicBezTo>
                <a:cubicBezTo>
                  <a:pt x="1147" y="554"/>
                  <a:pt x="1141" y="578"/>
                  <a:pt x="1152" y="595"/>
                </a:cubicBezTo>
                <a:cubicBezTo>
                  <a:pt x="1211" y="683"/>
                  <a:pt x="1285" y="703"/>
                  <a:pt x="1380" y="727"/>
                </a:cubicBezTo>
                <a:cubicBezTo>
                  <a:pt x="1396" y="678"/>
                  <a:pt x="1378" y="647"/>
                  <a:pt x="1368" y="595"/>
                </a:cubicBezTo>
                <a:cubicBezTo>
                  <a:pt x="1384" y="575"/>
                  <a:pt x="1391" y="542"/>
                  <a:pt x="1416" y="535"/>
                </a:cubicBezTo>
                <a:cubicBezTo>
                  <a:pt x="1517" y="506"/>
                  <a:pt x="1563" y="580"/>
                  <a:pt x="1644" y="607"/>
                </a:cubicBezTo>
                <a:cubicBezTo>
                  <a:pt x="1631" y="543"/>
                  <a:pt x="1626" y="523"/>
                  <a:pt x="1572" y="487"/>
                </a:cubicBezTo>
                <a:cubicBezTo>
                  <a:pt x="1554" y="433"/>
                  <a:pt x="1528" y="439"/>
                  <a:pt x="1500" y="391"/>
                </a:cubicBezTo>
                <a:cubicBezTo>
                  <a:pt x="1470" y="338"/>
                  <a:pt x="1456" y="278"/>
                  <a:pt x="1428" y="223"/>
                </a:cubicBezTo>
                <a:cubicBezTo>
                  <a:pt x="1434" y="187"/>
                  <a:pt x="1426" y="141"/>
                  <a:pt x="1452" y="115"/>
                </a:cubicBezTo>
                <a:cubicBezTo>
                  <a:pt x="1461" y="106"/>
                  <a:pt x="1477" y="109"/>
                  <a:pt x="1488" y="103"/>
                </a:cubicBezTo>
                <a:cubicBezTo>
                  <a:pt x="1509" y="93"/>
                  <a:pt x="1528" y="79"/>
                  <a:pt x="1548" y="67"/>
                </a:cubicBezTo>
                <a:cubicBezTo>
                  <a:pt x="2520" y="79"/>
                  <a:pt x="2188" y="79"/>
                  <a:pt x="2544" y="79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Freeform 12">
            <a:extLst>
              <a:ext uri="{FF2B5EF4-FFF2-40B4-BE49-F238E27FC236}">
                <a16:creationId xmlns:a16="http://schemas.microsoft.com/office/drawing/2014/main" id="{D522AA3B-1A6A-4447-B9FD-EFF0CFE6C0A3}"/>
              </a:ext>
            </a:extLst>
          </p:cNvPr>
          <p:cNvSpPr>
            <a:spLocks/>
          </p:cNvSpPr>
          <p:nvPr/>
        </p:nvSpPr>
        <p:spPr bwMode="auto">
          <a:xfrm>
            <a:off x="395288" y="971550"/>
            <a:ext cx="4233862" cy="860425"/>
          </a:xfrm>
          <a:custGeom>
            <a:avLst/>
            <a:gdLst>
              <a:gd name="T0" fmla="*/ 2147483647 w 2667"/>
              <a:gd name="T1" fmla="*/ 0 h 542"/>
              <a:gd name="T2" fmla="*/ 2147483647 w 2667"/>
              <a:gd name="T3" fmla="*/ 0 h 542"/>
              <a:gd name="T4" fmla="*/ 2147483647 w 2667"/>
              <a:gd name="T5" fmla="*/ 2147483647 h 542"/>
              <a:gd name="T6" fmla="*/ 2147483647 w 2667"/>
              <a:gd name="T7" fmla="*/ 2147483647 h 542"/>
              <a:gd name="T8" fmla="*/ 2147483647 w 2667"/>
              <a:gd name="T9" fmla="*/ 2147483647 h 542"/>
              <a:gd name="T10" fmla="*/ 2147483647 w 2667"/>
              <a:gd name="T11" fmla="*/ 2147483647 h 542"/>
              <a:gd name="T12" fmla="*/ 2147483647 w 2667"/>
              <a:gd name="T13" fmla="*/ 2147483647 h 542"/>
              <a:gd name="T14" fmla="*/ 2147483647 w 2667"/>
              <a:gd name="T15" fmla="*/ 2147483647 h 542"/>
              <a:gd name="T16" fmla="*/ 2147483647 w 2667"/>
              <a:gd name="T17" fmla="*/ 2147483647 h 542"/>
              <a:gd name="T18" fmla="*/ 2147483647 w 2667"/>
              <a:gd name="T19" fmla="*/ 2147483647 h 542"/>
              <a:gd name="T20" fmla="*/ 2147483647 w 2667"/>
              <a:gd name="T21" fmla="*/ 2147483647 h 542"/>
              <a:gd name="T22" fmla="*/ 2147483647 w 2667"/>
              <a:gd name="T23" fmla="*/ 2147483647 h 542"/>
              <a:gd name="T24" fmla="*/ 2147483647 w 2667"/>
              <a:gd name="T25" fmla="*/ 2147483647 h 542"/>
              <a:gd name="T26" fmla="*/ 2147483647 w 2667"/>
              <a:gd name="T27" fmla="*/ 2147483647 h 542"/>
              <a:gd name="T28" fmla="*/ 2147483647 w 2667"/>
              <a:gd name="T29" fmla="*/ 2147483647 h 542"/>
              <a:gd name="T30" fmla="*/ 2147483647 w 2667"/>
              <a:gd name="T31" fmla="*/ 2147483647 h 542"/>
              <a:gd name="T32" fmla="*/ 2147483647 w 2667"/>
              <a:gd name="T33" fmla="*/ 2147483647 h 542"/>
              <a:gd name="T34" fmla="*/ 2147483647 w 2667"/>
              <a:gd name="T35" fmla="*/ 2147483647 h 542"/>
              <a:gd name="T36" fmla="*/ 2147483647 w 2667"/>
              <a:gd name="T37" fmla="*/ 2147483647 h 542"/>
              <a:gd name="T38" fmla="*/ 2147483647 w 2667"/>
              <a:gd name="T39" fmla="*/ 2147483647 h 542"/>
              <a:gd name="T40" fmla="*/ 2147483647 w 2667"/>
              <a:gd name="T41" fmla="*/ 2147483647 h 542"/>
              <a:gd name="T42" fmla="*/ 2147483647 w 2667"/>
              <a:gd name="T43" fmla="*/ 2147483647 h 542"/>
              <a:gd name="T44" fmla="*/ 2147483647 w 2667"/>
              <a:gd name="T45" fmla="*/ 2147483647 h 542"/>
              <a:gd name="T46" fmla="*/ 2147483647 w 2667"/>
              <a:gd name="T47" fmla="*/ 2147483647 h 542"/>
              <a:gd name="T48" fmla="*/ 2147483647 w 2667"/>
              <a:gd name="T49" fmla="*/ 2147483647 h 542"/>
              <a:gd name="T50" fmla="*/ 2147483647 w 2667"/>
              <a:gd name="T51" fmla="*/ 2147483647 h 542"/>
              <a:gd name="T52" fmla="*/ 2147483647 w 2667"/>
              <a:gd name="T53" fmla="*/ 2147483647 h 542"/>
              <a:gd name="T54" fmla="*/ 2147483647 w 2667"/>
              <a:gd name="T55" fmla="*/ 2147483647 h 54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667"/>
              <a:gd name="T85" fmla="*/ 0 h 542"/>
              <a:gd name="T86" fmla="*/ 2667 w 2667"/>
              <a:gd name="T87" fmla="*/ 542 h 54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667" h="542">
                <a:moveTo>
                  <a:pt x="27" y="0"/>
                </a:moveTo>
                <a:cubicBezTo>
                  <a:pt x="171" y="29"/>
                  <a:pt x="0" y="0"/>
                  <a:pt x="279" y="0"/>
                </a:cubicBezTo>
                <a:cubicBezTo>
                  <a:pt x="423" y="0"/>
                  <a:pt x="567" y="8"/>
                  <a:pt x="711" y="12"/>
                </a:cubicBezTo>
                <a:cubicBezTo>
                  <a:pt x="762" y="46"/>
                  <a:pt x="806" y="50"/>
                  <a:pt x="867" y="60"/>
                </a:cubicBezTo>
                <a:cubicBezTo>
                  <a:pt x="859" y="72"/>
                  <a:pt x="853" y="86"/>
                  <a:pt x="843" y="96"/>
                </a:cubicBezTo>
                <a:cubicBezTo>
                  <a:pt x="833" y="106"/>
                  <a:pt x="810" y="106"/>
                  <a:pt x="807" y="120"/>
                </a:cubicBezTo>
                <a:cubicBezTo>
                  <a:pt x="801" y="144"/>
                  <a:pt x="813" y="169"/>
                  <a:pt x="819" y="192"/>
                </a:cubicBezTo>
                <a:cubicBezTo>
                  <a:pt x="821" y="198"/>
                  <a:pt x="850" y="279"/>
                  <a:pt x="867" y="288"/>
                </a:cubicBezTo>
                <a:cubicBezTo>
                  <a:pt x="906" y="307"/>
                  <a:pt x="1013" y="327"/>
                  <a:pt x="1059" y="336"/>
                </a:cubicBezTo>
                <a:cubicBezTo>
                  <a:pt x="1067" y="324"/>
                  <a:pt x="1069" y="300"/>
                  <a:pt x="1083" y="300"/>
                </a:cubicBezTo>
                <a:cubicBezTo>
                  <a:pt x="1103" y="300"/>
                  <a:pt x="1114" y="326"/>
                  <a:pt x="1131" y="336"/>
                </a:cubicBezTo>
                <a:cubicBezTo>
                  <a:pt x="1142" y="342"/>
                  <a:pt x="1156" y="342"/>
                  <a:pt x="1167" y="348"/>
                </a:cubicBezTo>
                <a:cubicBezTo>
                  <a:pt x="1180" y="354"/>
                  <a:pt x="1191" y="364"/>
                  <a:pt x="1203" y="372"/>
                </a:cubicBezTo>
                <a:cubicBezTo>
                  <a:pt x="1228" y="409"/>
                  <a:pt x="1258" y="426"/>
                  <a:pt x="1299" y="444"/>
                </a:cubicBezTo>
                <a:cubicBezTo>
                  <a:pt x="1322" y="454"/>
                  <a:pt x="1371" y="468"/>
                  <a:pt x="1371" y="468"/>
                </a:cubicBezTo>
                <a:cubicBezTo>
                  <a:pt x="1419" y="456"/>
                  <a:pt x="1473" y="457"/>
                  <a:pt x="1515" y="432"/>
                </a:cubicBezTo>
                <a:cubicBezTo>
                  <a:pt x="1555" y="408"/>
                  <a:pt x="1591" y="375"/>
                  <a:pt x="1635" y="360"/>
                </a:cubicBezTo>
                <a:cubicBezTo>
                  <a:pt x="1656" y="353"/>
                  <a:pt x="1602" y="391"/>
                  <a:pt x="1587" y="408"/>
                </a:cubicBezTo>
                <a:cubicBezTo>
                  <a:pt x="1578" y="419"/>
                  <a:pt x="1571" y="432"/>
                  <a:pt x="1563" y="444"/>
                </a:cubicBezTo>
                <a:cubicBezTo>
                  <a:pt x="1617" y="480"/>
                  <a:pt x="1658" y="508"/>
                  <a:pt x="1719" y="528"/>
                </a:cubicBezTo>
                <a:cubicBezTo>
                  <a:pt x="1858" y="482"/>
                  <a:pt x="1752" y="542"/>
                  <a:pt x="1803" y="348"/>
                </a:cubicBezTo>
                <a:cubicBezTo>
                  <a:pt x="1810" y="320"/>
                  <a:pt x="1851" y="276"/>
                  <a:pt x="1851" y="276"/>
                </a:cubicBezTo>
                <a:cubicBezTo>
                  <a:pt x="1826" y="200"/>
                  <a:pt x="1838" y="183"/>
                  <a:pt x="1779" y="144"/>
                </a:cubicBezTo>
                <a:cubicBezTo>
                  <a:pt x="1771" y="132"/>
                  <a:pt x="1761" y="121"/>
                  <a:pt x="1755" y="108"/>
                </a:cubicBezTo>
                <a:cubicBezTo>
                  <a:pt x="1749" y="97"/>
                  <a:pt x="1731" y="75"/>
                  <a:pt x="1743" y="72"/>
                </a:cubicBezTo>
                <a:cubicBezTo>
                  <a:pt x="1764" y="67"/>
                  <a:pt x="1783" y="88"/>
                  <a:pt x="1803" y="96"/>
                </a:cubicBezTo>
                <a:cubicBezTo>
                  <a:pt x="1893" y="186"/>
                  <a:pt x="1967" y="176"/>
                  <a:pt x="2091" y="192"/>
                </a:cubicBezTo>
                <a:cubicBezTo>
                  <a:pt x="2287" y="180"/>
                  <a:pt x="2469" y="156"/>
                  <a:pt x="2667" y="156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5" name="Oval 14">
            <a:extLst>
              <a:ext uri="{FF2B5EF4-FFF2-40B4-BE49-F238E27FC236}">
                <a16:creationId xmlns:a16="http://schemas.microsoft.com/office/drawing/2014/main" id="{C0749791-B563-2B43-A936-9E84BAB91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688975"/>
            <a:ext cx="2286000" cy="1981200"/>
          </a:xfrm>
          <a:prstGeom prst="ellipse">
            <a:avLst/>
          </a:prstGeom>
          <a:noFill/>
          <a:ln w="38100">
            <a:solidFill>
              <a:schemeClr val="tx2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81926" name="Freeform 18">
            <a:extLst>
              <a:ext uri="{FF2B5EF4-FFF2-40B4-BE49-F238E27FC236}">
                <a16:creationId xmlns:a16="http://schemas.microsoft.com/office/drawing/2014/main" id="{B10400BE-A086-BC4C-8C6C-8C6825906F35}"/>
              </a:ext>
            </a:extLst>
          </p:cNvPr>
          <p:cNvSpPr>
            <a:spLocks/>
          </p:cNvSpPr>
          <p:nvPr/>
        </p:nvSpPr>
        <p:spPr bwMode="auto">
          <a:xfrm>
            <a:off x="1752600" y="2438400"/>
            <a:ext cx="520700" cy="3429000"/>
          </a:xfrm>
          <a:custGeom>
            <a:avLst/>
            <a:gdLst>
              <a:gd name="T0" fmla="*/ 2147483647 w 328"/>
              <a:gd name="T1" fmla="*/ 0 h 2160"/>
              <a:gd name="T2" fmla="*/ 2147483647 w 328"/>
              <a:gd name="T3" fmla="*/ 2147483647 h 2160"/>
              <a:gd name="T4" fmla="*/ 2147483647 w 328"/>
              <a:gd name="T5" fmla="*/ 2147483647 h 2160"/>
              <a:gd name="T6" fmla="*/ 2147483647 w 328"/>
              <a:gd name="T7" fmla="*/ 2147483647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328"/>
              <a:gd name="T13" fmla="*/ 0 h 2160"/>
              <a:gd name="T14" fmla="*/ 328 w 328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8" h="2160">
                <a:moveTo>
                  <a:pt x="40" y="0"/>
                </a:moveTo>
                <a:cubicBezTo>
                  <a:pt x="20" y="372"/>
                  <a:pt x="0" y="744"/>
                  <a:pt x="40" y="960"/>
                </a:cubicBezTo>
                <a:cubicBezTo>
                  <a:pt x="80" y="1176"/>
                  <a:pt x="232" y="1096"/>
                  <a:pt x="280" y="1296"/>
                </a:cubicBezTo>
                <a:cubicBezTo>
                  <a:pt x="328" y="1496"/>
                  <a:pt x="320" y="2008"/>
                  <a:pt x="328" y="2160"/>
                </a:cubicBezTo>
              </a:path>
            </a:pathLst>
          </a:custGeom>
          <a:noFill/>
          <a:ln w="38100">
            <a:solidFill>
              <a:schemeClr val="tx2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81927" name="Freeform 19">
            <a:extLst>
              <a:ext uri="{FF2B5EF4-FFF2-40B4-BE49-F238E27FC236}">
                <a16:creationId xmlns:a16="http://schemas.microsoft.com/office/drawing/2014/main" id="{DA488806-1C10-DF47-8BCF-560C15BF1DB6}"/>
              </a:ext>
            </a:extLst>
          </p:cNvPr>
          <p:cNvSpPr>
            <a:spLocks/>
          </p:cNvSpPr>
          <p:nvPr/>
        </p:nvSpPr>
        <p:spPr bwMode="auto">
          <a:xfrm>
            <a:off x="2895600" y="2438400"/>
            <a:ext cx="431800" cy="3505200"/>
          </a:xfrm>
          <a:custGeom>
            <a:avLst/>
            <a:gdLst>
              <a:gd name="T0" fmla="*/ 2147483647 w 272"/>
              <a:gd name="T1" fmla="*/ 0 h 2208"/>
              <a:gd name="T2" fmla="*/ 2147483647 w 272"/>
              <a:gd name="T3" fmla="*/ 2147483647 h 2208"/>
              <a:gd name="T4" fmla="*/ 2147483647 w 272"/>
              <a:gd name="T5" fmla="*/ 2147483647 h 2208"/>
              <a:gd name="T6" fmla="*/ 0 w 272"/>
              <a:gd name="T7" fmla="*/ 2147483647 h 2208"/>
              <a:gd name="T8" fmla="*/ 0 60000 65536"/>
              <a:gd name="T9" fmla="*/ 0 60000 65536"/>
              <a:gd name="T10" fmla="*/ 0 60000 65536"/>
              <a:gd name="T11" fmla="*/ 0 60000 65536"/>
              <a:gd name="T12" fmla="*/ 0 w 272"/>
              <a:gd name="T13" fmla="*/ 0 h 2208"/>
              <a:gd name="T14" fmla="*/ 272 w 272"/>
              <a:gd name="T15" fmla="*/ 2208 h 2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2" h="2208">
                <a:moveTo>
                  <a:pt x="240" y="0"/>
                </a:moveTo>
                <a:cubicBezTo>
                  <a:pt x="256" y="412"/>
                  <a:pt x="272" y="824"/>
                  <a:pt x="240" y="1056"/>
                </a:cubicBezTo>
                <a:cubicBezTo>
                  <a:pt x="208" y="1288"/>
                  <a:pt x="88" y="1200"/>
                  <a:pt x="48" y="1392"/>
                </a:cubicBezTo>
                <a:cubicBezTo>
                  <a:pt x="8" y="1584"/>
                  <a:pt x="4" y="1896"/>
                  <a:pt x="0" y="2208"/>
                </a:cubicBezTo>
              </a:path>
            </a:pathLst>
          </a:custGeom>
          <a:noFill/>
          <a:ln w="38100">
            <a:solidFill>
              <a:schemeClr val="tx2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81928" name="Line 20">
            <a:extLst>
              <a:ext uri="{FF2B5EF4-FFF2-40B4-BE49-F238E27FC236}">
                <a16:creationId xmlns:a16="http://schemas.microsoft.com/office/drawing/2014/main" id="{B8952F73-67C6-3F45-973D-DD05116113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1393825"/>
            <a:ext cx="228600" cy="609600"/>
          </a:xfrm>
          <a:prstGeom prst="line">
            <a:avLst/>
          </a:prstGeom>
          <a:noFill/>
          <a:ln w="50800">
            <a:solidFill>
              <a:schemeClr val="tx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81929" name="Line 21">
            <a:extLst>
              <a:ext uri="{FF2B5EF4-FFF2-40B4-BE49-F238E27FC236}">
                <a16:creationId xmlns:a16="http://schemas.microsoft.com/office/drawing/2014/main" id="{1C42B758-53BA-A24B-9BD5-F49A7F84A6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1546225"/>
            <a:ext cx="0" cy="685800"/>
          </a:xfrm>
          <a:prstGeom prst="line">
            <a:avLst/>
          </a:prstGeom>
          <a:noFill/>
          <a:ln w="50800">
            <a:solidFill>
              <a:schemeClr val="tx2">
                <a:lumMod val="50000"/>
              </a:schemeClr>
            </a:solidFill>
            <a:prstDash val="sysDash"/>
            <a:round/>
            <a:headEnd/>
            <a:tailEnd type="triangle" w="med" len="med"/>
          </a:ln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81930" name="Line 22">
            <a:extLst>
              <a:ext uri="{FF2B5EF4-FFF2-40B4-BE49-F238E27FC236}">
                <a16:creationId xmlns:a16="http://schemas.microsoft.com/office/drawing/2014/main" id="{BB3054A1-FB33-3345-8D3A-41F567FAB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622425"/>
            <a:ext cx="228600" cy="685800"/>
          </a:xfrm>
          <a:prstGeom prst="line">
            <a:avLst/>
          </a:prstGeom>
          <a:noFill/>
          <a:ln w="50800">
            <a:solidFill>
              <a:schemeClr val="tx2">
                <a:lumMod val="50000"/>
              </a:schemeClr>
            </a:solidFill>
            <a:prstDash val="sysDash"/>
            <a:round/>
            <a:headEnd/>
            <a:tailEnd type="triangle" w="med" len="med"/>
          </a:ln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81931" name="Line 23">
            <a:extLst>
              <a:ext uri="{FF2B5EF4-FFF2-40B4-BE49-F238E27FC236}">
                <a16:creationId xmlns:a16="http://schemas.microsoft.com/office/drawing/2014/main" id="{88637369-7D54-CD4F-AC89-B520BFAD60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546225"/>
            <a:ext cx="228600" cy="381000"/>
          </a:xfrm>
          <a:prstGeom prst="line">
            <a:avLst/>
          </a:prstGeom>
          <a:noFill/>
          <a:ln w="50800">
            <a:solidFill>
              <a:schemeClr val="tx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14348" name="Text Box 24">
            <a:extLst>
              <a:ext uri="{FF2B5EF4-FFF2-40B4-BE49-F238E27FC236}">
                <a16:creationId xmlns:a16="http://schemas.microsoft.com/office/drawing/2014/main" id="{2D9F9901-1178-4B45-BFBD-E1A009A80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-65088"/>
            <a:ext cx="1114425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000" b="1">
                <a:solidFill>
                  <a:schemeClr val="bg1"/>
                </a:solidFill>
                <a:latin typeface="Arial" panose="020B0604020202020204" pitchFamily="34" charset="0"/>
              </a:rPr>
              <a:t>afferent</a:t>
            </a:r>
          </a:p>
        </p:txBody>
      </p:sp>
      <p:sp>
        <p:nvSpPr>
          <p:cNvPr id="14349" name="Text Box 25">
            <a:extLst>
              <a:ext uri="{FF2B5EF4-FFF2-40B4-BE49-F238E27FC236}">
                <a16:creationId xmlns:a16="http://schemas.microsoft.com/office/drawing/2014/main" id="{78C3A52D-7B49-2E48-9BBF-864A8BD33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0"/>
            <a:ext cx="1114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000" b="1">
                <a:solidFill>
                  <a:schemeClr val="bg1"/>
                </a:solidFill>
                <a:latin typeface="Arial" panose="020B0604020202020204" pitchFamily="34" charset="0"/>
              </a:rPr>
              <a:t>efferent</a:t>
            </a:r>
          </a:p>
        </p:txBody>
      </p:sp>
      <p:sp>
        <p:nvSpPr>
          <p:cNvPr id="14350" name="Text Box 26">
            <a:extLst>
              <a:ext uri="{FF2B5EF4-FFF2-40B4-BE49-F238E27FC236}">
                <a16:creationId xmlns:a16="http://schemas.microsoft.com/office/drawing/2014/main" id="{5F9A07DE-FCBC-DB47-8926-AA4E2F721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1506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000" b="1">
                <a:solidFill>
                  <a:srgbClr val="FF3300"/>
                </a:solidFill>
                <a:latin typeface="Arial" panose="020B0604020202020204" pitchFamily="34" charset="0"/>
              </a:rPr>
              <a:t>300 ml/min</a:t>
            </a:r>
          </a:p>
        </p:txBody>
      </p:sp>
      <p:sp>
        <p:nvSpPr>
          <p:cNvPr id="14351" name="Text Box 29">
            <a:extLst>
              <a:ext uri="{FF2B5EF4-FFF2-40B4-BE49-F238E27FC236}">
                <a16:creationId xmlns:a16="http://schemas.microsoft.com/office/drawing/2014/main" id="{A3C94D22-62A5-2D4C-875A-45FAF39CF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2703513"/>
            <a:ext cx="1184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rgbClr val="FF0000"/>
                </a:solidFill>
                <a:latin typeface="Arial" panose="020B0604020202020204" pitchFamily="34" charset="0"/>
              </a:rPr>
              <a:t>33</a:t>
            </a: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 ml/min</a:t>
            </a:r>
          </a:p>
        </p:txBody>
      </p:sp>
      <p:sp>
        <p:nvSpPr>
          <p:cNvPr id="14352" name="Text Box 30">
            <a:extLst>
              <a:ext uri="{FF2B5EF4-FFF2-40B4-BE49-F238E27FC236}">
                <a16:creationId xmlns:a16="http://schemas.microsoft.com/office/drawing/2014/main" id="{72D0DFA8-2483-DF4E-B65F-DA4FA493F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971800"/>
            <a:ext cx="877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45 l/dg</a:t>
            </a:r>
          </a:p>
        </p:txBody>
      </p:sp>
      <p:sp>
        <p:nvSpPr>
          <p:cNvPr id="14353" name="Text Box 31">
            <a:extLst>
              <a:ext uri="{FF2B5EF4-FFF2-40B4-BE49-F238E27FC236}">
                <a16:creationId xmlns:a16="http://schemas.microsoft.com/office/drawing/2014/main" id="{C614ADA3-B8FC-2E47-B22E-9336C7E35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676400"/>
            <a:ext cx="3721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= filtratie door positieve filtratiedruk</a:t>
            </a:r>
          </a:p>
        </p:txBody>
      </p:sp>
      <p:sp>
        <p:nvSpPr>
          <p:cNvPr id="14354" name="Text Box 32">
            <a:extLst>
              <a:ext uri="{FF2B5EF4-FFF2-40B4-BE49-F238E27FC236}">
                <a16:creationId xmlns:a16="http://schemas.microsoft.com/office/drawing/2014/main" id="{CB32A963-8B75-E64F-B826-170BA04D6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833688"/>
            <a:ext cx="37004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= MINDER effectieve klaring, afval</a:t>
            </a:r>
          </a:p>
        </p:txBody>
      </p:sp>
      <p:sp>
        <p:nvSpPr>
          <p:cNvPr id="14355" name="Text Box 33">
            <a:extLst>
              <a:ext uri="{FF2B5EF4-FFF2-40B4-BE49-F238E27FC236}">
                <a16:creationId xmlns:a16="http://schemas.microsoft.com/office/drawing/2014/main" id="{4FA06BED-CB15-2F4F-8783-19767F789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113" y="3200400"/>
            <a:ext cx="1327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600">
                <a:solidFill>
                  <a:schemeClr val="bg1"/>
                </a:solidFill>
                <a:latin typeface="Arial" panose="020B0604020202020204" pitchFamily="34" charset="0"/>
              </a:rPr>
              <a:t>ureum, kreat</a:t>
            </a:r>
          </a:p>
        </p:txBody>
      </p:sp>
      <p:sp>
        <p:nvSpPr>
          <p:cNvPr id="14356" name="Text Box 34">
            <a:extLst>
              <a:ext uri="{FF2B5EF4-FFF2-40B4-BE49-F238E27FC236}">
                <a16:creationId xmlns:a16="http://schemas.microsoft.com/office/drawing/2014/main" id="{63D67A35-63B8-E946-BFCB-6AA34E65C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038" y="3565525"/>
            <a:ext cx="15287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600">
                <a:solidFill>
                  <a:schemeClr val="bg1"/>
                </a:solidFill>
                <a:latin typeface="Arial" panose="020B0604020202020204" pitchFamily="34" charset="0"/>
              </a:rPr>
              <a:t>Na, K, Cl, H2O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600">
                <a:solidFill>
                  <a:schemeClr val="bg1"/>
                </a:solidFill>
                <a:latin typeface="Arial" panose="020B0604020202020204" pitchFamily="34" charset="0"/>
              </a:rPr>
              <a:t>glucose</a:t>
            </a:r>
          </a:p>
        </p:txBody>
      </p:sp>
      <p:sp>
        <p:nvSpPr>
          <p:cNvPr id="14357" name="Text Box 35">
            <a:extLst>
              <a:ext uri="{FF2B5EF4-FFF2-40B4-BE49-F238E27FC236}">
                <a16:creationId xmlns:a16="http://schemas.microsoft.com/office/drawing/2014/main" id="{26238E1B-9E6F-8D48-8C69-BE29351DA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5" y="3633788"/>
            <a:ext cx="1998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= 90 %  resorbtie </a:t>
            </a:r>
          </a:p>
        </p:txBody>
      </p:sp>
      <p:sp>
        <p:nvSpPr>
          <p:cNvPr id="81942" name="Line 36">
            <a:extLst>
              <a:ext uri="{FF2B5EF4-FFF2-40B4-BE49-F238E27FC236}">
                <a16:creationId xmlns:a16="http://schemas.microsoft.com/office/drawing/2014/main" id="{2FBB73D8-51B4-D44E-AF46-8A58BD5F082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648200"/>
            <a:ext cx="0" cy="1447800"/>
          </a:xfrm>
          <a:prstGeom prst="line">
            <a:avLst/>
          </a:prstGeom>
          <a:noFill/>
          <a:ln w="50800">
            <a:solidFill>
              <a:schemeClr val="tx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14359" name="Text Box 37">
            <a:extLst>
              <a:ext uri="{FF2B5EF4-FFF2-40B4-BE49-F238E27FC236}">
                <a16:creationId xmlns:a16="http://schemas.microsoft.com/office/drawing/2014/main" id="{642D5B53-EA37-BB46-9356-660F4A885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95600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prox tubulus</a:t>
            </a:r>
          </a:p>
        </p:txBody>
      </p:sp>
      <p:sp>
        <p:nvSpPr>
          <p:cNvPr id="14360" name="Text Box 38">
            <a:extLst>
              <a:ext uri="{FF2B5EF4-FFF2-40B4-BE49-F238E27FC236}">
                <a16:creationId xmlns:a16="http://schemas.microsoft.com/office/drawing/2014/main" id="{1EBDE148-7C01-014F-90D1-E4FB04D4D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76725"/>
            <a:ext cx="1492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lis van Henle</a:t>
            </a:r>
          </a:p>
        </p:txBody>
      </p:sp>
      <p:sp>
        <p:nvSpPr>
          <p:cNvPr id="14361" name="Text Box 39">
            <a:extLst>
              <a:ext uri="{FF2B5EF4-FFF2-40B4-BE49-F238E27FC236}">
                <a16:creationId xmlns:a16="http://schemas.microsoft.com/office/drawing/2014/main" id="{F40110ED-910C-D54D-AB12-CA36A9D55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267200"/>
            <a:ext cx="3525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= meer Na, Cl en water resorbtie</a:t>
            </a:r>
          </a:p>
        </p:txBody>
      </p:sp>
      <p:sp>
        <p:nvSpPr>
          <p:cNvPr id="14362" name="Text Box 40">
            <a:extLst>
              <a:ext uri="{FF2B5EF4-FFF2-40B4-BE49-F238E27FC236}">
                <a16:creationId xmlns:a16="http://schemas.microsoft.com/office/drawing/2014/main" id="{64B1D8B0-11F5-3845-9A12-EB84BDB65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0"/>
            <a:ext cx="196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distale tubulus &amp;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verzamlesysteem</a:t>
            </a:r>
          </a:p>
        </p:txBody>
      </p:sp>
      <p:sp>
        <p:nvSpPr>
          <p:cNvPr id="14363" name="Text Box 41">
            <a:extLst>
              <a:ext uri="{FF2B5EF4-FFF2-40B4-BE49-F238E27FC236}">
                <a16:creationId xmlns:a16="http://schemas.microsoft.com/office/drawing/2014/main" id="{250ADCC8-85D8-F74A-8F12-C204174B2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410200"/>
            <a:ext cx="5072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= meer resorbtie Na, K excretie o.i.v. Aldosteron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 en ADH-afhankelijke concentratie</a:t>
            </a:r>
          </a:p>
        </p:txBody>
      </p:sp>
      <p:sp>
        <p:nvSpPr>
          <p:cNvPr id="14364" name="Text Box 42">
            <a:extLst>
              <a:ext uri="{FF2B5EF4-FFF2-40B4-BE49-F238E27FC236}">
                <a16:creationId xmlns:a16="http://schemas.microsoft.com/office/drawing/2014/main" id="{3797B515-5786-A949-8B0B-76C99F2B3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6172200"/>
            <a:ext cx="6046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 b="1">
                <a:solidFill>
                  <a:schemeClr val="bg1"/>
                </a:solidFill>
                <a:latin typeface="Arial" panose="020B0604020202020204" pitchFamily="34" charset="0"/>
              </a:rPr>
              <a:t>URINE, 1/2 liter/ dg, </a:t>
            </a:r>
            <a:r>
              <a:rPr lang="nl-NL" altLang="nl-NL" sz="2400" b="1">
                <a:solidFill>
                  <a:srgbClr val="FF0000"/>
                </a:solidFill>
                <a:latin typeface="Arial" panose="020B0604020202020204" pitchFamily="34" charset="0"/>
              </a:rPr>
              <a:t>verminderde</a:t>
            </a:r>
            <a:r>
              <a:rPr lang="nl-NL" altLang="nl-NL" sz="2400" b="1">
                <a:solidFill>
                  <a:schemeClr val="bg1"/>
                </a:solidFill>
                <a:latin typeface="Arial" panose="020B0604020202020204" pitchFamily="34" charset="0"/>
              </a:rPr>
              <a:t> klaring</a:t>
            </a:r>
          </a:p>
        </p:txBody>
      </p:sp>
      <p:sp>
        <p:nvSpPr>
          <p:cNvPr id="14365" name="Text Box 43">
            <a:extLst>
              <a:ext uri="{FF2B5EF4-FFF2-40B4-BE49-F238E27FC236}">
                <a16:creationId xmlns:a16="http://schemas.microsoft.com/office/drawing/2014/main" id="{68534032-1F43-574D-BA57-73138F843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glomerulus</a:t>
            </a:r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875E9049-8D8C-5940-97FE-7A1C44608670}"/>
              </a:ext>
            </a:extLst>
          </p:cNvPr>
          <p:cNvSpPr/>
          <p:nvPr/>
        </p:nvSpPr>
        <p:spPr>
          <a:xfrm>
            <a:off x="3857625" y="1071563"/>
            <a:ext cx="357188" cy="14287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59B071DC-BC4B-7843-9D3E-B0917A644554}"/>
              </a:ext>
            </a:extLst>
          </p:cNvPr>
          <p:cNvSpPr/>
          <p:nvPr/>
        </p:nvSpPr>
        <p:spPr>
          <a:xfrm rot="10800000">
            <a:off x="3857625" y="500063"/>
            <a:ext cx="357188" cy="14287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368" name="Text Box 25">
            <a:extLst>
              <a:ext uri="{FF2B5EF4-FFF2-40B4-BE49-F238E27FC236}">
                <a16:creationId xmlns:a16="http://schemas.microsoft.com/office/drawing/2014/main" id="{C0BC37CF-C34C-AC48-B182-AF29CB68E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7825" y="327025"/>
            <a:ext cx="3714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000" b="1">
                <a:solidFill>
                  <a:schemeClr val="bg1"/>
                </a:solidFill>
                <a:latin typeface="Arial" panose="020B0604020202020204" pitchFamily="34" charset="0"/>
              </a:rPr>
              <a:t>ACE-remmer, ATII antgonist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000" b="1">
                <a:solidFill>
                  <a:schemeClr val="bg1"/>
                </a:solidFill>
                <a:latin typeface="Arial" panose="020B0604020202020204" pitchFamily="34" charset="0"/>
              </a:rPr>
              <a:t>RAA-blokkers</a:t>
            </a:r>
          </a:p>
        </p:txBody>
      </p:sp>
      <p:sp>
        <p:nvSpPr>
          <p:cNvPr id="33" name="Right Arrow 32">
            <a:extLst>
              <a:ext uri="{FF2B5EF4-FFF2-40B4-BE49-F238E27FC236}">
                <a16:creationId xmlns:a16="http://schemas.microsoft.com/office/drawing/2014/main" id="{9BEC7CB3-98DB-B348-8FB3-1537083062D0}"/>
              </a:ext>
            </a:extLst>
          </p:cNvPr>
          <p:cNvSpPr/>
          <p:nvPr/>
        </p:nvSpPr>
        <p:spPr>
          <a:xfrm rot="10800000">
            <a:off x="4286250" y="676275"/>
            <a:ext cx="1143000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F609AE72-9D3E-B440-81B4-80F1A101A451}"/>
              </a:ext>
            </a:extLst>
          </p:cNvPr>
          <p:cNvSpPr/>
          <p:nvPr/>
        </p:nvSpPr>
        <p:spPr>
          <a:xfrm>
            <a:off x="5500688" y="642938"/>
            <a:ext cx="3429000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363" name="Freeform 10">
            <a:extLst>
              <a:ext uri="{FF2B5EF4-FFF2-40B4-BE49-F238E27FC236}">
                <a16:creationId xmlns:a16="http://schemas.microsoft.com/office/drawing/2014/main" id="{94393029-5AED-7745-AC78-EF553B1392BE}"/>
              </a:ext>
            </a:extLst>
          </p:cNvPr>
          <p:cNvSpPr>
            <a:spLocks/>
          </p:cNvSpPr>
          <p:nvPr/>
        </p:nvSpPr>
        <p:spPr bwMode="auto">
          <a:xfrm>
            <a:off x="533400" y="381000"/>
            <a:ext cx="4038600" cy="1154113"/>
          </a:xfrm>
          <a:custGeom>
            <a:avLst/>
            <a:gdLst>
              <a:gd name="T0" fmla="*/ 0 w 2544"/>
              <a:gd name="T1" fmla="*/ 2147483647 h 727"/>
              <a:gd name="T2" fmla="*/ 2147483647 w 2544"/>
              <a:gd name="T3" fmla="*/ 2147483647 h 727"/>
              <a:gd name="T4" fmla="*/ 2147483647 w 2544"/>
              <a:gd name="T5" fmla="*/ 2147483647 h 727"/>
              <a:gd name="T6" fmla="*/ 2147483647 w 2544"/>
              <a:gd name="T7" fmla="*/ 2147483647 h 727"/>
              <a:gd name="T8" fmla="*/ 2147483647 w 2544"/>
              <a:gd name="T9" fmla="*/ 2147483647 h 727"/>
              <a:gd name="T10" fmla="*/ 2147483647 w 2544"/>
              <a:gd name="T11" fmla="*/ 2147483647 h 727"/>
              <a:gd name="T12" fmla="*/ 2147483647 w 2544"/>
              <a:gd name="T13" fmla="*/ 2147483647 h 727"/>
              <a:gd name="T14" fmla="*/ 2147483647 w 2544"/>
              <a:gd name="T15" fmla="*/ 2147483647 h 727"/>
              <a:gd name="T16" fmla="*/ 2147483647 w 2544"/>
              <a:gd name="T17" fmla="*/ 2147483647 h 727"/>
              <a:gd name="T18" fmla="*/ 2147483647 w 2544"/>
              <a:gd name="T19" fmla="*/ 2147483647 h 727"/>
              <a:gd name="T20" fmla="*/ 2147483647 w 2544"/>
              <a:gd name="T21" fmla="*/ 2147483647 h 727"/>
              <a:gd name="T22" fmla="*/ 2147483647 w 2544"/>
              <a:gd name="T23" fmla="*/ 2147483647 h 727"/>
              <a:gd name="T24" fmla="*/ 2147483647 w 2544"/>
              <a:gd name="T25" fmla="*/ 2147483647 h 727"/>
              <a:gd name="T26" fmla="*/ 2147483647 w 2544"/>
              <a:gd name="T27" fmla="*/ 2147483647 h 727"/>
              <a:gd name="T28" fmla="*/ 2147483647 w 2544"/>
              <a:gd name="T29" fmla="*/ 2147483647 h 727"/>
              <a:gd name="T30" fmla="*/ 2147483647 w 2544"/>
              <a:gd name="T31" fmla="*/ 2147483647 h 727"/>
              <a:gd name="T32" fmla="*/ 2147483647 w 2544"/>
              <a:gd name="T33" fmla="*/ 2147483647 h 727"/>
              <a:gd name="T34" fmla="*/ 2147483647 w 2544"/>
              <a:gd name="T35" fmla="*/ 2147483647 h 727"/>
              <a:gd name="T36" fmla="*/ 2147483647 w 2544"/>
              <a:gd name="T37" fmla="*/ 2147483647 h 727"/>
              <a:gd name="T38" fmla="*/ 2147483647 w 2544"/>
              <a:gd name="T39" fmla="*/ 2147483647 h 727"/>
              <a:gd name="T40" fmla="*/ 2147483647 w 2544"/>
              <a:gd name="T41" fmla="*/ 2147483647 h 727"/>
              <a:gd name="T42" fmla="*/ 2147483647 w 2544"/>
              <a:gd name="T43" fmla="*/ 2147483647 h 727"/>
              <a:gd name="T44" fmla="*/ 2147483647 w 2544"/>
              <a:gd name="T45" fmla="*/ 2147483647 h 727"/>
              <a:gd name="T46" fmla="*/ 2147483647 w 2544"/>
              <a:gd name="T47" fmla="*/ 2147483647 h 727"/>
              <a:gd name="T48" fmla="*/ 2147483647 w 2544"/>
              <a:gd name="T49" fmla="*/ 2147483647 h 727"/>
              <a:gd name="T50" fmla="*/ 2147483647 w 2544"/>
              <a:gd name="T51" fmla="*/ 2147483647 h 72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544"/>
              <a:gd name="T79" fmla="*/ 0 h 727"/>
              <a:gd name="T80" fmla="*/ 2544 w 2544"/>
              <a:gd name="T81" fmla="*/ 727 h 72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544" h="727">
                <a:moveTo>
                  <a:pt x="0" y="55"/>
                </a:moveTo>
                <a:cubicBezTo>
                  <a:pt x="52" y="51"/>
                  <a:pt x="104" y="47"/>
                  <a:pt x="156" y="43"/>
                </a:cubicBezTo>
                <a:cubicBezTo>
                  <a:pt x="244" y="35"/>
                  <a:pt x="420" y="19"/>
                  <a:pt x="420" y="19"/>
                </a:cubicBezTo>
                <a:cubicBezTo>
                  <a:pt x="1041" y="33"/>
                  <a:pt x="766" y="0"/>
                  <a:pt x="1032" y="67"/>
                </a:cubicBezTo>
                <a:cubicBezTo>
                  <a:pt x="1028" y="79"/>
                  <a:pt x="1019" y="90"/>
                  <a:pt x="1020" y="103"/>
                </a:cubicBezTo>
                <a:cubicBezTo>
                  <a:pt x="1023" y="128"/>
                  <a:pt x="1044" y="175"/>
                  <a:pt x="1044" y="175"/>
                </a:cubicBezTo>
                <a:cubicBezTo>
                  <a:pt x="1026" y="228"/>
                  <a:pt x="960" y="275"/>
                  <a:pt x="912" y="307"/>
                </a:cubicBezTo>
                <a:cubicBezTo>
                  <a:pt x="908" y="319"/>
                  <a:pt x="908" y="333"/>
                  <a:pt x="900" y="343"/>
                </a:cubicBezTo>
                <a:cubicBezTo>
                  <a:pt x="879" y="370"/>
                  <a:pt x="828" y="415"/>
                  <a:pt x="828" y="415"/>
                </a:cubicBezTo>
                <a:cubicBezTo>
                  <a:pt x="841" y="481"/>
                  <a:pt x="867" y="560"/>
                  <a:pt x="936" y="583"/>
                </a:cubicBezTo>
                <a:cubicBezTo>
                  <a:pt x="952" y="579"/>
                  <a:pt x="968" y="574"/>
                  <a:pt x="984" y="571"/>
                </a:cubicBezTo>
                <a:cubicBezTo>
                  <a:pt x="1008" y="566"/>
                  <a:pt x="1039" y="576"/>
                  <a:pt x="1056" y="559"/>
                </a:cubicBezTo>
                <a:cubicBezTo>
                  <a:pt x="1077" y="538"/>
                  <a:pt x="1072" y="503"/>
                  <a:pt x="1080" y="475"/>
                </a:cubicBezTo>
                <a:cubicBezTo>
                  <a:pt x="1109" y="495"/>
                  <a:pt x="1127" y="499"/>
                  <a:pt x="1140" y="535"/>
                </a:cubicBezTo>
                <a:cubicBezTo>
                  <a:pt x="1147" y="554"/>
                  <a:pt x="1141" y="578"/>
                  <a:pt x="1152" y="595"/>
                </a:cubicBezTo>
                <a:cubicBezTo>
                  <a:pt x="1211" y="683"/>
                  <a:pt x="1285" y="703"/>
                  <a:pt x="1380" y="727"/>
                </a:cubicBezTo>
                <a:cubicBezTo>
                  <a:pt x="1396" y="678"/>
                  <a:pt x="1378" y="647"/>
                  <a:pt x="1368" y="595"/>
                </a:cubicBezTo>
                <a:cubicBezTo>
                  <a:pt x="1384" y="575"/>
                  <a:pt x="1391" y="542"/>
                  <a:pt x="1416" y="535"/>
                </a:cubicBezTo>
                <a:cubicBezTo>
                  <a:pt x="1517" y="506"/>
                  <a:pt x="1563" y="580"/>
                  <a:pt x="1644" y="607"/>
                </a:cubicBezTo>
                <a:cubicBezTo>
                  <a:pt x="1631" y="543"/>
                  <a:pt x="1626" y="523"/>
                  <a:pt x="1572" y="487"/>
                </a:cubicBezTo>
                <a:cubicBezTo>
                  <a:pt x="1554" y="433"/>
                  <a:pt x="1528" y="439"/>
                  <a:pt x="1500" y="391"/>
                </a:cubicBezTo>
                <a:cubicBezTo>
                  <a:pt x="1470" y="338"/>
                  <a:pt x="1456" y="278"/>
                  <a:pt x="1428" y="223"/>
                </a:cubicBezTo>
                <a:cubicBezTo>
                  <a:pt x="1434" y="187"/>
                  <a:pt x="1426" y="141"/>
                  <a:pt x="1452" y="115"/>
                </a:cubicBezTo>
                <a:cubicBezTo>
                  <a:pt x="1461" y="106"/>
                  <a:pt x="1477" y="109"/>
                  <a:pt x="1488" y="103"/>
                </a:cubicBezTo>
                <a:cubicBezTo>
                  <a:pt x="1509" y="93"/>
                  <a:pt x="1528" y="79"/>
                  <a:pt x="1548" y="67"/>
                </a:cubicBezTo>
                <a:cubicBezTo>
                  <a:pt x="2520" y="79"/>
                  <a:pt x="2188" y="79"/>
                  <a:pt x="2544" y="79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Freeform 12">
            <a:extLst>
              <a:ext uri="{FF2B5EF4-FFF2-40B4-BE49-F238E27FC236}">
                <a16:creationId xmlns:a16="http://schemas.microsoft.com/office/drawing/2014/main" id="{21CED0CA-FA36-F744-8DCF-7BB9DC983C1D}"/>
              </a:ext>
            </a:extLst>
          </p:cNvPr>
          <p:cNvSpPr>
            <a:spLocks/>
          </p:cNvSpPr>
          <p:nvPr/>
        </p:nvSpPr>
        <p:spPr bwMode="auto">
          <a:xfrm>
            <a:off x="395288" y="971550"/>
            <a:ext cx="4233862" cy="860425"/>
          </a:xfrm>
          <a:custGeom>
            <a:avLst/>
            <a:gdLst>
              <a:gd name="T0" fmla="*/ 2147483647 w 2667"/>
              <a:gd name="T1" fmla="*/ 0 h 542"/>
              <a:gd name="T2" fmla="*/ 2147483647 w 2667"/>
              <a:gd name="T3" fmla="*/ 0 h 542"/>
              <a:gd name="T4" fmla="*/ 2147483647 w 2667"/>
              <a:gd name="T5" fmla="*/ 2147483647 h 542"/>
              <a:gd name="T6" fmla="*/ 2147483647 w 2667"/>
              <a:gd name="T7" fmla="*/ 2147483647 h 542"/>
              <a:gd name="T8" fmla="*/ 2147483647 w 2667"/>
              <a:gd name="T9" fmla="*/ 2147483647 h 542"/>
              <a:gd name="T10" fmla="*/ 2147483647 w 2667"/>
              <a:gd name="T11" fmla="*/ 2147483647 h 542"/>
              <a:gd name="T12" fmla="*/ 2147483647 w 2667"/>
              <a:gd name="T13" fmla="*/ 2147483647 h 542"/>
              <a:gd name="T14" fmla="*/ 2147483647 w 2667"/>
              <a:gd name="T15" fmla="*/ 2147483647 h 542"/>
              <a:gd name="T16" fmla="*/ 2147483647 w 2667"/>
              <a:gd name="T17" fmla="*/ 2147483647 h 542"/>
              <a:gd name="T18" fmla="*/ 2147483647 w 2667"/>
              <a:gd name="T19" fmla="*/ 2147483647 h 542"/>
              <a:gd name="T20" fmla="*/ 2147483647 w 2667"/>
              <a:gd name="T21" fmla="*/ 2147483647 h 542"/>
              <a:gd name="T22" fmla="*/ 2147483647 w 2667"/>
              <a:gd name="T23" fmla="*/ 2147483647 h 542"/>
              <a:gd name="T24" fmla="*/ 2147483647 w 2667"/>
              <a:gd name="T25" fmla="*/ 2147483647 h 542"/>
              <a:gd name="T26" fmla="*/ 2147483647 w 2667"/>
              <a:gd name="T27" fmla="*/ 2147483647 h 542"/>
              <a:gd name="T28" fmla="*/ 2147483647 w 2667"/>
              <a:gd name="T29" fmla="*/ 2147483647 h 542"/>
              <a:gd name="T30" fmla="*/ 2147483647 w 2667"/>
              <a:gd name="T31" fmla="*/ 2147483647 h 542"/>
              <a:gd name="T32" fmla="*/ 2147483647 w 2667"/>
              <a:gd name="T33" fmla="*/ 2147483647 h 542"/>
              <a:gd name="T34" fmla="*/ 2147483647 w 2667"/>
              <a:gd name="T35" fmla="*/ 2147483647 h 542"/>
              <a:gd name="T36" fmla="*/ 2147483647 w 2667"/>
              <a:gd name="T37" fmla="*/ 2147483647 h 542"/>
              <a:gd name="T38" fmla="*/ 2147483647 w 2667"/>
              <a:gd name="T39" fmla="*/ 2147483647 h 542"/>
              <a:gd name="T40" fmla="*/ 2147483647 w 2667"/>
              <a:gd name="T41" fmla="*/ 2147483647 h 542"/>
              <a:gd name="T42" fmla="*/ 2147483647 w 2667"/>
              <a:gd name="T43" fmla="*/ 2147483647 h 542"/>
              <a:gd name="T44" fmla="*/ 2147483647 w 2667"/>
              <a:gd name="T45" fmla="*/ 2147483647 h 542"/>
              <a:gd name="T46" fmla="*/ 2147483647 w 2667"/>
              <a:gd name="T47" fmla="*/ 2147483647 h 542"/>
              <a:gd name="T48" fmla="*/ 2147483647 w 2667"/>
              <a:gd name="T49" fmla="*/ 2147483647 h 542"/>
              <a:gd name="T50" fmla="*/ 2147483647 w 2667"/>
              <a:gd name="T51" fmla="*/ 2147483647 h 542"/>
              <a:gd name="T52" fmla="*/ 2147483647 w 2667"/>
              <a:gd name="T53" fmla="*/ 2147483647 h 542"/>
              <a:gd name="T54" fmla="*/ 2147483647 w 2667"/>
              <a:gd name="T55" fmla="*/ 2147483647 h 54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667"/>
              <a:gd name="T85" fmla="*/ 0 h 542"/>
              <a:gd name="T86" fmla="*/ 2667 w 2667"/>
              <a:gd name="T87" fmla="*/ 542 h 54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667" h="542">
                <a:moveTo>
                  <a:pt x="27" y="0"/>
                </a:moveTo>
                <a:cubicBezTo>
                  <a:pt x="171" y="29"/>
                  <a:pt x="0" y="0"/>
                  <a:pt x="279" y="0"/>
                </a:cubicBezTo>
                <a:cubicBezTo>
                  <a:pt x="423" y="0"/>
                  <a:pt x="567" y="8"/>
                  <a:pt x="711" y="12"/>
                </a:cubicBezTo>
                <a:cubicBezTo>
                  <a:pt x="762" y="46"/>
                  <a:pt x="806" y="50"/>
                  <a:pt x="867" y="60"/>
                </a:cubicBezTo>
                <a:cubicBezTo>
                  <a:pt x="859" y="72"/>
                  <a:pt x="853" y="86"/>
                  <a:pt x="843" y="96"/>
                </a:cubicBezTo>
                <a:cubicBezTo>
                  <a:pt x="833" y="106"/>
                  <a:pt x="810" y="106"/>
                  <a:pt x="807" y="120"/>
                </a:cubicBezTo>
                <a:cubicBezTo>
                  <a:pt x="801" y="144"/>
                  <a:pt x="813" y="169"/>
                  <a:pt x="819" y="192"/>
                </a:cubicBezTo>
                <a:cubicBezTo>
                  <a:pt x="821" y="198"/>
                  <a:pt x="850" y="279"/>
                  <a:pt x="867" y="288"/>
                </a:cubicBezTo>
                <a:cubicBezTo>
                  <a:pt x="906" y="307"/>
                  <a:pt x="1013" y="327"/>
                  <a:pt x="1059" y="336"/>
                </a:cubicBezTo>
                <a:cubicBezTo>
                  <a:pt x="1067" y="324"/>
                  <a:pt x="1069" y="300"/>
                  <a:pt x="1083" y="300"/>
                </a:cubicBezTo>
                <a:cubicBezTo>
                  <a:pt x="1103" y="300"/>
                  <a:pt x="1114" y="326"/>
                  <a:pt x="1131" y="336"/>
                </a:cubicBezTo>
                <a:cubicBezTo>
                  <a:pt x="1142" y="342"/>
                  <a:pt x="1156" y="342"/>
                  <a:pt x="1167" y="348"/>
                </a:cubicBezTo>
                <a:cubicBezTo>
                  <a:pt x="1180" y="354"/>
                  <a:pt x="1191" y="364"/>
                  <a:pt x="1203" y="372"/>
                </a:cubicBezTo>
                <a:cubicBezTo>
                  <a:pt x="1228" y="409"/>
                  <a:pt x="1258" y="426"/>
                  <a:pt x="1299" y="444"/>
                </a:cubicBezTo>
                <a:cubicBezTo>
                  <a:pt x="1322" y="454"/>
                  <a:pt x="1371" y="468"/>
                  <a:pt x="1371" y="468"/>
                </a:cubicBezTo>
                <a:cubicBezTo>
                  <a:pt x="1419" y="456"/>
                  <a:pt x="1473" y="457"/>
                  <a:pt x="1515" y="432"/>
                </a:cubicBezTo>
                <a:cubicBezTo>
                  <a:pt x="1555" y="408"/>
                  <a:pt x="1591" y="375"/>
                  <a:pt x="1635" y="360"/>
                </a:cubicBezTo>
                <a:cubicBezTo>
                  <a:pt x="1656" y="353"/>
                  <a:pt x="1602" y="391"/>
                  <a:pt x="1587" y="408"/>
                </a:cubicBezTo>
                <a:cubicBezTo>
                  <a:pt x="1578" y="419"/>
                  <a:pt x="1571" y="432"/>
                  <a:pt x="1563" y="444"/>
                </a:cubicBezTo>
                <a:cubicBezTo>
                  <a:pt x="1617" y="480"/>
                  <a:pt x="1658" y="508"/>
                  <a:pt x="1719" y="528"/>
                </a:cubicBezTo>
                <a:cubicBezTo>
                  <a:pt x="1858" y="482"/>
                  <a:pt x="1752" y="542"/>
                  <a:pt x="1803" y="348"/>
                </a:cubicBezTo>
                <a:cubicBezTo>
                  <a:pt x="1810" y="320"/>
                  <a:pt x="1851" y="276"/>
                  <a:pt x="1851" y="276"/>
                </a:cubicBezTo>
                <a:cubicBezTo>
                  <a:pt x="1826" y="200"/>
                  <a:pt x="1838" y="183"/>
                  <a:pt x="1779" y="144"/>
                </a:cubicBezTo>
                <a:cubicBezTo>
                  <a:pt x="1771" y="132"/>
                  <a:pt x="1761" y="121"/>
                  <a:pt x="1755" y="108"/>
                </a:cubicBezTo>
                <a:cubicBezTo>
                  <a:pt x="1749" y="97"/>
                  <a:pt x="1731" y="75"/>
                  <a:pt x="1743" y="72"/>
                </a:cubicBezTo>
                <a:cubicBezTo>
                  <a:pt x="1764" y="67"/>
                  <a:pt x="1783" y="88"/>
                  <a:pt x="1803" y="96"/>
                </a:cubicBezTo>
                <a:cubicBezTo>
                  <a:pt x="1893" y="186"/>
                  <a:pt x="1967" y="176"/>
                  <a:pt x="2091" y="192"/>
                </a:cubicBezTo>
                <a:cubicBezTo>
                  <a:pt x="2287" y="180"/>
                  <a:pt x="2469" y="156"/>
                  <a:pt x="2667" y="156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5" name="Oval 14">
            <a:extLst>
              <a:ext uri="{FF2B5EF4-FFF2-40B4-BE49-F238E27FC236}">
                <a16:creationId xmlns:a16="http://schemas.microsoft.com/office/drawing/2014/main" id="{6E508184-BB81-C646-841A-3DFF75382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685800"/>
            <a:ext cx="2286000" cy="1981200"/>
          </a:xfrm>
          <a:prstGeom prst="ellipse">
            <a:avLst/>
          </a:prstGeom>
          <a:noFill/>
          <a:ln w="38100">
            <a:solidFill>
              <a:schemeClr val="tx2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81926" name="Freeform 18">
            <a:extLst>
              <a:ext uri="{FF2B5EF4-FFF2-40B4-BE49-F238E27FC236}">
                <a16:creationId xmlns:a16="http://schemas.microsoft.com/office/drawing/2014/main" id="{F51EFDD9-82D3-4F46-AB07-299731A017FD}"/>
              </a:ext>
            </a:extLst>
          </p:cNvPr>
          <p:cNvSpPr>
            <a:spLocks/>
          </p:cNvSpPr>
          <p:nvPr/>
        </p:nvSpPr>
        <p:spPr bwMode="auto">
          <a:xfrm>
            <a:off x="1752600" y="2438400"/>
            <a:ext cx="520700" cy="3429000"/>
          </a:xfrm>
          <a:custGeom>
            <a:avLst/>
            <a:gdLst>
              <a:gd name="T0" fmla="*/ 2147483647 w 328"/>
              <a:gd name="T1" fmla="*/ 0 h 2160"/>
              <a:gd name="T2" fmla="*/ 2147483647 w 328"/>
              <a:gd name="T3" fmla="*/ 2147483647 h 2160"/>
              <a:gd name="T4" fmla="*/ 2147483647 w 328"/>
              <a:gd name="T5" fmla="*/ 2147483647 h 2160"/>
              <a:gd name="T6" fmla="*/ 2147483647 w 328"/>
              <a:gd name="T7" fmla="*/ 2147483647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328"/>
              <a:gd name="T13" fmla="*/ 0 h 2160"/>
              <a:gd name="T14" fmla="*/ 328 w 328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8" h="2160">
                <a:moveTo>
                  <a:pt x="40" y="0"/>
                </a:moveTo>
                <a:cubicBezTo>
                  <a:pt x="20" y="372"/>
                  <a:pt x="0" y="744"/>
                  <a:pt x="40" y="960"/>
                </a:cubicBezTo>
                <a:cubicBezTo>
                  <a:pt x="80" y="1176"/>
                  <a:pt x="232" y="1096"/>
                  <a:pt x="280" y="1296"/>
                </a:cubicBezTo>
                <a:cubicBezTo>
                  <a:pt x="328" y="1496"/>
                  <a:pt x="320" y="2008"/>
                  <a:pt x="328" y="2160"/>
                </a:cubicBezTo>
              </a:path>
            </a:pathLst>
          </a:custGeom>
          <a:noFill/>
          <a:ln w="38100">
            <a:solidFill>
              <a:schemeClr val="tx2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81927" name="Freeform 19">
            <a:extLst>
              <a:ext uri="{FF2B5EF4-FFF2-40B4-BE49-F238E27FC236}">
                <a16:creationId xmlns:a16="http://schemas.microsoft.com/office/drawing/2014/main" id="{E485A77B-AAAF-DE41-95CD-443AE84D5769}"/>
              </a:ext>
            </a:extLst>
          </p:cNvPr>
          <p:cNvSpPr>
            <a:spLocks/>
          </p:cNvSpPr>
          <p:nvPr/>
        </p:nvSpPr>
        <p:spPr bwMode="auto">
          <a:xfrm>
            <a:off x="2895600" y="2438400"/>
            <a:ext cx="431800" cy="3505200"/>
          </a:xfrm>
          <a:custGeom>
            <a:avLst/>
            <a:gdLst>
              <a:gd name="T0" fmla="*/ 2147483647 w 272"/>
              <a:gd name="T1" fmla="*/ 0 h 2208"/>
              <a:gd name="T2" fmla="*/ 2147483647 w 272"/>
              <a:gd name="T3" fmla="*/ 2147483647 h 2208"/>
              <a:gd name="T4" fmla="*/ 2147483647 w 272"/>
              <a:gd name="T5" fmla="*/ 2147483647 h 2208"/>
              <a:gd name="T6" fmla="*/ 0 w 272"/>
              <a:gd name="T7" fmla="*/ 2147483647 h 2208"/>
              <a:gd name="T8" fmla="*/ 0 60000 65536"/>
              <a:gd name="T9" fmla="*/ 0 60000 65536"/>
              <a:gd name="T10" fmla="*/ 0 60000 65536"/>
              <a:gd name="T11" fmla="*/ 0 60000 65536"/>
              <a:gd name="T12" fmla="*/ 0 w 272"/>
              <a:gd name="T13" fmla="*/ 0 h 2208"/>
              <a:gd name="T14" fmla="*/ 272 w 272"/>
              <a:gd name="T15" fmla="*/ 2208 h 2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2" h="2208">
                <a:moveTo>
                  <a:pt x="240" y="0"/>
                </a:moveTo>
                <a:cubicBezTo>
                  <a:pt x="256" y="412"/>
                  <a:pt x="272" y="824"/>
                  <a:pt x="240" y="1056"/>
                </a:cubicBezTo>
                <a:cubicBezTo>
                  <a:pt x="208" y="1288"/>
                  <a:pt x="88" y="1200"/>
                  <a:pt x="48" y="1392"/>
                </a:cubicBezTo>
                <a:cubicBezTo>
                  <a:pt x="8" y="1584"/>
                  <a:pt x="4" y="1896"/>
                  <a:pt x="0" y="2208"/>
                </a:cubicBezTo>
              </a:path>
            </a:pathLst>
          </a:custGeom>
          <a:noFill/>
          <a:ln w="38100">
            <a:solidFill>
              <a:schemeClr val="tx2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81928" name="Line 20">
            <a:extLst>
              <a:ext uri="{FF2B5EF4-FFF2-40B4-BE49-F238E27FC236}">
                <a16:creationId xmlns:a16="http://schemas.microsoft.com/office/drawing/2014/main" id="{D8E741BC-8A9B-7F4C-BA05-8638024B2D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1371600"/>
            <a:ext cx="228600" cy="609600"/>
          </a:xfrm>
          <a:prstGeom prst="line">
            <a:avLst/>
          </a:prstGeom>
          <a:noFill/>
          <a:ln w="50800">
            <a:solidFill>
              <a:schemeClr val="tx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81929" name="Line 21">
            <a:extLst>
              <a:ext uri="{FF2B5EF4-FFF2-40B4-BE49-F238E27FC236}">
                <a16:creationId xmlns:a16="http://schemas.microsoft.com/office/drawing/2014/main" id="{55BC504B-B1BC-0240-B7DA-9447F4C6F8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1524000"/>
            <a:ext cx="0" cy="685800"/>
          </a:xfrm>
          <a:prstGeom prst="line">
            <a:avLst/>
          </a:prstGeom>
          <a:noFill/>
          <a:ln w="50800">
            <a:solidFill>
              <a:schemeClr val="tx2">
                <a:lumMod val="50000"/>
              </a:schemeClr>
            </a:solidFill>
            <a:prstDash val="sysDash"/>
            <a:round/>
            <a:headEnd/>
            <a:tailEnd type="triangle" w="med" len="med"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81930" name="Line 22">
            <a:extLst>
              <a:ext uri="{FF2B5EF4-FFF2-40B4-BE49-F238E27FC236}">
                <a16:creationId xmlns:a16="http://schemas.microsoft.com/office/drawing/2014/main" id="{74B114A1-D661-6146-8F18-8569E364AD0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600200"/>
            <a:ext cx="228600" cy="685800"/>
          </a:xfrm>
          <a:prstGeom prst="line">
            <a:avLst/>
          </a:prstGeom>
          <a:noFill/>
          <a:ln w="50800">
            <a:solidFill>
              <a:schemeClr val="tx2">
                <a:lumMod val="50000"/>
              </a:schemeClr>
            </a:solidFill>
            <a:prstDash val="sysDash"/>
            <a:round/>
            <a:headEnd/>
            <a:tailEnd type="triangle" w="med" len="med"/>
          </a:ln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81931" name="Line 23">
            <a:extLst>
              <a:ext uri="{FF2B5EF4-FFF2-40B4-BE49-F238E27FC236}">
                <a16:creationId xmlns:a16="http://schemas.microsoft.com/office/drawing/2014/main" id="{E6691DF3-61D5-F048-BA05-0CE6C25DEB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524000"/>
            <a:ext cx="228600" cy="381000"/>
          </a:xfrm>
          <a:prstGeom prst="line">
            <a:avLst/>
          </a:prstGeom>
          <a:noFill/>
          <a:ln w="50800">
            <a:solidFill>
              <a:schemeClr val="tx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5372" name="Text Box 24">
            <a:extLst>
              <a:ext uri="{FF2B5EF4-FFF2-40B4-BE49-F238E27FC236}">
                <a16:creationId xmlns:a16="http://schemas.microsoft.com/office/drawing/2014/main" id="{74FC001F-D36A-1142-B87D-B46C2519A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-65088"/>
            <a:ext cx="1114425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000" b="1">
                <a:solidFill>
                  <a:schemeClr val="bg1"/>
                </a:solidFill>
                <a:latin typeface="Arial" panose="020B0604020202020204" pitchFamily="34" charset="0"/>
              </a:rPr>
              <a:t>afferent</a:t>
            </a:r>
          </a:p>
        </p:txBody>
      </p:sp>
      <p:sp>
        <p:nvSpPr>
          <p:cNvPr id="15373" name="Text Box 25">
            <a:extLst>
              <a:ext uri="{FF2B5EF4-FFF2-40B4-BE49-F238E27FC236}">
                <a16:creationId xmlns:a16="http://schemas.microsoft.com/office/drawing/2014/main" id="{D3E80467-BD8B-8B44-8D52-AB5F0B3F7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0"/>
            <a:ext cx="1114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000" b="1">
                <a:solidFill>
                  <a:schemeClr val="bg1"/>
                </a:solidFill>
                <a:latin typeface="Arial" panose="020B0604020202020204" pitchFamily="34" charset="0"/>
              </a:rPr>
              <a:t>efferent</a:t>
            </a:r>
          </a:p>
        </p:txBody>
      </p:sp>
      <p:sp>
        <p:nvSpPr>
          <p:cNvPr id="15374" name="Text Box 26">
            <a:extLst>
              <a:ext uri="{FF2B5EF4-FFF2-40B4-BE49-F238E27FC236}">
                <a16:creationId xmlns:a16="http://schemas.microsoft.com/office/drawing/2014/main" id="{A8E9D291-1E79-244B-AABD-8A6935B3D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1506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000" b="1">
                <a:solidFill>
                  <a:srgbClr val="FF3300"/>
                </a:solidFill>
                <a:latin typeface="Arial" panose="020B0604020202020204" pitchFamily="34" charset="0"/>
              </a:rPr>
              <a:t>300 ml/min</a:t>
            </a:r>
          </a:p>
        </p:txBody>
      </p:sp>
      <p:sp>
        <p:nvSpPr>
          <p:cNvPr id="15375" name="Text Box 29">
            <a:extLst>
              <a:ext uri="{FF2B5EF4-FFF2-40B4-BE49-F238E27FC236}">
                <a16:creationId xmlns:a16="http://schemas.microsoft.com/office/drawing/2014/main" id="{559B5C9D-51AC-4746-B460-CA12F2EE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2703513"/>
            <a:ext cx="1184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rgbClr val="FF0000"/>
                </a:solidFill>
                <a:latin typeface="Arial" panose="020B0604020202020204" pitchFamily="34" charset="0"/>
              </a:rPr>
              <a:t>15</a:t>
            </a: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 ml/min</a:t>
            </a:r>
          </a:p>
        </p:txBody>
      </p:sp>
      <p:sp>
        <p:nvSpPr>
          <p:cNvPr id="15376" name="Text Box 30">
            <a:extLst>
              <a:ext uri="{FF2B5EF4-FFF2-40B4-BE49-F238E27FC236}">
                <a16:creationId xmlns:a16="http://schemas.microsoft.com/office/drawing/2014/main" id="{D89ACE24-ECB0-FE4C-B304-50BE7DAA4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971800"/>
            <a:ext cx="877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22 l/dg</a:t>
            </a:r>
          </a:p>
        </p:txBody>
      </p:sp>
      <p:sp>
        <p:nvSpPr>
          <p:cNvPr id="15377" name="Text Box 31">
            <a:extLst>
              <a:ext uri="{FF2B5EF4-FFF2-40B4-BE49-F238E27FC236}">
                <a16:creationId xmlns:a16="http://schemas.microsoft.com/office/drawing/2014/main" id="{9C0EA997-F02F-0642-A522-0C608386E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676400"/>
            <a:ext cx="3721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= filtratie door positieve filtratiedruk</a:t>
            </a:r>
          </a:p>
        </p:txBody>
      </p:sp>
      <p:sp>
        <p:nvSpPr>
          <p:cNvPr id="15378" name="Text Box 32">
            <a:extLst>
              <a:ext uri="{FF2B5EF4-FFF2-40B4-BE49-F238E27FC236}">
                <a16:creationId xmlns:a16="http://schemas.microsoft.com/office/drawing/2014/main" id="{7F9855CE-2393-1E4D-ACAE-DA0A9FA86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833688"/>
            <a:ext cx="37004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= MINDER effectieve klaring, afval</a:t>
            </a:r>
          </a:p>
        </p:txBody>
      </p:sp>
      <p:sp>
        <p:nvSpPr>
          <p:cNvPr id="15379" name="Text Box 33">
            <a:extLst>
              <a:ext uri="{FF2B5EF4-FFF2-40B4-BE49-F238E27FC236}">
                <a16:creationId xmlns:a16="http://schemas.microsoft.com/office/drawing/2014/main" id="{670CF265-80CE-9944-AA7A-17D3E6AF5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113" y="3200400"/>
            <a:ext cx="1327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600">
                <a:solidFill>
                  <a:schemeClr val="bg1"/>
                </a:solidFill>
                <a:latin typeface="Arial" panose="020B0604020202020204" pitchFamily="34" charset="0"/>
              </a:rPr>
              <a:t>ureum, kreat</a:t>
            </a:r>
          </a:p>
        </p:txBody>
      </p:sp>
      <p:sp>
        <p:nvSpPr>
          <p:cNvPr id="15380" name="Text Box 34">
            <a:extLst>
              <a:ext uri="{FF2B5EF4-FFF2-40B4-BE49-F238E27FC236}">
                <a16:creationId xmlns:a16="http://schemas.microsoft.com/office/drawing/2014/main" id="{19D6B17B-3257-4D4F-B476-2FE8EFEA7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038" y="3565525"/>
            <a:ext cx="15287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600">
                <a:solidFill>
                  <a:schemeClr val="bg1"/>
                </a:solidFill>
                <a:latin typeface="Arial" panose="020B0604020202020204" pitchFamily="34" charset="0"/>
              </a:rPr>
              <a:t>Na, K, Cl, H2O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600">
                <a:solidFill>
                  <a:schemeClr val="bg1"/>
                </a:solidFill>
                <a:latin typeface="Arial" panose="020B0604020202020204" pitchFamily="34" charset="0"/>
              </a:rPr>
              <a:t>glucose</a:t>
            </a:r>
          </a:p>
        </p:txBody>
      </p:sp>
      <p:sp>
        <p:nvSpPr>
          <p:cNvPr id="15381" name="Text Box 35">
            <a:extLst>
              <a:ext uri="{FF2B5EF4-FFF2-40B4-BE49-F238E27FC236}">
                <a16:creationId xmlns:a16="http://schemas.microsoft.com/office/drawing/2014/main" id="{559D7D5E-B3D3-2F40-BA01-1247D4026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5" y="3633788"/>
            <a:ext cx="1998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= 90 %  resorbtie </a:t>
            </a:r>
          </a:p>
        </p:txBody>
      </p:sp>
      <p:sp>
        <p:nvSpPr>
          <p:cNvPr id="81942" name="Line 36">
            <a:extLst>
              <a:ext uri="{FF2B5EF4-FFF2-40B4-BE49-F238E27FC236}">
                <a16:creationId xmlns:a16="http://schemas.microsoft.com/office/drawing/2014/main" id="{8BA327CD-46E1-AD40-9401-2D17951902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648200"/>
            <a:ext cx="0" cy="1447800"/>
          </a:xfrm>
          <a:prstGeom prst="line">
            <a:avLst/>
          </a:prstGeom>
          <a:noFill/>
          <a:ln w="50800">
            <a:solidFill>
              <a:schemeClr val="tx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15383" name="Text Box 37">
            <a:extLst>
              <a:ext uri="{FF2B5EF4-FFF2-40B4-BE49-F238E27FC236}">
                <a16:creationId xmlns:a16="http://schemas.microsoft.com/office/drawing/2014/main" id="{94E266F2-D59E-3D41-ADCC-D062CE9EF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95600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prox tubulus</a:t>
            </a:r>
          </a:p>
        </p:txBody>
      </p:sp>
      <p:sp>
        <p:nvSpPr>
          <p:cNvPr id="15384" name="Text Box 38">
            <a:extLst>
              <a:ext uri="{FF2B5EF4-FFF2-40B4-BE49-F238E27FC236}">
                <a16:creationId xmlns:a16="http://schemas.microsoft.com/office/drawing/2014/main" id="{CE0049E4-904F-8349-A56E-8AF087423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76725"/>
            <a:ext cx="1492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lis van Henle</a:t>
            </a:r>
          </a:p>
        </p:txBody>
      </p:sp>
      <p:sp>
        <p:nvSpPr>
          <p:cNvPr id="15385" name="Text Box 39">
            <a:extLst>
              <a:ext uri="{FF2B5EF4-FFF2-40B4-BE49-F238E27FC236}">
                <a16:creationId xmlns:a16="http://schemas.microsoft.com/office/drawing/2014/main" id="{E5E53E48-4EB3-A14E-B7ED-0892A3CE9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267200"/>
            <a:ext cx="3525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= meer Na, Cl en water resorbtie</a:t>
            </a:r>
          </a:p>
        </p:txBody>
      </p:sp>
      <p:sp>
        <p:nvSpPr>
          <p:cNvPr id="15386" name="Text Box 40">
            <a:extLst>
              <a:ext uri="{FF2B5EF4-FFF2-40B4-BE49-F238E27FC236}">
                <a16:creationId xmlns:a16="http://schemas.microsoft.com/office/drawing/2014/main" id="{00706586-FEB2-3347-85F4-F2D389A23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0"/>
            <a:ext cx="196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distale tubulus &amp;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verzamlesysteem</a:t>
            </a:r>
          </a:p>
        </p:txBody>
      </p:sp>
      <p:sp>
        <p:nvSpPr>
          <p:cNvPr id="15387" name="Text Box 41">
            <a:extLst>
              <a:ext uri="{FF2B5EF4-FFF2-40B4-BE49-F238E27FC236}">
                <a16:creationId xmlns:a16="http://schemas.microsoft.com/office/drawing/2014/main" id="{AF38A096-DE09-114C-B35F-3B6353214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410200"/>
            <a:ext cx="5072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= meer resorbtie Na, K excretie o.i.v. Aldosteron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 en ADH-afhankelijke concentratie</a:t>
            </a:r>
          </a:p>
        </p:txBody>
      </p:sp>
      <p:sp>
        <p:nvSpPr>
          <p:cNvPr id="15388" name="Text Box 42">
            <a:extLst>
              <a:ext uri="{FF2B5EF4-FFF2-40B4-BE49-F238E27FC236}">
                <a16:creationId xmlns:a16="http://schemas.microsoft.com/office/drawing/2014/main" id="{49A90C10-CB9C-AB43-BE89-5F43EFB79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6172200"/>
            <a:ext cx="6869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 b="1">
                <a:solidFill>
                  <a:schemeClr val="bg1"/>
                </a:solidFill>
                <a:latin typeface="Arial" panose="020B0604020202020204" pitchFamily="34" charset="0"/>
              </a:rPr>
              <a:t>URINE, 1/2 liter/ dg, </a:t>
            </a:r>
            <a:r>
              <a:rPr lang="nl-NL" altLang="nl-NL" sz="2400" b="1">
                <a:solidFill>
                  <a:srgbClr val="FF0000"/>
                </a:solidFill>
                <a:latin typeface="Arial" panose="020B0604020202020204" pitchFamily="34" charset="0"/>
              </a:rPr>
              <a:t>sterk</a:t>
            </a:r>
            <a:r>
              <a:rPr lang="nl-NL" altLang="nl-NL" sz="24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nl-NL" altLang="nl-NL" sz="2400" b="1">
                <a:solidFill>
                  <a:srgbClr val="FF0000"/>
                </a:solidFill>
                <a:latin typeface="Arial" panose="020B0604020202020204" pitchFamily="34" charset="0"/>
              </a:rPr>
              <a:t>verminderde</a:t>
            </a:r>
            <a:r>
              <a:rPr lang="nl-NL" altLang="nl-NL" sz="2400" b="1">
                <a:solidFill>
                  <a:schemeClr val="bg1"/>
                </a:solidFill>
                <a:latin typeface="Arial" panose="020B0604020202020204" pitchFamily="34" charset="0"/>
              </a:rPr>
              <a:t> klaring</a:t>
            </a:r>
          </a:p>
        </p:txBody>
      </p:sp>
      <p:sp>
        <p:nvSpPr>
          <p:cNvPr id="15389" name="Text Box 43">
            <a:extLst>
              <a:ext uri="{FF2B5EF4-FFF2-40B4-BE49-F238E27FC236}">
                <a16:creationId xmlns:a16="http://schemas.microsoft.com/office/drawing/2014/main" id="{88BA03C7-F14E-D149-B4B7-ACD62C09C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>
                <a:solidFill>
                  <a:schemeClr val="bg1"/>
                </a:solidFill>
                <a:latin typeface="Arial" panose="020B0604020202020204" pitchFamily="34" charset="0"/>
              </a:rPr>
              <a:t>glomerulus</a:t>
            </a:r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C3CE044C-4174-0748-9CC8-F29A0F059259}"/>
              </a:ext>
            </a:extLst>
          </p:cNvPr>
          <p:cNvSpPr/>
          <p:nvPr/>
        </p:nvSpPr>
        <p:spPr>
          <a:xfrm>
            <a:off x="3857625" y="1071563"/>
            <a:ext cx="357188" cy="14287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39FB73BA-953E-B049-BF19-90B3417118D2}"/>
              </a:ext>
            </a:extLst>
          </p:cNvPr>
          <p:cNvSpPr/>
          <p:nvPr/>
        </p:nvSpPr>
        <p:spPr>
          <a:xfrm rot="10800000">
            <a:off x="3857625" y="500063"/>
            <a:ext cx="357188" cy="14287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392" name="Text Box 25">
            <a:extLst>
              <a:ext uri="{FF2B5EF4-FFF2-40B4-BE49-F238E27FC236}">
                <a16:creationId xmlns:a16="http://schemas.microsoft.com/office/drawing/2014/main" id="{914F85B1-88B0-DA4C-9B08-A8B4258F8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0" y="642938"/>
            <a:ext cx="3714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000" b="1">
                <a:solidFill>
                  <a:schemeClr val="bg1"/>
                </a:solidFill>
                <a:latin typeface="Arial" panose="020B0604020202020204" pitchFamily="34" charset="0"/>
              </a:rPr>
              <a:t>ACE-remmer, ATII antgonist</a:t>
            </a:r>
          </a:p>
        </p:txBody>
      </p:sp>
      <p:sp>
        <p:nvSpPr>
          <p:cNvPr id="33" name="Right Arrow 32">
            <a:extLst>
              <a:ext uri="{FF2B5EF4-FFF2-40B4-BE49-F238E27FC236}">
                <a16:creationId xmlns:a16="http://schemas.microsoft.com/office/drawing/2014/main" id="{5AED48B6-6E03-C840-A835-B094816A289F}"/>
              </a:ext>
            </a:extLst>
          </p:cNvPr>
          <p:cNvSpPr/>
          <p:nvPr/>
        </p:nvSpPr>
        <p:spPr>
          <a:xfrm rot="10800000">
            <a:off x="4286250" y="676275"/>
            <a:ext cx="1143000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954E11FB-C011-7847-A9B0-082D0D94C47E}"/>
              </a:ext>
            </a:extLst>
          </p:cNvPr>
          <p:cNvSpPr/>
          <p:nvPr/>
        </p:nvSpPr>
        <p:spPr>
          <a:xfrm>
            <a:off x="1330325" y="750888"/>
            <a:ext cx="312738" cy="2667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D381600C-7DC2-F446-8B93-D603361A75E2}"/>
              </a:ext>
            </a:extLst>
          </p:cNvPr>
          <p:cNvSpPr/>
          <p:nvPr/>
        </p:nvSpPr>
        <p:spPr>
          <a:xfrm rot="10800000">
            <a:off x="1330325" y="431800"/>
            <a:ext cx="323850" cy="21431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396" name="Text Box 25">
            <a:extLst>
              <a:ext uri="{FF2B5EF4-FFF2-40B4-BE49-F238E27FC236}">
                <a16:creationId xmlns:a16="http://schemas.microsoft.com/office/drawing/2014/main" id="{AB568725-6AC2-2643-AAA1-F7AD15F23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7313" y="0"/>
            <a:ext cx="1347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000" b="1">
                <a:solidFill>
                  <a:schemeClr val="bg1"/>
                </a:solidFill>
                <a:latin typeface="Arial" panose="020B0604020202020204" pitchFamily="34" charset="0"/>
              </a:rPr>
              <a:t>NSAID’s</a:t>
            </a: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>
            <a:extLst>
              <a:ext uri="{FF2B5EF4-FFF2-40B4-BE49-F238E27FC236}">
                <a16:creationId xmlns:a16="http://schemas.microsoft.com/office/drawing/2014/main" id="{E5F5B723-11EF-6543-90EA-7F78B217B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85813"/>
            <a:ext cx="8358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3200">
                <a:solidFill>
                  <a:schemeClr val="bg1"/>
                </a:solidFill>
                <a:latin typeface="AvantGarde Bk BT"/>
              </a:rPr>
              <a:t>snelle screening nierfunctie en performance :</a:t>
            </a:r>
          </a:p>
        </p:txBody>
      </p:sp>
      <p:sp>
        <p:nvSpPr>
          <p:cNvPr id="16387" name="Text Box 6">
            <a:extLst>
              <a:ext uri="{FF2B5EF4-FFF2-40B4-BE49-F238E27FC236}">
                <a16:creationId xmlns:a16="http://schemas.microsoft.com/office/drawing/2014/main" id="{586D0C3F-A3A0-8947-87F0-1A72365DA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2643188"/>
            <a:ext cx="5051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 i="1">
                <a:solidFill>
                  <a:schemeClr val="bg1"/>
                </a:solidFill>
                <a:latin typeface="AvantGarde Bk BT"/>
              </a:rPr>
              <a:t>4. acute postrenale nierinsufficiëntie</a:t>
            </a:r>
            <a:endParaRPr lang="nl-NL" altLang="nl-NL" sz="2400">
              <a:solidFill>
                <a:schemeClr val="bg1"/>
              </a:solidFill>
              <a:latin typeface="AvantGarde Bk BT"/>
            </a:endParaRPr>
          </a:p>
        </p:txBody>
      </p:sp>
      <p:sp>
        <p:nvSpPr>
          <p:cNvPr id="16388" name="Text Box 6">
            <a:extLst>
              <a:ext uri="{FF2B5EF4-FFF2-40B4-BE49-F238E27FC236}">
                <a16:creationId xmlns:a16="http://schemas.microsoft.com/office/drawing/2014/main" id="{317BDAFD-87E7-624E-9025-E94FDBC76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3181350"/>
            <a:ext cx="54768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onderbuik pijn, volle blaas, “ benauwd”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steen-verhaal, rode urine tevoren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neurologische uitval cauda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B7106A2A-90A2-C446-B480-9730F8A1E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930775"/>
            <a:ext cx="70199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nierfunctie 	</a:t>
            </a:r>
            <a:r>
              <a:rPr lang="nl-NL" altLang="nl-NL" sz="2400">
                <a:solidFill>
                  <a:schemeClr val="bg1"/>
                </a:solidFill>
                <a:latin typeface="AvantGarde Bk BT"/>
                <a:sym typeface="Wingdings" pitchFamily="2" charset="2"/>
              </a:rPr>
              <a:t> kreat + eGFR(MDRD)	 klaring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sediment 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ureum opvallend meer gestegen dan kreat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SEH: uroloog / nefroloog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>
            <a:extLst>
              <a:ext uri="{FF2B5EF4-FFF2-40B4-BE49-F238E27FC236}">
                <a16:creationId xmlns:a16="http://schemas.microsoft.com/office/drawing/2014/main" id="{70A91EA0-988A-5941-AEC1-AA33B2287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85813"/>
            <a:ext cx="8243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3200">
                <a:solidFill>
                  <a:schemeClr val="bg1"/>
                </a:solidFill>
                <a:latin typeface="AvantGarde Bk BT"/>
              </a:rPr>
              <a:t>snelle screening nierfunctie en performance:</a:t>
            </a:r>
          </a:p>
        </p:txBody>
      </p:sp>
      <p:sp>
        <p:nvSpPr>
          <p:cNvPr id="4099" name="Text Box 6">
            <a:extLst>
              <a:ext uri="{FF2B5EF4-FFF2-40B4-BE49-F238E27FC236}">
                <a16:creationId xmlns:a16="http://schemas.microsoft.com/office/drawing/2014/main" id="{D6B66739-AC13-5745-99F6-DCBA75225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3181350"/>
            <a:ext cx="3406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 i="1">
                <a:solidFill>
                  <a:schemeClr val="bg1"/>
                </a:solidFill>
                <a:latin typeface="AvantGarde Bk BT"/>
              </a:rPr>
              <a:t>1. acute glomerulonefr</a:t>
            </a:r>
            <a:r>
              <a:rPr lang="nl-NL" altLang="nl-NL" sz="2400" b="1" i="1">
                <a:solidFill>
                  <a:srgbClr val="FF0000"/>
                </a:solidFill>
                <a:latin typeface="AvantGarde Bk BT"/>
              </a:rPr>
              <a:t>itis</a:t>
            </a:r>
            <a:endParaRPr lang="nl-NL" altLang="nl-NL" sz="2400" b="1">
              <a:solidFill>
                <a:srgbClr val="FF0000"/>
              </a:solidFill>
              <a:latin typeface="AvantGarde Bk BT"/>
            </a:endParaRPr>
          </a:p>
        </p:txBody>
      </p:sp>
      <p:sp>
        <p:nvSpPr>
          <p:cNvPr id="4100" name="Text Box 6">
            <a:extLst>
              <a:ext uri="{FF2B5EF4-FFF2-40B4-BE49-F238E27FC236}">
                <a16:creationId xmlns:a16="http://schemas.microsoft.com/office/drawing/2014/main" id="{8FD692CD-1EE0-214A-B5CE-A8A63554A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3752850"/>
            <a:ext cx="3316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 i="1">
                <a:solidFill>
                  <a:schemeClr val="bg1"/>
                </a:solidFill>
                <a:latin typeface="AvantGarde Bk BT"/>
              </a:rPr>
              <a:t>2. acute glomerulo</a:t>
            </a:r>
            <a:r>
              <a:rPr lang="nl-NL" altLang="nl-NL" sz="2400" b="1" i="1">
                <a:solidFill>
                  <a:srgbClr val="FF0000"/>
                </a:solidFill>
                <a:latin typeface="AvantGarde Bk BT"/>
              </a:rPr>
              <a:t>pathie</a:t>
            </a:r>
            <a:endParaRPr lang="nl-NL" altLang="nl-NL" sz="2400" b="1">
              <a:solidFill>
                <a:srgbClr val="FF0000"/>
              </a:solidFill>
              <a:latin typeface="AvantGarde Bk BT"/>
            </a:endParaRPr>
          </a:p>
        </p:txBody>
      </p:sp>
      <p:sp>
        <p:nvSpPr>
          <p:cNvPr id="4101" name="Text Box 6">
            <a:extLst>
              <a:ext uri="{FF2B5EF4-FFF2-40B4-BE49-F238E27FC236}">
                <a16:creationId xmlns:a16="http://schemas.microsoft.com/office/drawing/2014/main" id="{8D0C57EE-2B59-7744-94FB-F8E4A9EEF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4324350"/>
            <a:ext cx="4962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 i="1">
                <a:solidFill>
                  <a:schemeClr val="bg1"/>
                </a:solidFill>
                <a:latin typeface="AvantGarde Bk BT"/>
              </a:rPr>
              <a:t>3. acute prerenale nierinsufficientie</a:t>
            </a:r>
            <a:endParaRPr lang="nl-NL" altLang="nl-NL" sz="2400">
              <a:solidFill>
                <a:schemeClr val="bg1"/>
              </a:solidFill>
              <a:latin typeface="AvantGarde Bk BT"/>
            </a:endParaRP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641B56D7-D2A0-4B4F-8235-35592E0B0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4895850"/>
            <a:ext cx="6862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 i="1">
                <a:solidFill>
                  <a:schemeClr val="bg1"/>
                </a:solidFill>
                <a:latin typeface="AvantGarde Bk BT"/>
              </a:rPr>
              <a:t>4. acute postrenale nierinsufficientie: alle vormen</a:t>
            </a:r>
            <a:endParaRPr lang="nl-NL" altLang="nl-NL" sz="2400">
              <a:solidFill>
                <a:schemeClr val="bg1"/>
              </a:solidFill>
              <a:latin typeface="AvantGarde Bk BT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>
            <a:extLst>
              <a:ext uri="{FF2B5EF4-FFF2-40B4-BE49-F238E27FC236}">
                <a16:creationId xmlns:a16="http://schemas.microsoft.com/office/drawing/2014/main" id="{A5A1F870-A969-734A-958A-E1747FD7E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85813"/>
            <a:ext cx="8358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3200">
                <a:solidFill>
                  <a:schemeClr val="bg1"/>
                </a:solidFill>
                <a:latin typeface="AvantGarde Bk BT"/>
              </a:rPr>
              <a:t>snelle screening nierfunctie en performance :</a:t>
            </a:r>
          </a:p>
        </p:txBody>
      </p:sp>
      <p:sp>
        <p:nvSpPr>
          <p:cNvPr id="5123" name="Text Box 6">
            <a:extLst>
              <a:ext uri="{FF2B5EF4-FFF2-40B4-BE49-F238E27FC236}">
                <a16:creationId xmlns:a16="http://schemas.microsoft.com/office/drawing/2014/main" id="{091FD3AF-972A-2E41-9126-FA769F334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2643188"/>
            <a:ext cx="5926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 i="1">
                <a:solidFill>
                  <a:schemeClr val="bg1"/>
                </a:solidFill>
                <a:latin typeface="AvantGarde Bk BT"/>
              </a:rPr>
              <a:t>1. acute glomerulonefritis : INFLAMMATIE</a:t>
            </a:r>
            <a:endParaRPr lang="nl-NL" altLang="nl-NL" sz="2400">
              <a:solidFill>
                <a:schemeClr val="bg1"/>
              </a:solidFill>
              <a:latin typeface="AvantGarde Bk BT"/>
            </a:endParaRPr>
          </a:p>
        </p:txBody>
      </p:sp>
      <p:sp>
        <p:nvSpPr>
          <p:cNvPr id="5124" name="Text Box 6">
            <a:extLst>
              <a:ext uri="{FF2B5EF4-FFF2-40B4-BE49-F238E27FC236}">
                <a16:creationId xmlns:a16="http://schemas.microsoft.com/office/drawing/2014/main" id="{9EAA5022-2438-5F43-ADCD-8CFCF6F10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3181350"/>
            <a:ext cx="69945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symptomen van systeemziekte SLE of vasculitis 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post streptococcaal ? </a:t>
            </a:r>
            <a:r>
              <a:rPr lang="nl-NL" altLang="nl-NL" sz="2400">
                <a:solidFill>
                  <a:srgbClr val="FF0000"/>
                </a:solidFill>
                <a:latin typeface="AvantGarde Bk BT"/>
              </a:rPr>
              <a:t>ziek, algehele malaise</a:t>
            </a:r>
            <a:endParaRPr lang="nl-NL" altLang="nl-NL" sz="2400">
              <a:solidFill>
                <a:schemeClr val="bg1"/>
              </a:solidFill>
              <a:latin typeface="AvantGarde Bk B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hypertensie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oedemen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A9172EF9-36BA-844C-AF97-87B32C49A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930775"/>
            <a:ext cx="70199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sediment / stick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bepaling proteïnurie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nierfunctie	</a:t>
            </a:r>
            <a:r>
              <a:rPr lang="nl-NL" altLang="nl-NL" sz="2400">
                <a:solidFill>
                  <a:schemeClr val="bg1"/>
                </a:solidFill>
                <a:latin typeface="AvantGarde Bk BT"/>
                <a:sym typeface="Wingdings" pitchFamily="2" charset="2"/>
              </a:rPr>
              <a:t> kreat + eGFR(MDRD)	 klaring</a:t>
            </a:r>
            <a:endParaRPr lang="nl-NL" altLang="nl-NL" sz="2400">
              <a:solidFill>
                <a:schemeClr val="bg1"/>
              </a:solidFill>
              <a:latin typeface="AvantGarde Bk B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SPOED verwijzing naar nefroloog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>
            <a:extLst>
              <a:ext uri="{FF2B5EF4-FFF2-40B4-BE49-F238E27FC236}">
                <a16:creationId xmlns:a16="http://schemas.microsoft.com/office/drawing/2014/main" id="{FD64D0F8-47C0-E040-BDB9-9CDA65E18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2643188"/>
            <a:ext cx="4999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 i="1">
                <a:solidFill>
                  <a:schemeClr val="bg1"/>
                </a:solidFill>
                <a:latin typeface="AvantGarde Bk BT"/>
              </a:rPr>
              <a:t>1. acute glomerulonefritis: sediment</a:t>
            </a:r>
            <a:endParaRPr lang="nl-NL" altLang="nl-NL" sz="2400">
              <a:solidFill>
                <a:schemeClr val="bg1"/>
              </a:solidFill>
              <a:latin typeface="AvantGarde Bk BT"/>
            </a:endParaRPr>
          </a:p>
        </p:txBody>
      </p:sp>
      <p:pic>
        <p:nvPicPr>
          <p:cNvPr id="6147" name="Picture 5" descr="leuco cylinder.jpg">
            <a:extLst>
              <a:ext uri="{FF2B5EF4-FFF2-40B4-BE49-F238E27FC236}">
                <a16:creationId xmlns:a16="http://schemas.microsoft.com/office/drawing/2014/main" id="{A1BF26F6-D72F-9545-A350-D04AF2C129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1438"/>
            <a:ext cx="2195513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6" descr="ery cylinder.jpg">
            <a:extLst>
              <a:ext uri="{FF2B5EF4-FFF2-40B4-BE49-F238E27FC236}">
                <a16:creationId xmlns:a16="http://schemas.microsoft.com/office/drawing/2014/main" id="{B3EE3D20-0FA8-9140-AB0C-6E006B790F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881438"/>
            <a:ext cx="2395537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" descr="korrelcylinder.jpg">
            <a:extLst>
              <a:ext uri="{FF2B5EF4-FFF2-40B4-BE49-F238E27FC236}">
                <a16:creationId xmlns:a16="http://schemas.microsoft.com/office/drawing/2014/main" id="{346EAF02-F3B2-6242-894B-1BB749EC69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288" y="3881438"/>
            <a:ext cx="2362200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6">
            <a:extLst>
              <a:ext uri="{FF2B5EF4-FFF2-40B4-BE49-F238E27FC236}">
                <a16:creationId xmlns:a16="http://schemas.microsoft.com/office/drawing/2014/main" id="{4B6ED925-D9D3-9944-A6E4-A7A82328D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" y="5686425"/>
            <a:ext cx="2147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leuco cylinder</a:t>
            </a:r>
          </a:p>
        </p:txBody>
      </p:sp>
      <p:sp>
        <p:nvSpPr>
          <p:cNvPr id="6151" name="Text Box 6">
            <a:extLst>
              <a:ext uri="{FF2B5EF4-FFF2-40B4-BE49-F238E27FC236}">
                <a16:creationId xmlns:a16="http://schemas.microsoft.com/office/drawing/2014/main" id="{6A5C0247-8338-E346-BF3A-619A26436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925" y="5686425"/>
            <a:ext cx="2068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ery cylinder</a:t>
            </a:r>
          </a:p>
        </p:txBody>
      </p:sp>
      <p:sp>
        <p:nvSpPr>
          <p:cNvPr id="6152" name="Text Box 6">
            <a:extLst>
              <a:ext uri="{FF2B5EF4-FFF2-40B4-BE49-F238E27FC236}">
                <a16:creationId xmlns:a16="http://schemas.microsoft.com/office/drawing/2014/main" id="{25C24B79-A69D-8142-BFD6-5512BA8A7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5686425"/>
            <a:ext cx="2357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korrel cylinder</a:t>
            </a:r>
          </a:p>
        </p:txBody>
      </p:sp>
      <p:sp>
        <p:nvSpPr>
          <p:cNvPr id="6153" name="Tekstvak 10">
            <a:extLst>
              <a:ext uri="{FF2B5EF4-FFF2-40B4-BE49-F238E27FC236}">
                <a16:creationId xmlns:a16="http://schemas.microsoft.com/office/drawing/2014/main" id="{593BB10B-9ED8-BD43-BD1B-CBD3AF40D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3155950"/>
            <a:ext cx="1382713" cy="23082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rial" panose="020B0604020202020204" pitchFamily="34" charset="0"/>
              </a:rPr>
              <a:t>stick: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24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rial" panose="020B0604020202020204" pitchFamily="34" charset="0"/>
              </a:rPr>
              <a:t>ery ++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rial" panose="020B0604020202020204" pitchFamily="34" charset="0"/>
              </a:rPr>
              <a:t>leuco ++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rial" panose="020B0604020202020204" pitchFamily="34" charset="0"/>
              </a:rPr>
              <a:t>eiwit ++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rial" panose="020B0604020202020204" pitchFamily="34" charset="0"/>
              </a:rPr>
              <a:t>nitriet --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>
            <a:extLst>
              <a:ext uri="{FF2B5EF4-FFF2-40B4-BE49-F238E27FC236}">
                <a16:creationId xmlns:a16="http://schemas.microsoft.com/office/drawing/2014/main" id="{6E44793C-4C81-364E-AD29-0233E7F91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2643188"/>
            <a:ext cx="416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 i="1">
                <a:solidFill>
                  <a:schemeClr val="bg1"/>
                </a:solidFill>
                <a:latin typeface="AvantGarde Bk BT"/>
              </a:rPr>
              <a:t>1. acute glomerulonefritis: PA</a:t>
            </a:r>
            <a:endParaRPr lang="nl-NL" altLang="nl-NL" sz="2400">
              <a:solidFill>
                <a:schemeClr val="bg1"/>
              </a:solidFill>
              <a:latin typeface="AvantGarde Bk BT"/>
            </a:endParaRPr>
          </a:p>
        </p:txBody>
      </p:sp>
      <p:sp>
        <p:nvSpPr>
          <p:cNvPr id="7171" name="Text Box 6">
            <a:extLst>
              <a:ext uri="{FF2B5EF4-FFF2-40B4-BE49-F238E27FC236}">
                <a16:creationId xmlns:a16="http://schemas.microsoft.com/office/drawing/2014/main" id="{84E90C2C-51F8-4C42-A7C2-C70F12A53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000" y="5929313"/>
            <a:ext cx="1349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normaal</a:t>
            </a:r>
          </a:p>
        </p:txBody>
      </p:sp>
      <p:sp>
        <p:nvSpPr>
          <p:cNvPr id="7172" name="Text Box 6">
            <a:extLst>
              <a:ext uri="{FF2B5EF4-FFF2-40B4-BE49-F238E27FC236}">
                <a16:creationId xmlns:a16="http://schemas.microsoft.com/office/drawing/2014/main" id="{316C4AA2-4553-9546-A233-926D7ACA3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3" y="5857875"/>
            <a:ext cx="2424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glomerulonefritis</a:t>
            </a:r>
          </a:p>
        </p:txBody>
      </p:sp>
      <p:pic>
        <p:nvPicPr>
          <p:cNvPr id="7173" name="Picture 13" descr="GN 2.JPG">
            <a:extLst>
              <a:ext uri="{FF2B5EF4-FFF2-40B4-BE49-F238E27FC236}">
                <a16:creationId xmlns:a16="http://schemas.microsoft.com/office/drawing/2014/main" id="{F6878F5D-EED5-9C4C-B1CC-25EB94C656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313" y="3276600"/>
            <a:ext cx="3968750" cy="265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4" descr="F:\Mijn documenten\Mijn afbeeldingen\glomerulus3.jpg">
            <a:extLst>
              <a:ext uri="{FF2B5EF4-FFF2-40B4-BE49-F238E27FC236}">
                <a16:creationId xmlns:a16="http://schemas.microsoft.com/office/drawing/2014/main" id="{C03EEF3D-697B-DB44-BDBB-B6ED24CEB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3286125"/>
            <a:ext cx="3827463" cy="26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>
            <a:extLst>
              <a:ext uri="{FF2B5EF4-FFF2-40B4-BE49-F238E27FC236}">
                <a16:creationId xmlns:a16="http://schemas.microsoft.com/office/drawing/2014/main" id="{D9094809-88F4-554F-9FD1-BD4DF28F1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85813"/>
            <a:ext cx="8358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3200">
                <a:solidFill>
                  <a:schemeClr val="bg1"/>
                </a:solidFill>
                <a:latin typeface="AvantGarde Bk BT"/>
              </a:rPr>
              <a:t>snelle screening nierfunctie en performance :</a:t>
            </a:r>
          </a:p>
        </p:txBody>
      </p:sp>
      <p:sp>
        <p:nvSpPr>
          <p:cNvPr id="8195" name="Text Box 6">
            <a:extLst>
              <a:ext uri="{FF2B5EF4-FFF2-40B4-BE49-F238E27FC236}">
                <a16:creationId xmlns:a16="http://schemas.microsoft.com/office/drawing/2014/main" id="{7862D97E-CAB4-CE42-9635-3087626FE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2643188"/>
            <a:ext cx="7932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 i="1">
                <a:solidFill>
                  <a:schemeClr val="bg1"/>
                </a:solidFill>
                <a:latin typeface="AvantGarde Bk BT"/>
              </a:rPr>
              <a:t>2. acute glomerulopathie : GEEN ACUTE INFLAMMATIE</a:t>
            </a:r>
            <a:endParaRPr lang="nl-NL" altLang="nl-NL" sz="2400">
              <a:solidFill>
                <a:schemeClr val="bg1"/>
              </a:solidFill>
              <a:latin typeface="AvantGarde Bk BT"/>
            </a:endParaRPr>
          </a:p>
        </p:txBody>
      </p:sp>
      <p:sp>
        <p:nvSpPr>
          <p:cNvPr id="8196" name="Text Box 6">
            <a:extLst>
              <a:ext uri="{FF2B5EF4-FFF2-40B4-BE49-F238E27FC236}">
                <a16:creationId xmlns:a16="http://schemas.microsoft.com/office/drawing/2014/main" id="{6802385E-D499-B64D-A08E-70FFD7104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3181350"/>
            <a:ext cx="8458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geen algemene symptomen </a:t>
            </a:r>
            <a:r>
              <a:rPr lang="nl-NL" altLang="nl-NL" sz="2400">
                <a:solidFill>
                  <a:srgbClr val="FF0000"/>
                </a:solidFill>
                <a:latin typeface="AvantGarde Bk BT"/>
              </a:rPr>
              <a:t>niet ziek, geen algehele malaise</a:t>
            </a:r>
            <a:endParaRPr lang="nl-NL" altLang="nl-NL" sz="2400">
              <a:solidFill>
                <a:schemeClr val="bg1"/>
              </a:solidFill>
              <a:latin typeface="AvantGarde Bk B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recente bovenste luchtweg infectie 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hypertensie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snel ontstane oedemen tgv nefrotisch syndroom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E5E276BF-D76F-D84C-A2AF-A42188713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930775"/>
            <a:ext cx="70199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sediment / stick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bepaling proteïnurie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nierfunctie	</a:t>
            </a:r>
            <a:r>
              <a:rPr lang="nl-NL" altLang="nl-NL" sz="2400">
                <a:solidFill>
                  <a:schemeClr val="bg1"/>
                </a:solidFill>
                <a:latin typeface="AvantGarde Bk BT"/>
                <a:sym typeface="Wingdings" pitchFamily="2" charset="2"/>
              </a:rPr>
              <a:t> kreat + eGFR(MDRD)	 klaring</a:t>
            </a:r>
            <a:endParaRPr lang="nl-NL" altLang="nl-NL" sz="2400">
              <a:solidFill>
                <a:schemeClr val="bg1"/>
              </a:solidFill>
              <a:latin typeface="AvantGarde Bk B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SNELLE verwijzing naar nefroloog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>
            <a:extLst>
              <a:ext uri="{FF2B5EF4-FFF2-40B4-BE49-F238E27FC236}">
                <a16:creationId xmlns:a16="http://schemas.microsoft.com/office/drawing/2014/main" id="{3F40378F-B676-0647-B43F-25ABD8602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2643188"/>
            <a:ext cx="4932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 i="1">
                <a:solidFill>
                  <a:schemeClr val="bg1"/>
                </a:solidFill>
                <a:latin typeface="AvantGarde Bk BT"/>
              </a:rPr>
              <a:t>2. acute glomerulopathie: sediment</a:t>
            </a:r>
            <a:endParaRPr lang="nl-NL" altLang="nl-NL" sz="2400">
              <a:solidFill>
                <a:schemeClr val="bg1"/>
              </a:solidFill>
              <a:latin typeface="AvantGarde Bk BT"/>
            </a:endParaRPr>
          </a:p>
        </p:txBody>
      </p:sp>
      <p:sp>
        <p:nvSpPr>
          <p:cNvPr id="9219" name="Text Box 6">
            <a:extLst>
              <a:ext uri="{FF2B5EF4-FFF2-40B4-BE49-F238E27FC236}">
                <a16:creationId xmlns:a16="http://schemas.microsoft.com/office/drawing/2014/main" id="{1A56EFEA-A4A5-1841-A642-F8DDD44E7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" y="5643563"/>
            <a:ext cx="2289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hyaline cylinder</a:t>
            </a:r>
          </a:p>
        </p:txBody>
      </p:sp>
      <p:pic>
        <p:nvPicPr>
          <p:cNvPr id="9220" name="Picture 5" descr="hyaline cylinder.jpg">
            <a:extLst>
              <a:ext uri="{FF2B5EF4-FFF2-40B4-BE49-F238E27FC236}">
                <a16:creationId xmlns:a16="http://schemas.microsoft.com/office/drawing/2014/main" id="{04EA78AB-A66F-A248-9E62-28BFA4086F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357563"/>
            <a:ext cx="3260725" cy="215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kstvak 5">
            <a:extLst>
              <a:ext uri="{FF2B5EF4-FFF2-40B4-BE49-F238E27FC236}">
                <a16:creationId xmlns:a16="http://schemas.microsoft.com/office/drawing/2014/main" id="{F683066C-0931-B04F-B59E-BCD6E80BF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3155950"/>
            <a:ext cx="1246188" cy="23082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rial" panose="020B0604020202020204" pitchFamily="34" charset="0"/>
              </a:rPr>
              <a:t>stick: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24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rial" panose="020B0604020202020204" pitchFamily="34" charset="0"/>
              </a:rPr>
              <a:t>ery +/-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rial" panose="020B0604020202020204" pitchFamily="34" charset="0"/>
              </a:rPr>
              <a:t>leuco --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rial" panose="020B0604020202020204" pitchFamily="34" charset="0"/>
              </a:rPr>
              <a:t>eiwit ++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rial" panose="020B0604020202020204" pitchFamily="34" charset="0"/>
              </a:rPr>
              <a:t>nitriet --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>
            <a:extLst>
              <a:ext uri="{FF2B5EF4-FFF2-40B4-BE49-F238E27FC236}">
                <a16:creationId xmlns:a16="http://schemas.microsoft.com/office/drawing/2014/main" id="{5594276F-2564-E942-A602-14D2667E7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85813"/>
            <a:ext cx="8358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3200">
                <a:solidFill>
                  <a:schemeClr val="bg1"/>
                </a:solidFill>
                <a:latin typeface="AvantGarde Bk BT"/>
              </a:rPr>
              <a:t>snelle screening nierfunctie en performance :</a:t>
            </a:r>
          </a:p>
        </p:txBody>
      </p:sp>
      <p:sp>
        <p:nvSpPr>
          <p:cNvPr id="10243" name="Text Box 6">
            <a:extLst>
              <a:ext uri="{FF2B5EF4-FFF2-40B4-BE49-F238E27FC236}">
                <a16:creationId xmlns:a16="http://schemas.microsoft.com/office/drawing/2014/main" id="{96C641AD-20F4-1A4E-A46D-BC8C712F6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2643188"/>
            <a:ext cx="4916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 i="1">
                <a:solidFill>
                  <a:schemeClr val="bg1"/>
                </a:solidFill>
                <a:latin typeface="AvantGarde Bk BT"/>
              </a:rPr>
              <a:t>3. acute </a:t>
            </a:r>
            <a:r>
              <a:rPr lang="nl-NL" altLang="nl-NL" sz="2400" i="1">
                <a:solidFill>
                  <a:srgbClr val="FF0000"/>
                </a:solidFill>
                <a:latin typeface="AvantGarde Bk BT"/>
              </a:rPr>
              <a:t>prerenale</a:t>
            </a:r>
            <a:r>
              <a:rPr lang="nl-NL" altLang="nl-NL" sz="2400" i="1">
                <a:solidFill>
                  <a:schemeClr val="bg1"/>
                </a:solidFill>
                <a:latin typeface="AvantGarde Bk BT"/>
              </a:rPr>
              <a:t> nierinsufficiëntie</a:t>
            </a:r>
            <a:endParaRPr lang="nl-NL" altLang="nl-NL" sz="2400">
              <a:solidFill>
                <a:schemeClr val="bg1"/>
              </a:solidFill>
              <a:latin typeface="AvantGarde Bk BT"/>
            </a:endParaRPr>
          </a:p>
        </p:txBody>
      </p:sp>
      <p:sp>
        <p:nvSpPr>
          <p:cNvPr id="10244" name="Text Box 6">
            <a:extLst>
              <a:ext uri="{FF2B5EF4-FFF2-40B4-BE49-F238E27FC236}">
                <a16:creationId xmlns:a16="http://schemas.microsoft.com/office/drawing/2014/main" id="{623B05F4-1F64-9446-AA1F-478AD7D3F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3181350"/>
            <a:ext cx="88582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recente ∆ medicatie: ACE-remmers, ATII-antagonisten, NSAID’s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recente ∆ hydratietoestand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ernstige infectie met te lage of lagere RR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0DF306F3-E138-E349-9424-B4D2BFD68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930775"/>
            <a:ext cx="70199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sediment / stick </a:t>
            </a:r>
            <a:r>
              <a:rPr lang="nl-NL" altLang="nl-NL" sz="2400">
                <a:solidFill>
                  <a:schemeClr val="bg1"/>
                </a:solidFill>
                <a:latin typeface="AvantGarde Bk BT"/>
                <a:sym typeface="Wingdings" pitchFamily="2" charset="2"/>
              </a:rPr>
              <a:t> volledig negatief !!!</a:t>
            </a:r>
            <a:endParaRPr lang="nl-NL" altLang="nl-NL" sz="2400">
              <a:solidFill>
                <a:schemeClr val="bg1"/>
              </a:solidFill>
              <a:latin typeface="AvantGarde Bk B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nierfunctie 	</a:t>
            </a:r>
            <a:r>
              <a:rPr lang="nl-NL" altLang="nl-NL" sz="2400">
                <a:solidFill>
                  <a:schemeClr val="bg1"/>
                </a:solidFill>
                <a:latin typeface="AvantGarde Bk BT"/>
                <a:sym typeface="Wingdings" pitchFamily="2" charset="2"/>
              </a:rPr>
              <a:t> kreat + eGFR(MDRD)	 klaring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K</a:t>
            </a:r>
            <a:r>
              <a:rPr lang="nl-NL" altLang="nl-NL" sz="2400" baseline="30000">
                <a:solidFill>
                  <a:schemeClr val="bg1"/>
                </a:solidFill>
                <a:latin typeface="AvantGarde Bk BT"/>
              </a:rPr>
              <a:t>+</a:t>
            </a:r>
            <a:endParaRPr lang="nl-NL" altLang="nl-NL" sz="2400">
              <a:solidFill>
                <a:schemeClr val="bg1"/>
              </a:solidFill>
              <a:latin typeface="AvantGarde Bk B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ureum opvallend meer gestegen dan kreat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>
            <a:extLst>
              <a:ext uri="{FF2B5EF4-FFF2-40B4-BE49-F238E27FC236}">
                <a16:creationId xmlns:a16="http://schemas.microsoft.com/office/drawing/2014/main" id="{CA79F0E0-26CB-8A42-89EB-BA662E2B4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85813"/>
            <a:ext cx="673258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3200">
                <a:solidFill>
                  <a:schemeClr val="bg1"/>
                </a:solidFill>
                <a:latin typeface="AvantGarde Bk BT"/>
              </a:rPr>
              <a:t>nierfunctie en nierziekte in de 1</a:t>
            </a:r>
            <a:r>
              <a:rPr lang="nl-NL" altLang="nl-NL" sz="3200" baseline="30000">
                <a:solidFill>
                  <a:schemeClr val="bg1"/>
                </a:solidFill>
                <a:latin typeface="AvantGarde Bk BT"/>
              </a:rPr>
              <a:t>e</a:t>
            </a:r>
            <a:r>
              <a:rPr lang="nl-NL" altLang="nl-NL" sz="3200">
                <a:solidFill>
                  <a:schemeClr val="bg1"/>
                </a:solidFill>
                <a:latin typeface="AvantGarde Bk BT"/>
              </a:rPr>
              <a:t> lijn: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3200" i="1">
                <a:solidFill>
                  <a:srgbClr val="FF0000"/>
                </a:solidFill>
                <a:latin typeface="AvantGarde Bk BT"/>
              </a:rPr>
              <a:t>CASUS</a:t>
            </a:r>
          </a:p>
        </p:txBody>
      </p:sp>
      <p:sp>
        <p:nvSpPr>
          <p:cNvPr id="11267" name="Text Box 6">
            <a:extLst>
              <a:ext uri="{FF2B5EF4-FFF2-40B4-BE49-F238E27FC236}">
                <a16:creationId xmlns:a16="http://schemas.microsoft.com/office/drawing/2014/main" id="{D7F5B224-22F4-A24C-89BE-80E475533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3181350"/>
            <a:ext cx="8786812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itchFamily="2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Vrouw, 69 jaar, 10 jaar type II DM, hypertensie, arthrose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2400">
              <a:solidFill>
                <a:schemeClr val="bg1"/>
              </a:solidFill>
              <a:latin typeface="AvantGarde Bk B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Ruim 1 week waterdunne diarree en braken, MDRD 33 ml/min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2400">
              <a:solidFill>
                <a:schemeClr val="bg1"/>
              </a:solidFill>
              <a:latin typeface="AvantGarde Bk B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2400">
              <a:solidFill>
                <a:schemeClr val="bg1"/>
              </a:solidFill>
              <a:latin typeface="AvantGarde Bk B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WAT DOE JE 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2400">
                <a:solidFill>
                  <a:schemeClr val="bg1"/>
                </a:solidFill>
                <a:latin typeface="AvantGarde Bk BT"/>
              </a:rPr>
              <a:t>WAT IS DE WAARSCHIJNLIJKE DIAGNOSE ?</a:t>
            </a:r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5672</TotalTime>
  <Words>618</Words>
  <Application>Microsoft Macintosh PowerPoint</Application>
  <PresentationFormat>On-screen Show (4:3)</PresentationFormat>
  <Paragraphs>162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Lucida Sans Unicode</vt:lpstr>
      <vt:lpstr>Wingdings 2</vt:lpstr>
      <vt:lpstr>Verdana</vt:lpstr>
      <vt:lpstr>Calibri</vt:lpstr>
      <vt:lpstr>AvantGarde Bk BT</vt:lpstr>
      <vt:lpstr>Wingdings</vt:lpstr>
      <vt:lpstr>Verve</vt:lpstr>
      <vt:lpstr>  Simpele en Acute Nefrologie voor HAIO’s keuzeonderwijs locatie VU : acute nefrologie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anatomie &amp; fysiologie van de nieren</dc:title>
  <dc:creator>HP Pavilion</dc:creator>
  <cp:lastModifiedBy>JK</cp:lastModifiedBy>
  <cp:revision>381</cp:revision>
  <dcterms:created xsi:type="dcterms:W3CDTF">2001-01-03T05:06:18Z</dcterms:created>
  <dcterms:modified xsi:type="dcterms:W3CDTF">2019-09-16T09:16:15Z</dcterms:modified>
</cp:coreProperties>
</file>