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4"/>
  </p:notesMasterIdLst>
  <p:sldIdLst>
    <p:sldId id="273" r:id="rId3"/>
    <p:sldId id="276" r:id="rId4"/>
    <p:sldId id="282" r:id="rId5"/>
    <p:sldId id="297" r:id="rId6"/>
    <p:sldId id="283" r:id="rId7"/>
    <p:sldId id="284" r:id="rId8"/>
    <p:sldId id="285" r:id="rId9"/>
    <p:sldId id="286" r:id="rId10"/>
    <p:sldId id="300" r:id="rId11"/>
    <p:sldId id="287" r:id="rId12"/>
    <p:sldId id="298" r:id="rId13"/>
    <p:sldId id="289" r:id="rId14"/>
    <p:sldId id="290" r:id="rId15"/>
    <p:sldId id="291" r:id="rId16"/>
    <p:sldId id="293" r:id="rId17"/>
    <p:sldId id="294" r:id="rId18"/>
    <p:sldId id="292" r:id="rId19"/>
    <p:sldId id="295" r:id="rId20"/>
    <p:sldId id="296" r:id="rId21"/>
    <p:sldId id="279" r:id="rId22"/>
    <p:sldId id="281"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A64"/>
    <a:srgbClr val="481F67"/>
    <a:srgbClr val="612A8A"/>
    <a:srgbClr val="00373E"/>
    <a:srgbClr val="003741"/>
    <a:srgbClr val="6AB650"/>
    <a:srgbClr val="009CB4"/>
    <a:srgbClr val="F07814"/>
    <a:srgbClr val="E89E00"/>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85019" autoAdjust="0"/>
  </p:normalViewPr>
  <p:slideViewPr>
    <p:cSldViewPr snapToGrid="0">
      <p:cViewPr varScale="1">
        <p:scale>
          <a:sx n="61" d="100"/>
          <a:sy n="61" d="100"/>
        </p:scale>
        <p:origin x="111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25-1-2023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ACTIEF LEREN</a:t>
            </a:r>
          </a:p>
          <a:p>
            <a:r>
              <a:rPr lang="nl-NL" dirty="0"/>
              <a:t>In deze presentatie gaan we het hebben over actief leren. Hoe doe je dat en waarom is dat iets waar we even aandacht voor willen hebben? Hopelijk heb je aan het eind van deze presentatie inzicht in je eigen leerprofiel.</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46008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DENKGEWOONTEN</a:t>
            </a:r>
          </a:p>
          <a:p>
            <a:r>
              <a:rPr lang="nl-NL" sz="1200" dirty="0"/>
              <a:t>Ruijters onderscheidt 3 belangrijke denkgewoonten.</a:t>
            </a:r>
          </a:p>
          <a:p>
            <a:r>
              <a:rPr lang="nl-NL" sz="1200" dirty="0"/>
              <a:t>Constructie tegenover conformisme. Interactie tegenover intra-actie. Reflectie tegenover reproductie. Op de sheet staan de belangrijkste eigenschappen van de denkgewoonten benoemd met in het groen de kwaliteiten en in het rood de valkuilen van deze denkgewoonten. Licht er een paar uit.</a:t>
            </a:r>
          </a:p>
          <a:p>
            <a:r>
              <a:rPr lang="nl-NL" sz="1200" dirty="0"/>
              <a:t>Laat daarna de studenten in twee- of drietallen even </a:t>
            </a:r>
            <a:r>
              <a:rPr lang="nl-NL" sz="1200" dirty="0" err="1"/>
              <a:t>buzzen</a:t>
            </a:r>
            <a:r>
              <a:rPr lang="nl-NL" sz="1200" dirty="0"/>
              <a:t> over in welke denkgewoonten zij bij zichzelf herkennen.</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6362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334057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44266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154651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230453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154523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421976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Samenvatting leervoorkeuren.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3724171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LEERPROFIEL</a:t>
            </a:r>
          </a:p>
          <a:p>
            <a:r>
              <a:rPr lang="nl-NL" dirty="0"/>
              <a:t>Je leerstijl is iets dat vaak tamelijk stabiel is. Denkgewoonten en leervoorkeuren zijn veranderlijk en aan te leren. Hoe meer verschillende denkgewoonten en leervoorkeuren je kunt inzetten, hoe makkelijker je in verschillende contexten kunt leren. Ook kun je dan je leerprofiel aanpassen aan de hand van wat je wil leren.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8521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Door inzicht te hebben in hoe je leert, wordt het leren zelf makkelijker.</a:t>
            </a:r>
          </a:p>
          <a:p>
            <a:r>
              <a:rPr lang="nl-NL" sz="1200" dirty="0"/>
              <a:t>Door de gezamenlijke ‘</a:t>
            </a:r>
            <a:r>
              <a:rPr lang="nl-NL" sz="1200" dirty="0" err="1"/>
              <a:t>language</a:t>
            </a:r>
            <a:r>
              <a:rPr lang="nl-NL" sz="1200" dirty="0"/>
              <a:t> of </a:t>
            </a:r>
            <a:r>
              <a:rPr lang="nl-NL" sz="1200" dirty="0" err="1"/>
              <a:t>learning</a:t>
            </a:r>
            <a:r>
              <a:rPr lang="nl-NL" sz="1200" dirty="0"/>
              <a:t>’ te gebruiken kan je jouw leren optimaliseren. Zie ook de “Gebruiksaanwijzing” onder Feedback.</a:t>
            </a:r>
          </a:p>
          <a:p>
            <a:r>
              <a:rPr lang="nl-NL" sz="1200" dirty="0"/>
              <a:t>Hoe uitgebreider je assortiment leervoorkeuren en denkgewoonten, hoe makkelijker je in allerlei contexten kunt leren.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350038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279272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i="1" u="sng"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409095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is het voor een huisarts belangrijk om te kunnen leren? In het takenpakket van de huisarts zit een aantal aspecten waarvoor inzicht in hoe mensen leren (en hoe je zelf leert) handig is. Als eerste om jezelf te professionaliseren als arts. Huisarts is een individueel vak. Het bijhouden van je kennis is iets dat je zelf actief moet opzoeken via nascholingen, cursussen en intervisie. Daarnaast moet je van teamleden aansturen en begeleiden. Soms zijn er </a:t>
            </a:r>
            <a:r>
              <a:rPr lang="nl-NL" dirty="0" err="1"/>
              <a:t>co-assistenten</a:t>
            </a:r>
            <a:r>
              <a:rPr lang="nl-NL" dirty="0"/>
              <a:t> en </a:t>
            </a:r>
            <a:r>
              <a:rPr lang="nl-NL" dirty="0" err="1"/>
              <a:t>haios</a:t>
            </a:r>
            <a:r>
              <a:rPr lang="nl-NL" dirty="0"/>
              <a:t> die wat van je willen leren. Maar ook als je onderwijsactiviteiten zoveel mogelijk schuwt, zul je aan je </a:t>
            </a:r>
            <a:r>
              <a:rPr lang="nl-NL" dirty="0" err="1"/>
              <a:t>patienten</a:t>
            </a:r>
            <a:r>
              <a:rPr lang="nl-NL" dirty="0"/>
              <a:t> uitleg moeten geven op een manier die bij ze past.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73254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landelijk opleidingsplan van de Huisartsopleiding zegt het volgende over leren.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49823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ZONE VAN DE NAASTE ONTWIKKELING</a:t>
            </a:r>
          </a:p>
          <a:p>
            <a:r>
              <a:rPr lang="nl-NL" dirty="0"/>
              <a:t>(</a:t>
            </a:r>
            <a:r>
              <a:rPr lang="nl-NL" dirty="0" err="1"/>
              <a:t>Vygotsky</a:t>
            </a:r>
            <a:r>
              <a:rPr lang="nl-NL" dirty="0"/>
              <a:t>). Met behulp van een “bekwamere </a:t>
            </a:r>
            <a:r>
              <a:rPr lang="nl-NL" dirty="0" err="1"/>
              <a:t>ander”lukt</a:t>
            </a:r>
            <a:r>
              <a:rPr lang="nl-NL" dirty="0"/>
              <a:t> het de student om de zone van actuele ontwikkeling (de comfortzone) te verlaten en in de zone van de naaste ontwikkeling nieuwe kennis en kunde op te doen. Als iemand gedwongen wordt in de zone van discomfort, verwachten we in het leren dus een stressreactie (</a:t>
            </a:r>
            <a:r>
              <a:rPr lang="nl-NL" dirty="0" err="1"/>
              <a:t>fight</a:t>
            </a:r>
            <a:r>
              <a:rPr lang="nl-NL" dirty="0"/>
              <a:t>, flight, </a:t>
            </a:r>
            <a:r>
              <a:rPr lang="nl-NL" dirty="0" err="1"/>
              <a:t>freeze</a:t>
            </a:r>
            <a:r>
              <a:rPr lang="nl-NL"/>
              <a:t>). </a:t>
            </a:r>
            <a:endParaRPr lang="nl-NL" dirty="0"/>
          </a:p>
          <a:p>
            <a:endParaRPr lang="nl-NL" dirty="0"/>
          </a:p>
          <a:p>
            <a:r>
              <a:rPr lang="nl-NL" dirty="0"/>
              <a:t>LEREN</a:t>
            </a:r>
          </a:p>
          <a:p>
            <a:r>
              <a:rPr lang="nl-NL" dirty="0"/>
              <a:t>Leren is dus interactief. Je zult zelf in actie moeten komen om dingen te leren, bij nieuwsgierigheid gaat dit als vanzelf (intrinsieke </a:t>
            </a:r>
            <a:r>
              <a:rPr lang="nl-NL" dirty="0" err="1"/>
              <a:t>movitatie</a:t>
            </a:r>
            <a:r>
              <a:rPr lang="nl-NL" dirty="0"/>
              <a:t>), bij bijvoorbeeld toetsen kan het een extrinsieke motivatie zijn.</a:t>
            </a:r>
          </a:p>
          <a:p>
            <a:endParaRPr lang="nl-NL" dirty="0"/>
          </a:p>
          <a:p>
            <a:r>
              <a:rPr lang="nl-NL" dirty="0"/>
              <a:t>PRAKTIJK</a:t>
            </a:r>
          </a:p>
          <a:p>
            <a:r>
              <a:rPr lang="nl-NL" dirty="0"/>
              <a:t>De praktijk combineert veel dingen die leren makkelijk maken. Het ‘moeten oplossen’ van een probleem geeft noodzaak tot bekwamen. De herhaling die zich voordoet doordat verschillende patiënten hetzelfde probleem presenteren zorgt dat de oplossing beklijft. Doordat het niet alleen theorie is, maar je verschillende zintuigen moet gebruiken (zien, horen, voelen) wordt de ervaring beter onthouden, dan wanneer je iets bijvoorbeeld alleen maar leest in een theorieboek. Al met al is dat de reden waarom praktijkleren zo waardevol is.</a:t>
            </a:r>
          </a:p>
          <a:p>
            <a:endParaRPr lang="nl-NL" dirty="0"/>
          </a:p>
          <a:p>
            <a:r>
              <a:rPr lang="nl-NL" dirty="0"/>
              <a:t>FEEDBACK</a:t>
            </a:r>
          </a:p>
          <a:p>
            <a:r>
              <a:rPr lang="nl-NL" dirty="0"/>
              <a:t>Zelfsturend leren betekent dat je zelf richting geeft aan waar je je in wilt bekwamen. Dit kan alleen als opleiders en </a:t>
            </a:r>
            <a:r>
              <a:rPr lang="nl-NL" dirty="0" err="1"/>
              <a:t>peers</a:t>
            </a:r>
            <a:r>
              <a:rPr lang="nl-NL" dirty="0"/>
              <a:t> je inzicht geven in wat er nog geleerd zou moeten worden. Zij kunnen je bijsturen richting je blinde vlek of plekken waarin je je nog onvoldoende bekwaamd hebt.</a:t>
            </a:r>
          </a:p>
          <a:p>
            <a:endParaRPr lang="nl-NL" dirty="0"/>
          </a:p>
          <a:p>
            <a:r>
              <a:rPr lang="nl-NL" dirty="0"/>
              <a:t>IOP</a:t>
            </a:r>
          </a:p>
          <a:p>
            <a:r>
              <a:rPr lang="nl-NL" dirty="0"/>
              <a:t>Omdat sommige dingen niet vanzelf gaan, dient daar systematisch aandacht voor gevraagd te worden om zo je kennis en vaardigheden te vergroten.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899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van jezelf weet op welke manier je het beste leert, kun je dit voor jezelf organiseren. Ook is het handig om een gezamenlijke taal te hebben (met je </a:t>
            </a:r>
            <a:r>
              <a:rPr lang="nl-NL" dirty="0" err="1"/>
              <a:t>peers</a:t>
            </a:r>
            <a:r>
              <a:rPr lang="nl-NL" dirty="0"/>
              <a:t> en opleiders) zodat je kunt aangeven hoe je het makkelijkst leert en hoe een ander jou het makkelijkst iets laat leren.</a:t>
            </a:r>
          </a:p>
          <a:p>
            <a:r>
              <a:rPr lang="nl-NL" dirty="0"/>
              <a:t>We lopen de drie categorieën even af.</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04545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LEERSTIJL</a:t>
            </a:r>
          </a:p>
          <a:p>
            <a:r>
              <a:rPr lang="nl-NL" sz="1200" dirty="0" err="1"/>
              <a:t>Buzz</a:t>
            </a:r>
            <a:r>
              <a:rPr lang="nl-NL" sz="1200" dirty="0"/>
              <a:t> in twee- of drietallen: Welke zintuigen zet je vooral in tijdens leren?</a:t>
            </a:r>
          </a:p>
          <a:p>
            <a:r>
              <a:rPr lang="nl-NL" sz="1200" dirty="0"/>
              <a:t>Bijvoorbeeld: wil jij graag dingen zien/lezen (boek, </a:t>
            </a:r>
            <a:r>
              <a:rPr lang="nl-NL" sz="1200" dirty="0" err="1"/>
              <a:t>etc</a:t>
            </a:r>
            <a:r>
              <a:rPr lang="nl-NL" sz="1200" dirty="0"/>
              <a:t>) of heb je graag dat iemand je iets vertelt (college, </a:t>
            </a:r>
            <a:r>
              <a:rPr lang="nl-NL" sz="1200" dirty="0" err="1"/>
              <a:t>etc</a:t>
            </a:r>
            <a:r>
              <a:rPr lang="nl-NL" sz="1200" dirty="0"/>
              <a:t>)</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82514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naar de leerpiramide kijkt, kun je </a:t>
            </a:r>
            <a:r>
              <a:rPr lang="nl-NL"/>
              <a:t>(hopelijk) goed </a:t>
            </a:r>
            <a:r>
              <a:rPr lang="nl-NL" dirty="0"/>
              <a:t>zien waarom de terugkomdagen de vorm hebben die ze hebben.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14312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DENKGEWOONTEN</a:t>
            </a:r>
          </a:p>
          <a:p>
            <a:r>
              <a:rPr lang="nl-NL" dirty="0"/>
              <a:t>Plenair intermezzo: wijs een aantal mensen aan die aangeven in welke denkgewoonten ze zichzelf herkennen.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3246252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patient car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598714"/>
            <a:ext cx="12192000" cy="2943610"/>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60" name="Groep 59">
            <a:extLst>
              <a:ext uri="{FF2B5EF4-FFF2-40B4-BE49-F238E27FC236}">
                <a16:creationId xmlns:a16="http://schemas.microsoft.com/office/drawing/2014/main" id="{23432A2F-9573-4D30-A457-51313B3F8441}"/>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8C8C806-1C8D-4CAE-B87E-C4933CC01D6B}"/>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93F361E0-61C0-45A7-B38F-0F04302A487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58" name="Afbeelding 57">
              <a:extLst>
                <a:ext uri="{FF2B5EF4-FFF2-40B4-BE49-F238E27FC236}">
                  <a16:creationId xmlns:a16="http://schemas.microsoft.com/office/drawing/2014/main" id="{7FA52067-A26A-4DC2-9C65-6AA60AED6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
        <p:nvSpPr>
          <p:cNvPr id="10" name="Titel 1">
            <a:extLst>
              <a:ext uri="{FF2B5EF4-FFF2-40B4-BE49-F238E27FC236}">
                <a16:creationId xmlns:a16="http://schemas.microsoft.com/office/drawing/2014/main" id="{1CAAE213-2384-4B05-822C-4E2B7D823658}"/>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12" name="Ondertitel 2">
            <a:extLst>
              <a:ext uri="{FF2B5EF4-FFF2-40B4-BE49-F238E27FC236}">
                <a16:creationId xmlns:a16="http://schemas.microsoft.com/office/drawing/2014/main" id="{F8916971-DD3E-4173-80E9-A5B8E4B78642}"/>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it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a:t>
            </a:r>
            <a:r>
              <a:rPr lang="nl-NL" dirty="0" err="1"/>
              <a:t>goes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scape colored bg - research">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tekst or </a:t>
            </a:r>
            <a:r>
              <a:rPr lang="nl-NL" dirty="0" err="1"/>
              <a:t>bullet</a:t>
            </a:r>
            <a:r>
              <a:rPr lang="nl-NL" dirty="0"/>
              <a:t> tekst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 educatio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13" name="Groep 12">
            <a:extLst>
              <a:ext uri="{FF2B5EF4-FFF2-40B4-BE49-F238E27FC236}">
                <a16:creationId xmlns:a16="http://schemas.microsoft.com/office/drawing/2014/main" id="{8744D87F-F65F-4818-B6A9-319B33602989}"/>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255AD987-97B1-46C2-B7B7-AFED11E03D18}"/>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8C0AF222-F84B-4A7F-989F-B00781BA91C5}"/>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242ABA24-DA60-4A2C-B5AD-3FD2D6AC5A0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colored bg - educatio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colored bg - educatio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 corporat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7" name="Groep 6">
            <a:extLst>
              <a:ext uri="{FF2B5EF4-FFF2-40B4-BE49-F238E27FC236}">
                <a16:creationId xmlns:a16="http://schemas.microsoft.com/office/drawing/2014/main" id="{23C544A4-2E78-48AB-AE0E-D3A4C53372B3}"/>
              </a:ext>
            </a:extLst>
          </p:cNvPr>
          <p:cNvGrpSpPr/>
          <p:nvPr userDrawn="1"/>
        </p:nvGrpSpPr>
        <p:grpSpPr>
          <a:xfrm>
            <a:off x="4309680" y="-733"/>
            <a:ext cx="3565908" cy="992921"/>
            <a:chOff x="4309680" y="-733"/>
            <a:chExt cx="3565908" cy="992921"/>
          </a:xfrm>
        </p:grpSpPr>
        <p:sp>
          <p:nvSpPr>
            <p:cNvPr id="8" name="AutoShape 3">
              <a:extLst>
                <a:ext uri="{FF2B5EF4-FFF2-40B4-BE49-F238E27FC236}">
                  <a16:creationId xmlns:a16="http://schemas.microsoft.com/office/drawing/2014/main" id="{8D339B49-063C-47AB-8D1E-FF2E6986F1BA}"/>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3F26F29A-AFED-4F5D-A512-F938D5C34FAB}"/>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347BE6D8-7723-4362-BBF6-20F5AE089B3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Regular</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 </a:t>
            </a:r>
            <a:r>
              <a:rPr lang="nl-NL" dirty="0" err="1"/>
              <a:t>bullet</a:t>
            </a:r>
            <a:r>
              <a:rPr lang="nl-NL" dirty="0"/>
              <a:t> list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rait colored bg - corporat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cape colored bg - corporat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4" name="Groep 3">
            <a:extLst>
              <a:ext uri="{FF2B5EF4-FFF2-40B4-BE49-F238E27FC236}">
                <a16:creationId xmlns:a16="http://schemas.microsoft.com/office/drawing/2014/main" id="{968198D8-F9D5-466F-B081-D48DCE325626}"/>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F68AFAE-ACDE-45F8-9005-12041EE103F6}"/>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BDBC6344-822B-41DC-A605-CFB48858EEA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588EF8EA-60D8-4FF4-9BF9-DEBB3A6B0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B5B1-167F-4EDC-AB2E-D6BDF15C2537}"/>
              </a:ext>
            </a:extLst>
          </p:cNvPr>
          <p:cNvSpPr>
            <a:spLocks noGrp="1"/>
          </p:cNvSpPr>
          <p:nvPr>
            <p:ph type="ctrTitle"/>
          </p:nvPr>
        </p:nvSpPr>
        <p:spPr>
          <a:xfrm>
            <a:off x="441649" y="2041493"/>
            <a:ext cx="9144000" cy="935653"/>
          </a:xfrm>
        </p:spPr>
        <p:txBody>
          <a:bodyPr anchor="b">
            <a:normAutofit/>
          </a:bodyPr>
          <a:lstStyle>
            <a:lvl1pPr algn="l">
              <a:defRPr sz="4800">
                <a:solidFill>
                  <a:schemeClr val="bg2"/>
                </a:solidFill>
              </a:defRPr>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7AD5DD4E-0D9F-4149-A283-E4D9DF758F35}"/>
              </a:ext>
            </a:extLst>
          </p:cNvPr>
          <p:cNvSpPr>
            <a:spLocks noGrp="1"/>
          </p:cNvSpPr>
          <p:nvPr>
            <p:ph type="subTitle" idx="1" hasCustomPrompt="1"/>
          </p:nvPr>
        </p:nvSpPr>
        <p:spPr>
          <a:xfrm>
            <a:off x="441649" y="3246438"/>
            <a:ext cx="1891004" cy="257969"/>
          </a:xfrm>
        </p:spPr>
        <p:txBody>
          <a:bodyPr>
            <a:normAutofit/>
          </a:bodyPr>
          <a:lstStyle>
            <a:lvl1pPr marL="0" indent="0" algn="l">
              <a:buNone/>
              <a:defRPr sz="1400" b="0">
                <a:solidFill>
                  <a:schemeClr val="bg2"/>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dirty="0"/>
              <a:t>Name</a:t>
            </a:r>
            <a:endParaRPr lang="nl-NL" dirty="0"/>
          </a:p>
        </p:txBody>
      </p:sp>
      <p:sp>
        <p:nvSpPr>
          <p:cNvPr id="6" name="Slide Number Placeholder 5">
            <a:extLst>
              <a:ext uri="{FF2B5EF4-FFF2-40B4-BE49-F238E27FC236}">
                <a16:creationId xmlns:a16="http://schemas.microsoft.com/office/drawing/2014/main" id="{6B134646-AD46-460A-BD95-69825DBE90A4}"/>
              </a:ext>
            </a:extLst>
          </p:cNvPr>
          <p:cNvSpPr>
            <a:spLocks noGrp="1"/>
          </p:cNvSpPr>
          <p:nvPr>
            <p:ph type="sldNum" sz="quarter" idx="12"/>
          </p:nvPr>
        </p:nvSpPr>
        <p:spPr/>
        <p:txBody>
          <a:bodyPr/>
          <a:lstStyle/>
          <a:p>
            <a:fld id="{713F0376-486D-4EB0-80AF-208EE3C11CDB}" type="slidenum">
              <a:rPr lang="nl-NL" smtClean="0"/>
              <a:t>‹nr.›</a:t>
            </a:fld>
            <a:endParaRPr lang="nl-NL"/>
          </a:p>
        </p:txBody>
      </p:sp>
      <p:sp>
        <p:nvSpPr>
          <p:cNvPr id="10" name="Text Placeholder 9">
            <a:extLst>
              <a:ext uri="{FF2B5EF4-FFF2-40B4-BE49-F238E27FC236}">
                <a16:creationId xmlns:a16="http://schemas.microsoft.com/office/drawing/2014/main" id="{544A1C07-51DA-4929-94B1-53B89D3F8341}"/>
              </a:ext>
            </a:extLst>
          </p:cNvPr>
          <p:cNvSpPr>
            <a:spLocks noGrp="1"/>
          </p:cNvSpPr>
          <p:nvPr>
            <p:ph type="body" sz="quarter" idx="13" hasCustomPrompt="1"/>
          </p:nvPr>
        </p:nvSpPr>
        <p:spPr>
          <a:xfrm>
            <a:off x="2509838" y="3223873"/>
            <a:ext cx="2407444" cy="280534"/>
          </a:xfrm>
        </p:spPr>
        <p:txBody>
          <a:bodyPr/>
          <a:lstStyle>
            <a:lvl1pPr marL="0" indent="0">
              <a:buNone/>
              <a:defRPr>
                <a:solidFill>
                  <a:schemeClr val="bg2"/>
                </a:solidFill>
              </a:defRPr>
            </a:lvl1pPr>
          </a:lstStyle>
          <a:p>
            <a:pPr lvl="0"/>
            <a:r>
              <a:rPr lang="nl-NL" dirty="0"/>
              <a:t>Date</a:t>
            </a:r>
          </a:p>
        </p:txBody>
      </p:sp>
    </p:spTree>
    <p:extLst>
      <p:ext uri="{BB962C8B-B14F-4D97-AF65-F5344CB8AC3E}">
        <p14:creationId xmlns:p14="http://schemas.microsoft.com/office/powerpoint/2010/main" val="3771533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wheel, drawing&#10;&#10;Description automatically generated">
            <a:extLst>
              <a:ext uri="{FF2B5EF4-FFF2-40B4-BE49-F238E27FC236}">
                <a16:creationId xmlns:a16="http://schemas.microsoft.com/office/drawing/2014/main" id="{5A30B5D0-D2F0-411E-A46A-68F83CE1275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
        <p:nvSpPr>
          <p:cNvPr id="2" name="Title 1">
            <a:extLst>
              <a:ext uri="{FF2B5EF4-FFF2-40B4-BE49-F238E27FC236}">
                <a16:creationId xmlns:a16="http://schemas.microsoft.com/office/drawing/2014/main" id="{DCF13CFD-5AD2-4CAE-9F71-30A9E2D71E40}"/>
              </a:ext>
            </a:extLst>
          </p:cNvPr>
          <p:cNvSpPr>
            <a:spLocks noGrp="1"/>
          </p:cNvSpPr>
          <p:nvPr>
            <p:ph type="title"/>
          </p:nvPr>
        </p:nvSpPr>
        <p:spPr>
          <a:xfrm>
            <a:off x="838200" y="538074"/>
            <a:ext cx="10515600" cy="1325563"/>
          </a:xfrm>
        </p:spPr>
        <p:txBody>
          <a:bodyPr/>
          <a:lstStyle>
            <a:lvl1pPr>
              <a:defRPr>
                <a:solidFill>
                  <a:schemeClr val="bg1"/>
                </a:solidFill>
                <a:latin typeface="Trebuchet MS" panose="020B0603020202020204" pitchFamily="34" charset="0"/>
              </a:defRPr>
            </a:lvl1p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B208FF89-947C-4F0C-9A97-64DD34933AC5}"/>
              </a:ext>
            </a:extLst>
          </p:cNvPr>
          <p:cNvSpPr>
            <a:spLocks noGrp="1"/>
          </p:cNvSpPr>
          <p:nvPr>
            <p:ph idx="1"/>
          </p:nvPr>
        </p:nvSpPr>
        <p:spPr>
          <a:xfrm>
            <a:off x="838200" y="190875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a:extLst>
              <a:ext uri="{FF2B5EF4-FFF2-40B4-BE49-F238E27FC236}">
                <a16:creationId xmlns:a16="http://schemas.microsoft.com/office/drawing/2014/main" id="{8B2555B7-C59C-406E-9E64-94A71FA4BDE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6BB1ABD-AE55-4CC0-B4FA-6407C988C928}"/>
              </a:ext>
            </a:extLst>
          </p:cNvPr>
          <p:cNvSpPr>
            <a:spLocks noGrp="1"/>
          </p:cNvSpPr>
          <p:nvPr>
            <p:ph type="sldNum" sz="quarter" idx="12"/>
          </p:nvPr>
        </p:nvSpPr>
        <p:spPr/>
        <p:txBody>
          <a:bodyPr/>
          <a:lstStyle/>
          <a:p>
            <a:fld id="{713F0376-486D-4EB0-80AF-208EE3C11CDB}" type="slidenum">
              <a:rPr lang="nl-NL" smtClean="0"/>
              <a:t>‹nr.›</a:t>
            </a:fld>
            <a:endParaRPr lang="nl-NL" dirty="0"/>
          </a:p>
        </p:txBody>
      </p:sp>
    </p:spTree>
    <p:extLst>
      <p:ext uri="{BB962C8B-B14F-4D97-AF65-F5344CB8AC3E}">
        <p14:creationId xmlns:p14="http://schemas.microsoft.com/office/powerpoint/2010/main" val="2116024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ADFE-0AD3-4DE9-B1AA-406C1E066707}"/>
              </a:ext>
            </a:extLst>
          </p:cNvPr>
          <p:cNvSpPr>
            <a:spLocks noGrp="1"/>
          </p:cNvSpPr>
          <p:nvPr>
            <p:ph type="title"/>
          </p:nvPr>
        </p:nvSpPr>
        <p:spPr>
          <a:xfrm>
            <a:off x="831850" y="1709738"/>
            <a:ext cx="10515600" cy="2852738"/>
          </a:xfrm>
        </p:spPr>
        <p:txBody>
          <a:bodyPr anchor="b"/>
          <a:lstStyle>
            <a:lvl1pPr>
              <a:defRPr sz="3000">
                <a:solidFill>
                  <a:schemeClr val="bg1"/>
                </a:solidFill>
              </a:defRPr>
            </a:lvl1p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AD42D36E-E9AE-4208-BD86-CC7B3159613E}"/>
              </a:ext>
            </a:extLst>
          </p:cNvPr>
          <p:cNvSpPr>
            <a:spLocks noGrp="1"/>
          </p:cNvSpPr>
          <p:nvPr>
            <p:ph type="body" idx="1"/>
          </p:nvPr>
        </p:nvSpPr>
        <p:spPr>
          <a:xfrm>
            <a:off x="831850" y="4589463"/>
            <a:ext cx="10515600" cy="1500188"/>
          </a:xfrm>
        </p:spPr>
        <p:txBody>
          <a:bodyPr/>
          <a:lstStyle>
            <a:lvl1pPr marL="0" indent="0">
              <a:buNone/>
              <a:defRPr sz="1200">
                <a:solidFill>
                  <a:schemeClr val="bg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A0A26F29-FDC6-4515-8189-DCF9892596EF}"/>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a:extLst>
              <a:ext uri="{FF2B5EF4-FFF2-40B4-BE49-F238E27FC236}">
                <a16:creationId xmlns:a16="http://schemas.microsoft.com/office/drawing/2014/main" id="{154E0D6F-2748-4D28-AC4F-AB9BD94E09A5}"/>
              </a:ext>
            </a:extLst>
          </p:cNvPr>
          <p:cNvSpPr>
            <a:spLocks noGrp="1"/>
          </p:cNvSpPr>
          <p:nvPr>
            <p:ph type="sldNum" sz="quarter" idx="12"/>
          </p:nvPr>
        </p:nvSpPr>
        <p:spPr/>
        <p:txBody>
          <a:bodyPr/>
          <a:lstStyle>
            <a:lvl1pPr>
              <a:defRPr>
                <a:solidFill>
                  <a:schemeClr val="bg1"/>
                </a:solidFill>
              </a:defRPr>
            </a:lvl1pPr>
          </a:lstStyle>
          <a:p>
            <a:fld id="{713F0376-486D-4EB0-80AF-208EE3C11CDB}" type="slidenum">
              <a:rPr lang="nl-NL" smtClean="0"/>
              <a:pPr/>
              <a:t>‹nr.›</a:t>
            </a:fld>
            <a:endParaRPr lang="nl-NL" dirty="0"/>
          </a:p>
        </p:txBody>
      </p:sp>
      <p:pic>
        <p:nvPicPr>
          <p:cNvPr id="7" name="Picture 6" descr="A picture containing wheel, drawing&#10;&#10;Description automatically generated">
            <a:extLst>
              <a:ext uri="{FF2B5EF4-FFF2-40B4-BE49-F238E27FC236}">
                <a16:creationId xmlns:a16="http://schemas.microsoft.com/office/drawing/2014/main" id="{D19560F3-606F-42D7-B33C-5428D333F6F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13472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BF76-8DE6-482E-9D88-AE7DDF822B32}"/>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1EF0D5B9-B137-409F-805E-16CBB6F92A0A}"/>
              </a:ext>
            </a:extLst>
          </p:cNvPr>
          <p:cNvSpPr>
            <a:spLocks noGrp="1"/>
          </p:cNvSpPr>
          <p:nvPr>
            <p:ph sz="half" idx="1"/>
          </p:nvPr>
        </p:nvSpPr>
        <p:spPr>
          <a:xfrm>
            <a:off x="838200" y="1825625"/>
            <a:ext cx="5219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a:extLst>
              <a:ext uri="{FF2B5EF4-FFF2-40B4-BE49-F238E27FC236}">
                <a16:creationId xmlns:a16="http://schemas.microsoft.com/office/drawing/2014/main" id="{AF3B5854-606C-4588-8920-A8D87175B483}"/>
              </a:ext>
            </a:extLst>
          </p:cNvPr>
          <p:cNvSpPr>
            <a:spLocks noGrp="1"/>
          </p:cNvSpPr>
          <p:nvPr>
            <p:ph sz="half" idx="2"/>
          </p:nvPr>
        </p:nvSpPr>
        <p:spPr>
          <a:xfrm>
            <a:off x="6134100" y="1825625"/>
            <a:ext cx="5219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Footer Placeholder 5">
            <a:extLst>
              <a:ext uri="{FF2B5EF4-FFF2-40B4-BE49-F238E27FC236}">
                <a16:creationId xmlns:a16="http://schemas.microsoft.com/office/drawing/2014/main" id="{F6CFA12C-B121-4413-AA7B-4EE5F98062D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C039E49-1F0D-4DE2-AEA2-9CF1105751AB}"/>
              </a:ext>
            </a:extLst>
          </p:cNvPr>
          <p:cNvSpPr>
            <a:spLocks noGrp="1"/>
          </p:cNvSpPr>
          <p:nvPr>
            <p:ph type="sldNum" sz="quarter" idx="12"/>
          </p:nvPr>
        </p:nvSpPr>
        <p:spPr/>
        <p:txBody>
          <a:bodyPr/>
          <a:lstStyle/>
          <a:p>
            <a:fld id="{713F0376-486D-4EB0-80AF-208EE3C11CDB}" type="slidenum">
              <a:rPr lang="nl-NL" smtClean="0"/>
              <a:t>‹nr.›</a:t>
            </a:fld>
            <a:endParaRPr lang="nl-NL"/>
          </a:p>
        </p:txBody>
      </p:sp>
      <p:pic>
        <p:nvPicPr>
          <p:cNvPr id="8" name="Picture 7" descr="A picture containing wheel, drawing&#10;&#10;Description automatically generated">
            <a:extLst>
              <a:ext uri="{FF2B5EF4-FFF2-40B4-BE49-F238E27FC236}">
                <a16:creationId xmlns:a16="http://schemas.microsoft.com/office/drawing/2014/main" id="{F48758C1-1D31-4AEC-AA63-7AC3B9BD19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374725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B947-C57D-4DB8-9507-933023F91FA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
        <p:nvSpPr>
          <p:cNvPr id="4" name="Footer Placeholder 3">
            <a:extLst>
              <a:ext uri="{FF2B5EF4-FFF2-40B4-BE49-F238E27FC236}">
                <a16:creationId xmlns:a16="http://schemas.microsoft.com/office/drawing/2014/main" id="{1A51CCB0-CECD-4EF4-9D03-AC947DF19C14}"/>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5" name="Slide Number Placeholder 4">
            <a:extLst>
              <a:ext uri="{FF2B5EF4-FFF2-40B4-BE49-F238E27FC236}">
                <a16:creationId xmlns:a16="http://schemas.microsoft.com/office/drawing/2014/main" id="{E28BCF5A-C3F8-4066-A0AD-62805A440235}"/>
              </a:ext>
            </a:extLst>
          </p:cNvPr>
          <p:cNvSpPr>
            <a:spLocks noGrp="1"/>
          </p:cNvSpPr>
          <p:nvPr>
            <p:ph type="sldNum" sz="quarter" idx="12"/>
          </p:nvPr>
        </p:nvSpPr>
        <p:spPr/>
        <p:txBody>
          <a:bodyPr/>
          <a:lstStyle>
            <a:lvl1pPr>
              <a:defRPr>
                <a:solidFill>
                  <a:schemeClr val="bg1"/>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7" name="Picture 6" descr="A close up of a logo&#10;&#10;Description automatically generated">
            <a:extLst>
              <a:ext uri="{FF2B5EF4-FFF2-40B4-BE49-F238E27FC236}">
                <a16:creationId xmlns:a16="http://schemas.microsoft.com/office/drawing/2014/main" id="{BBB61A28-D6C8-4384-9AA4-8265BC40D3B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665" y="6304960"/>
            <a:ext cx="639034" cy="380135"/>
          </a:xfrm>
          <a:prstGeom prst="rect">
            <a:avLst/>
          </a:prstGeom>
        </p:spPr>
      </p:pic>
    </p:spTree>
    <p:extLst>
      <p:ext uri="{BB962C8B-B14F-4D97-AF65-F5344CB8AC3E}">
        <p14:creationId xmlns:p14="http://schemas.microsoft.com/office/powerpoint/2010/main" val="3393852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C9F9205-C4F9-4168-A14D-049F83B164A0}"/>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4" name="Slide Number Placeholder 3">
            <a:extLst>
              <a:ext uri="{FF2B5EF4-FFF2-40B4-BE49-F238E27FC236}">
                <a16:creationId xmlns:a16="http://schemas.microsoft.com/office/drawing/2014/main" id="{51A56E87-B1FB-4C6E-B8FB-7239710DB16B}"/>
              </a:ext>
            </a:extLst>
          </p:cNvPr>
          <p:cNvSpPr>
            <a:spLocks noGrp="1"/>
          </p:cNvSpPr>
          <p:nvPr>
            <p:ph type="sldNum" sz="quarter" idx="12"/>
          </p:nvPr>
        </p:nvSpPr>
        <p:spPr/>
        <p:txBody>
          <a:bodyPr/>
          <a:lstStyle>
            <a:lvl1pPr>
              <a:defRPr>
                <a:solidFill>
                  <a:schemeClr val="bg1"/>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5" name="Picture 4" descr="A picture containing wheel, drawing&#10;&#10;Description automatically generated">
            <a:extLst>
              <a:ext uri="{FF2B5EF4-FFF2-40B4-BE49-F238E27FC236}">
                <a16:creationId xmlns:a16="http://schemas.microsoft.com/office/drawing/2014/main" id="{B1B62EE8-7C75-4364-AA5E-F52436A1A27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209913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it colored bg - patient car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colored bg - patient car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bullets</a:t>
            </a:r>
            <a:r>
              <a:rPr lang="nl-NL" dirty="0"/>
              <a:t> here</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 research">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13" name="Groep 12">
            <a:extLst>
              <a:ext uri="{FF2B5EF4-FFF2-40B4-BE49-F238E27FC236}">
                <a16:creationId xmlns:a16="http://schemas.microsoft.com/office/drawing/2014/main" id="{455BB8EC-FD7C-4339-9B77-EF3A7A679195}"/>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41C2ED93-ADB9-4842-B417-6FB7F6480FF3}"/>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77C4B3ED-6D5B-4985-91AE-C722381822A6}"/>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0949537F-98A9-4146-8DF4-81598976B81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Example footer | July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1EA69-91C9-4506-8291-C7941D5F8449}"/>
              </a:ext>
            </a:extLst>
          </p:cNvPr>
          <p:cNvSpPr>
            <a:spLocks noGrp="1"/>
          </p:cNvSpPr>
          <p:nvPr>
            <p:ph type="title"/>
          </p:nvPr>
        </p:nvSpPr>
        <p:spPr>
          <a:xfrm>
            <a:off x="838200" y="454948"/>
            <a:ext cx="10515600" cy="1325563"/>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DCC1C4CE-34A3-4650-95A4-0B186CA57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4C48B408-D661-42DA-9F97-8EA5DA302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600">
                <a:solidFill>
                  <a:schemeClr val="tx1">
                    <a:tint val="75000"/>
                  </a:schemeClr>
                </a:solidFill>
              </a:defRPr>
            </a:lvl1pPr>
          </a:lstStyle>
          <a:p>
            <a:fld id="{0E02AB1D-0F4A-4789-A4FF-CFC742958680}" type="datetimeFigureOut">
              <a:rPr lang="nl-NL" smtClean="0"/>
              <a:t>25-1-2023</a:t>
            </a:fld>
            <a:endParaRPr lang="nl-NL"/>
          </a:p>
        </p:txBody>
      </p:sp>
      <p:sp>
        <p:nvSpPr>
          <p:cNvPr id="5" name="Footer Placeholder 4">
            <a:extLst>
              <a:ext uri="{FF2B5EF4-FFF2-40B4-BE49-F238E27FC236}">
                <a16:creationId xmlns:a16="http://schemas.microsoft.com/office/drawing/2014/main" id="{DDC0EA89-3354-4644-AB67-DAF2664A3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76A7CF96-4C5B-46ED-B32B-544D8D9DD479}"/>
              </a:ext>
            </a:extLst>
          </p:cNvPr>
          <p:cNvSpPr>
            <a:spLocks noGrp="1"/>
          </p:cNvSpPr>
          <p:nvPr>
            <p:ph type="sldNum" sz="quarter" idx="4"/>
          </p:nvPr>
        </p:nvSpPr>
        <p:spPr>
          <a:xfrm>
            <a:off x="11896530" y="6356350"/>
            <a:ext cx="222380" cy="365125"/>
          </a:xfrm>
          <a:prstGeom prst="rect">
            <a:avLst/>
          </a:prstGeom>
        </p:spPr>
        <p:txBody>
          <a:bodyPr vert="horz" lIns="91440" tIns="45720" rIns="91440" bIns="45720" rtlCol="0" anchor="ctr"/>
          <a:lstStyle>
            <a:lvl1pPr algn="r">
              <a:defRPr sz="600">
                <a:solidFill>
                  <a:srgbClr val="FFFFFF"/>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8" name="Picture 7">
            <a:extLst>
              <a:ext uri="{FF2B5EF4-FFF2-40B4-BE49-F238E27FC236}">
                <a16:creationId xmlns:a16="http://schemas.microsoft.com/office/drawing/2014/main" id="{F3013948-E049-4074-8AD6-271C91FA739B}"/>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0" y="-112891"/>
            <a:ext cx="12190476" cy="876191"/>
          </a:xfrm>
          <a:prstGeom prst="rect">
            <a:avLst/>
          </a:prstGeom>
        </p:spPr>
      </p:pic>
    </p:spTree>
    <p:extLst>
      <p:ext uri="{BB962C8B-B14F-4D97-AF65-F5344CB8AC3E}">
        <p14:creationId xmlns:p14="http://schemas.microsoft.com/office/powerpoint/2010/main" val="15744753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algn="l" defTabSz="457200" rtl="0" eaLnBrk="1" latinLnBrk="0" hangingPunct="1">
        <a:lnSpc>
          <a:spcPct val="90000"/>
        </a:lnSpc>
        <a:spcBef>
          <a:spcPct val="0"/>
        </a:spcBef>
        <a:buNone/>
        <a:defRPr sz="2200" kern="1200">
          <a:solidFill>
            <a:schemeClr val="bg1"/>
          </a:solidFill>
          <a:latin typeface="Trebuchet MS" panose="020B0603020202020204" pitchFamily="34" charset="0"/>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bg1"/>
          </a:solidFill>
          <a:latin typeface="Trebuchet MS" panose="020B0603020202020204" pitchFamily="34" charset="0"/>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bg1"/>
          </a:solidFill>
          <a:latin typeface="Trebuchet MS" panose="020B0603020202020204" pitchFamily="34" charset="0"/>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bg1"/>
          </a:solidFill>
          <a:latin typeface="Trebuchet MS" panose="020B0603020202020204" pitchFamily="34" charset="0"/>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bg1"/>
          </a:solidFill>
          <a:latin typeface="Trebuchet MS" panose="020B0603020202020204" pitchFamily="34" charset="0"/>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bg1"/>
          </a:solidFill>
          <a:latin typeface="Trebuchet MS" panose="020B06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l-NL"/>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09838" y="996140"/>
            <a:ext cx="7329106" cy="523220"/>
          </a:xfrm>
          <a:prstGeom prst="rect">
            <a:avLst/>
          </a:prstGeom>
          <a:noFill/>
        </p:spPr>
        <p:txBody>
          <a:bodyPr wrap="square" rtlCol="0">
            <a:spAutoFit/>
          </a:bodyPr>
          <a:lstStyle/>
          <a:p>
            <a:pPr algn="ctr"/>
            <a:r>
              <a:rPr lang="nl-NL" sz="2800" dirty="0">
                <a:solidFill>
                  <a:schemeClr val="bg2"/>
                </a:solidFill>
              </a:rPr>
              <a:t>Huisartsenopleiding </a:t>
            </a:r>
            <a:r>
              <a:rPr lang="nl-NL" sz="2800" dirty="0" err="1">
                <a:solidFill>
                  <a:schemeClr val="bg2"/>
                </a:solidFill>
              </a:rPr>
              <a:t>VUmc</a:t>
            </a:r>
            <a:endParaRPr lang="nl-NL" sz="2800" dirty="0">
              <a:solidFill>
                <a:schemeClr val="bg2"/>
              </a:solidFill>
            </a:endParaRPr>
          </a:p>
        </p:txBody>
      </p:sp>
      <p:sp>
        <p:nvSpPr>
          <p:cNvPr id="6" name="Tekstvak 5"/>
          <p:cNvSpPr txBox="1"/>
          <p:nvPr/>
        </p:nvSpPr>
        <p:spPr>
          <a:xfrm>
            <a:off x="667512" y="1764792"/>
            <a:ext cx="10881360" cy="923330"/>
          </a:xfrm>
          <a:prstGeom prst="rect">
            <a:avLst/>
          </a:prstGeom>
          <a:noFill/>
        </p:spPr>
        <p:txBody>
          <a:bodyPr wrap="square" rtlCol="0">
            <a:spAutoFit/>
          </a:bodyPr>
          <a:lstStyle/>
          <a:p>
            <a:r>
              <a:rPr lang="nl-NL" sz="5400" dirty="0">
                <a:solidFill>
                  <a:schemeClr val="bg2"/>
                </a:solidFill>
              </a:rPr>
              <a:t>Actief leren</a:t>
            </a:r>
          </a:p>
        </p:txBody>
      </p:sp>
      <p:sp>
        <p:nvSpPr>
          <p:cNvPr id="8" name="Tekstvak 7"/>
          <p:cNvSpPr txBox="1"/>
          <p:nvPr/>
        </p:nvSpPr>
        <p:spPr>
          <a:xfrm>
            <a:off x="667512" y="2688122"/>
            <a:ext cx="6748272" cy="400110"/>
          </a:xfrm>
          <a:prstGeom prst="rect">
            <a:avLst/>
          </a:prstGeom>
          <a:noFill/>
        </p:spPr>
        <p:txBody>
          <a:bodyPr wrap="square" rtlCol="0">
            <a:spAutoFit/>
          </a:bodyPr>
          <a:lstStyle/>
          <a:p>
            <a:r>
              <a:rPr lang="nl-NL" sz="2000" dirty="0">
                <a:solidFill>
                  <a:schemeClr val="bg2"/>
                </a:solidFill>
              </a:rPr>
              <a:t>Max </a:t>
            </a:r>
            <a:r>
              <a:rPr lang="nl-NL" sz="2000" dirty="0" err="1">
                <a:solidFill>
                  <a:schemeClr val="bg2"/>
                </a:solidFill>
              </a:rPr>
              <a:t>Roijé</a:t>
            </a:r>
            <a:r>
              <a:rPr lang="nl-NL" sz="2000" dirty="0">
                <a:solidFill>
                  <a:schemeClr val="bg2"/>
                </a:solidFill>
              </a:rPr>
              <a:t>, leerlijn professionaliteit</a:t>
            </a:r>
          </a:p>
        </p:txBody>
      </p:sp>
      <p:pic>
        <p:nvPicPr>
          <p:cNvPr id="3" name="Afbeelding 2">
            <a:extLst>
              <a:ext uri="{FF2B5EF4-FFF2-40B4-BE49-F238E27FC236}">
                <a16:creationId xmlns:a16="http://schemas.microsoft.com/office/drawing/2014/main" id="{0106C1AD-8279-4060-8CC6-C41C26E2D12A}"/>
              </a:ext>
            </a:extLst>
          </p:cNvPr>
          <p:cNvPicPr>
            <a:picLocks noChangeAspect="1"/>
          </p:cNvPicPr>
          <p:nvPr/>
        </p:nvPicPr>
        <p:blipFill>
          <a:blip r:embed="rId2"/>
          <a:stretch>
            <a:fillRect/>
          </a:stretch>
        </p:blipFill>
        <p:spPr>
          <a:xfrm>
            <a:off x="7713065" y="3611452"/>
            <a:ext cx="4078194" cy="3270574"/>
          </a:xfrm>
          <a:prstGeom prst="rect">
            <a:avLst/>
          </a:prstGeom>
        </p:spPr>
      </p:pic>
      <p:pic>
        <p:nvPicPr>
          <p:cNvPr id="7" name="Afbeelding 6">
            <a:extLst>
              <a:ext uri="{FF2B5EF4-FFF2-40B4-BE49-F238E27FC236}">
                <a16:creationId xmlns:a16="http://schemas.microsoft.com/office/drawing/2014/main" id="{8A06F460-663F-43C5-8F29-CE89FE50986E}"/>
              </a:ext>
            </a:extLst>
          </p:cNvPr>
          <p:cNvPicPr>
            <a:picLocks noChangeAspect="1"/>
          </p:cNvPicPr>
          <p:nvPr/>
        </p:nvPicPr>
        <p:blipFill>
          <a:blip r:embed="rId3"/>
          <a:stretch>
            <a:fillRect/>
          </a:stretch>
        </p:blipFill>
        <p:spPr>
          <a:xfrm>
            <a:off x="0" y="3611452"/>
            <a:ext cx="7767614" cy="3270574"/>
          </a:xfrm>
          <a:prstGeom prst="rect">
            <a:avLst/>
          </a:prstGeom>
        </p:spPr>
      </p:pic>
      <p:pic>
        <p:nvPicPr>
          <p:cNvPr id="11" name="Afbeelding 10">
            <a:extLst>
              <a:ext uri="{FF2B5EF4-FFF2-40B4-BE49-F238E27FC236}">
                <a16:creationId xmlns:a16="http://schemas.microsoft.com/office/drawing/2014/main" id="{2CD998E3-1E17-4C34-95B7-12C521DB5A50}"/>
              </a:ext>
            </a:extLst>
          </p:cNvPr>
          <p:cNvPicPr>
            <a:picLocks noChangeAspect="1"/>
          </p:cNvPicPr>
          <p:nvPr/>
        </p:nvPicPr>
        <p:blipFill>
          <a:blip r:embed="rId4"/>
          <a:stretch>
            <a:fillRect/>
          </a:stretch>
        </p:blipFill>
        <p:spPr>
          <a:xfrm>
            <a:off x="11791259" y="3611452"/>
            <a:ext cx="400741" cy="3270574"/>
          </a:xfrm>
          <a:prstGeom prst="rect">
            <a:avLst/>
          </a:prstGeom>
        </p:spPr>
      </p:pic>
    </p:spTree>
    <p:extLst>
      <p:ext uri="{BB962C8B-B14F-4D97-AF65-F5344CB8AC3E}">
        <p14:creationId xmlns:p14="http://schemas.microsoft.com/office/powerpoint/2010/main" val="272918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Denkgewoonten</a:t>
            </a:r>
            <a:endParaRPr lang="nl-NL" sz="2800" dirty="0"/>
          </a:p>
        </p:txBody>
      </p:sp>
      <p:pic>
        <p:nvPicPr>
          <p:cNvPr id="12" name="Tijdelijke aanduiding voor inhoud 11">
            <a:extLst>
              <a:ext uri="{FF2B5EF4-FFF2-40B4-BE49-F238E27FC236}">
                <a16:creationId xmlns:a16="http://schemas.microsoft.com/office/drawing/2014/main" id="{822FC34C-0076-F131-7897-0B63A72F10A8}"/>
              </a:ext>
            </a:extLst>
          </p:cNvPr>
          <p:cNvPicPr>
            <a:picLocks noGrp="1" noChangeAspect="1"/>
          </p:cNvPicPr>
          <p:nvPr>
            <p:ph sz="half" idx="2"/>
          </p:nvPr>
        </p:nvPicPr>
        <p:blipFill>
          <a:blip r:embed="rId3"/>
          <a:stretch>
            <a:fillRect/>
          </a:stretch>
        </p:blipFill>
        <p:spPr>
          <a:xfrm>
            <a:off x="711199" y="3879470"/>
            <a:ext cx="6837917" cy="2357056"/>
          </a:xfrm>
        </p:spPr>
      </p:pic>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pic>
        <p:nvPicPr>
          <p:cNvPr id="10" name="Afbeelding 9">
            <a:extLst>
              <a:ext uri="{FF2B5EF4-FFF2-40B4-BE49-F238E27FC236}">
                <a16:creationId xmlns:a16="http://schemas.microsoft.com/office/drawing/2014/main" id="{B2BAD07E-37A6-A1FE-7181-4E3037DF6F05}"/>
              </a:ext>
            </a:extLst>
          </p:cNvPr>
          <p:cNvPicPr>
            <a:picLocks noChangeAspect="1"/>
          </p:cNvPicPr>
          <p:nvPr/>
        </p:nvPicPr>
        <p:blipFill>
          <a:blip r:embed="rId4"/>
          <a:stretch>
            <a:fillRect/>
          </a:stretch>
        </p:blipFill>
        <p:spPr>
          <a:xfrm>
            <a:off x="4230431" y="1416363"/>
            <a:ext cx="6923122" cy="2390495"/>
          </a:xfrm>
          <a:prstGeom prst="rect">
            <a:avLst/>
          </a:prstGeom>
        </p:spPr>
      </p:pic>
      <p:sp>
        <p:nvSpPr>
          <p:cNvPr id="13" name="Tekstvak 12">
            <a:extLst>
              <a:ext uri="{FF2B5EF4-FFF2-40B4-BE49-F238E27FC236}">
                <a16:creationId xmlns:a16="http://schemas.microsoft.com/office/drawing/2014/main" id="{5DE7E65E-2046-EA22-96CE-467ADDEDE111}"/>
              </a:ext>
            </a:extLst>
          </p:cNvPr>
          <p:cNvSpPr txBox="1"/>
          <p:nvPr/>
        </p:nvSpPr>
        <p:spPr>
          <a:xfrm>
            <a:off x="7963786" y="4476307"/>
            <a:ext cx="3429144" cy="646331"/>
          </a:xfrm>
          <a:prstGeom prst="rect">
            <a:avLst/>
          </a:prstGeom>
          <a:noFill/>
        </p:spPr>
        <p:txBody>
          <a:bodyPr wrap="none" rtlCol="0">
            <a:spAutoFit/>
          </a:bodyPr>
          <a:lstStyle/>
          <a:p>
            <a:r>
              <a:rPr lang="nl-NL" dirty="0"/>
              <a:t>In welk(e) plaatje(s) herken je </a:t>
            </a:r>
          </a:p>
          <a:p>
            <a:r>
              <a:rPr lang="nl-NL" dirty="0"/>
              <a:t>jezelf het beste en waarom?</a:t>
            </a:r>
          </a:p>
        </p:txBody>
      </p:sp>
    </p:spTree>
    <p:extLst>
      <p:ext uri="{BB962C8B-B14F-4D97-AF65-F5344CB8AC3E}">
        <p14:creationId xmlns:p14="http://schemas.microsoft.com/office/powerpoint/2010/main" val="115137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Denkgewoonten</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a:lnSpc>
                <a:spcPct val="100000"/>
              </a:lnSpc>
              <a:buNone/>
            </a:pPr>
            <a:r>
              <a:rPr lang="nl-NL" dirty="0"/>
              <a:t>Constructie </a:t>
            </a:r>
            <a:r>
              <a:rPr lang="nl-NL" dirty="0" err="1"/>
              <a:t>vs</a:t>
            </a:r>
            <a:r>
              <a:rPr lang="nl-NL" dirty="0"/>
              <a:t> conformisme</a:t>
            </a:r>
            <a:r>
              <a:rPr lang="nl-NL" sz="1400" b="1" dirty="0"/>
              <a:t>		Constructie:      </a:t>
            </a:r>
            <a:r>
              <a:rPr lang="nl-NL" sz="1400" dirty="0"/>
              <a:t>actief inzetten en combineren van eigen (voor)kennis </a:t>
            </a:r>
          </a:p>
          <a:p>
            <a:pPr>
              <a:lnSpc>
                <a:spcPct val="100000"/>
              </a:lnSpc>
              <a:buNone/>
            </a:pPr>
            <a:r>
              <a:rPr lang="nl-NL" sz="1200" dirty="0"/>
              <a:t>						</a:t>
            </a:r>
            <a:r>
              <a:rPr lang="nl-NL" sz="1200" dirty="0">
                <a:solidFill>
                  <a:srgbClr val="92D050"/>
                </a:solidFill>
              </a:rPr>
              <a:t>creativiteit</a:t>
            </a:r>
            <a:r>
              <a:rPr lang="nl-NL" sz="1200" dirty="0"/>
              <a:t>			</a:t>
            </a:r>
            <a:r>
              <a:rPr lang="nl-NL" sz="1200" dirty="0">
                <a:solidFill>
                  <a:srgbClr val="FF0000"/>
                </a:solidFill>
              </a:rPr>
              <a:t>chaos door teveel associaties / onnavolgbaar</a:t>
            </a:r>
          </a:p>
          <a:p>
            <a:pPr lvl="4">
              <a:lnSpc>
                <a:spcPct val="100000"/>
              </a:lnSpc>
              <a:buNone/>
            </a:pPr>
            <a:r>
              <a:rPr lang="nl-NL" sz="1200" b="1" dirty="0"/>
              <a:t>				</a:t>
            </a:r>
            <a:r>
              <a:rPr lang="nl-NL" sz="1400" b="1" dirty="0"/>
              <a:t>Conformisme</a:t>
            </a:r>
            <a:r>
              <a:rPr lang="nl-NL" sz="1400" dirty="0"/>
              <a:t>:    overnemen  en inzetten van kant-en-klare concepten </a:t>
            </a:r>
          </a:p>
          <a:p>
            <a:pPr lvl="4">
              <a:lnSpc>
                <a:spcPct val="100000"/>
              </a:lnSpc>
              <a:buNone/>
            </a:pPr>
            <a:r>
              <a:rPr lang="nl-NL" sz="1200" dirty="0"/>
              <a:t>				</a:t>
            </a:r>
            <a:r>
              <a:rPr lang="nl-NL" sz="1200" dirty="0">
                <a:solidFill>
                  <a:srgbClr val="92D050"/>
                </a:solidFill>
              </a:rPr>
              <a:t>navolgbaarheid</a:t>
            </a:r>
            <a:r>
              <a:rPr lang="nl-NL" sz="1200" dirty="0"/>
              <a:t> 		</a:t>
            </a:r>
            <a:r>
              <a:rPr lang="nl-NL" sz="1200" dirty="0">
                <a:solidFill>
                  <a:srgbClr val="FF0000"/>
                </a:solidFill>
              </a:rPr>
              <a:t>moeite met maken van eigen afwegingen</a:t>
            </a:r>
          </a:p>
          <a:p>
            <a:pPr lvl="4">
              <a:lnSpc>
                <a:spcPct val="100000"/>
              </a:lnSpc>
              <a:buNone/>
            </a:pPr>
            <a:endParaRPr lang="nl-NL" sz="1200" dirty="0"/>
          </a:p>
          <a:p>
            <a:pPr lvl="4">
              <a:lnSpc>
                <a:spcPct val="100000"/>
              </a:lnSpc>
              <a:buNone/>
            </a:pPr>
            <a:endParaRPr lang="nl-NL" sz="1200" dirty="0"/>
          </a:p>
          <a:p>
            <a:pPr>
              <a:lnSpc>
                <a:spcPct val="100000"/>
              </a:lnSpc>
              <a:buNone/>
            </a:pPr>
            <a:r>
              <a:rPr lang="nl-NL" dirty="0"/>
              <a:t>Interactie </a:t>
            </a:r>
            <a:r>
              <a:rPr lang="nl-NL" dirty="0" err="1"/>
              <a:t>vs</a:t>
            </a:r>
            <a:r>
              <a:rPr lang="nl-NL" dirty="0"/>
              <a:t> intra-actie		</a:t>
            </a:r>
            <a:r>
              <a:rPr lang="nl-NL" sz="1400" b="1" dirty="0"/>
              <a:t>Interactie</a:t>
            </a:r>
            <a:r>
              <a:rPr lang="nl-NL" sz="1400" dirty="0"/>
              <a:t>:         verkennen van andere perspectieven </a:t>
            </a:r>
          </a:p>
          <a:p>
            <a:pPr>
              <a:lnSpc>
                <a:spcPct val="100000"/>
              </a:lnSpc>
              <a:buNone/>
            </a:pPr>
            <a:r>
              <a:rPr lang="nl-NL" sz="1200" dirty="0"/>
              <a:t>						</a:t>
            </a:r>
            <a:r>
              <a:rPr lang="nl-NL" sz="1200" dirty="0">
                <a:solidFill>
                  <a:srgbClr val="92D050"/>
                </a:solidFill>
              </a:rPr>
              <a:t>luisteren en verbinden</a:t>
            </a:r>
            <a:r>
              <a:rPr lang="nl-NL" sz="1200" dirty="0"/>
              <a:t>		</a:t>
            </a:r>
            <a:r>
              <a:rPr lang="nl-NL" sz="1200" dirty="0">
                <a:solidFill>
                  <a:srgbClr val="FF0000"/>
                </a:solidFill>
              </a:rPr>
              <a:t>blijven onderzoeken/ praten óver i.p.v. doen </a:t>
            </a:r>
          </a:p>
          <a:p>
            <a:pPr>
              <a:lnSpc>
                <a:spcPct val="100000"/>
              </a:lnSpc>
              <a:buNone/>
            </a:pPr>
            <a:r>
              <a:rPr lang="nl-NL" sz="1400" b="1" dirty="0"/>
              <a:t>						Intra-actie</a:t>
            </a:r>
            <a:r>
              <a:rPr lang="nl-NL" sz="1400" dirty="0"/>
              <a:t>:        verdiepen van eigen perspectief, gesprek met  jezelf </a:t>
            </a:r>
          </a:p>
          <a:p>
            <a:pPr>
              <a:lnSpc>
                <a:spcPct val="100000"/>
              </a:lnSpc>
              <a:buNone/>
            </a:pPr>
            <a:r>
              <a:rPr lang="nl-NL" sz="1200" dirty="0"/>
              <a:t>						</a:t>
            </a:r>
            <a:r>
              <a:rPr lang="nl-NL" sz="1200" dirty="0">
                <a:solidFill>
                  <a:srgbClr val="92D050"/>
                </a:solidFill>
              </a:rPr>
              <a:t>standvastigheid</a:t>
            </a:r>
            <a:r>
              <a:rPr lang="nl-NL" sz="1200" dirty="0"/>
              <a:t> 		</a:t>
            </a:r>
            <a:r>
              <a:rPr lang="nl-NL" sz="1200" dirty="0">
                <a:solidFill>
                  <a:srgbClr val="FF0000"/>
                </a:solidFill>
              </a:rPr>
              <a:t>moeite met draagvlak/saamhorigheid creëren</a:t>
            </a:r>
          </a:p>
          <a:p>
            <a:pPr>
              <a:lnSpc>
                <a:spcPct val="100000"/>
              </a:lnSpc>
              <a:buNone/>
            </a:pPr>
            <a:endParaRPr lang="nl-NL" sz="1200" dirty="0">
              <a:solidFill>
                <a:srgbClr val="FF0000"/>
              </a:solidFill>
            </a:endParaRPr>
          </a:p>
          <a:p>
            <a:pPr>
              <a:lnSpc>
                <a:spcPct val="100000"/>
              </a:lnSpc>
              <a:buNone/>
            </a:pPr>
            <a:endParaRPr lang="nl-NL" sz="1200" dirty="0">
              <a:solidFill>
                <a:srgbClr val="FF0000"/>
              </a:solidFill>
            </a:endParaRPr>
          </a:p>
          <a:p>
            <a:pPr>
              <a:lnSpc>
                <a:spcPct val="100000"/>
              </a:lnSpc>
              <a:buNone/>
            </a:pPr>
            <a:r>
              <a:rPr lang="nl-NL" dirty="0"/>
              <a:t>Reflectie </a:t>
            </a:r>
            <a:r>
              <a:rPr lang="nl-NL" dirty="0" err="1"/>
              <a:t>vs</a:t>
            </a:r>
            <a:r>
              <a:rPr lang="nl-NL" dirty="0"/>
              <a:t> reproductie</a:t>
            </a:r>
            <a:r>
              <a:rPr lang="nl-NL" sz="2400" dirty="0"/>
              <a:t>		</a:t>
            </a:r>
            <a:r>
              <a:rPr lang="nl-NL" sz="1400" b="1" dirty="0"/>
              <a:t>Reflectie</a:t>
            </a:r>
            <a:r>
              <a:rPr lang="nl-NL" sz="1400" dirty="0"/>
              <a:t>:          voorbereiden, monitoren en bezien van een aanpak </a:t>
            </a:r>
          </a:p>
          <a:p>
            <a:pPr>
              <a:lnSpc>
                <a:spcPct val="100000"/>
              </a:lnSpc>
              <a:buNone/>
            </a:pPr>
            <a:r>
              <a:rPr lang="nl-NL" sz="1200" dirty="0"/>
              <a:t>						</a:t>
            </a:r>
            <a:r>
              <a:rPr lang="nl-NL" sz="1200" dirty="0">
                <a:solidFill>
                  <a:srgbClr val="92D050"/>
                </a:solidFill>
              </a:rPr>
              <a:t>overzien en integreren</a:t>
            </a:r>
            <a:r>
              <a:rPr lang="nl-NL" sz="1200" dirty="0"/>
              <a:t> 		</a:t>
            </a:r>
            <a:r>
              <a:rPr lang="nl-NL" sz="1200" dirty="0">
                <a:solidFill>
                  <a:srgbClr val="FF0000"/>
                </a:solidFill>
              </a:rPr>
              <a:t>blijven malen / blijven hangen</a:t>
            </a:r>
          </a:p>
          <a:p>
            <a:pPr>
              <a:lnSpc>
                <a:spcPct val="100000"/>
              </a:lnSpc>
              <a:buNone/>
            </a:pPr>
            <a:r>
              <a:rPr lang="nl-NL" sz="1400" b="1" dirty="0"/>
              <a:t>						Reproductie</a:t>
            </a:r>
            <a:r>
              <a:rPr lang="nl-NL" sz="1400" dirty="0"/>
              <a:t>:     herhalen van eerdere benaderingen en ervaringen </a:t>
            </a:r>
          </a:p>
          <a:p>
            <a:pPr>
              <a:lnSpc>
                <a:spcPct val="100000"/>
              </a:lnSpc>
              <a:buNone/>
            </a:pPr>
            <a:r>
              <a:rPr lang="nl-NL" sz="1200" dirty="0"/>
              <a:t>						</a:t>
            </a:r>
            <a:r>
              <a:rPr lang="nl-NL" sz="1200" dirty="0">
                <a:solidFill>
                  <a:srgbClr val="92D050"/>
                </a:solidFill>
              </a:rPr>
              <a:t>eenduidigheid</a:t>
            </a:r>
            <a:r>
              <a:rPr lang="nl-NL" sz="1200" dirty="0"/>
              <a:t>		</a:t>
            </a:r>
            <a:r>
              <a:rPr lang="nl-NL" sz="1200" dirty="0">
                <a:solidFill>
                  <a:srgbClr val="FF0000"/>
                </a:solidFill>
              </a:rPr>
              <a:t>problemen herhalen/ moeite met vernieuwing </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231540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Leervoorkeuren</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marL="481013" indent="-481013" eaLnBrk="1" hangingPunct="1"/>
            <a:r>
              <a:rPr lang="nl-NL" sz="2000" b="1" dirty="0"/>
              <a:t>Kunst afkijken</a:t>
            </a:r>
            <a:r>
              <a:rPr lang="nl-NL" sz="2000" dirty="0"/>
              <a:t> </a:t>
            </a:r>
          </a:p>
          <a:p>
            <a:pPr marL="457200" lvl="1" indent="0">
              <a:buNone/>
            </a:pPr>
            <a:r>
              <a:rPr lang="nl-NL" sz="1800" dirty="0"/>
              <a:t>			</a:t>
            </a:r>
          </a:p>
          <a:p>
            <a:pPr marL="481013" indent="-481013" eaLnBrk="1" hangingPunct="1"/>
            <a:r>
              <a:rPr lang="nl-NL" sz="2000" b="1" dirty="0"/>
              <a:t>Participeren</a:t>
            </a:r>
          </a:p>
          <a:p>
            <a:pPr marL="1371600" lvl="3" indent="0">
              <a:buNone/>
            </a:pPr>
            <a:r>
              <a:rPr lang="nl-NL" sz="1800" b="1" dirty="0"/>
              <a:t>		</a:t>
            </a:r>
            <a:endParaRPr lang="nl-NL" sz="1800" dirty="0"/>
          </a:p>
          <a:p>
            <a:pPr marL="481013" indent="-481013" eaLnBrk="1" hangingPunct="1"/>
            <a:r>
              <a:rPr lang="nl-NL" sz="2000" b="1" dirty="0"/>
              <a:t>Kennis verwerven</a:t>
            </a:r>
          </a:p>
          <a:p>
            <a:pPr marL="1371600" lvl="3" indent="0">
              <a:buNone/>
            </a:pPr>
            <a:r>
              <a:rPr lang="nl-NL" sz="1800" b="1" dirty="0"/>
              <a:t>		</a:t>
            </a:r>
            <a:endParaRPr lang="nl-NL" sz="1800" dirty="0"/>
          </a:p>
          <a:p>
            <a:pPr marL="481013" indent="-481013" eaLnBrk="1" hangingPunct="1"/>
            <a:r>
              <a:rPr lang="nl-NL" sz="2000" b="1" dirty="0"/>
              <a:t>Oefenen</a:t>
            </a:r>
          </a:p>
          <a:p>
            <a:pPr marL="0" indent="0" eaLnBrk="1" hangingPunct="1">
              <a:buNone/>
            </a:pPr>
            <a:r>
              <a:rPr lang="nl-NL" sz="1800" b="1" dirty="0"/>
              <a:t>			</a:t>
            </a:r>
            <a:endParaRPr lang="nl-NL" sz="1800" dirty="0"/>
          </a:p>
          <a:p>
            <a:pPr marL="481013" indent="-481013" eaLnBrk="1" hangingPunct="1"/>
            <a:r>
              <a:rPr lang="nl-NL" sz="2000" b="1" dirty="0"/>
              <a:t>Ontdekken</a:t>
            </a:r>
          </a:p>
          <a:p>
            <a:pPr marL="0" indent="0" eaLnBrk="1" hangingPunct="1">
              <a:buNone/>
            </a:pPr>
            <a:r>
              <a:rPr lang="nl-NL" sz="1800" b="1" dirty="0"/>
              <a:t>			</a:t>
            </a:r>
            <a:endParaRPr lang="en-US" sz="1800" dirty="0"/>
          </a:p>
          <a:p>
            <a:pPr marL="481013" indent="-481013" eaLnBrk="1" hangingPunct="1"/>
            <a:endParaRPr lang="en-US"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15297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B70BEAE3-C713-4FFA-1603-735A245AC10C}"/>
              </a:ext>
            </a:extLst>
          </p:cNvPr>
          <p:cNvPicPr>
            <a:picLocks noGrp="1" noChangeAspect="1"/>
          </p:cNvPicPr>
          <p:nvPr>
            <p:ph sz="half" idx="2"/>
          </p:nvPr>
        </p:nvPicPr>
        <p:blipFill>
          <a:blip r:embed="rId3"/>
          <a:stretch>
            <a:fillRect/>
          </a:stretch>
        </p:blipFill>
        <p:spPr>
          <a:xfrm>
            <a:off x="4509435" y="1676383"/>
            <a:ext cx="7175747" cy="4561070"/>
          </a:xfr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Leervoorkeur: kunst afkijken</a:t>
            </a:r>
            <a:endParaRPr lang="nl-NL" sz="2800"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170046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8182ADE-5EA2-2842-F042-FDB0C398ECD6}"/>
              </a:ext>
            </a:extLst>
          </p:cNvPr>
          <p:cNvPicPr>
            <a:picLocks noChangeAspect="1"/>
          </p:cNvPicPr>
          <p:nvPr/>
        </p:nvPicPr>
        <p:blipFill>
          <a:blip r:embed="rId3"/>
          <a:stretch>
            <a:fillRect/>
          </a:stretch>
        </p:blipFill>
        <p:spPr>
          <a:xfrm>
            <a:off x="4195941" y="1600884"/>
            <a:ext cx="7667743" cy="4678472"/>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Leervoorkeur: participeren</a:t>
            </a:r>
            <a:endParaRPr lang="nl-NL" sz="2800"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
        <p:nvSpPr>
          <p:cNvPr id="5" name="Tijdelijke aanduiding voor inhoud 4">
            <a:extLst>
              <a:ext uri="{FF2B5EF4-FFF2-40B4-BE49-F238E27FC236}">
                <a16:creationId xmlns:a16="http://schemas.microsoft.com/office/drawing/2014/main" id="{1AF45E13-FBD0-2B3E-CFE8-64FEA7EA2F99}"/>
              </a:ext>
            </a:extLst>
          </p:cNvPr>
          <p:cNvSpPr>
            <a:spLocks noGrp="1"/>
          </p:cNvSpPr>
          <p:nvPr>
            <p:ph sz="half" idx="2"/>
          </p:nvPr>
        </p:nvSpPr>
        <p:spPr>
          <a:xfrm>
            <a:off x="694944" y="5252483"/>
            <a:ext cx="9352823" cy="924479"/>
          </a:xfrm>
        </p:spPr>
        <p:txBody>
          <a:bodyPr/>
          <a:lstStyle/>
          <a:p>
            <a:pPr marL="0" indent="0">
              <a:buNone/>
            </a:pPr>
            <a:r>
              <a:rPr lang="nl-NL" dirty="0"/>
              <a:t>  </a:t>
            </a:r>
          </a:p>
        </p:txBody>
      </p:sp>
    </p:spTree>
    <p:extLst>
      <p:ext uri="{BB962C8B-B14F-4D97-AF65-F5344CB8AC3E}">
        <p14:creationId xmlns:p14="http://schemas.microsoft.com/office/powerpoint/2010/main" val="30047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CC8B4A81-943B-B08D-12F9-8FDD6A287EB0}"/>
              </a:ext>
            </a:extLst>
          </p:cNvPr>
          <p:cNvPicPr>
            <a:picLocks noGrp="1" noChangeAspect="1"/>
          </p:cNvPicPr>
          <p:nvPr>
            <p:ph sz="half" idx="2"/>
          </p:nvPr>
        </p:nvPicPr>
        <p:blipFill>
          <a:blip r:embed="rId3"/>
          <a:stretch>
            <a:fillRect/>
          </a:stretch>
        </p:blipFill>
        <p:spPr>
          <a:xfrm>
            <a:off x="3969498" y="1584252"/>
            <a:ext cx="7772686" cy="4667140"/>
          </a:xfr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Leervoorkeur: kennis verwerven</a:t>
            </a:r>
            <a:endParaRPr lang="nl-NL" sz="2800"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2447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DFB2D4E-AC60-ACA0-99E7-8744D839C00B}"/>
              </a:ext>
            </a:extLst>
          </p:cNvPr>
          <p:cNvPicPr>
            <a:picLocks noChangeAspect="1"/>
          </p:cNvPicPr>
          <p:nvPr/>
        </p:nvPicPr>
        <p:blipFill>
          <a:blip r:embed="rId3"/>
          <a:stretch>
            <a:fillRect/>
          </a:stretch>
        </p:blipFill>
        <p:spPr>
          <a:xfrm>
            <a:off x="4509948" y="1616179"/>
            <a:ext cx="7483578" cy="4663178"/>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Leervoorkeur: oefenen</a:t>
            </a:r>
            <a:endParaRPr lang="nl-NL" sz="2800"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
        <p:nvSpPr>
          <p:cNvPr id="5" name="Tijdelijke aanduiding voor inhoud 4">
            <a:extLst>
              <a:ext uri="{FF2B5EF4-FFF2-40B4-BE49-F238E27FC236}">
                <a16:creationId xmlns:a16="http://schemas.microsoft.com/office/drawing/2014/main" id="{C84E56C0-867E-DFCC-5F79-0D3F9380695B}"/>
              </a:ext>
            </a:extLst>
          </p:cNvPr>
          <p:cNvSpPr>
            <a:spLocks noGrp="1"/>
          </p:cNvSpPr>
          <p:nvPr>
            <p:ph sz="half" idx="2"/>
          </p:nvPr>
        </p:nvSpPr>
        <p:spPr/>
        <p:txBody>
          <a:bodyPr/>
          <a:lstStyle/>
          <a:p>
            <a:pPr marL="0" indent="0">
              <a:buNone/>
            </a:pPr>
            <a:r>
              <a:rPr lang="nl-NL" dirty="0"/>
              <a:t>   </a:t>
            </a:r>
          </a:p>
        </p:txBody>
      </p:sp>
    </p:spTree>
    <p:extLst>
      <p:ext uri="{BB962C8B-B14F-4D97-AF65-F5344CB8AC3E}">
        <p14:creationId xmlns:p14="http://schemas.microsoft.com/office/powerpoint/2010/main" val="306303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4426DFA-4CB4-EE3E-DAE8-5F301B9E09BA}"/>
              </a:ext>
            </a:extLst>
          </p:cNvPr>
          <p:cNvPicPr>
            <a:picLocks noChangeAspect="1"/>
          </p:cNvPicPr>
          <p:nvPr/>
        </p:nvPicPr>
        <p:blipFill>
          <a:blip r:embed="rId3"/>
          <a:stretch>
            <a:fillRect/>
          </a:stretch>
        </p:blipFill>
        <p:spPr>
          <a:xfrm>
            <a:off x="4262567" y="1596379"/>
            <a:ext cx="7518307" cy="4682977"/>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Leervoorkeur: ontdekken</a:t>
            </a:r>
            <a:endParaRPr lang="nl-NL" sz="2800"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
        <p:nvSpPr>
          <p:cNvPr id="5" name="Tijdelijke aanduiding voor inhoud 4">
            <a:extLst>
              <a:ext uri="{FF2B5EF4-FFF2-40B4-BE49-F238E27FC236}">
                <a16:creationId xmlns:a16="http://schemas.microsoft.com/office/drawing/2014/main" id="{66D4B65E-AE81-10BB-74F7-561E862C118F}"/>
              </a:ext>
            </a:extLst>
          </p:cNvPr>
          <p:cNvSpPr>
            <a:spLocks noGrp="1"/>
          </p:cNvSpPr>
          <p:nvPr>
            <p:ph sz="half" idx="2"/>
          </p:nvPr>
        </p:nvSpPr>
        <p:spPr/>
        <p:txBody>
          <a:bodyPr/>
          <a:lstStyle/>
          <a:p>
            <a:pPr marL="0" indent="0">
              <a:buNone/>
            </a:pPr>
            <a:r>
              <a:rPr lang="nl-NL" dirty="0"/>
              <a:t>   </a:t>
            </a:r>
          </a:p>
        </p:txBody>
      </p:sp>
    </p:spTree>
    <p:extLst>
      <p:ext uri="{BB962C8B-B14F-4D97-AF65-F5344CB8AC3E}">
        <p14:creationId xmlns:p14="http://schemas.microsoft.com/office/powerpoint/2010/main" val="353048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Leervoorkeuren</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marL="481013" indent="-481013" eaLnBrk="1" hangingPunct="1"/>
            <a:r>
              <a:rPr lang="nl-NL" sz="2000" b="1" dirty="0"/>
              <a:t>Kunst afkijken</a:t>
            </a:r>
            <a:r>
              <a:rPr lang="nl-NL" sz="2000" dirty="0"/>
              <a:t> </a:t>
            </a:r>
          </a:p>
          <a:p>
            <a:pPr marL="457200" lvl="1" indent="0">
              <a:buNone/>
            </a:pPr>
            <a:r>
              <a:rPr lang="nl-NL" sz="1800" dirty="0"/>
              <a:t>			Kijken wat werkt, meeliften, overnemen, real-life </a:t>
            </a:r>
            <a:r>
              <a:rPr lang="nl-NL" sz="1800" dirty="0" err="1"/>
              <a:t>learning</a:t>
            </a:r>
            <a:endParaRPr lang="nl-NL" sz="1800" dirty="0"/>
          </a:p>
          <a:p>
            <a:pPr marL="481013" indent="-481013" eaLnBrk="1" hangingPunct="1"/>
            <a:r>
              <a:rPr lang="nl-NL" sz="2000" b="1" dirty="0"/>
              <a:t>Participeren</a:t>
            </a:r>
          </a:p>
          <a:p>
            <a:pPr marL="1371600" lvl="3" indent="0">
              <a:buNone/>
            </a:pPr>
            <a:r>
              <a:rPr lang="nl-NL" sz="1800" b="1" dirty="0"/>
              <a:t>		</a:t>
            </a:r>
            <a:r>
              <a:rPr lang="nl-NL" sz="1800" dirty="0"/>
              <a:t>dialoog, samen leren, samen iets uitzoeken, elkaar vertrouwen</a:t>
            </a:r>
          </a:p>
          <a:p>
            <a:pPr marL="481013" indent="-481013" eaLnBrk="1" hangingPunct="1"/>
            <a:r>
              <a:rPr lang="nl-NL" sz="2000" b="1" dirty="0"/>
              <a:t>Kennis verwerven</a:t>
            </a:r>
          </a:p>
          <a:p>
            <a:pPr marL="1371600" lvl="3" indent="0">
              <a:buNone/>
            </a:pPr>
            <a:r>
              <a:rPr lang="nl-NL" sz="1800" b="1" dirty="0"/>
              <a:t>		</a:t>
            </a:r>
            <a:r>
              <a:rPr lang="nl-NL" sz="1800" dirty="0"/>
              <a:t>objectieve kennis, kennisoverdracht, leren van experts, doelgerichtheid</a:t>
            </a:r>
          </a:p>
          <a:p>
            <a:pPr marL="481013" indent="-481013" eaLnBrk="1" hangingPunct="1"/>
            <a:r>
              <a:rPr lang="nl-NL" sz="2000" b="1" dirty="0"/>
              <a:t>Oefenen</a:t>
            </a:r>
          </a:p>
          <a:p>
            <a:pPr marL="0" indent="0" eaLnBrk="1" hangingPunct="1">
              <a:buNone/>
            </a:pPr>
            <a:r>
              <a:rPr lang="nl-NL" sz="1800" b="1" dirty="0"/>
              <a:t>			</a:t>
            </a:r>
            <a:r>
              <a:rPr lang="nl-NL" sz="1800" dirty="0"/>
              <a:t>kritische reflectie, veiligheid, </a:t>
            </a:r>
            <a:r>
              <a:rPr lang="nl-NL" sz="1800" dirty="0" err="1"/>
              <a:t>mentoring</a:t>
            </a:r>
            <a:r>
              <a:rPr lang="nl-NL" sz="1800" dirty="0"/>
              <a:t>, expliciet leren, oefenen</a:t>
            </a:r>
          </a:p>
          <a:p>
            <a:pPr marL="481013" indent="-481013" eaLnBrk="1" hangingPunct="1"/>
            <a:r>
              <a:rPr lang="nl-NL" sz="2000" b="1" dirty="0"/>
              <a:t>Ontdekken</a:t>
            </a:r>
          </a:p>
          <a:p>
            <a:pPr marL="0" indent="0" eaLnBrk="1" hangingPunct="1">
              <a:buNone/>
            </a:pPr>
            <a:r>
              <a:rPr lang="nl-NL" sz="1800" b="1" dirty="0"/>
              <a:t>			</a:t>
            </a:r>
            <a:r>
              <a:rPr lang="nl-NL" sz="1800" dirty="0"/>
              <a:t>in het diepe springen, nieuwsgierigheid, toeval, creativiteit, zelfsturing</a:t>
            </a:r>
            <a:endParaRPr lang="en-US" sz="1800" dirty="0"/>
          </a:p>
          <a:p>
            <a:pPr marL="481013" indent="-481013" eaLnBrk="1" hangingPunct="1"/>
            <a:endParaRPr lang="en-US"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19688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Leerprofiel</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marL="481013" indent="-481013" eaLnBrk="1" hangingPunct="1"/>
            <a:r>
              <a:rPr lang="nl-NL" sz="2000" dirty="0"/>
              <a:t>Nu je weet hoe je leert, kan je je leerprofiel opstellen.</a:t>
            </a:r>
          </a:p>
          <a:p>
            <a:pPr marL="481013" indent="-481013" eaLnBrk="1" hangingPunct="1"/>
            <a:endParaRPr lang="nl-NL" sz="2000" dirty="0"/>
          </a:p>
          <a:p>
            <a:pPr marL="481013" indent="-481013" eaLnBrk="1" hangingPunct="1"/>
            <a:endParaRPr lang="nl-NL" sz="2000" dirty="0"/>
          </a:p>
          <a:p>
            <a:pPr marL="481013" indent="-481013" eaLnBrk="1" hangingPunct="1"/>
            <a:r>
              <a:rPr lang="nl-NL" sz="2000" dirty="0"/>
              <a:t>Leerstijl + denkgewoonten + leervoorkeuren = leerprofiel</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pic>
        <p:nvPicPr>
          <p:cNvPr id="5" name="Tijdelijke aanduiding voor inhoud 6">
            <a:extLst>
              <a:ext uri="{FF2B5EF4-FFF2-40B4-BE49-F238E27FC236}">
                <a16:creationId xmlns:a16="http://schemas.microsoft.com/office/drawing/2014/main" id="{6A767791-9171-07C6-5B24-56C28EA36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1718" y="3429000"/>
            <a:ext cx="4061676" cy="2644472"/>
          </a:xfrm>
          <a:prstGeom prst="rect">
            <a:avLst/>
          </a:prstGeom>
        </p:spPr>
      </p:pic>
    </p:spTree>
    <p:extLst>
      <p:ext uri="{BB962C8B-B14F-4D97-AF65-F5344CB8AC3E}">
        <p14:creationId xmlns:p14="http://schemas.microsoft.com/office/powerpoint/2010/main" val="40014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a:extLst>
              <a:ext uri="{FF2B5EF4-FFF2-40B4-BE49-F238E27FC236}">
                <a16:creationId xmlns:a16="http://schemas.microsoft.com/office/drawing/2014/main" id="{ECC16A4E-DD0E-61E5-02A1-4CD64218EA41}"/>
              </a:ext>
            </a:extLst>
          </p:cNvPr>
          <p:cNvPicPr>
            <a:picLocks noChangeAspect="1"/>
          </p:cNvPicPr>
          <p:nvPr/>
        </p:nvPicPr>
        <p:blipFill>
          <a:blip r:embed="rId3"/>
          <a:stretch>
            <a:fillRect/>
          </a:stretch>
        </p:blipFill>
        <p:spPr>
          <a:xfrm>
            <a:off x="7778954" y="3120519"/>
            <a:ext cx="4413046" cy="3056444"/>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Actief leren</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dirty="0"/>
              <a:t>Inhoud</a:t>
            </a:r>
          </a:p>
          <a:p>
            <a:pPr lvl="3"/>
            <a:r>
              <a:rPr lang="nl-NL" dirty="0"/>
              <a:t>Levenslang leren</a:t>
            </a:r>
          </a:p>
          <a:p>
            <a:pPr lvl="3"/>
            <a:r>
              <a:rPr lang="nl-NL" dirty="0"/>
              <a:t>Language of </a:t>
            </a:r>
            <a:r>
              <a:rPr lang="nl-NL" dirty="0" err="1"/>
              <a:t>learning</a:t>
            </a:r>
            <a:endParaRPr lang="nl-NL" dirty="0"/>
          </a:p>
          <a:p>
            <a:pPr lvl="3"/>
            <a:r>
              <a:rPr lang="nl-NL" dirty="0"/>
              <a:t>Leerstijl, denkgewoonten, leervoorkeuren</a:t>
            </a:r>
          </a:p>
          <a:p>
            <a:pPr lvl="3"/>
            <a:r>
              <a:rPr lang="nl-NL" dirty="0"/>
              <a:t>Samenvatting</a:t>
            </a:r>
          </a:p>
          <a:p>
            <a:pPr marL="1371600" lvl="3" indent="0">
              <a:buNone/>
            </a:pPr>
            <a:endParaRPr lang="nl-NL" dirty="0"/>
          </a:p>
          <a:p>
            <a:pPr lvl="3"/>
            <a:endParaRPr lang="nl-NL" dirty="0"/>
          </a:p>
          <a:p>
            <a:pPr lvl="1"/>
            <a:endParaRPr lang="nl-NL" dirty="0"/>
          </a:p>
          <a:p>
            <a:r>
              <a:rPr lang="nl-NL" dirty="0"/>
              <a:t>Leerdoel: Inzicht krijgen in je eigen leerprofiel.</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7899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Take home </a:t>
            </a:r>
            <a:r>
              <a:rPr lang="nl-NL" dirty="0" err="1"/>
              <a:t>message</a:t>
            </a:r>
            <a:endParaRPr lang="nl-NL"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sz="2200" dirty="0"/>
              <a:t>Door inzicht te hebben in hoe je leert, wordt het leren zelf makkelijker.</a:t>
            </a:r>
          </a:p>
          <a:p>
            <a:endParaRPr lang="nl-NL" sz="2200" dirty="0"/>
          </a:p>
          <a:p>
            <a:r>
              <a:rPr lang="nl-NL" sz="2200" dirty="0"/>
              <a:t>Door de gezamenlijke ‘</a:t>
            </a:r>
            <a:r>
              <a:rPr lang="nl-NL" sz="2200" dirty="0" err="1"/>
              <a:t>language</a:t>
            </a:r>
            <a:r>
              <a:rPr lang="nl-NL" sz="2200" dirty="0"/>
              <a:t> of </a:t>
            </a:r>
            <a:r>
              <a:rPr lang="nl-NL" sz="2200" dirty="0" err="1"/>
              <a:t>learning</a:t>
            </a:r>
            <a:r>
              <a:rPr lang="nl-NL" sz="2200" dirty="0"/>
              <a:t>’ te gebruiken kan je jouw leren optimaliseren. </a:t>
            </a:r>
          </a:p>
          <a:p>
            <a:endParaRPr lang="nl-NL" sz="2200" dirty="0"/>
          </a:p>
          <a:p>
            <a:r>
              <a:rPr lang="nl-NL" sz="2200" dirty="0"/>
              <a:t>Hoe uitgebreider je assortiment leervoorkeuren en denkgewoonten, hoe makkelijker je in allerlei contexten kunt leren.</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5195614"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7230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Bronvermelding</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425655"/>
            <a:ext cx="10744200" cy="3751308"/>
          </a:xfrm>
        </p:spPr>
        <p:txBody>
          <a:bodyPr/>
          <a:lstStyle/>
          <a:p>
            <a:r>
              <a:rPr lang="en-US" sz="1600" b="0" i="0" dirty="0">
                <a:effectLst/>
                <a:latin typeface="+mj-lt"/>
              </a:rPr>
              <a:t>Kolb DA. Experiential learning. Experience as a source of learning and understanding. Englewood Cliff: Prentice Hall, 1984.</a:t>
            </a:r>
          </a:p>
          <a:p>
            <a:r>
              <a:rPr lang="nl-NL" sz="1600" b="0" i="0" dirty="0" err="1">
                <a:effectLst/>
                <a:latin typeface="+mj-lt"/>
              </a:rPr>
              <a:t>Wigersma</a:t>
            </a:r>
            <a:r>
              <a:rPr lang="nl-NL" sz="1600" b="0" i="0" dirty="0">
                <a:effectLst/>
                <a:latin typeface="+mj-lt"/>
              </a:rPr>
              <a:t> L, Van </a:t>
            </a:r>
            <a:r>
              <a:rPr lang="nl-NL" sz="1600" b="0" i="0" dirty="0" err="1">
                <a:effectLst/>
                <a:latin typeface="+mj-lt"/>
              </a:rPr>
              <a:t>Berkestijn</a:t>
            </a:r>
            <a:r>
              <a:rPr lang="nl-NL" sz="1600" b="0" i="0" dirty="0">
                <a:effectLst/>
                <a:latin typeface="+mj-lt"/>
              </a:rPr>
              <a:t> LGM, Giesen P. Eindtermen voor de huisartsopleiding. Utrecht, 2000:2-4.</a:t>
            </a:r>
            <a:endParaRPr lang="nl-NL" sz="1600" dirty="0">
              <a:latin typeface="+mj-lt"/>
              <a:ea typeface="Calibri" panose="020F0502020204030204" pitchFamily="34" charset="0"/>
              <a:cs typeface="Times New Roman" panose="02020603050405020304" pitchFamily="18" charset="0"/>
            </a:endParaRPr>
          </a:p>
          <a:p>
            <a:r>
              <a:rPr lang="nl-NL" sz="1600" dirty="0">
                <a:latin typeface="+mj-lt"/>
                <a:ea typeface="Calibri" panose="020F0502020204030204" pitchFamily="34" charset="0"/>
                <a:cs typeface="Times New Roman" panose="02020603050405020304" pitchFamily="18" charset="0"/>
              </a:rPr>
              <a:t>Leren </a:t>
            </a:r>
            <a:r>
              <a:rPr lang="nl-NL" sz="1600" dirty="0" err="1">
                <a:latin typeface="+mj-lt"/>
                <a:ea typeface="Calibri" panose="020F0502020204030204" pitchFamily="34" charset="0"/>
                <a:cs typeface="Times New Roman" panose="02020603050405020304" pitchFamily="18" charset="0"/>
              </a:rPr>
              <a:t>leren</a:t>
            </a:r>
            <a:r>
              <a:rPr lang="nl-NL" sz="1600" dirty="0">
                <a:latin typeface="+mj-lt"/>
                <a:ea typeface="Calibri" panose="020F0502020204030204" pitchFamily="34" charset="0"/>
                <a:cs typeface="Times New Roman" panose="02020603050405020304" pitchFamily="18" charset="0"/>
              </a:rPr>
              <a:t> met LOL, Jeannette Verhoeven 2018</a:t>
            </a:r>
          </a:p>
          <a:p>
            <a:r>
              <a:rPr lang="nl-NL" sz="1600" dirty="0">
                <a:latin typeface="+mj-lt"/>
                <a:ea typeface="Calibri" panose="020F0502020204030204" pitchFamily="34" charset="0"/>
                <a:cs typeface="Times New Roman" panose="02020603050405020304" pitchFamily="18" charset="0"/>
              </a:rPr>
              <a:t>Leren </a:t>
            </a:r>
            <a:r>
              <a:rPr lang="nl-NL" sz="1600" dirty="0" err="1">
                <a:latin typeface="+mj-lt"/>
                <a:ea typeface="Calibri" panose="020F0502020204030204" pitchFamily="34" charset="0"/>
                <a:cs typeface="Times New Roman" panose="02020603050405020304" pitchFamily="18" charset="0"/>
              </a:rPr>
              <a:t>leren</a:t>
            </a:r>
            <a:r>
              <a:rPr lang="nl-NL" sz="1600" dirty="0">
                <a:latin typeface="+mj-lt"/>
                <a:ea typeface="Calibri" panose="020F0502020204030204" pitchFamily="34" charset="0"/>
                <a:cs typeface="Times New Roman" panose="02020603050405020304" pitchFamily="18" charset="0"/>
              </a:rPr>
              <a:t>, Van </a:t>
            </a:r>
            <a:r>
              <a:rPr lang="nl-NL" sz="1600" dirty="0" err="1">
                <a:latin typeface="+mj-lt"/>
                <a:ea typeface="Calibri" panose="020F0502020204030204" pitchFamily="34" charset="0"/>
                <a:cs typeface="Times New Roman" panose="02020603050405020304" pitchFamily="18" charset="0"/>
              </a:rPr>
              <a:t>Berkestijn</a:t>
            </a:r>
            <a:r>
              <a:rPr lang="nl-NL" sz="1600" dirty="0">
                <a:latin typeface="+mj-lt"/>
                <a:ea typeface="Calibri" panose="020F0502020204030204" pitchFamily="34" charset="0"/>
                <a:cs typeface="Times New Roman" panose="02020603050405020304" pitchFamily="18" charset="0"/>
              </a:rPr>
              <a:t> LGM, H&amp;W 2002, editie 5, </a:t>
            </a:r>
            <a:r>
              <a:rPr lang="nl-NL" sz="1600" dirty="0">
                <a:ea typeface="Calibri" panose="020F0502020204030204" pitchFamily="34" charset="0"/>
                <a:cs typeface="Times New Roman" panose="02020603050405020304" pitchFamily="18" charset="0"/>
              </a:rPr>
              <a:t>248-252 </a:t>
            </a:r>
          </a:p>
          <a:p>
            <a:r>
              <a:rPr lang="nl-NL" sz="1600" dirty="0">
                <a:ea typeface="Calibri" panose="020F0502020204030204" pitchFamily="34" charset="0"/>
                <a:cs typeface="Times New Roman" panose="02020603050405020304" pitchFamily="18" charset="0"/>
              </a:rPr>
              <a:t>Manon Ruijters e.a. , Canon van leren en ontwikkelen (2019), Boom uitgeverij, ISBN 9789462764071</a:t>
            </a:r>
          </a:p>
          <a:p>
            <a:r>
              <a:rPr lang="nl-NL" sz="1600" dirty="0"/>
              <a:t>Manon Ruijters, Liefde voor leren (2017) over diversiteit van leren en ontwikkelen in en van organisatie. </a:t>
            </a:r>
          </a:p>
          <a:p>
            <a:r>
              <a:rPr lang="nl-NL" sz="1600"/>
              <a:t>Manon Ruijters, </a:t>
            </a:r>
            <a:r>
              <a:rPr lang="nl-NL" sz="1600" dirty="0"/>
              <a:t>Het leren ontwikkeld-t. </a:t>
            </a:r>
            <a:r>
              <a:rPr lang="nl-NL" sz="1600" i="1" dirty="0"/>
              <a:t>Diversiteit en complexiteit in leren en ontwikkelen.</a:t>
            </a:r>
            <a:r>
              <a:rPr lang="nl-NL" sz="1600" dirty="0"/>
              <a:t> Tijdschrift voor begeleidingskunde 2014,1.  </a:t>
            </a:r>
          </a:p>
          <a:p>
            <a:r>
              <a:rPr lang="nl-NL" sz="1600" dirty="0"/>
              <a:t>Jelle </a:t>
            </a:r>
            <a:r>
              <a:rPr lang="nl-NL" sz="1600" dirty="0" err="1"/>
              <a:t>Jolles</a:t>
            </a:r>
            <a:r>
              <a:rPr lang="nl-NL" sz="1600" dirty="0"/>
              <a:t> (2011) Ellis en het </a:t>
            </a:r>
            <a:r>
              <a:rPr lang="nl-NL" sz="1600" dirty="0" err="1"/>
              <a:t>verbreinen</a:t>
            </a:r>
            <a:r>
              <a:rPr lang="nl-NL" sz="1600" dirty="0"/>
              <a:t>, over hersenen, gedrag &amp; educatie</a:t>
            </a:r>
          </a:p>
          <a:p>
            <a:r>
              <a:rPr lang="nl-NL" sz="1600" dirty="0"/>
              <a:t>Luk </a:t>
            </a:r>
            <a:r>
              <a:rPr lang="nl-NL" sz="1600" dirty="0" err="1"/>
              <a:t>Dewulf</a:t>
            </a:r>
            <a:r>
              <a:rPr lang="nl-NL" sz="1600" dirty="0"/>
              <a:t> (2009) Ik kies voor mijn talent.</a:t>
            </a:r>
          </a:p>
          <a:p>
            <a:r>
              <a:rPr lang="nl-NL" sz="1600" dirty="0"/>
              <a:t>Denkgewoonten.nl</a:t>
            </a:r>
          </a:p>
          <a:p>
            <a:endParaRPr lang="nl-NL" sz="1600" dirty="0">
              <a:effectLst/>
              <a:ea typeface="Calibri" panose="020F0502020204030204" pitchFamily="34" charset="0"/>
              <a:cs typeface="Times New Roman" panose="02020603050405020304" pitchFamily="18" charset="0"/>
            </a:endParaRPr>
          </a:p>
          <a:p>
            <a:endParaRPr lang="nl-NL" sz="1600" dirty="0">
              <a:effectLst/>
              <a:ea typeface="Calibri" panose="020F0502020204030204" pitchFamily="34" charset="0"/>
              <a:cs typeface="Times New Roman" panose="02020603050405020304" pitchFamily="18" charset="0"/>
            </a:endParaRPr>
          </a:p>
          <a:p>
            <a:pPr marL="0"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5384800"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14987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Voorkennis activeren</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dirty="0"/>
              <a:t>Wat weet je al van jouw manier van leren?</a:t>
            </a:r>
          </a:p>
          <a:p>
            <a:endParaRPr lang="nl-NL" dirty="0"/>
          </a:p>
          <a:p>
            <a:r>
              <a:rPr lang="nl-NL" dirty="0"/>
              <a:t>Bespreek in tweetallen </a:t>
            </a:r>
          </a:p>
          <a:p>
            <a:endParaRPr lang="nl-NL" sz="1200" dirty="0"/>
          </a:p>
          <a:p>
            <a:pPr marL="1371600" lvl="3" indent="0">
              <a:buNone/>
            </a:pPr>
            <a:r>
              <a:rPr lang="nl-NL" dirty="0"/>
              <a:t>- Een moment waar je veel van geleerd hebt.</a:t>
            </a:r>
          </a:p>
          <a:p>
            <a:pPr marL="1371600" lvl="3" indent="0">
              <a:buNone/>
            </a:pPr>
            <a:r>
              <a:rPr lang="nl-NL" dirty="0"/>
              <a:t>- Was dat moment in een formele of informele setting?</a:t>
            </a:r>
          </a:p>
          <a:p>
            <a:pPr lvl="3">
              <a:buFontTx/>
              <a:buChar char="-"/>
            </a:pPr>
            <a:r>
              <a:rPr lang="nl-NL" dirty="0"/>
              <a:t>Waar jouw natuurlijke (intrinsieke) nieuwsgierigheid ligt.</a:t>
            </a:r>
          </a:p>
          <a:p>
            <a:pPr lvl="3">
              <a:buFontTx/>
              <a:buChar char="-"/>
            </a:pPr>
            <a:r>
              <a:rPr lang="nl-NL" dirty="0"/>
              <a:t>Geef jij je opleiders aan hoe jij het beste leert? Wat zeg je dan?</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pic>
        <p:nvPicPr>
          <p:cNvPr id="6" name="Afbeelding 5">
            <a:extLst>
              <a:ext uri="{FF2B5EF4-FFF2-40B4-BE49-F238E27FC236}">
                <a16:creationId xmlns:a16="http://schemas.microsoft.com/office/drawing/2014/main" id="{21B64CE3-B399-6FE5-4A0A-A9508B47A6D3}"/>
              </a:ext>
            </a:extLst>
          </p:cNvPr>
          <p:cNvPicPr>
            <a:picLocks noChangeAspect="1"/>
          </p:cNvPicPr>
          <p:nvPr/>
        </p:nvPicPr>
        <p:blipFill>
          <a:blip r:embed="rId3"/>
          <a:stretch>
            <a:fillRect/>
          </a:stretch>
        </p:blipFill>
        <p:spPr>
          <a:xfrm>
            <a:off x="6967561" y="1077540"/>
            <a:ext cx="5082980" cy="1508891"/>
          </a:xfrm>
          <a:prstGeom prst="rect">
            <a:avLst/>
          </a:prstGeom>
        </p:spPr>
      </p:pic>
    </p:spTree>
    <p:extLst>
      <p:ext uri="{BB962C8B-B14F-4D97-AF65-F5344CB8AC3E}">
        <p14:creationId xmlns:p14="http://schemas.microsoft.com/office/powerpoint/2010/main" val="1586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Levenslang leren</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dirty="0"/>
              <a:t>Takenpakket huisarts: </a:t>
            </a:r>
          </a:p>
          <a:p>
            <a:endParaRPr lang="nl-NL" sz="1200" dirty="0"/>
          </a:p>
          <a:p>
            <a:pPr lvl="3"/>
            <a:r>
              <a:rPr lang="nl-NL" dirty="0"/>
              <a:t>Professionaliseren als individueel arts</a:t>
            </a:r>
          </a:p>
          <a:p>
            <a:pPr lvl="4"/>
            <a:r>
              <a:rPr lang="nl-NL" sz="1800" dirty="0"/>
              <a:t>Nieuwe kennis/kunde aanleren via bijv. nascholingen, cursussen en intervisie.</a:t>
            </a:r>
          </a:p>
          <a:p>
            <a:pPr lvl="4"/>
            <a:endParaRPr lang="nl-NL" sz="1800" dirty="0"/>
          </a:p>
          <a:p>
            <a:pPr lvl="3"/>
            <a:r>
              <a:rPr lang="nl-NL" dirty="0"/>
              <a:t>Sturen, begeleiden en faciliteren van teamleren</a:t>
            </a:r>
          </a:p>
          <a:p>
            <a:pPr lvl="4"/>
            <a:r>
              <a:rPr lang="nl-NL" sz="1800" dirty="0"/>
              <a:t>In een praktijk met collega’s, assistenten en praktijkondersteuners.</a:t>
            </a:r>
          </a:p>
          <a:p>
            <a:pPr lvl="4"/>
            <a:endParaRPr lang="nl-NL" sz="1800" dirty="0"/>
          </a:p>
          <a:p>
            <a:pPr lvl="3"/>
            <a:r>
              <a:rPr lang="nl-NL" dirty="0"/>
              <a:t>Begeleiden van derden in hun leer- en ontwikkelproces</a:t>
            </a:r>
          </a:p>
          <a:p>
            <a:pPr lvl="4"/>
            <a:r>
              <a:rPr lang="nl-NL" sz="1800" dirty="0"/>
              <a:t>Zoals </a:t>
            </a:r>
            <a:r>
              <a:rPr lang="nl-NL" sz="1800" dirty="0" err="1"/>
              <a:t>co-assistenten</a:t>
            </a:r>
            <a:r>
              <a:rPr lang="nl-NL" sz="1800" dirty="0"/>
              <a:t>, huisartsen in opleiding, maar ook patiënten.</a:t>
            </a:r>
          </a:p>
          <a:p>
            <a:pPr lvl="3"/>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153800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t>Landelijk opleidingsplan (LOP 2016): </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lvl="3"/>
            <a:r>
              <a:rPr lang="nl-NL" sz="1800" dirty="0"/>
              <a:t>De opleiding van de </a:t>
            </a:r>
            <a:r>
              <a:rPr lang="nl-NL" sz="1800" dirty="0" err="1"/>
              <a:t>aios</a:t>
            </a:r>
            <a:r>
              <a:rPr lang="nl-NL" sz="1800" dirty="0"/>
              <a:t> in de praktijk staat centraal.</a:t>
            </a:r>
          </a:p>
          <a:p>
            <a:pPr lvl="4"/>
            <a:r>
              <a:rPr lang="nl-NL" sz="1400" dirty="0"/>
              <a:t>4 dagen per week in de praktijk.</a:t>
            </a:r>
          </a:p>
          <a:p>
            <a:pPr lvl="4"/>
            <a:endParaRPr lang="nl-NL" sz="1400" dirty="0"/>
          </a:p>
          <a:p>
            <a:pPr lvl="3"/>
            <a:r>
              <a:rPr lang="nl-NL" sz="1800" dirty="0"/>
              <a:t>Het leren in de praktijk wordt ondersteund door het opleidingsinstituut.</a:t>
            </a:r>
          </a:p>
          <a:p>
            <a:pPr lvl="4"/>
            <a:r>
              <a:rPr lang="nl-NL" sz="1400" dirty="0"/>
              <a:t>1 dag per week een terugkomdag.</a:t>
            </a:r>
          </a:p>
          <a:p>
            <a:pPr lvl="4"/>
            <a:endParaRPr lang="nl-NL" sz="1400" dirty="0"/>
          </a:p>
          <a:p>
            <a:pPr lvl="3"/>
            <a:r>
              <a:rPr lang="nl-NL" sz="1800" dirty="0"/>
              <a:t>Het leren wordt gestimuleerd door observatie, feedback, toetsing en beoordeling.</a:t>
            </a:r>
          </a:p>
          <a:p>
            <a:pPr lvl="4"/>
            <a:r>
              <a:rPr lang="nl-NL" sz="1400" dirty="0" err="1"/>
              <a:t>Combel</a:t>
            </a:r>
            <a:r>
              <a:rPr lang="nl-NL" sz="1400" dirty="0"/>
              <a:t>, intervisie, supervisie, LHK, toetsen.</a:t>
            </a:r>
          </a:p>
          <a:p>
            <a:pPr marL="285750" indent="-285750">
              <a:buFontTx/>
              <a:buChar char="-"/>
            </a:pPr>
            <a:endParaRPr lang="nl-NL" sz="1400" dirty="0"/>
          </a:p>
          <a:p>
            <a:pPr lvl="3"/>
            <a:r>
              <a:rPr lang="nl-NL" sz="1800" dirty="0"/>
              <a:t>De opleiding sluit aan op de ontwikkeling en ambities van de individuele </a:t>
            </a:r>
            <a:r>
              <a:rPr lang="nl-NL" sz="1800" dirty="0" err="1"/>
              <a:t>aios</a:t>
            </a:r>
            <a:r>
              <a:rPr lang="nl-NL" sz="1800" dirty="0"/>
              <a:t>.</a:t>
            </a:r>
          </a:p>
          <a:p>
            <a:pPr lvl="4"/>
            <a:r>
              <a:rPr lang="nl-NL" sz="1400" dirty="0"/>
              <a:t>Zelfsturend leren.</a:t>
            </a:r>
          </a:p>
          <a:p>
            <a:pPr lvl="4"/>
            <a:endParaRPr lang="nl-NL" sz="1400" dirty="0"/>
          </a:p>
          <a:p>
            <a:pPr lvl="3"/>
            <a:r>
              <a:rPr lang="nl-NL" sz="1800" dirty="0"/>
              <a:t>De opleiding wordt verzorgd door vakinhoudelijk en didactisch bekwame opleiders en docenten.</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36142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Definitie van ‘leren’</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a:lnSpc>
                <a:spcPct val="100000"/>
              </a:lnSpc>
            </a:pPr>
            <a:r>
              <a:rPr lang="nl-NL" dirty="0"/>
              <a:t>Leren komt vanuit de zone van het ‘niet weten’ (discomfort) en leidt via allerlei fysieke en mentale activiteiten tot het ontdekken van begrip en bekwaamheid (kennis en kunde).</a:t>
            </a:r>
          </a:p>
          <a:p>
            <a:pPr marL="3657600" lvl="8" indent="0">
              <a:lnSpc>
                <a:spcPct val="100000"/>
              </a:lnSpc>
              <a:buNone/>
            </a:pPr>
            <a:r>
              <a:rPr lang="nl-NL" sz="1800" dirty="0"/>
              <a:t>						</a:t>
            </a:r>
            <a:r>
              <a:rPr lang="nl-NL" sz="1200" dirty="0" err="1"/>
              <a:t>Claxton</a:t>
            </a:r>
            <a:r>
              <a:rPr lang="nl-NL" sz="1200" dirty="0"/>
              <a:t> e.a. 1996</a:t>
            </a:r>
          </a:p>
          <a:p>
            <a:pPr lvl="4"/>
            <a:r>
              <a:rPr lang="nl-NL" sz="1800" dirty="0"/>
              <a:t>In de zone van de naaste ontwikkeling (zie plaatje) kun je nieuwe dingen leren.</a:t>
            </a:r>
          </a:p>
          <a:p>
            <a:pPr lvl="4"/>
            <a:endParaRPr lang="nl-NL" sz="1800" dirty="0"/>
          </a:p>
          <a:p>
            <a:pPr lvl="4"/>
            <a:r>
              <a:rPr lang="nl-NL" sz="1800" dirty="0"/>
              <a:t>In de praktijk gaat veel leren ‘als vanzelf’.</a:t>
            </a:r>
          </a:p>
          <a:p>
            <a:pPr lvl="4"/>
            <a:endParaRPr lang="nl-NL" sz="1800" dirty="0"/>
          </a:p>
          <a:p>
            <a:pPr lvl="4"/>
            <a:r>
              <a:rPr lang="nl-NL" sz="1800" dirty="0"/>
              <a:t>Feedback van opleiders en </a:t>
            </a:r>
            <a:r>
              <a:rPr lang="nl-NL" sz="1800" dirty="0" err="1"/>
              <a:t>peers</a:t>
            </a:r>
            <a:r>
              <a:rPr lang="nl-NL" sz="1800" dirty="0"/>
              <a:t> geven inzicht in je leerproces.</a:t>
            </a:r>
          </a:p>
          <a:p>
            <a:pPr lvl="4"/>
            <a:endParaRPr lang="nl-NL" sz="1800" dirty="0"/>
          </a:p>
          <a:p>
            <a:pPr lvl="4"/>
            <a:r>
              <a:rPr lang="nl-NL" sz="1800" dirty="0"/>
              <a:t>Voor wat niet vanzelf gaat moet een leerplan worden opgesteld: IOP.</a:t>
            </a:r>
          </a:p>
          <a:p>
            <a:pPr lvl="3"/>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pic>
        <p:nvPicPr>
          <p:cNvPr id="6" name="Afbeelding 5">
            <a:extLst>
              <a:ext uri="{FF2B5EF4-FFF2-40B4-BE49-F238E27FC236}">
                <a16:creationId xmlns:a16="http://schemas.microsoft.com/office/drawing/2014/main" id="{67E5788A-5CAF-9F87-8599-22FA29EAD3A2}"/>
              </a:ext>
            </a:extLst>
          </p:cNvPr>
          <p:cNvPicPr>
            <a:picLocks noChangeAspect="1"/>
          </p:cNvPicPr>
          <p:nvPr/>
        </p:nvPicPr>
        <p:blipFill>
          <a:blip r:embed="rId3"/>
          <a:stretch>
            <a:fillRect/>
          </a:stretch>
        </p:blipFill>
        <p:spPr>
          <a:xfrm>
            <a:off x="9058940" y="132606"/>
            <a:ext cx="2971166" cy="2235847"/>
          </a:xfrm>
          <a:prstGeom prst="rect">
            <a:avLst/>
          </a:prstGeom>
        </p:spPr>
      </p:pic>
    </p:spTree>
    <p:extLst>
      <p:ext uri="{BB962C8B-B14F-4D97-AF65-F5344CB8AC3E}">
        <p14:creationId xmlns:p14="http://schemas.microsoft.com/office/powerpoint/2010/main" val="296483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Language of </a:t>
            </a:r>
            <a:r>
              <a:rPr lang="nl-NL" sz="2800" dirty="0" err="1">
                <a:ea typeface="MS Mincho" panose="02020609040205080304" pitchFamily="49" charset="-128"/>
                <a:cs typeface="Times New Roman" panose="02020603050405020304" pitchFamily="18" charset="0"/>
              </a:rPr>
              <a:t>learning</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a:lnSpc>
                <a:spcPct val="100000"/>
              </a:lnSpc>
            </a:pPr>
            <a:r>
              <a:rPr lang="nl-NL" dirty="0"/>
              <a:t>Met name als leren niet ‘vanzelf’ gaat is het handig om een gezamenlijke taal voor het leren te hebben:</a:t>
            </a:r>
          </a:p>
          <a:p>
            <a:pPr>
              <a:lnSpc>
                <a:spcPct val="100000"/>
              </a:lnSpc>
            </a:pPr>
            <a:endParaRPr lang="nl-NL" sz="1200" dirty="0"/>
          </a:p>
          <a:p>
            <a:pPr lvl="3"/>
            <a:r>
              <a:rPr lang="nl-NL" dirty="0"/>
              <a:t>Leerstijl</a:t>
            </a:r>
          </a:p>
          <a:p>
            <a:pPr lvl="4"/>
            <a:r>
              <a:rPr lang="nl-NL" sz="1800" dirty="0"/>
              <a:t>Welke zintuigen zet je vooral in tijdens leren?</a:t>
            </a:r>
          </a:p>
          <a:p>
            <a:pPr lvl="4"/>
            <a:endParaRPr lang="nl-NL" sz="1800" dirty="0"/>
          </a:p>
          <a:p>
            <a:pPr lvl="3"/>
            <a:r>
              <a:rPr lang="nl-NL" dirty="0"/>
              <a:t>Denkgewoonten</a:t>
            </a:r>
          </a:p>
          <a:p>
            <a:pPr lvl="4"/>
            <a:r>
              <a:rPr lang="nl-NL" sz="1800" dirty="0"/>
              <a:t>Welke cognities heb je over leren?</a:t>
            </a:r>
          </a:p>
          <a:p>
            <a:pPr lvl="4"/>
            <a:endParaRPr lang="nl-NL" sz="1800" dirty="0"/>
          </a:p>
          <a:p>
            <a:pPr lvl="3"/>
            <a:r>
              <a:rPr lang="nl-NL" dirty="0"/>
              <a:t>Leervoorkeuren</a:t>
            </a:r>
          </a:p>
          <a:p>
            <a:pPr lvl="4"/>
            <a:r>
              <a:rPr lang="nl-NL" sz="1800" dirty="0"/>
              <a:t>Op welke manier leer je het beste?</a:t>
            </a:r>
          </a:p>
          <a:p>
            <a:pPr lvl="3"/>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57247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zintuigen">
            <a:extLst>
              <a:ext uri="{FF2B5EF4-FFF2-40B4-BE49-F238E27FC236}">
                <a16:creationId xmlns:a16="http://schemas.microsoft.com/office/drawing/2014/main" id="{7552E57B-D9EA-C58A-5507-12EFF2210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551" y="2469357"/>
            <a:ext cx="952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Leerstijl</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lvl="3"/>
            <a:r>
              <a:rPr lang="nl-NL" dirty="0"/>
              <a:t>Bespreek in tweetallen:</a:t>
            </a:r>
          </a:p>
          <a:p>
            <a:pPr marL="1371600" lvl="3" indent="0">
              <a:buNone/>
            </a:pPr>
            <a:r>
              <a:rPr lang="nl-NL" dirty="0"/>
              <a:t>   Welke zintuigen zet je vooral in tijdens leren?</a:t>
            </a:r>
          </a:p>
          <a:p>
            <a:pPr lvl="3"/>
            <a:endParaRPr lang="nl-NL" dirty="0"/>
          </a:p>
          <a:p>
            <a:pPr lvl="3"/>
            <a:endParaRPr lang="nl-NL" dirty="0"/>
          </a:p>
          <a:p>
            <a:pPr lvl="3"/>
            <a:endParaRPr lang="nl-NL" dirty="0"/>
          </a:p>
          <a:p>
            <a:pPr marL="1828800" lvl="4" indent="0">
              <a:buNone/>
            </a:pPr>
            <a:r>
              <a:rPr lang="nl-NL" sz="1600" dirty="0"/>
              <a:t>Bijvoorbeeld: wil jij graag dingen zien/lezen </a:t>
            </a:r>
          </a:p>
          <a:p>
            <a:pPr marL="1828800" lvl="4" indent="0">
              <a:buNone/>
            </a:pPr>
            <a:r>
              <a:rPr lang="nl-NL" sz="1600" dirty="0"/>
              <a:t>(Zat jij altijd in de bieb te lezen?)</a:t>
            </a:r>
          </a:p>
          <a:p>
            <a:pPr marL="1828800" lvl="4" indent="0">
              <a:buNone/>
            </a:pPr>
            <a:r>
              <a:rPr lang="nl-NL" sz="1600" dirty="0"/>
              <a:t>of heb je graag dat iemand je iets vertelt?</a:t>
            </a:r>
          </a:p>
          <a:p>
            <a:pPr marL="1828800" lvl="4" indent="0">
              <a:buNone/>
            </a:pPr>
            <a:r>
              <a:rPr lang="nl-NL" sz="1600" dirty="0"/>
              <a:t>(Moest jij altijd college volgen om het</a:t>
            </a:r>
          </a:p>
          <a:p>
            <a:pPr marL="1828800" lvl="4" indent="0">
              <a:buNone/>
            </a:pPr>
            <a:r>
              <a:rPr lang="nl-NL" sz="1600" dirty="0"/>
              <a:t>beter te begrijpen?)</a:t>
            </a:r>
          </a:p>
          <a:p>
            <a:pPr lvl="4"/>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47145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E42DA63-3C13-43DF-F6CA-F9FD014FE119}"/>
              </a:ext>
            </a:extLst>
          </p:cNvPr>
          <p:cNvPicPr>
            <a:picLocks noChangeAspect="1"/>
          </p:cNvPicPr>
          <p:nvPr/>
        </p:nvPicPr>
        <p:blipFill>
          <a:blip r:embed="rId3"/>
          <a:stretch>
            <a:fillRect/>
          </a:stretch>
        </p:blipFill>
        <p:spPr>
          <a:xfrm>
            <a:off x="3870251" y="1533648"/>
            <a:ext cx="8604580" cy="4435140"/>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a typeface="MS Mincho" panose="02020609040205080304" pitchFamily="49" charset="-128"/>
                <a:cs typeface="Times New Roman" panose="02020603050405020304" pitchFamily="18" charset="0"/>
              </a:rPr>
              <a:t>Leerstijl</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a:lnSpc>
                <a:spcPct val="100000"/>
              </a:lnSpc>
            </a:pPr>
            <a:r>
              <a:rPr lang="nl-NL" dirty="0"/>
              <a:t>Er is onderzocht welke vorm van leren </a:t>
            </a:r>
          </a:p>
          <a:p>
            <a:pPr marL="0" indent="0">
              <a:lnSpc>
                <a:spcPct val="100000"/>
              </a:lnSpc>
              <a:buNone/>
            </a:pPr>
            <a:r>
              <a:rPr lang="nl-NL" dirty="0"/>
              <a:t>   het beste rendement heeft.</a:t>
            </a:r>
          </a:p>
          <a:p>
            <a:pPr>
              <a:lnSpc>
                <a:spcPct val="100000"/>
              </a:lnSpc>
            </a:pPr>
            <a:endParaRPr lang="nl-NL" dirty="0"/>
          </a:p>
          <a:p>
            <a:pPr>
              <a:lnSpc>
                <a:spcPct val="100000"/>
              </a:lnSpc>
            </a:pPr>
            <a:r>
              <a:rPr lang="nl-NL" dirty="0"/>
              <a:t>Vaak geldt: hoe actiever de leervorm,</a:t>
            </a:r>
          </a:p>
          <a:p>
            <a:pPr marL="0" indent="0">
              <a:lnSpc>
                <a:spcPct val="100000"/>
              </a:lnSpc>
              <a:buNone/>
            </a:pPr>
            <a:r>
              <a:rPr lang="nl-NL" dirty="0"/>
              <a:t>   hoe meer er blijft hangen.</a:t>
            </a:r>
          </a:p>
          <a:p>
            <a:pPr marL="0" indent="0">
              <a:lnSpc>
                <a:spcPct val="100000"/>
              </a:lnSpc>
              <a:buNone/>
            </a:pPr>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974897" cy="365125"/>
          </a:xfrm>
        </p:spPr>
        <p:txBody>
          <a:bodyPr/>
          <a:lstStyle/>
          <a:p>
            <a:r>
              <a:rPr lang="nl-NL" dirty="0"/>
              <a:t>Actief leren | Leerlijn professionaliteit </a:t>
            </a:r>
            <a:r>
              <a:rPr lang="nl-NL" dirty="0" err="1"/>
              <a:t>HOVUmc</a:t>
            </a:r>
            <a:r>
              <a:rPr lang="nl-NL" dirty="0"/>
              <a:t> | september 2022</a:t>
            </a:r>
          </a:p>
        </p:txBody>
      </p:sp>
    </p:spTree>
    <p:extLst>
      <p:ext uri="{BB962C8B-B14F-4D97-AF65-F5344CB8AC3E}">
        <p14:creationId xmlns:p14="http://schemas.microsoft.com/office/powerpoint/2010/main" val="105263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38B7B5"/>
      </a:dk1>
      <a:lt1>
        <a:srgbClr val="151515"/>
      </a:lt1>
      <a:dk2>
        <a:srgbClr val="76368A"/>
      </a:dk2>
      <a:lt2>
        <a:srgbClr val="F3F3F3"/>
      </a:lt2>
      <a:accent1>
        <a:srgbClr val="E0398D"/>
      </a:accent1>
      <a:accent2>
        <a:srgbClr val="9F9F9F"/>
      </a:accent2>
      <a:accent3>
        <a:srgbClr val="151515"/>
      </a:accent3>
      <a:accent4>
        <a:srgbClr val="76368A"/>
      </a:accent4>
      <a:accent5>
        <a:srgbClr val="38B7B5"/>
      </a:accent5>
      <a:accent6>
        <a:srgbClr val="E0398D"/>
      </a:accent6>
      <a:hlink>
        <a:srgbClr val="F3F3F3"/>
      </a:hlink>
      <a:folHlink>
        <a:srgbClr val="1515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1422</TotalTime>
  <Words>2031</Words>
  <Application>Microsoft Office PowerPoint</Application>
  <PresentationFormat>Breedbeeld</PresentationFormat>
  <Paragraphs>234</Paragraphs>
  <Slides>21</Slides>
  <Notes>20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21</vt:i4>
      </vt:variant>
    </vt:vector>
  </HeadingPairs>
  <TitlesOfParts>
    <vt:vector size="26" baseType="lpstr">
      <vt:lpstr>Arial</vt:lpstr>
      <vt:lpstr>Calibri</vt:lpstr>
      <vt:lpstr>Trebuchet MS</vt:lpstr>
      <vt:lpstr>Kantoorthema</vt:lpstr>
      <vt:lpstr>Custom Design</vt:lpstr>
      <vt:lpstr>PowerPoint-presentatie</vt:lpstr>
      <vt:lpstr>Actief leren</vt:lpstr>
      <vt:lpstr>Voorkennis activeren</vt:lpstr>
      <vt:lpstr>Levenslang leren</vt:lpstr>
      <vt:lpstr>Landelijk opleidingsplan (LOP 2016): </vt:lpstr>
      <vt:lpstr>Definitie van ‘leren’</vt:lpstr>
      <vt:lpstr>Language of learning</vt:lpstr>
      <vt:lpstr>Leerstijl</vt:lpstr>
      <vt:lpstr>Leerstijl</vt:lpstr>
      <vt:lpstr>Denkgewoonten</vt:lpstr>
      <vt:lpstr>Denkgewoonten</vt:lpstr>
      <vt:lpstr>Leervoorkeuren</vt:lpstr>
      <vt:lpstr>Leervoorkeur: kunst afkijken</vt:lpstr>
      <vt:lpstr>Leervoorkeur: participeren</vt:lpstr>
      <vt:lpstr>Leervoorkeur: kennis verwerven</vt:lpstr>
      <vt:lpstr>Leervoorkeur: oefenen</vt:lpstr>
      <vt:lpstr>Leervoorkeur: ontdekken</vt:lpstr>
      <vt:lpstr>Leervoorkeuren</vt:lpstr>
      <vt:lpstr>Leerprofiel</vt:lpstr>
      <vt:lpstr>Take home message</vt:lpstr>
      <vt:lpstr>Bronvermelding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Belinda Dolman</cp:lastModifiedBy>
  <cp:revision>112</cp:revision>
  <dcterms:created xsi:type="dcterms:W3CDTF">2018-06-28T15:32:29Z</dcterms:created>
  <dcterms:modified xsi:type="dcterms:W3CDTF">2023-01-25T13:01:35Z</dcterms:modified>
</cp:coreProperties>
</file>