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</p:sldIdLst>
  <p:sldSz cx="12192000" cy="6858000"/>
  <p:notesSz cx="6858000" cy="9144000"/>
  <p:embeddedFontLst>
    <p:embeddedFont>
      <p:font typeface="Economica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  <p:embeddedFont>
      <p:font typeface="Roboto" panose="020B0604020202020204" charset="0"/>
      <p:regular r:id="rId46"/>
      <p:bold r:id="rId47"/>
      <p:italic r:id="rId48"/>
      <p:boldItalic r:id="rId49"/>
    </p:embeddedFont>
    <p:embeddedFont>
      <p:font typeface="Open Sans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P van Randen" initials="Hv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23645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8995b2523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8995b2523_2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58995b2523_2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8995b2523_2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8995b2523_2_2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58995b2523_2_2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8995b2523_2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8995b2523_2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58995b2523_2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8995b2523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8995b2523_2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58995b2523_2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8995b2523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8995b2523_2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58995b2523_2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8995b2523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8995b2523_2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58995b2523_2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8995b2523_2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8995b2523_2_2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58995b2523_2_2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verschillende opioïden hebben allen een vergelijkbaar werkingsmechanisme, maar verschillen onderling qua snelheid, mate en duur van het </a:t>
            </a:r>
            <a:r>
              <a:rPr lang="nl-NL" sz="1200" b="0" i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analgetisch</a:t>
            </a:r>
            <a:r>
              <a:rPr lang="nl-NL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effect, het optreden van bijwerkingen en de kans op gewenning. De farmacologische effecten van </a:t>
            </a:r>
            <a:r>
              <a:rPr lang="nl-NL" sz="1200" b="0" i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opioïdagonisten</a:t>
            </a:r>
            <a:r>
              <a:rPr lang="nl-NL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worden bewerkstelligd door aangrijpen op </a:t>
            </a:r>
            <a:r>
              <a:rPr lang="nl-NL" sz="1200" b="0" i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opioïdreceptoren</a:t>
            </a:r>
            <a:r>
              <a:rPr lang="nl-NL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Deze </a:t>
            </a:r>
            <a:r>
              <a:rPr lang="nl-NL" sz="1200" b="0" i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opioïdreceptoren</a:t>
            </a:r>
            <a:r>
              <a:rPr lang="nl-NL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zijn onder te verdelen in  tenminste 4 subtypen: mu (μ), kappa (κ), delta (δ) en sigma (σ). Hieronder volgt een overzicht van de effecten bij stimulatie van deze receptoren. Alle </a:t>
            </a:r>
            <a:r>
              <a:rPr lang="nl-NL" sz="1200" b="0" i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opioïdagonisten</a:t>
            </a:r>
            <a:r>
              <a:rPr lang="nl-NL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hebben een grote affiniteit voor de μ-receptoren, een wisselende activiteit voor de δ- en κ-receptoren en nagenoeg geen voor de σ-receptoren (4).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Tabel II: Effecten stimulatie </a:t>
            </a:r>
            <a:r>
              <a:rPr lang="nl-NL" sz="1200" b="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opioïdreceptoren</a:t>
            </a:r>
            <a:r>
              <a:rPr lang="nl-NL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(4)</a:t>
            </a: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μ: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Supraspinale</a:t>
            </a:r>
            <a:r>
              <a:rPr lang="nl-NL" dirty="0"/>
              <a:t> analgesie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Ademhalingsdepressie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Euforie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Fysieke afhankelijkheid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κ: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Spinale analgesie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Miosis (pinpoint </a:t>
            </a:r>
            <a:r>
              <a:rPr lang="nl-NL" dirty="0" err="1"/>
              <a:t>pupils</a:t>
            </a:r>
            <a:r>
              <a:rPr lang="nl-NL" dirty="0"/>
              <a:t>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Sedatie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δ: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Affectief gedrag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(analgesie)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Σ: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Dysforie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Hallucinaties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Ademhalingsprikkeling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Stimulatie </a:t>
            </a:r>
            <a:r>
              <a:rPr lang="nl-NL" dirty="0" err="1"/>
              <a:t>vasomotore</a:t>
            </a:r>
            <a:r>
              <a:rPr lang="nl-NL" dirty="0"/>
              <a:t> centra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(toxicologie.org)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b4db252b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b4db252bf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5b4db252bf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b4db252b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b4db252bf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-NL" sz="850">
                <a:latin typeface="Verdana"/>
                <a:ea typeface="Verdana"/>
                <a:cs typeface="Verdana"/>
                <a:sym typeface="Verdana"/>
              </a:rPr>
              <a:t>Werking opiaten:</a:t>
            </a:r>
            <a:endParaRPr sz="85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l-NL" sz="850">
                <a:latin typeface="Verdana"/>
                <a:ea typeface="Verdana"/>
                <a:cs typeface="Verdana"/>
                <a:sym typeface="Verdana"/>
              </a:rPr>
              <a:t>op het centrale zenuwstelsel (overwegend remmend, soms ook prikkelend): sedering, stemmingsverandering, remming van de ademhaling, hypothermie, misselijkheid, miosis;</a:t>
            </a:r>
            <a:endParaRPr sz="85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l-NL" sz="850">
                <a:latin typeface="Verdana"/>
                <a:ea typeface="Verdana"/>
                <a:cs typeface="Verdana"/>
                <a:sym typeface="Verdana"/>
              </a:rPr>
              <a:t>op het maag-darmkanaal: toename van de tonus en afname van de motiliteit: obstipatie (bij 40–60%, afhankelijk van het geneesmiddel, de dosering, de ernst en aard van de ziekte en bedlegerigheid), misselijkheid (bij ca. 40%) en braken komen veelvuldig voor; constrictie van de sphincter Oddii (galsteenkoliek) kan optreden;</a:t>
            </a:r>
            <a:endParaRPr sz="85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l-NL" sz="850">
                <a:latin typeface="Verdana"/>
                <a:ea typeface="Verdana"/>
                <a:cs typeface="Verdana"/>
                <a:sym typeface="Verdana"/>
              </a:rPr>
              <a:t>op de tractus urogenitalis: toename van de tonus van de blaassfincter (urineretentie); verminderde motiliteit van de uterus (verlenging van de duur van de partus);</a:t>
            </a:r>
            <a:endParaRPr sz="85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l-NL" sz="850">
                <a:latin typeface="Verdana"/>
                <a:ea typeface="Verdana"/>
                <a:cs typeface="Verdana"/>
                <a:sym typeface="Verdana"/>
              </a:rPr>
              <a:t>op de luchtwegen: afname van diepte en frequentie van de ademhaling, bronchoconstrictie;</a:t>
            </a:r>
            <a:endParaRPr sz="85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l-NL" sz="850">
                <a:latin typeface="Verdana"/>
                <a:ea typeface="Verdana"/>
                <a:cs typeface="Verdana"/>
                <a:sym typeface="Verdana"/>
              </a:rPr>
              <a:t>op de tractus circulatorius: vasodilatatie, (orthostatische) hypotensie, bradycardie;</a:t>
            </a:r>
            <a:endParaRPr sz="85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nl-NL" sz="850">
                <a:latin typeface="Verdana"/>
                <a:ea typeface="Verdana"/>
                <a:cs typeface="Verdana"/>
                <a:sym typeface="Verdana"/>
              </a:rPr>
              <a:t>op de huid (jeuk, 'rash', urticaria) door histamine release</a:t>
            </a:r>
            <a:endParaRPr sz="85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5b4db252bf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b19dc7ec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b19dc7ec2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5b19dc7ec2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b4db252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b4db252b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5b4db252b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8995b2523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8995b2523_2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58995b2523_2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Nooit bewezen effectief gebleken.</a:t>
            </a:r>
            <a:endParaRPr/>
          </a:p>
        </p:txBody>
      </p:sp>
      <p:sp>
        <p:nvSpPr>
          <p:cNvPr id="225" name="Google Shape;22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b4db252b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b4db252bf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5b4db252bf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Samen doen?</a:t>
            </a:r>
            <a:endParaRPr/>
          </a:p>
        </p:txBody>
      </p:sp>
      <p:sp>
        <p:nvSpPr>
          <p:cNvPr id="252" name="Google Shape;25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Acute pijn (die niet post-OK/trauma ontstaat): niet langer dan 3-7 dagen voorschrijven en zo laag mogelijke dosering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up/controle: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starten/ophogen dosis: binnen 1-4 weken controle pijn en functie, bijwerkingen, aanwijzingen voor overdosis/verslaving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Bij stabiele dosis: elke 3 maanden (vaker bij hoog risico patiënten, bv hoge dagdosis, psychiatrische comorbiditeit) controle en afwegen voor- en nadelen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b551d9d2b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b551d9d2b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5b551d9d2b_2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b551d9d2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5b551d9d2b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5b551d9d2b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b19dc7ec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b19dc7ec2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5b19dc7ec2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Afbouwen opioïden: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 per week minimaliseert kans op afkickverschijnselen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 laagste dosis is bereikt: langer dosis interval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Bij 1dd opioïde gebruik 🡪 staken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Bespreek risico op overdosis als abrupt de oude dosering wordt ingenomen tijdens de afbouw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Bij tekenen van verslaving/misbruik verwijzen naar verslavingsarts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b551d9d2b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b551d9d2b_2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5b551d9d2b_2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b19dc7ec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b19dc7ec2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5b19dc7ec2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8995b2523_2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8995b2523_2_2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BRON: NIVEL rapport </a:t>
            </a:r>
            <a:r>
              <a:rPr lang="nl-NL" dirty="0" err="1"/>
              <a:t>opioden</a:t>
            </a:r>
            <a:r>
              <a:rPr lang="nl-NL" dirty="0"/>
              <a:t> zie bronnenlijst</a:t>
            </a:r>
            <a:endParaRPr dirty="0"/>
          </a:p>
        </p:txBody>
      </p:sp>
      <p:sp>
        <p:nvSpPr>
          <p:cNvPr id="104" name="Google Shape;104;g58995b2523_2_2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8995b252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8995b2523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BRON: NIVEL registratie zie bronnen lijst</a:t>
            </a:r>
            <a:endParaRPr dirty="0"/>
          </a:p>
        </p:txBody>
      </p:sp>
      <p:sp>
        <p:nvSpPr>
          <p:cNvPr id="115" name="Google Shape;115;g58995b2523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8995b2523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8995b2523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58995b2523_2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8995b2523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8995b2523_2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58995b2523_2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3658683" y="1008933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" name="Google Shape;15;p2"/>
          <p:cNvSpPr/>
          <p:nvPr/>
        </p:nvSpPr>
        <p:spPr>
          <a:xfrm rot="10800000">
            <a:off x="7091169" y="4355671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059600" y="1925674"/>
            <a:ext cx="4072800" cy="204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059600" y="4155440"/>
            <a:ext cx="4072800" cy="93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276167"/>
            <a:ext cx="11360700" cy="283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15600" y="42160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flipH="1">
            <a:off x="10127953" y="613633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" name="Google Shape;21;p3"/>
          <p:cNvSpPr/>
          <p:nvPr/>
        </p:nvSpPr>
        <p:spPr>
          <a:xfrm rot="10800000" flipH="1">
            <a:off x="621900" y="4744471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031600" y="2408600"/>
            <a:ext cx="10128900" cy="2040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53331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443200" y="1633633"/>
            <a:ext cx="53331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15600" y="1865867"/>
            <a:ext cx="3744000" cy="37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78384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239033"/>
            <a:ext cx="5393700" cy="2381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700" cy="209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26000" y="5625233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  <a:defRPr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fh1JGG6l6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r78Dj5hye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e-eHcjyxc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iaten.nl/" TargetMode="External"/><Relationship Id="rId7" Type="http://schemas.openxmlformats.org/officeDocument/2006/relationships/hyperlink" Target="https://www.henw.org/artikelen/de-opioidenepidemi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ntvg.nl/artikelen/toename-extramuraal-opioidgebruik-nederland" TargetMode="External"/><Relationship Id="rId5" Type="http://schemas.openxmlformats.org/officeDocument/2006/relationships/hyperlink" Target="https://www.nivel.nl/nl/search?search=opioiden&amp;search_api_datasource=All" TargetMode="External"/><Relationship Id="rId4" Type="http://schemas.openxmlformats.org/officeDocument/2006/relationships/hyperlink" Target="https://www.nivel.nl/nl/publicatie/infographic-morfine-vs-oxycodo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3904468" y="1205237"/>
            <a:ext cx="4383064" cy="236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nl-NL" dirty="0"/>
              <a:t>Geneesmiddelen</a:t>
            </a:r>
            <a:br>
              <a:rPr lang="nl-NL" dirty="0"/>
            </a:br>
            <a:r>
              <a:rPr lang="nl-NL" dirty="0"/>
              <a:t>afhankelijkheid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4059600" y="4155440"/>
            <a:ext cx="4072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dirty="0"/>
              <a:t>Verslaafd aan </a:t>
            </a:r>
            <a:r>
              <a:rPr lang="nl-NL" dirty="0" err="1"/>
              <a:t>opioden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352975"/>
            <a:ext cx="11507950" cy="3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 smtClean="0"/>
              <a:t>Oxycodon</a:t>
            </a:r>
            <a:r>
              <a:rPr lang="nl-NL" dirty="0" smtClean="0"/>
              <a:t>, </a:t>
            </a:r>
            <a:r>
              <a:rPr lang="nl-NL" dirty="0" err="1" smtClean="0"/>
              <a:t>nieuwsuur</a:t>
            </a:r>
            <a:r>
              <a:rPr lang="nl-NL" dirty="0" smtClean="0"/>
              <a:t> 2019</a:t>
            </a:r>
            <a:endParaRPr dirty="0"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nl-NL" u="sng" dirty="0">
                <a:hlinkClick r:id="rId3" tooltip="Originele URL: https://www.youtube.com/watch?v=nfh1JGG6l6U. Klik of tik als u deze koppeling vertrouwt."/>
              </a:rPr>
              <a:t>https://www.youtube.com/watch?v=nfh1JGG6l6U</a:t>
            </a:r>
            <a:endParaRPr lang="nl-NL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nl-NL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Werkt het?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Zeer wisselende resultaten als het gaat om functionele verbetering en kwaliteit van leven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nl-NL"/>
              <a:t>Geen studies bekend die bewijzen dat er pijnstilling &gt; 6 weken kan worden bewerkstelligt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nl-NL"/>
              <a:t>Je behandelt veel meer de affectieve component van de pijn dan de sensorische component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/>
              <a:t>Verminderen van pijn intensiteit is niet genoeg noch noodzakelijk voor het verminderen van het lijden van chronische pijn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Is het verslavend?</a:t>
            </a:r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r>
              <a:rPr lang="nl-NL"/>
              <a:t>Ja! Kortlopende studies lieten aanvankelijk percentages tussen 5-11% zien maar dat blijkt nu tussen 12-25%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Waarom stijgt het aantal recepten?</a:t>
            </a:r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 dirty="0"/>
              <a:t>65% van alle eerste opiaat recepten voorgeschreven in de 2e lijn</a:t>
            </a: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nl-NL" dirty="0"/>
              <a:t>Patiënt verlaten het ziekenhuis sneller</a:t>
            </a: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nl-NL" dirty="0"/>
              <a:t>In kwaliteitsbeoordeling ziekenhuizen zit ook de pijnscore die patiënten zelf aangeven:</a:t>
            </a:r>
            <a:endParaRPr dirty="0"/>
          </a:p>
          <a:p>
            <a:pPr marL="45720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nl-NL" dirty="0"/>
              <a:t>Een meisje van 16 jaar krijgt na haar tonsillectomie – volgens protocol van het ziekenhuis – een receptje mee voor 63 </a:t>
            </a:r>
            <a:r>
              <a:rPr lang="nl-NL" dirty="0" err="1"/>
              <a:t>oxycodontabletten</a:t>
            </a:r>
            <a:r>
              <a:rPr lang="nl-NL" dirty="0"/>
              <a:t>. </a:t>
            </a:r>
            <a:endParaRPr dirty="0"/>
          </a:p>
          <a:p>
            <a:pPr marL="4572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nl-NL" dirty="0"/>
              <a:t>Een hoogbejaarde man met een oude inzakkingsfractuur van een wervel krijgt een korset en </a:t>
            </a:r>
            <a:r>
              <a:rPr lang="nl-NL" dirty="0" err="1"/>
              <a:t>oxycodon</a:t>
            </a:r>
            <a:r>
              <a:rPr lang="nl-NL" dirty="0"/>
              <a:t>. 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 dirty="0"/>
              <a:t>Klant is koning, maakbare samenleving</a:t>
            </a: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nl-NL" dirty="0"/>
              <a:t>Tijdgebrek?</a:t>
            </a: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Er is door marketing meer aandacht voor chronisch pijn gekomen</a:t>
            </a: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 u="sng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https://www.youtube.com/watch?v=Er78Dj5hyeI</a:t>
            </a: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i="1" dirty="0"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Inventarisatie in groepjes van 4: 5 min</a:t>
            </a:r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Valt chronisch gebruik op?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Wanneer start je met opiaten?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Wat spreek je met de patient af als je start met opiaten?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Hoe is herhaalvoorschrift geregeld?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Werking opiaten</a:t>
            </a:r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3135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●"/>
            </a:pPr>
            <a:r>
              <a:rPr lang="nl-NL" sz="2590"/>
              <a:t>Endogene opiaten:</a:t>
            </a:r>
            <a:endParaRPr sz="2590"/>
          </a:p>
          <a:p>
            <a:pPr marL="685800" lvl="1" indent="-27876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Char char="○"/>
            </a:pPr>
            <a:r>
              <a:rPr lang="nl-NL" sz="2590"/>
              <a:t>endorfine</a:t>
            </a:r>
            <a:endParaRPr sz="2590"/>
          </a:p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●"/>
            </a:pPr>
            <a:r>
              <a:rPr lang="nl-NL" sz="2590"/>
              <a:t>Oorsprong: opium van papaver plant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●"/>
            </a:pPr>
            <a:r>
              <a:rPr lang="nl-NL" sz="2590"/>
              <a:t>Opioïden vs opiaten</a:t>
            </a:r>
            <a:endParaRPr sz="2590"/>
          </a:p>
          <a:p>
            <a:pPr marL="685800" lvl="1" indent="-27876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Char char="○"/>
            </a:pPr>
            <a:r>
              <a:rPr lang="nl-NL" sz="2590"/>
              <a:t>morfine en codeïne</a:t>
            </a:r>
            <a:endParaRPr sz="2590"/>
          </a:p>
          <a:p>
            <a:pPr marL="685800" lvl="1" indent="-27876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Char char="○"/>
            </a:pPr>
            <a:r>
              <a:rPr lang="nl-NL" sz="2590"/>
              <a:t>tramadol, fentanyl, oxycodon, buprenorfine, methadon</a:t>
            </a:r>
            <a:endParaRPr sz="2590"/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685800" lvl="1" indent="-87630" algn="l" rtl="0">
              <a:lnSpc>
                <a:spcPct val="80000"/>
              </a:lnSpc>
              <a:spcBef>
                <a:spcPts val="500"/>
              </a:spcBef>
              <a:spcAft>
                <a:spcPts val="2100"/>
              </a:spcAft>
              <a:buClr>
                <a:schemeClr val="dk1"/>
              </a:buClr>
              <a:buSzPts val="2220"/>
              <a:buNone/>
            </a:pPr>
            <a:endParaRPr sz="2220"/>
          </a:p>
        </p:txBody>
      </p:sp>
      <p:pic>
        <p:nvPicPr>
          <p:cNvPr id="195" name="Google Shape;19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700" y="2856850"/>
            <a:ext cx="5203300" cy="38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Werking opiaten</a:t>
            </a:r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Char char="●"/>
            </a:pPr>
            <a:r>
              <a:rPr lang="nl-NL" sz="2590"/>
              <a:t>Receptoren en specifieke functies: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220"/>
              <a:buChar char="○"/>
            </a:pPr>
            <a:r>
              <a:rPr lang="nl-NL" sz="2220" b="1"/>
              <a:t>Mu</a:t>
            </a:r>
            <a:r>
              <a:rPr lang="nl-NL" sz="2220"/>
              <a:t>: analgesie, fysieke afhankelijkheid, euforie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220"/>
              <a:buChar char="○"/>
            </a:pPr>
            <a:r>
              <a:rPr lang="nl-NL" sz="2220"/>
              <a:t>Kappa: analgesie, sedatie, dysforie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220"/>
              <a:buChar char="○"/>
            </a:pPr>
            <a:r>
              <a:rPr lang="nl-NL" sz="2220"/>
              <a:t>Delta: analgesie, affectief gedrag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220"/>
              <a:buChar char="○"/>
            </a:pPr>
            <a:r>
              <a:rPr lang="nl-NL" sz="2220" i="1"/>
              <a:t>Sigma</a:t>
            </a:r>
            <a:endParaRPr sz="2220" i="1"/>
          </a:p>
          <a:p>
            <a:pPr marL="228600" lvl="0" indent="-27876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Char char="●"/>
            </a:pPr>
            <a:r>
              <a:rPr lang="nl-NL" sz="2590"/>
              <a:t>Inhibitie van nociceptieve prikkels door verhoogde membraanpotentiaal neuronen</a:t>
            </a:r>
            <a:endParaRPr sz="259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Char char="●"/>
            </a:pPr>
            <a:r>
              <a:rPr lang="nl-NL" sz="2590"/>
              <a:t>Door gehele lichaam</a:t>
            </a:r>
            <a:endParaRPr sz="2590"/>
          </a:p>
          <a:p>
            <a:pPr marL="2286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90"/>
          </a:p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250" y="0"/>
            <a:ext cx="51435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smtClean="0"/>
              <a:t>Steeds meer Nederlanders aan pijnstiller</a:t>
            </a:r>
            <a:endParaRPr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www.youtube.com/watch?v=fe-eHcjyxc4</a:t>
            </a:r>
            <a:endParaRPr lang="nl-NL" dirty="0" smtClean="0"/>
          </a:p>
          <a:p>
            <a:pPr marL="0" lvl="0" indent="0">
              <a:spcAft>
                <a:spcPts val="2100"/>
              </a:spcAft>
              <a:buNone/>
            </a:pPr>
            <a:endParaRPr lang="nl-NL" dirty="0"/>
          </a:p>
          <a:p>
            <a:pPr marL="0" lvl="0" indent="0">
              <a:spcAft>
                <a:spcPts val="21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Werking opiaten</a:t>
            </a:r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Char char="●"/>
            </a:pPr>
            <a:r>
              <a:rPr lang="nl-NL" sz="2590"/>
              <a:t>Receptoren (centraal en perifeer) en specifieke functies: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220"/>
              <a:buChar char="○"/>
            </a:pPr>
            <a:r>
              <a:rPr lang="nl-NL" sz="2220" b="1"/>
              <a:t>Mu</a:t>
            </a:r>
            <a:r>
              <a:rPr lang="nl-NL" sz="2220"/>
              <a:t>: analgesie, fysieke afhankelijkheid, euforie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220"/>
              <a:buChar char="○"/>
            </a:pPr>
            <a:r>
              <a:rPr lang="nl-NL" sz="2220"/>
              <a:t>Kappa: analgesie, sedatie, dysforie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220"/>
              <a:buChar char="○"/>
            </a:pPr>
            <a:r>
              <a:rPr lang="nl-NL" sz="2220"/>
              <a:t>Delta: analgesie, affectief gedrag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220"/>
              <a:buChar char="○"/>
            </a:pPr>
            <a:r>
              <a:rPr lang="nl-NL" sz="2220" i="1"/>
              <a:t>Sigma</a:t>
            </a:r>
            <a:endParaRPr sz="2220" i="1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Char char="●"/>
            </a:pPr>
            <a:r>
              <a:rPr lang="nl-NL" sz="2590"/>
              <a:t>Profiel verschilt per middel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220"/>
              <a:buChar char="○"/>
            </a:pPr>
            <a:r>
              <a:rPr lang="nl-NL" sz="2220"/>
              <a:t>Tramadol: zwakke mu-affiniteit, ook serotonerg/noradrenerg reuptake inhibitie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220"/>
              <a:buChar char="○"/>
            </a:pPr>
            <a:r>
              <a:rPr lang="nl-NL" sz="2220"/>
              <a:t>Buprenorfine: gedeeltelijke agonist voor Mu, antagonist voor Kappa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Char char="●"/>
            </a:pPr>
            <a:r>
              <a:rPr lang="nl-NL" sz="2590"/>
              <a:t>Tolerantie:</a:t>
            </a:r>
            <a:endParaRPr sz="2590"/>
          </a:p>
          <a:p>
            <a:pPr marL="685800" lvl="1" indent="-27876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590"/>
              <a:buChar char="○"/>
            </a:pPr>
            <a:r>
              <a:rPr lang="nl-NL" sz="2590"/>
              <a:t>analgesie, euforie, sedatie</a:t>
            </a:r>
            <a:endParaRPr sz="2590"/>
          </a:p>
          <a:p>
            <a:pPr marL="685800" lvl="1" indent="-27876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590"/>
              <a:buChar char="○"/>
            </a:pPr>
            <a:r>
              <a:rPr lang="nl-NL" sz="2590"/>
              <a:t>door upregulatie en desensitisatie receptoren</a:t>
            </a:r>
            <a:endParaRPr sz="2590"/>
          </a:p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479" y="895788"/>
            <a:ext cx="8381025" cy="50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/>
              <a:t>Indicaties opioïden</a:t>
            </a:r>
            <a:endParaRPr dirty="0"/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800"/>
              <a:buChar char="●"/>
            </a:pPr>
            <a:r>
              <a:rPr lang="nl-NL">
                <a:solidFill>
                  <a:srgbClr val="6AA84F"/>
                </a:solidFill>
              </a:rPr>
              <a:t>Acute/post-ok pijn</a:t>
            </a:r>
            <a:endParaRPr>
              <a:solidFill>
                <a:srgbClr val="6AA84F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○"/>
            </a:pPr>
            <a:r>
              <a:rPr lang="nl-NL">
                <a:solidFill>
                  <a:srgbClr val="6AA84F"/>
                </a:solidFill>
              </a:rPr>
              <a:t>&lt; 6 weken</a:t>
            </a:r>
            <a:endParaRPr>
              <a:solidFill>
                <a:srgbClr val="6AA84F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AA84F"/>
              </a:buClr>
              <a:buSzPts val="2800"/>
              <a:buChar char="●"/>
            </a:pPr>
            <a:r>
              <a:rPr lang="nl-NL">
                <a:solidFill>
                  <a:srgbClr val="6AA84F"/>
                </a:solidFill>
              </a:rPr>
              <a:t>Palliatieve fase</a:t>
            </a:r>
            <a:endParaRPr>
              <a:solidFill>
                <a:srgbClr val="6AA84F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AA84F"/>
              </a:buClr>
              <a:buSzPts val="2800"/>
              <a:buChar char="●"/>
            </a:pPr>
            <a:r>
              <a:rPr lang="nl-NL">
                <a:solidFill>
                  <a:srgbClr val="6AA84F"/>
                </a:solidFill>
              </a:rPr>
              <a:t>Carcinogene pijn</a:t>
            </a:r>
            <a:endParaRPr>
              <a:solidFill>
                <a:srgbClr val="6AA84F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●"/>
            </a:pPr>
            <a:r>
              <a:rPr lang="nl-NL">
                <a:solidFill>
                  <a:srgbClr val="FF0000"/>
                </a:solidFill>
              </a:rPr>
              <a:t>Chronische benigne pijn</a:t>
            </a:r>
            <a:endParaRPr>
              <a:solidFill>
                <a:srgbClr val="FF0000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rgbClr val="FF0000"/>
              </a:buClr>
              <a:buSzPts val="1800"/>
              <a:buChar char="○"/>
            </a:pPr>
            <a:r>
              <a:rPr lang="nl-NL">
                <a:solidFill>
                  <a:srgbClr val="FF0000"/>
                </a:solidFill>
              </a:rPr>
              <a:t>contra-indicatie fibromyalgie (hyperalgesie)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Verslaving/afhankelijkheid	</a:t>
            </a:r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nl-NL"/>
              <a:t>Ontwenningsverschijnselen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nl-NL"/>
              <a:t>Dopaminerg effect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nl-NL"/>
              <a:t>DSM V-criteria</a:t>
            </a:r>
            <a:endParaRPr sz="24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DSM V criteria: stoornis in gebruik van middelen</a:t>
            </a:r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/>
              <a:t>2-3 criteria: milde stoornis</a:t>
            </a:r>
            <a:endParaRPr sz="1800"/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/>
              <a:t>4-5 criteria: gematigde stoornis</a:t>
            </a:r>
            <a:endParaRPr sz="1800"/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/>
              <a:t>&gt;5 criteria: ernstige stoornis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nl-NL" sz="1800"/>
              <a:t>Vaker en in grotere hoeveelheden gebruiken dan het </a:t>
            </a:r>
            <a:r>
              <a:rPr lang="nl-NL" sz="1800" b="1"/>
              <a:t>plan</a:t>
            </a:r>
            <a:r>
              <a:rPr lang="nl-NL" sz="1800"/>
              <a:t> was.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-NL" sz="1800"/>
              <a:t>Mislukte pogingen om te </a:t>
            </a:r>
            <a:r>
              <a:rPr lang="nl-NL" sz="1800" b="1"/>
              <a:t>minderen of te stoppen</a:t>
            </a:r>
            <a:r>
              <a:rPr lang="nl-NL" sz="1800"/>
              <a:t>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-NL" sz="1800"/>
              <a:t>Gebruik en herstel van gebruik </a:t>
            </a:r>
            <a:r>
              <a:rPr lang="nl-NL" sz="1800" b="1"/>
              <a:t>kosten veel tijd</a:t>
            </a:r>
            <a:r>
              <a:rPr lang="nl-NL" sz="1800"/>
              <a:t>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-NL" sz="1800"/>
              <a:t>Sterk </a:t>
            </a:r>
            <a:r>
              <a:rPr lang="nl-NL" sz="1800" b="1"/>
              <a:t>verlangen</a:t>
            </a:r>
            <a:r>
              <a:rPr lang="nl-NL" sz="1800"/>
              <a:t> om te gebruiken.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-NL" sz="1800"/>
              <a:t>Door gebruik tekortschieten op het </a:t>
            </a:r>
            <a:r>
              <a:rPr lang="nl-NL" sz="1800" b="1"/>
              <a:t>werk, school of thuis</a:t>
            </a:r>
            <a:r>
              <a:rPr lang="nl-NL" sz="1800"/>
              <a:t>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-NL" sz="1800"/>
              <a:t>Blijven gebruiken ondanks problemen in het </a:t>
            </a:r>
            <a:r>
              <a:rPr lang="nl-NL" sz="1800" b="1"/>
              <a:t>relationele vlak</a:t>
            </a:r>
            <a:r>
              <a:rPr lang="nl-NL" sz="1800"/>
              <a:t>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-NL" sz="1800"/>
              <a:t>Door gebruik opgeven van </a:t>
            </a:r>
            <a:r>
              <a:rPr lang="nl-NL" sz="1800" b="1"/>
              <a:t>hobby’s, sociale activiteiten of werk</a:t>
            </a:r>
            <a:r>
              <a:rPr lang="nl-NL" sz="1800"/>
              <a:t>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-NL" sz="1800"/>
              <a:t>Voortdurend gebruik, zelfs wanneer je daardoor in </a:t>
            </a:r>
            <a:r>
              <a:rPr lang="nl-NL" sz="1800" b="1"/>
              <a:t>gevaar</a:t>
            </a:r>
            <a:r>
              <a:rPr lang="nl-NL" sz="1800"/>
              <a:t> komt.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-NL" sz="1800"/>
              <a:t>Voortdurend gebruik ondanks weten dat het </a:t>
            </a:r>
            <a:r>
              <a:rPr lang="nl-NL" sz="1800" b="1"/>
              <a:t>lichamelijke/psychische problemen</a:t>
            </a:r>
            <a:r>
              <a:rPr lang="nl-NL" sz="1800"/>
              <a:t> met zich mee brengt of verergert.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-NL" sz="1800" b="1"/>
              <a:t>Grotere hoeveelheden nodig hebben</a:t>
            </a:r>
            <a:r>
              <a:rPr lang="nl-NL" sz="1800"/>
              <a:t> om het effect nog te voelen oftewel tolerantie.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nl-NL" sz="1800"/>
              <a:t>Het optreden van </a:t>
            </a:r>
            <a:r>
              <a:rPr lang="nl-NL" sz="1800" b="1"/>
              <a:t>onthoudingsverschijnselen</a:t>
            </a:r>
            <a:r>
              <a:rPr lang="nl-NL" sz="1800"/>
              <a:t>, die minder hevig worden door meer van de stof te gebruiken.</a:t>
            </a: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Nadelen van chronisch gebruik</a:t>
            </a:r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●"/>
            </a:pPr>
            <a:r>
              <a:rPr lang="nl-NL" sz="2590"/>
              <a:t>Geassocieerde risico’s: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○"/>
            </a:pPr>
            <a:r>
              <a:rPr lang="nl-NL" sz="2220"/>
              <a:t>Hypogonadisme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○"/>
            </a:pPr>
            <a:r>
              <a:rPr lang="nl-NL" sz="2220"/>
              <a:t>Immuunsuppressie</a:t>
            </a:r>
            <a:endParaRPr sz="222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○"/>
            </a:pPr>
            <a:r>
              <a:rPr lang="nl-NL" sz="2220"/>
              <a:t>Myocardinfarct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●"/>
            </a:pPr>
            <a:r>
              <a:rPr lang="nl-NL" sz="2590"/>
              <a:t>Bijwerkingen: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○"/>
            </a:pPr>
            <a:r>
              <a:rPr lang="nl-NL" sz="2220"/>
              <a:t>Obstipatie (geen tolerantie!)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○"/>
            </a:pPr>
            <a:r>
              <a:rPr lang="nl-NL" sz="2220"/>
              <a:t>Anhedonie, somberheid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●"/>
            </a:pPr>
            <a:r>
              <a:rPr lang="nl-NL" sz="2590"/>
              <a:t>Paradoxaal: hyperalgesie/toename pijnklachten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●"/>
            </a:pPr>
            <a:r>
              <a:rPr lang="nl-NL" sz="2590"/>
              <a:t>Ontwenningsverschijnselen (let op: tolerantie!):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○"/>
            </a:pPr>
            <a:r>
              <a:rPr lang="nl-NL" sz="2220"/>
              <a:t>Irritatie, onrust, tremor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○"/>
            </a:pPr>
            <a:r>
              <a:rPr lang="nl-NL" sz="2220"/>
              <a:t>Pijn</a:t>
            </a:r>
            <a:endParaRPr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○"/>
            </a:pPr>
            <a:r>
              <a:rPr lang="nl-NL" sz="2220"/>
              <a:t>Misselijkheid/braken, diarree, tranen</a:t>
            </a:r>
            <a:endParaRPr/>
          </a:p>
          <a:p>
            <a:pPr marL="685800" lvl="1" indent="-87630" algn="l" rtl="0">
              <a:lnSpc>
                <a:spcPct val="70000"/>
              </a:lnSpc>
              <a:spcBef>
                <a:spcPts val="500"/>
              </a:spcBef>
              <a:spcAft>
                <a:spcPts val="2100"/>
              </a:spcAft>
              <a:buClr>
                <a:schemeClr val="dk1"/>
              </a:buClr>
              <a:buSzPts val="2220"/>
              <a:buNone/>
            </a:pPr>
            <a:endParaRPr sz="222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In groepjes: hoe pak je dit aan?</a:t>
            </a:r>
            <a:endParaRPr/>
          </a:p>
        </p:txBody>
      </p:sp>
      <p:sp>
        <p:nvSpPr>
          <p:cNvPr id="255" name="Google Shape;255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nl-NL"/>
              <a:t>Bedenk een aantal maatregelen om chronisch gebruik te voorkomen</a:t>
            </a:r>
            <a:endParaRPr/>
          </a:p>
          <a:p>
            <a:pPr marL="685800" lvl="1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nl-NL"/>
              <a:t>Wanneer starten?</a:t>
            </a:r>
            <a:endParaRPr/>
          </a:p>
          <a:p>
            <a:pPr marL="685800" lvl="1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nl-NL"/>
              <a:t>Afbouwen? </a:t>
            </a:r>
            <a:endParaRPr/>
          </a:p>
          <a:p>
            <a:pPr marL="685800" lvl="1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nl-NL"/>
              <a:t>Herhalen?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dirty="0"/>
              <a:t>Hoe/wanneer wel voorschrijven in ha-praktijk</a:t>
            </a:r>
            <a:r>
              <a:rPr lang="nl-NL" dirty="0" smtClean="0"/>
              <a:t>?</a:t>
            </a:r>
            <a:br>
              <a:rPr lang="nl-NL" dirty="0" smtClean="0"/>
            </a:br>
            <a:r>
              <a:rPr lang="nl-NL" dirty="0" smtClean="0"/>
              <a:t>NHG standaard Pijn</a:t>
            </a:r>
            <a:r>
              <a:rPr lang="nl-NL" dirty="0"/>
              <a:t>	</a:t>
            </a:r>
            <a:endParaRPr dirty="0"/>
          </a:p>
        </p:txBody>
      </p:sp>
      <p:sp>
        <p:nvSpPr>
          <p:cNvPr id="262" name="Google Shape;262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nl-NL" sz="1750" dirty="0"/>
              <a:t>Acute pijn, verwachting kortdurend</a:t>
            </a:r>
            <a:endParaRPr sz="1750" dirty="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nl-NL" sz="1750" dirty="0"/>
              <a:t>Zo laag mogelijke dosis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nl-NL" sz="1500" dirty="0"/>
              <a:t>Kortwerkend/langwerkend?</a:t>
            </a:r>
            <a:endParaRPr sz="1500" dirty="0"/>
          </a:p>
          <a:p>
            <a:pPr marL="0" lvl="0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5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nl-NL" sz="1750" dirty="0"/>
              <a:t>Duidelijke doelstelling (verbeteren van functie, niet geheel wegnemen van pijn!)</a:t>
            </a:r>
            <a:endParaRPr sz="175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5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nl-NL" sz="1750" dirty="0"/>
              <a:t>Snelle controle en follow-up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nl-NL" sz="1500" dirty="0"/>
              <a:t>Bij </a:t>
            </a:r>
            <a:r>
              <a:rPr lang="nl-NL" sz="1500" dirty="0" err="1"/>
              <a:t>onv</a:t>
            </a:r>
            <a:r>
              <a:rPr lang="nl-NL" sz="1500" dirty="0"/>
              <a:t>. effect niet </a:t>
            </a:r>
            <a:r>
              <a:rPr lang="nl-NL" sz="1500" dirty="0" smtClean="0"/>
              <a:t>ophogen </a:t>
            </a:r>
            <a:r>
              <a:rPr lang="nl-NL" sz="1500" dirty="0"/>
              <a:t>maar </a:t>
            </a:r>
            <a:r>
              <a:rPr lang="nl-NL" sz="1500" dirty="0" smtClean="0"/>
              <a:t>roteren</a:t>
            </a:r>
            <a:endParaRPr sz="1500" dirty="0"/>
          </a:p>
          <a:p>
            <a:pPr marL="0" lvl="0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500" dirty="0"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Char char="●"/>
            </a:pPr>
            <a:r>
              <a:rPr lang="nl-NL" sz="1750" dirty="0"/>
              <a:t>Als chronisch karakter waarschijnlijk: combineer met niet-medicamenteuze behandeling</a:t>
            </a:r>
            <a:endParaRPr sz="1750" dirty="0"/>
          </a:p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50" dirty="0"/>
          </a:p>
          <a:p>
            <a:pPr marL="228600" lvl="0" indent="-22542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750"/>
              <a:buChar char="●"/>
            </a:pPr>
            <a:r>
              <a:rPr lang="nl-NL" sz="1750" dirty="0"/>
              <a:t>Als wel chronisch gebruik:</a:t>
            </a:r>
            <a:endParaRPr dirty="0"/>
          </a:p>
          <a:p>
            <a:pPr marL="685800" lvl="1" indent="-2095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500"/>
              <a:buChar char="○"/>
            </a:pPr>
            <a:r>
              <a:rPr lang="nl-NL" sz="1500" dirty="0"/>
              <a:t>Overweeg 3 maanden recept per 1/2/4/ weken uitgifte bij apotheek ter voorkoming ophogen dosis door </a:t>
            </a:r>
            <a:r>
              <a:rPr lang="nl-NL" sz="1500" dirty="0" err="1"/>
              <a:t>pt</a:t>
            </a:r>
            <a:r>
              <a:rPr lang="nl-NL" sz="1500" dirty="0"/>
              <a:t> zelf</a:t>
            </a:r>
            <a:endParaRPr sz="1500" dirty="0"/>
          </a:p>
          <a:p>
            <a:pPr marL="0" lvl="0" indent="0" algn="l" rtl="0">
              <a:lnSpc>
                <a:spcPct val="7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175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5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5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Organisatie praktijk</a:t>
            </a:r>
            <a:endParaRPr/>
          </a:p>
        </p:txBody>
      </p:sp>
      <p:sp>
        <p:nvSpPr>
          <p:cNvPr id="269" name="Google Shape;269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Samenwerking tweede lijn (65% van alle eerste recepten):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-NL"/>
              <a:t>afspraken over wie voorschrijft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-NL"/>
              <a:t>overdracht medicatie na ingreep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-NL"/>
              <a:t>laagdrempelig verwijzen naar pijnpoli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Morfine i.p.v. oxycodon (1,5 keer minder potent)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Maximale voorschrijfduur (eerste) recept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Na hoeveel recepten retour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Vooraf waarschuwen dat er maar voor een maximale duur wordt voorgeschreven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Opiaten digitaal herhalen?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Hoe/wanneer niet voorschrijven?</a:t>
            </a:r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698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nl-NL"/>
              <a:t>Risicogroepen voor overdosis en verslaving en andere adverse events:</a:t>
            </a:r>
            <a:endParaRPr/>
          </a:p>
          <a:p>
            <a:pPr marL="685800" lvl="1" indent="-2476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nl-NL" sz="1800"/>
              <a:t>OSAS</a:t>
            </a:r>
            <a:endParaRPr sz="1800"/>
          </a:p>
          <a:p>
            <a:pPr marL="685800" lvl="1" indent="-2476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nl-NL" sz="1800"/>
              <a:t>Zwangere vrouwen</a:t>
            </a:r>
            <a:endParaRPr sz="1800"/>
          </a:p>
          <a:p>
            <a:pPr marL="685800" lvl="1" indent="-2476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nl-NL" sz="1800"/>
              <a:t>Nier/lever-insufficiëntie</a:t>
            </a:r>
            <a:endParaRPr sz="1800"/>
          </a:p>
          <a:p>
            <a:pPr marL="685800" lvl="1" indent="-2476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nl-NL" sz="1800"/>
              <a:t>Ouderen</a:t>
            </a:r>
            <a:endParaRPr sz="1800"/>
          </a:p>
          <a:p>
            <a:pPr marL="685800" lvl="1" indent="-2476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nl-NL" sz="1800"/>
              <a:t>Psychiatrische comorbiditeit</a:t>
            </a:r>
            <a:endParaRPr sz="1800"/>
          </a:p>
          <a:p>
            <a:pPr marL="685800" lvl="1" indent="-24765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nl-NL" sz="1800"/>
              <a:t>VG met verslaving</a:t>
            </a:r>
            <a:endParaRPr sz="18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277" name="Google Shape;27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2900" y="3417125"/>
            <a:ext cx="3720900" cy="328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Welk percentage denk je dat verslaafd raakt aan opiaten met een eerste prescriptie van een arts?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Richtlijnen om af te bouwen		</a:t>
            </a:r>
            <a:endParaRPr/>
          </a:p>
        </p:txBody>
      </p:sp>
      <p:sp>
        <p:nvSpPr>
          <p:cNvPr id="284" name="Google Shape;284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nl-NL"/>
              <a:t>Uit richtlijn CDC: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-NL"/>
              <a:t>10% per week minimaliseert kans op afkickverschijnselen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-NL"/>
              <a:t>Als laagste dosis is bereikt: langer dosis interval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-NL"/>
              <a:t>Bij 1dd opioïde gebruik 🡪 staken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-NL"/>
              <a:t>Bespreek risico op overdosis als abrupt de oude dosering wordt ingenomen tijdens de afbouw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nl-NL"/>
              <a:t>Indicaties om te verwijzen: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nl-NL"/>
              <a:t>Psych comorbiditeit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nl-NL"/>
              <a:t>DSM V verslaving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nl-NL"/>
              <a:t>Ouderen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nl-NL"/>
              <a:t>Ernstige comorbiditeit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210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Bronnen		</a:t>
            </a:r>
            <a:endParaRPr dirty="0"/>
          </a:p>
        </p:txBody>
      </p:sp>
      <p:sp>
        <p:nvSpPr>
          <p:cNvPr id="298" name="Google Shape;298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Hulplijn: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Loes Terra-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Hanck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, verslavingsarts Jellinek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Bregje Huisman, anesthesioloog pijnpoli </a:t>
            </a:r>
            <a:r>
              <a:rPr lang="nl-N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Vumc</a:t>
            </a:r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NHG standaard pijn</a:t>
            </a:r>
          </a:p>
          <a:p>
            <a:pPr lvl="0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Taakgroep gepast gebruik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opioden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opgericht door ministerie van VWS : </a:t>
            </a:r>
            <a:r>
              <a:rPr lang="nl-NL" sz="1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www.opiaten.nl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https://www.nivel.nl/nl/publicatie/infographic-morfine-vs-oxycodon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https://www.nivel.nl/nl/search?search=opioiden&amp;search_api_datasource=All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NTVG: </a:t>
            </a:r>
            <a:r>
              <a:rPr lang="nl-NL" sz="14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https://www.ntvg.nl/artikelen/toename-extramuraal-opioidgebruik-nederland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Huisarts en Wetenschap. J. van Bemmel. De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opiodenepidemie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. 8 maart 2018. </a:t>
            </a:r>
            <a:r>
              <a:rPr lang="nl-NL" sz="14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https://www.henw.org/artikelen/de-opioidenepidemie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Thuisarts.nl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sz="1400" smtClean="0">
                <a:latin typeface="Arial" panose="020B0604020202020204" pitchFamily="34" charset="0"/>
                <a:cs typeface="Arial" panose="020B0604020202020204" pitchFamily="34" charset="0"/>
              </a:rPr>
              <a:t>Toxicologie.org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CDC Guideline for Prescribing Opioids for Chronic Pain - US 2016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Heb je voorkeur voor een bepaald middel als je iets voorschrijft?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Inhoud	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nl-NL"/>
              <a:t>Epidemiologie/statistieken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nl-NL"/>
              <a:t>Hoe is het zover gekomen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nl-NL"/>
              <a:t>In groepjes: Hoe gaat het in de praktijk?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nl-NL"/>
              <a:t>Werking opiaten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nl-NL"/>
              <a:t>Chronisch gebruik en verslaving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nl-NL"/>
              <a:t>In groepjes: Hoe pak je dit aan?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nl-NL"/>
              <a:t>Afbouwen/verwijzen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Is er een probleem?</a:t>
            </a: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50">
              <a:solidFill>
                <a:srgbClr val="000001"/>
              </a:solidFill>
              <a:highlight>
                <a:srgbClr val="E5E5E5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1150">
              <a:solidFill>
                <a:srgbClr val="000001"/>
              </a:solidFill>
              <a:highlight>
                <a:srgbClr val="E5E5E5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1150">
              <a:solidFill>
                <a:srgbClr val="000001"/>
              </a:solidFill>
              <a:highlight>
                <a:srgbClr val="E5E5E5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1150">
              <a:solidFill>
                <a:srgbClr val="000001"/>
              </a:solidFill>
              <a:highlight>
                <a:srgbClr val="E5E5E5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1150">
              <a:solidFill>
                <a:srgbClr val="000001"/>
              </a:solidFill>
              <a:highlight>
                <a:srgbClr val="E5E5E5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1150">
              <a:solidFill>
                <a:srgbClr val="000001"/>
              </a:solidFill>
              <a:highlight>
                <a:srgbClr val="E5E5E5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1150">
              <a:solidFill>
                <a:srgbClr val="000001"/>
              </a:solidFill>
              <a:highlight>
                <a:srgbClr val="E5E5E5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1150">
              <a:solidFill>
                <a:srgbClr val="000001"/>
              </a:solidFill>
              <a:highlight>
                <a:srgbClr val="E5E5E5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675" y="1957850"/>
            <a:ext cx="1905000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3332225" y="2004850"/>
            <a:ext cx="5682600" cy="11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latin typeface="Open Sans"/>
                <a:ea typeface="Open Sans"/>
                <a:cs typeface="Open Sans"/>
                <a:sym typeface="Open Sans"/>
              </a:rPr>
              <a:t>15% gebruikt opiaten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latin typeface="Open Sans"/>
                <a:ea typeface="Open Sans"/>
                <a:cs typeface="Open Sans"/>
                <a:sym typeface="Open Sans"/>
              </a:rPr>
              <a:t>2016: 53.000 doden (waarvan 29.000 door fentanyl!)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latin typeface="Open Sans"/>
                <a:ea typeface="Open Sans"/>
                <a:cs typeface="Open Sans"/>
                <a:sym typeface="Open Sans"/>
              </a:rPr>
              <a:t>2.5 miljoen Amerikanen zijn verslaafd aan regulier voorgeschreven opiaten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9288" y="3602625"/>
            <a:ext cx="1857375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3332225" y="3664050"/>
            <a:ext cx="5364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latin typeface="Open Sans"/>
                <a:ea typeface="Open Sans"/>
                <a:cs typeface="Open Sans"/>
                <a:sym typeface="Open Sans"/>
              </a:rPr>
              <a:t>2017: 1,3 miljoen mensen kreeg opiaat in thuissituatie voorgeschreven (7.6% van de bevolking)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latin typeface="Open Sans"/>
                <a:ea typeface="Open Sans"/>
                <a:cs typeface="Open Sans"/>
                <a:sym typeface="Open Sans"/>
              </a:rPr>
              <a:t>Toename van 8% sinds 2004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latin typeface="Open Sans"/>
                <a:ea typeface="Open Sans"/>
                <a:cs typeface="Open Sans"/>
                <a:sym typeface="Open Sans"/>
              </a:rPr>
              <a:t>In sinds 2017 aan het afvlakken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 dirty="0"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786" y="482959"/>
            <a:ext cx="9316325" cy="52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0202" y="291452"/>
            <a:ext cx="8827504" cy="53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1368825" y="5613600"/>
            <a:ext cx="88275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Toename van voorschrijven alleen voor chronische pijn; nauwelijks voor acute pijn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800" y="1787201"/>
            <a:ext cx="11457149" cy="370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1408</Words>
  <Application>Microsoft Office PowerPoint</Application>
  <PresentationFormat>Aangepast</PresentationFormat>
  <Paragraphs>263</Paragraphs>
  <Slides>31</Slides>
  <Notes>31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8" baseType="lpstr">
      <vt:lpstr>Arial</vt:lpstr>
      <vt:lpstr>Economica</vt:lpstr>
      <vt:lpstr>Calibri</vt:lpstr>
      <vt:lpstr>Verdana</vt:lpstr>
      <vt:lpstr>Roboto</vt:lpstr>
      <vt:lpstr>Open Sans</vt:lpstr>
      <vt:lpstr>Luxe</vt:lpstr>
      <vt:lpstr>Geneesmiddelen afhankelijkheid</vt:lpstr>
      <vt:lpstr>Steeds meer Nederlanders aan pijnstiller</vt:lpstr>
      <vt:lpstr>PowerPoint-presentatie</vt:lpstr>
      <vt:lpstr>PowerPoint-presentatie</vt:lpstr>
      <vt:lpstr>Inhoud </vt:lpstr>
      <vt:lpstr>Is er een probleem?</vt:lpstr>
      <vt:lpstr>PowerPoint-presentatie</vt:lpstr>
      <vt:lpstr>PowerPoint-presentatie</vt:lpstr>
      <vt:lpstr>PowerPoint-presentatie</vt:lpstr>
      <vt:lpstr>PowerPoint-presentatie</vt:lpstr>
      <vt:lpstr>Oxycodon, nieuwsuur 2019</vt:lpstr>
      <vt:lpstr>Werkt het?</vt:lpstr>
      <vt:lpstr>Is het verslavend?</vt:lpstr>
      <vt:lpstr>Waarom stijgt het aantal recepten?</vt:lpstr>
      <vt:lpstr>PowerPoint-presentatie</vt:lpstr>
      <vt:lpstr>Inventarisatie in groepjes van 4: 5 min</vt:lpstr>
      <vt:lpstr>Werking opiaten</vt:lpstr>
      <vt:lpstr>Werking opiaten</vt:lpstr>
      <vt:lpstr>PowerPoint-presentatie</vt:lpstr>
      <vt:lpstr>Werking opiaten</vt:lpstr>
      <vt:lpstr>PowerPoint-presentatie</vt:lpstr>
      <vt:lpstr>Indicaties opioïden</vt:lpstr>
      <vt:lpstr>Verslaving/afhankelijkheid </vt:lpstr>
      <vt:lpstr>DSM V criteria: stoornis in gebruik van middelen</vt:lpstr>
      <vt:lpstr>Nadelen van chronisch gebruik</vt:lpstr>
      <vt:lpstr>In groepjes: hoe pak je dit aan?</vt:lpstr>
      <vt:lpstr>Hoe/wanneer wel voorschrijven in ha-praktijk? NHG standaard Pijn </vt:lpstr>
      <vt:lpstr>Organisatie praktijk</vt:lpstr>
      <vt:lpstr>Hoe/wanneer niet voorschrijven?</vt:lpstr>
      <vt:lpstr>Richtlijnen om af te bouwen  </vt:lpstr>
      <vt:lpstr>Bronnen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Geneesmiddelen afhankelijkheid</dc:title>
  <dc:creator>Eigenaar</dc:creator>
  <cp:lastModifiedBy>Jolien Heimensem</cp:lastModifiedBy>
  <cp:revision>4</cp:revision>
  <dcterms:modified xsi:type="dcterms:W3CDTF">2020-05-17T09:25:05Z</dcterms:modified>
</cp:coreProperties>
</file>