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1" r:id="rId3"/>
    <p:sldId id="264" r:id="rId4"/>
    <p:sldId id="265" r:id="rId5"/>
    <p:sldId id="266" r:id="rId6"/>
    <p:sldId id="271" r:id="rId7"/>
    <p:sldId id="270" r:id="rId8"/>
    <p:sldId id="276" r:id="rId9"/>
    <p:sldId id="277" r:id="rId10"/>
    <p:sldId id="278" r:id="rId11"/>
    <p:sldId id="267" r:id="rId12"/>
    <p:sldId id="268" r:id="rId13"/>
    <p:sldId id="269" r:id="rId14"/>
    <p:sldId id="259" r:id="rId15"/>
    <p:sldId id="273" r:id="rId16"/>
    <p:sldId id="272" r:id="rId17"/>
    <p:sldId id="274" r:id="rId18"/>
    <p:sldId id="279" r:id="rId19"/>
    <p:sldId id="280" r:id="rId20"/>
    <p:sldId id="27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4925" autoAdjust="0"/>
  </p:normalViewPr>
  <p:slideViewPr>
    <p:cSldViewPr snapToGrid="0">
      <p:cViewPr varScale="1">
        <p:scale>
          <a:sx n="73" d="100"/>
          <a:sy n="73" d="100"/>
        </p:scale>
        <p:origin x="10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40F7A-4DE3-4EA2-A71D-A707868CD205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F2A29-9497-4B01-B056-33A99AEC5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19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g.org/sites/default/files/content/nhg_org/uploads/nhgcongres2019_kleine_sessie2_communiceren_op_lvb_niveau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enw.org/artikelen/verstandelijke-beperking-handicap-voor-de-huisarts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g.org/sites/default/files/content/nhg_org/uploads/nhgcongres2019_kleine_sessie2_communiceren_op_lvb_niveau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enw.org/artikelen/verstandelijke-beperking-handicap-voor-de-huisarts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rginstituutnederland.nl/publicaties/rapport/2020/04/30/kantar-rapport-herkenning-van-lvb-door-huisartse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pagina 7 van https://www.kenniscentrumlvb.nl/wp-content/uploads/woocommerce_uploads/2018/10/handreikingvroegsignalering2017.pdf  + https://www.kenniscentrumlvb.nl/wat-is-lvb/</a:t>
            </a:r>
          </a:p>
          <a:p>
            <a:r>
              <a:rPr lang="nl-NL" dirty="0"/>
              <a:t>N.B. IQ 70-85 noemen we ‘zwakbegaafd’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755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SCIL: https://www.hogrefe.com/nl/shop/scil-screener-voor-intelligentie-en-licht-verstandelijke-beperking.html (zijn kosten aan verbonden)</a:t>
            </a:r>
          </a:p>
          <a:p>
            <a:r>
              <a:rPr lang="nl-NL" dirty="0"/>
              <a:t>Handreiking: https://www.kenniscentrumlvb.nl/product/handreiking-vroegsignalering-van-een-lvb/ (naar verschillende leeftijdsgroepen uitgesplitst worden meerdere instrumenten besproken; niet specifiek voor huisartsen)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722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02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284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Voorbeeld concreet zijn: ‘</a:t>
            </a:r>
            <a:r>
              <a:rPr lang="nl-NL" i="1" dirty="0"/>
              <a:t>voor je verjaardag</a:t>
            </a:r>
            <a:r>
              <a:rPr lang="nl-NL" dirty="0"/>
              <a:t>’ in plaats van ‘</a:t>
            </a:r>
            <a:r>
              <a:rPr lang="nl-NL" i="1" dirty="0"/>
              <a:t>voor 1 oktober…’.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Bronnen:</a:t>
            </a:r>
          </a:p>
          <a:p>
            <a:r>
              <a:rPr lang="nl-NL" dirty="0">
                <a:hlinkClick r:id="rId3"/>
              </a:rPr>
              <a:t>https://www.nhg.org/sites/default/files/content/nhg_org/uploads/nhgcongres2019_kleine_sessie2_communiceren_op_lvb_niveau.pdf</a:t>
            </a:r>
            <a:r>
              <a:rPr lang="nl-NL" dirty="0"/>
              <a:t> )</a:t>
            </a:r>
          </a:p>
          <a:p>
            <a:r>
              <a:rPr lang="nl-NL" dirty="0">
                <a:hlinkClick r:id="rId4"/>
              </a:rPr>
              <a:t>https://www.henw.org/artikelen/verstandelijke-beperking-handicap-voor-de-huisarts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450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Bronnen:</a:t>
            </a:r>
          </a:p>
          <a:p>
            <a:r>
              <a:rPr lang="nl-NL" dirty="0">
                <a:hlinkClick r:id="rId3"/>
              </a:rPr>
              <a:t>https://www.nhg.org/sites/default/files/content/nhg_org/uploads/nhgcongres2019_kleine_sessie2_communiceren_op_lvb_niveau.pdf</a:t>
            </a:r>
            <a:r>
              <a:rPr lang="nl-NL" dirty="0"/>
              <a:t> )</a:t>
            </a:r>
          </a:p>
          <a:p>
            <a:r>
              <a:rPr lang="nl-NL" dirty="0">
                <a:hlinkClick r:id="rId4"/>
              </a:rPr>
              <a:t>https://www.henw.org/artikelen/verstandelijke-beperking-handicap-voor-de-huisarts</a:t>
            </a:r>
            <a:r>
              <a:rPr lang="nl-NL" dirty="0"/>
              <a:t> </a:t>
            </a:r>
          </a:p>
          <a:p>
            <a:r>
              <a:rPr lang="nl-NL" dirty="0"/>
              <a:t>https://www.pharos.nl/infosheets/laaggeletterdheid-en-beperkte-gezondheidsvaardigheden-de-terugvraagmethode/  </a:t>
            </a:r>
          </a:p>
          <a:p>
            <a:r>
              <a:rPr lang="nl-NL" dirty="0"/>
              <a:t>p,. 13 van https://www.zorgwelzijn.nl/PageFiles/33133/inzetten/whitepaper-lvb.pdf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082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https://www.trimbos.nl/docs/a3fba13f-bf82-4ce8-8728-03d071bd53da.pdf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https://www.zorgwelzijn.nl/PageFiles/33133/inzetten/whitepaper-lvb.pdf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https://www.lhv.nl/product/lhv-leidraad-zorg-voor-verstandelijk-gehandicapten-in-zorginstellingen/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224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https://nvavg.nl/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https://www.kennispleingehandicaptensector.nl/vakmanschap/huisarts-avg-zorg-goed-geregeld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https://www.lhv.nl/wp-content/uploads/2021/06/Praktijkkaart-Huisarts-en-AVG.pdf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34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https://www.kenniscentrumlvb.nl/iq-lvb-in-cijfers/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05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https://www.zorginstituutnederland.nl/publicaties/rapport/2020/04/30/kantar-rapport-herkenning-van-lvb-door-huisartsen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https://www.nhg.org/sites/default/files/content/nhg_org/uploads/nhgcongres2019_kleine_sessie2_communiceren_op_lvb_niveau.pdf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45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https://www.nhg.org/sites/default/files/content/nhg_org/uploads/nhgcongres2019_kleine_sessie2_communiceren_op_lvb_niveau.pdf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36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https://www.nhg.org/sites/default/files/content/nhg_org/uploads/nhgcongres2019_kleine_sessie2_communiceren_op_lvb_niveau.pdf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https://www.zorginstituutnederland.nl/publicaties/rapport/2020/04/30/kantar-rapport-herkenning-van-lvb-door-huisartsen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653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https://www.zorginstituutnederland.nl/publicaties/rapport/2020/04/30/kantar-rapport-herkenning-van-lvb-door-huisartsen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https://www.nhg.org/sites/default/files/content/nhg_org/uploads/nhgcongres2019_kleine_sessie2_communiceren_op_lvb_niveau.pdf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608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https://www.zorginstituutnederland.nl/publicaties/rapport/2020/04/30/kantar-rapport-herkenning-van-lvb-door-huisartsen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https://www.nhg.org/sites/default/files/content/nhg_org/uploads/nhgcongres2019_kleine_sessie2_communiceren_op_lvb_niveau.pdf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090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https://www.nhg.org/sites/default/files/content/nhg_org/uploads/nhgcongres2019_kleine_sessie2_communiceren_op_lvb_niveau.pdf (</a:t>
            </a:r>
            <a:r>
              <a:rPr lang="nl-NL" dirty="0" err="1"/>
              <a:t>pag</a:t>
            </a:r>
            <a:r>
              <a:rPr lang="nl-NL" dirty="0"/>
              <a:t> 27)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50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  <a:r>
              <a: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3"/>
              </a:rPr>
              <a:t>https://www.zorginstituutnederland.nl/publicaties/rapport/2020/04/30/kantar-rapport-herkenning-van-lvb-door-huisartsen</a:t>
            </a:r>
            <a:r>
              <a: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2A29-9497-4B01-B056-33A99AEC5D6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41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45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438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6232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089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17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7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7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837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4414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3981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2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9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0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2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42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4168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35808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037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5516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7954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06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0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6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2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refe.com/nl/shop/scil-screener-voor-intelligentie-en-licht-verstandelijke-beperking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kenniscentrumlvb.nl/product/handreiking-vroegsignalering-van-een-lvb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grijpjelichaam.n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rgwelzijn.nl/PageFiles/33133/inzetten/whitepaper-lvb.pdf" TargetMode="External"/><Relationship Id="rId2" Type="http://schemas.openxmlformats.org/officeDocument/2006/relationships/hyperlink" Target="https://www.kenniscentrumlvb.nl/product/handreiking-vroegsignalering-van-een-lvb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lhv.nl/wp-content/uploads/2021/06/Praktijkkaart-Huisarts-en-AVG.pdf" TargetMode="External"/><Relationship Id="rId5" Type="http://schemas.openxmlformats.org/officeDocument/2006/relationships/hyperlink" Target="https://www.pharos.nl/infosheets/laaggeletterdheid-en-beperkte-gezondheidsvaardigheden-de-terugvraagmethode/" TargetMode="External"/><Relationship Id="rId4" Type="http://schemas.openxmlformats.org/officeDocument/2006/relationships/hyperlink" Target="https://www.zorginstituutnederland.nl/publicaties/rapport/2020/04/30/kantar-rapport-herkenning-van-lvb-door-huisarts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A3043-2211-43C8-A4A2-E884B578F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1" y="752248"/>
            <a:ext cx="10776857" cy="1152751"/>
          </a:xfrm>
        </p:spPr>
        <p:txBody>
          <a:bodyPr/>
          <a:lstStyle/>
          <a:p>
            <a:r>
              <a:rPr lang="nl-NL" dirty="0"/>
              <a:t>LVB en de huisarts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75B3B3-42CE-488A-939B-3FE7E1605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2093767"/>
            <a:ext cx="11238708" cy="1152750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Herkennen, bespreken en begeleiden</a:t>
            </a:r>
          </a:p>
          <a:p>
            <a:r>
              <a:rPr lang="nl-NL" sz="2600" dirty="0"/>
              <a:t>Leerlijn diversiteit, huisartsopleiding Amsterdam UMC</a:t>
            </a:r>
          </a:p>
          <a:p>
            <a:r>
              <a:rPr lang="nl-NL" sz="2600" dirty="0"/>
              <a:t>augustus 2022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7B57F7-164F-4FFB-BF35-3CD0B755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5" y="3429000"/>
            <a:ext cx="10570347" cy="34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ED4F7-2DC6-BCE0-E21B-FA28421A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LVB en </a:t>
            </a:r>
            <a:r>
              <a:rPr lang="nl-NL" dirty="0" err="1"/>
              <a:t>multiproblematiek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440DEE3-59C4-D464-C181-0B958BE66B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6897" y="2432082"/>
            <a:ext cx="11778206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BEE0E-3819-9FD2-92F9-F8B83CE1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HERKENNEN: Herken je de signalen?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4656E7-C06F-419B-D1D3-CD14DE6106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Wat maakt het lastig om signalen van LVB te herkennen?</a:t>
            </a:r>
            <a:br>
              <a:rPr lang="nl-NL" dirty="0"/>
            </a:br>
            <a:endParaRPr lang="nl-NL" dirty="0"/>
          </a:p>
          <a:p>
            <a:r>
              <a:rPr lang="nl-NL" dirty="0"/>
              <a:t>Wat maakt het makkelijker?</a:t>
            </a:r>
            <a:br>
              <a:rPr lang="nl-NL" dirty="0"/>
            </a:br>
            <a:endParaRPr lang="nl-NL" dirty="0"/>
          </a:p>
          <a:p>
            <a:r>
              <a:rPr lang="nl-NL" dirty="0"/>
              <a:t>Hoe bekwaam acht jij jezelf in het herkennen van LVB?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300C18-1DDB-4414-01E8-18B722E8A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710" y="2117342"/>
            <a:ext cx="3247697" cy="405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8D8BB-FE60-5647-C389-F29D593A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9" y="1100092"/>
            <a:ext cx="11270661" cy="1325563"/>
          </a:xfrm>
        </p:spPr>
        <p:txBody>
          <a:bodyPr/>
          <a:lstStyle/>
          <a:p>
            <a:r>
              <a:rPr lang="nl-NL" dirty="0"/>
              <a:t>HERKENNEN: Onderzoek onder 281 huisartsen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864A22-DF61-1472-CC75-025112F36A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Meest genoemde belemmeringen bij herkennen LVB:</a:t>
            </a:r>
            <a:br>
              <a:rPr lang="nl-NL" dirty="0"/>
            </a:b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weinig geleerd over LVB in de </a:t>
            </a:r>
            <a:r>
              <a:rPr lang="nl-NL" b="1" dirty="0"/>
              <a:t>opleiding 			</a:t>
            </a:r>
            <a:r>
              <a:rPr lang="nl-NL" dirty="0"/>
              <a:t>47%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ziet weinig </a:t>
            </a:r>
            <a:r>
              <a:rPr lang="nl-NL" b="1" dirty="0"/>
              <a:t>nascholing</a:t>
            </a:r>
            <a:r>
              <a:rPr lang="nl-NL" dirty="0"/>
              <a:t> en informatie over LVB 		46%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bespreekt LVB weinig in </a:t>
            </a:r>
            <a:r>
              <a:rPr lang="nl-NL" b="1" dirty="0"/>
              <a:t>collegiaal</a:t>
            </a:r>
            <a:r>
              <a:rPr lang="nl-NL" dirty="0"/>
              <a:t> overleg 			40%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heeft geen </a:t>
            </a:r>
            <a:r>
              <a:rPr lang="nl-NL" b="1" dirty="0"/>
              <a:t>instrument</a:t>
            </a:r>
            <a:r>
              <a:rPr lang="nl-NL" dirty="0"/>
              <a:t> of protocol om LVB te herkennen 	34%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heeft te weinig </a:t>
            </a:r>
            <a:r>
              <a:rPr lang="nl-NL" b="1" dirty="0"/>
              <a:t>tijd</a:t>
            </a:r>
            <a:r>
              <a:rPr lang="nl-NL" dirty="0"/>
              <a:t> aandacht te besteden aan signalen LVB 33%</a:t>
            </a:r>
          </a:p>
        </p:txBody>
      </p:sp>
    </p:spTree>
    <p:extLst>
      <p:ext uri="{BB962C8B-B14F-4D97-AF65-F5344CB8AC3E}">
        <p14:creationId xmlns:p14="http://schemas.microsoft.com/office/powerpoint/2010/main" val="8659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265D4-DB1D-DAED-6C16-5F3E993F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HERKENNEN: instrumenten/handreikingen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C69157-33C9-55DD-32C4-E2FDBF3719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/>
              <a:t>Screener</a:t>
            </a:r>
            <a:r>
              <a:rPr lang="nl-NL" dirty="0"/>
              <a:t> voor intelligentie licht verstandelijke beperking (</a:t>
            </a:r>
            <a:r>
              <a:rPr lang="nl-NL" dirty="0">
                <a:hlinkClick r:id="rId3"/>
              </a:rPr>
              <a:t>SCIL</a:t>
            </a:r>
            <a:r>
              <a:rPr lang="nl-NL" dirty="0"/>
              <a:t>)</a:t>
            </a:r>
            <a:br>
              <a:rPr lang="nl-NL" dirty="0"/>
            </a:br>
            <a:endParaRPr lang="nl-NL" dirty="0"/>
          </a:p>
          <a:p>
            <a:r>
              <a:rPr lang="nl-NL" dirty="0">
                <a:hlinkClick r:id="rId4"/>
              </a:rPr>
              <a:t>Handreiking</a:t>
            </a:r>
            <a:r>
              <a:rPr lang="nl-NL" dirty="0"/>
              <a:t> </a:t>
            </a:r>
            <a:r>
              <a:rPr lang="nl-NL" dirty="0" err="1"/>
              <a:t>vroegsignalering</a:t>
            </a:r>
            <a:r>
              <a:rPr lang="nl-NL" dirty="0"/>
              <a:t> LVB en zwakbegaafdheid</a:t>
            </a:r>
          </a:p>
          <a:p>
            <a:endParaRPr lang="nl-NL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N.B. Er is (nog?) geen richtlijn specifiek voor huisartsen</a:t>
            </a:r>
          </a:p>
        </p:txBody>
      </p:sp>
    </p:spTree>
    <p:extLst>
      <p:ext uri="{BB962C8B-B14F-4D97-AF65-F5344CB8AC3E}">
        <p14:creationId xmlns:p14="http://schemas.microsoft.com/office/powerpoint/2010/main" val="138914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CEE73-F6FF-4A72-8E56-C80CE610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55F7CF-8573-4B30-B21D-7B5B83FF66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Wat is lastig aan het voeren van een </a:t>
            </a:r>
            <a:br>
              <a:rPr lang="nl-NL" dirty="0"/>
            </a:br>
            <a:r>
              <a:rPr lang="nl-NL" dirty="0"/>
              <a:t>gesprek met een patiënt met LVB?</a:t>
            </a:r>
          </a:p>
          <a:p>
            <a:pPr>
              <a:lnSpc>
                <a:spcPct val="150000"/>
              </a:lnSpc>
            </a:pPr>
            <a:r>
              <a:rPr lang="nl-NL" dirty="0"/>
              <a:t>Welke valkuilen zie je?</a:t>
            </a:r>
          </a:p>
          <a:p>
            <a:pPr>
              <a:lnSpc>
                <a:spcPct val="150000"/>
              </a:lnSpc>
            </a:pPr>
            <a:r>
              <a:rPr lang="nl-NL" dirty="0"/>
              <a:t>Ervaringen?</a:t>
            </a:r>
          </a:p>
          <a:p>
            <a:pPr>
              <a:lnSpc>
                <a:spcPct val="150000"/>
              </a:lnSpc>
            </a:pPr>
            <a:r>
              <a:rPr lang="nl-NL" dirty="0"/>
              <a:t>Wanneer is het lastig?</a:t>
            </a:r>
          </a:p>
          <a:p>
            <a:pPr>
              <a:lnSpc>
                <a:spcPct val="150000"/>
              </a:lnSpc>
            </a:pPr>
            <a:r>
              <a:rPr lang="nl-NL" dirty="0"/>
              <a:t>Wanneer is het makkelijker?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06CF15-F8E3-F8B2-D28F-FC045F5B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708" y="1852448"/>
            <a:ext cx="4136478" cy="41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78F15-93ED-7EDF-956F-96F18AE8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COMMUNICATIE: valkuilen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7C63DE-BF56-42E1-54EF-C312330CD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" y="3321269"/>
            <a:ext cx="10744200" cy="28556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Dat je de patiënt </a:t>
            </a:r>
            <a:r>
              <a:rPr lang="nl-NL" b="1" dirty="0"/>
              <a:t>overschat</a:t>
            </a:r>
            <a:r>
              <a:rPr lang="nl-NL" dirty="0"/>
              <a:t> doordat hij/zij (schijnbaar) verbaal vaardig is</a:t>
            </a:r>
          </a:p>
          <a:p>
            <a:pPr>
              <a:lnSpc>
                <a:spcPct val="150000"/>
              </a:lnSpc>
            </a:pPr>
            <a:r>
              <a:rPr lang="nl-NL" dirty="0"/>
              <a:t>Dat je iemand </a:t>
            </a:r>
            <a:r>
              <a:rPr lang="nl-NL" b="1" dirty="0"/>
              <a:t>overvraagt</a:t>
            </a:r>
            <a:r>
              <a:rPr lang="nl-NL" dirty="0"/>
              <a:t> (bijv. een mail sturen kan een dag duren)</a:t>
            </a:r>
          </a:p>
          <a:p>
            <a:pPr>
              <a:lnSpc>
                <a:spcPct val="150000"/>
              </a:lnSpc>
            </a:pPr>
            <a:r>
              <a:rPr lang="nl-NL" dirty="0"/>
              <a:t>Dat je </a:t>
            </a:r>
            <a:r>
              <a:rPr lang="nl-NL" b="1" dirty="0"/>
              <a:t>te abstracte </a:t>
            </a:r>
            <a:r>
              <a:rPr lang="nl-NL" dirty="0"/>
              <a:t>afspraken maakt</a:t>
            </a:r>
          </a:p>
          <a:p>
            <a:pPr>
              <a:lnSpc>
                <a:spcPct val="150000"/>
              </a:lnSpc>
            </a:pPr>
            <a:r>
              <a:rPr lang="nl-NL" dirty="0"/>
              <a:t>Dat je denkt dat alles wel </a:t>
            </a:r>
            <a:r>
              <a:rPr lang="nl-NL" b="1" dirty="0"/>
              <a:t>duidelijk</a:t>
            </a:r>
            <a:r>
              <a:rPr lang="nl-NL" dirty="0"/>
              <a:t> is omdat de patiënt ‘ja’ zegt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E9AF36-EB23-EA08-9668-2B7C7C89A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404" y="301980"/>
            <a:ext cx="5138457" cy="28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CEE73-F6FF-4A72-8E56-C80CE610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2" y="581618"/>
            <a:ext cx="10766044" cy="1325563"/>
          </a:xfrm>
        </p:spPr>
        <p:txBody>
          <a:bodyPr/>
          <a:lstStyle/>
          <a:p>
            <a:r>
              <a:rPr lang="nl-NL" dirty="0"/>
              <a:t>COMMUNICATIE: tips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55F7CF-8573-4B30-B21D-7B5B83FF6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" y="2133600"/>
            <a:ext cx="10744200" cy="414278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nl-NL" dirty="0"/>
              <a:t>Neem je </a:t>
            </a:r>
            <a:r>
              <a:rPr lang="nl-NL" dirty="0" err="1"/>
              <a:t>pt</a:t>
            </a:r>
            <a:r>
              <a:rPr lang="nl-NL" dirty="0"/>
              <a:t> </a:t>
            </a:r>
            <a:r>
              <a:rPr lang="nl-NL" b="1" dirty="0"/>
              <a:t>serieus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nl-NL" dirty="0"/>
              <a:t>Plan </a:t>
            </a:r>
            <a:r>
              <a:rPr lang="nl-NL" b="1" dirty="0"/>
              <a:t>dubbel consult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nl-NL" dirty="0"/>
              <a:t>Heb</a:t>
            </a:r>
            <a:r>
              <a:rPr lang="nl-NL" b="1" dirty="0"/>
              <a:t> geduld</a:t>
            </a:r>
            <a:r>
              <a:rPr lang="nl-NL" dirty="0"/>
              <a:t>: laat je </a:t>
            </a:r>
            <a:r>
              <a:rPr lang="nl-NL" dirty="0" err="1"/>
              <a:t>pt</a:t>
            </a:r>
            <a:r>
              <a:rPr lang="nl-NL" dirty="0"/>
              <a:t> uitpraten en wacht rustig op antwoord na een vraag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nl-NL" dirty="0"/>
              <a:t>Gebruik </a:t>
            </a:r>
            <a:r>
              <a:rPr lang="nl-NL" b="1" dirty="0"/>
              <a:t>korte zinnen </a:t>
            </a:r>
            <a:r>
              <a:rPr lang="nl-NL" dirty="0"/>
              <a:t>(</a:t>
            </a:r>
            <a:r>
              <a:rPr lang="nl-NL" i="1" dirty="0"/>
              <a:t>richt je op begripsniveau kind 10 jaar</a:t>
            </a:r>
            <a:r>
              <a:rPr lang="nl-NL" dirty="0"/>
              <a:t>)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nl-NL" dirty="0"/>
              <a:t>Wees </a:t>
            </a:r>
            <a:r>
              <a:rPr lang="nl-NL" b="1" dirty="0"/>
              <a:t>concreet</a:t>
            </a:r>
            <a:r>
              <a:rPr lang="nl-NL" dirty="0"/>
              <a:t>: houd rekening met beperkt abstractievermogen</a:t>
            </a:r>
          </a:p>
        </p:txBody>
      </p:sp>
    </p:spTree>
    <p:extLst>
      <p:ext uri="{BB962C8B-B14F-4D97-AF65-F5344CB8AC3E}">
        <p14:creationId xmlns:p14="http://schemas.microsoft.com/office/powerpoint/2010/main" val="23271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CEE73-F6FF-4A72-8E56-C80CE610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2" y="581618"/>
            <a:ext cx="10766044" cy="1325563"/>
          </a:xfrm>
        </p:spPr>
        <p:txBody>
          <a:bodyPr/>
          <a:lstStyle/>
          <a:p>
            <a:r>
              <a:rPr lang="nl-NL" dirty="0"/>
              <a:t>COMMUNICATIE: tips (vervolg)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55F7CF-8573-4B30-B21D-7B5B83FF6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" y="2217683"/>
            <a:ext cx="10744200" cy="4058699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nl-NL" b="1" dirty="0"/>
              <a:t>Doseer</a:t>
            </a:r>
            <a:r>
              <a:rPr lang="nl-NL" dirty="0"/>
              <a:t> je informatie: verdeel het over meerdere consulten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nl-NL" dirty="0"/>
              <a:t>Gebruik </a:t>
            </a:r>
            <a:r>
              <a:rPr lang="nl-NL" b="1" dirty="0"/>
              <a:t>afbeeldingen</a:t>
            </a:r>
            <a:r>
              <a:rPr lang="nl-NL" dirty="0"/>
              <a:t> (bijv. </a:t>
            </a:r>
            <a:r>
              <a:rPr lang="nl-NL" dirty="0">
                <a:hlinkClick r:id="rId3"/>
              </a:rPr>
              <a:t>www.begrijpjelichaam.nl</a:t>
            </a:r>
            <a:r>
              <a:rPr lang="nl-NL" dirty="0"/>
              <a:t>)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nl-NL" dirty="0"/>
              <a:t>Houd rekening met angst voor de dokter en </a:t>
            </a:r>
            <a:r>
              <a:rPr lang="nl-NL" b="1" dirty="0"/>
              <a:t>leg uit </a:t>
            </a:r>
            <a:r>
              <a:rPr lang="nl-NL" dirty="0"/>
              <a:t>wat je gaat doen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nl-NL" dirty="0"/>
              <a:t>Help de </a:t>
            </a:r>
            <a:r>
              <a:rPr lang="nl-NL" dirty="0" err="1"/>
              <a:t>pt</a:t>
            </a:r>
            <a:r>
              <a:rPr lang="nl-NL" dirty="0"/>
              <a:t> door een briefje mee te geven, een naaste mee te vragen naar het consult of een </a:t>
            </a:r>
            <a:r>
              <a:rPr lang="nl-NL" b="1" dirty="0"/>
              <a:t>herinnering</a:t>
            </a:r>
            <a:r>
              <a:rPr lang="nl-NL" dirty="0"/>
              <a:t> te sturen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nl-NL" dirty="0"/>
              <a:t>Gebruik de </a:t>
            </a:r>
            <a:r>
              <a:rPr lang="nl-NL" b="1" dirty="0"/>
              <a:t>terugvraagmethode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E8EFDD-8D31-CD02-6178-69E658C0D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034" y="176048"/>
            <a:ext cx="1782209" cy="28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E0E16-03F4-8611-F711-AFB3783E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ONDERSTEUNEN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F0099F-11D5-A890-1A5B-C13D08AB3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" y="2511972"/>
            <a:ext cx="10744200" cy="3664991"/>
          </a:xfrm>
        </p:spPr>
        <p:txBody>
          <a:bodyPr/>
          <a:lstStyle/>
          <a:p>
            <a:r>
              <a:rPr lang="nl-NL" dirty="0"/>
              <a:t>Bij wat voor problematiek hebben jullie ervaring met het begeleiden en ondersteunen van patiënten met een LVB (in de huisartspraktijk of daar buiten)?</a:t>
            </a:r>
            <a:br>
              <a:rPr lang="nl-NL" dirty="0"/>
            </a:br>
            <a:endParaRPr lang="nl-NL" dirty="0"/>
          </a:p>
          <a:p>
            <a:r>
              <a:rPr lang="nl-NL" dirty="0"/>
              <a:t>Bij wat voor problematiek van patiënten met een LVB zien jullie een rol voor de huisarts?</a:t>
            </a:r>
          </a:p>
          <a:p>
            <a:endParaRPr lang="nl-NL" dirty="0"/>
          </a:p>
          <a:p>
            <a:r>
              <a:rPr lang="nl-NL" dirty="0"/>
              <a:t>Wanneer verwijs je door? Naar wie? Rol POH-GGZ?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48C698-D0B2-32FE-618C-1987B08B2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228" y="257129"/>
            <a:ext cx="2914322" cy="20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E8602-D0A9-66D5-6A50-B6FFF4AE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VERWIJZEN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D91C82-55EA-9E45-DF83-643A57B4AB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Arts Verstandelijk Gehandicapten (Arts VG)</a:t>
            </a:r>
          </a:p>
          <a:p>
            <a:r>
              <a:rPr lang="nl-NL" dirty="0"/>
              <a:t>MEE</a:t>
            </a:r>
          </a:p>
          <a:p>
            <a:r>
              <a:rPr lang="nl-NL" dirty="0"/>
              <a:t>GGZ</a:t>
            </a:r>
          </a:p>
          <a:p>
            <a:r>
              <a:rPr lang="nl-NL" dirty="0"/>
              <a:t>Verslaafdenzorg</a:t>
            </a:r>
          </a:p>
          <a:p>
            <a:r>
              <a:rPr lang="nl-NL" dirty="0"/>
              <a:t>Wijkteam?</a:t>
            </a:r>
          </a:p>
          <a:p>
            <a:r>
              <a:rPr lang="nl-NL" dirty="0"/>
              <a:t>Multidisciplinair team?</a:t>
            </a:r>
          </a:p>
          <a:p>
            <a:r>
              <a:rPr lang="nl-NL" dirty="0"/>
              <a:t>….?</a:t>
            </a:r>
          </a:p>
        </p:txBody>
      </p:sp>
    </p:spTree>
    <p:extLst>
      <p:ext uri="{BB962C8B-B14F-4D97-AF65-F5344CB8AC3E}">
        <p14:creationId xmlns:p14="http://schemas.microsoft.com/office/powerpoint/2010/main" val="34199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E90D4-13A5-4400-A237-44016BA4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780496"/>
            <a:ext cx="11336648" cy="1325563"/>
          </a:xfrm>
        </p:spPr>
        <p:txBody>
          <a:bodyPr/>
          <a:lstStyle/>
          <a:p>
            <a:r>
              <a:rPr lang="nl-NL" dirty="0"/>
              <a:t>Definitie licht verstandelijke beperking (LVB)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DB3A18-2EF1-44DD-89C2-0303CDDC7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" y="1725106"/>
            <a:ext cx="10744200" cy="445185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Aanzienlijke beperkingen op 2 gebieden vanaf kindertijd/adolescentie: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/>
              <a:t>Cognitieve</a:t>
            </a:r>
            <a:r>
              <a:rPr lang="nl-NL" dirty="0"/>
              <a:t> ontwikkeling (IQ 50-85)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/>
              <a:t>Adaptieve</a:t>
            </a:r>
            <a:r>
              <a:rPr lang="nl-NL" dirty="0"/>
              <a:t> ontwikkeling:</a:t>
            </a:r>
          </a:p>
          <a:p>
            <a:pPr lvl="1"/>
            <a:r>
              <a:rPr lang="nl-NL" sz="2000" u="sng" dirty="0"/>
              <a:t>Conceptuele</a:t>
            </a:r>
            <a:r>
              <a:rPr lang="nl-NL" sz="2000" dirty="0"/>
              <a:t> vaardigheden: lezen, schrijven, rekenen, klok kijken</a:t>
            </a:r>
            <a:br>
              <a:rPr lang="nl-NL" sz="2000" dirty="0"/>
            </a:br>
            <a:endParaRPr lang="nl-NL" sz="2000" dirty="0"/>
          </a:p>
          <a:p>
            <a:pPr lvl="1"/>
            <a:r>
              <a:rPr lang="nl-NL" sz="2000" u="sng" dirty="0"/>
              <a:t>Sociale</a:t>
            </a:r>
            <a:r>
              <a:rPr lang="nl-NL" sz="2000" dirty="0"/>
              <a:t> vaardigheden: communicatie, oplossen sociale problemen</a:t>
            </a:r>
            <a:br>
              <a:rPr lang="nl-NL" sz="2000" dirty="0"/>
            </a:br>
            <a:endParaRPr lang="nl-NL" sz="2000" dirty="0"/>
          </a:p>
          <a:p>
            <a:pPr lvl="1"/>
            <a:r>
              <a:rPr lang="nl-NL" sz="2000" u="sng" dirty="0"/>
              <a:t>Praktische</a:t>
            </a:r>
            <a:r>
              <a:rPr lang="nl-NL" sz="2000" dirty="0"/>
              <a:t> vaardigheden: persoonlijke verzorging, omgaan met </a:t>
            </a:r>
            <a:br>
              <a:rPr lang="nl-NL" sz="2000" dirty="0"/>
            </a:br>
            <a:r>
              <a:rPr lang="nl-NL" sz="2000" dirty="0"/>
              <a:t>geld en computer, reizen met OV, werken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000" i="1" dirty="0"/>
              <a:t>Aanzienlijke beperkingen = </a:t>
            </a:r>
          </a:p>
          <a:p>
            <a:pPr marL="0" indent="0">
              <a:buNone/>
            </a:pPr>
            <a:r>
              <a:rPr lang="nl-NL" sz="2000" i="1" dirty="0"/>
              <a:t>	niet voldoen aan verwachting op basis van leeftijd en cultuur</a:t>
            </a:r>
          </a:p>
        </p:txBody>
      </p:sp>
      <p:pic>
        <p:nvPicPr>
          <p:cNvPr id="5" name="Graphic 4" descr="Potlood met effen opvulling">
            <a:extLst>
              <a:ext uri="{FF2B5EF4-FFF2-40B4-BE49-F238E27FC236}">
                <a16:creationId xmlns:a16="http://schemas.microsoft.com/office/drawing/2014/main" id="{8D65DDC6-5FFF-4320-F013-B263BDCD2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944" y="3050669"/>
            <a:ext cx="457200" cy="457200"/>
          </a:xfrm>
          <a:prstGeom prst="rect">
            <a:avLst/>
          </a:prstGeom>
        </p:spPr>
      </p:pic>
      <p:pic>
        <p:nvPicPr>
          <p:cNvPr id="7" name="Graphic 6" descr="Klok met effen opvulling">
            <a:extLst>
              <a:ext uri="{FF2B5EF4-FFF2-40B4-BE49-F238E27FC236}">
                <a16:creationId xmlns:a16="http://schemas.microsoft.com/office/drawing/2014/main" id="{D1534598-3F86-15EA-1637-768E0AE43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3297" y="2933307"/>
            <a:ext cx="565607" cy="565607"/>
          </a:xfrm>
          <a:prstGeom prst="rect">
            <a:avLst/>
          </a:prstGeom>
        </p:spPr>
      </p:pic>
      <p:pic>
        <p:nvPicPr>
          <p:cNvPr id="9" name="Graphic 8" descr="Chatten met effen opvulling">
            <a:extLst>
              <a:ext uri="{FF2B5EF4-FFF2-40B4-BE49-F238E27FC236}">
                <a16:creationId xmlns:a16="http://schemas.microsoft.com/office/drawing/2014/main" id="{53302FA6-DCB3-75A0-2913-F8071B1D1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536" y="3575903"/>
            <a:ext cx="565608" cy="565608"/>
          </a:xfrm>
          <a:prstGeom prst="rect">
            <a:avLst/>
          </a:prstGeom>
        </p:spPr>
      </p:pic>
      <p:pic>
        <p:nvPicPr>
          <p:cNvPr id="11" name="Graphic 10" descr="Gloeilamp en tandwiel met effen opvulling">
            <a:extLst>
              <a:ext uri="{FF2B5EF4-FFF2-40B4-BE49-F238E27FC236}">
                <a16:creationId xmlns:a16="http://schemas.microsoft.com/office/drawing/2014/main" id="{747BF8DE-69DB-A285-021F-28199B10B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73296" y="3579047"/>
            <a:ext cx="565608" cy="565608"/>
          </a:xfrm>
          <a:prstGeom prst="rect">
            <a:avLst/>
          </a:prstGeom>
        </p:spPr>
      </p:pic>
      <p:pic>
        <p:nvPicPr>
          <p:cNvPr id="13" name="Graphic 12" descr="Spaarvarken met effen opvulling">
            <a:extLst>
              <a:ext uri="{FF2B5EF4-FFF2-40B4-BE49-F238E27FC236}">
                <a16:creationId xmlns:a16="http://schemas.microsoft.com/office/drawing/2014/main" id="{6D4F0ABB-AD02-C853-AF73-DF3F663C75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5474" y="4326478"/>
            <a:ext cx="667732" cy="667732"/>
          </a:xfrm>
          <a:prstGeom prst="rect">
            <a:avLst/>
          </a:prstGeom>
        </p:spPr>
      </p:pic>
      <p:pic>
        <p:nvPicPr>
          <p:cNvPr id="15" name="Graphic 14" descr="Bus met effen opvulling">
            <a:extLst>
              <a:ext uri="{FF2B5EF4-FFF2-40B4-BE49-F238E27FC236}">
                <a16:creationId xmlns:a16="http://schemas.microsoft.com/office/drawing/2014/main" id="{D705B8E3-4359-D975-99BA-D290551E89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05737" y="4326162"/>
            <a:ext cx="667732" cy="6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93FE2-9AA8-7728-8DF6-39FF8CEF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2" y="343348"/>
            <a:ext cx="10766044" cy="1325563"/>
          </a:xfrm>
        </p:spPr>
        <p:txBody>
          <a:bodyPr/>
          <a:lstStyle/>
          <a:p>
            <a:r>
              <a:rPr lang="nl-NL" dirty="0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36819E-5E3D-D3EB-3894-0367982BE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934" y="1416662"/>
            <a:ext cx="10744200" cy="4605766"/>
          </a:xfrm>
        </p:spPr>
        <p:txBody>
          <a:bodyPr/>
          <a:lstStyle/>
          <a:p>
            <a:r>
              <a:rPr lang="nl-NL" sz="1800" dirty="0">
                <a:hlinkClick r:id="rId2"/>
              </a:rPr>
              <a:t>https://www.zorginstituutnederland.nl/publicaties/rapport/2020/04/30/kantar-rapport-herkenning-van-lvb-door-huisartsen</a:t>
            </a:r>
          </a:p>
          <a:p>
            <a:r>
              <a:rPr lang="nl-NL" sz="1800" dirty="0">
                <a:hlinkClick r:id="rId2"/>
              </a:rPr>
              <a:t>https://www.nhg.org/sites/default/files/content/nhg_org/uploads/nhgcongres2019_kleine_sessie2_communiceren_op_lvb_niveau.pdf</a:t>
            </a:r>
          </a:p>
          <a:p>
            <a:r>
              <a:rPr lang="nl-NL" sz="1800" dirty="0">
                <a:hlinkClick r:id="rId2"/>
              </a:rPr>
              <a:t>https://www.kenniscentrumlvb.nl/product/handreiking-vroegsignalering-van-een-lvb/</a:t>
            </a:r>
            <a:r>
              <a:rPr lang="nl-NL" sz="1800" dirty="0"/>
              <a:t> </a:t>
            </a:r>
          </a:p>
          <a:p>
            <a:r>
              <a:rPr lang="nl-NL" sz="1800" dirty="0">
                <a:hlinkClick r:id="rId3"/>
              </a:rPr>
              <a:t>https://www.zorgwelzijn.nl/PageFiles/33133/inzetten/whitepaper-lvb.pdf</a:t>
            </a:r>
            <a:r>
              <a:rPr lang="nl-NL" sz="1800" dirty="0"/>
              <a:t> </a:t>
            </a:r>
          </a:p>
          <a:p>
            <a:r>
              <a:rPr lang="nl-NL" sz="1800" dirty="0"/>
              <a:t>Publicatie van </a:t>
            </a:r>
            <a:r>
              <a:rPr lang="nl-NL" sz="1800" dirty="0" err="1"/>
              <a:t>Kantar</a:t>
            </a:r>
            <a:r>
              <a:rPr lang="nl-NL" sz="1800" dirty="0"/>
              <a:t> over herkennen van LVB door huisartsen (2020): </a:t>
            </a:r>
            <a:r>
              <a:rPr lang="nl-NL" sz="1800" dirty="0">
                <a:hlinkClick r:id="rId4"/>
              </a:rPr>
              <a:t>https://www.zorginstituutnederland.nl/publicaties/rapport/2020/04/30/kantar-rapport-herkenning-van-lvb-door-huisartsen</a:t>
            </a:r>
            <a:r>
              <a:rPr lang="nl-NL" sz="1800" dirty="0"/>
              <a:t> </a:t>
            </a:r>
          </a:p>
          <a:p>
            <a:r>
              <a:rPr lang="nl-NL" sz="1800" dirty="0">
                <a:hlinkClick r:id="rId5"/>
              </a:rPr>
              <a:t>https://www.pharos.nl/infosheets/laaggeletterdheid-en-beperkte-gezondheidsvaardigheden-de-terugvraagmethode/</a:t>
            </a:r>
            <a:r>
              <a:rPr lang="nl-NL" sz="1800" dirty="0"/>
              <a:t>  </a:t>
            </a:r>
          </a:p>
          <a:p>
            <a:r>
              <a:rPr lang="nl-NL" sz="1800" dirty="0">
                <a:hlinkClick r:id="rId6"/>
              </a:rPr>
              <a:t>https://www.lhv.nl/wp-content/uploads/2021/06/Praktijkkaart-Huisarts-en-AVG.pdf</a:t>
            </a:r>
            <a:r>
              <a:rPr lang="nl-NL" sz="18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4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FAD42-0A7C-4DDF-BF55-76519769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Cijfers over LVB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8338BE-BC6E-40ED-A2E1-B677633000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2,1% heeft IQ 50-70</a:t>
            </a:r>
          </a:p>
          <a:p>
            <a:r>
              <a:rPr lang="nl-NL" dirty="0"/>
              <a:t>13,6% heeft IQ 70-85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/>
              <a:t>6,4% (1 miljoen mensen) in NL met LVB</a:t>
            </a:r>
          </a:p>
          <a:p>
            <a:r>
              <a:rPr lang="nl-NL" dirty="0"/>
              <a:t>11.000 kinderen/jongeren met LVB raken in de problemen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87B31C1-B396-40E0-A61F-363BBD38F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938" y="468495"/>
            <a:ext cx="6249970" cy="377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A8BBD-1C72-7E15-E288-2F14D548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HERKENNEN: Wat zijn signalen van LVB?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01D5DD-9CF1-81BF-DEC6-FB535DA91F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Discussie:</a:t>
            </a:r>
          </a:p>
          <a:p>
            <a:r>
              <a:rPr lang="nl-NL" dirty="0"/>
              <a:t>Bij welke signalen denk jij als huisarts/</a:t>
            </a:r>
            <a:r>
              <a:rPr lang="nl-NL" dirty="0" err="1"/>
              <a:t>aios</a:t>
            </a:r>
            <a:r>
              <a:rPr lang="nl-NL" dirty="0"/>
              <a:t> aan LVB?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Noteer en vergelijk met volgende dia’s</a:t>
            </a:r>
          </a:p>
        </p:txBody>
      </p:sp>
    </p:spTree>
    <p:extLst>
      <p:ext uri="{BB962C8B-B14F-4D97-AF65-F5344CB8AC3E}">
        <p14:creationId xmlns:p14="http://schemas.microsoft.com/office/powerpoint/2010/main" val="860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86831-9244-67AC-CB1C-2A098D4E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HERKENNEN: Signalen van LVB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82E09A-1089-E100-8EE9-3974893F2A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TAAL</a:t>
            </a:r>
            <a:endParaRPr lang="nl-NL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GEDRAG</a:t>
            </a:r>
            <a:endParaRPr lang="nl-NL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ONDERWIJS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MULTIPROBLEMATIEK</a:t>
            </a:r>
          </a:p>
        </p:txBody>
      </p:sp>
    </p:spTree>
    <p:extLst>
      <p:ext uri="{BB962C8B-B14F-4D97-AF65-F5344CB8AC3E}">
        <p14:creationId xmlns:p14="http://schemas.microsoft.com/office/powerpoint/2010/main" val="18731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41E3D-2C04-5027-B799-326678CE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2" y="836141"/>
            <a:ext cx="10766044" cy="1325563"/>
          </a:xfrm>
        </p:spPr>
        <p:txBody>
          <a:bodyPr/>
          <a:lstStyle/>
          <a:p>
            <a:r>
              <a:rPr lang="nl-NL" dirty="0"/>
              <a:t>Signaal 1: TAAL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80965F-9A10-D9D6-8895-8A5216CCE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" y="1907181"/>
            <a:ext cx="10744200" cy="4248522"/>
          </a:xfrm>
        </p:spPr>
        <p:txBody>
          <a:bodyPr/>
          <a:lstStyle/>
          <a:p>
            <a:r>
              <a:rPr lang="nl-NL" dirty="0"/>
              <a:t>beperkt </a:t>
            </a:r>
            <a:r>
              <a:rPr lang="nl-NL" b="1" dirty="0"/>
              <a:t>begrip</a:t>
            </a:r>
            <a:r>
              <a:rPr lang="nl-NL" dirty="0"/>
              <a:t> (non)verbale informatie:</a:t>
            </a:r>
          </a:p>
          <a:p>
            <a:pPr lvl="1"/>
            <a:r>
              <a:rPr lang="nl-NL" dirty="0"/>
              <a:t>leert weinig van wat hij/zij hoort</a:t>
            </a:r>
          </a:p>
          <a:p>
            <a:pPr lvl="1"/>
            <a:r>
              <a:rPr lang="nl-NL" dirty="0"/>
              <a:t>mist de kern van een verhaal</a:t>
            </a:r>
          </a:p>
          <a:p>
            <a:pPr lvl="1"/>
            <a:r>
              <a:rPr lang="nl-NL" dirty="0"/>
              <a:t>begrijpt grapjes vaak niet</a:t>
            </a:r>
          </a:p>
          <a:p>
            <a:pPr lvl="1"/>
            <a:r>
              <a:rPr lang="nl-NL" dirty="0"/>
              <a:t>vat zaken letterlijk op</a:t>
            </a:r>
            <a:br>
              <a:rPr lang="nl-NL" dirty="0"/>
            </a:br>
            <a:endParaRPr lang="nl-NL" dirty="0"/>
          </a:p>
          <a:p>
            <a:r>
              <a:rPr lang="nl-NL" dirty="0"/>
              <a:t>moeite met </a:t>
            </a:r>
            <a:r>
              <a:rPr lang="nl-NL" b="1" dirty="0"/>
              <a:t>verwoorden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beperkte woordenschat</a:t>
            </a:r>
          </a:p>
          <a:p>
            <a:pPr lvl="1"/>
            <a:r>
              <a:rPr lang="nl-NL" dirty="0"/>
              <a:t>gebruikt taal ‘zonder inhoud’</a:t>
            </a:r>
          </a:p>
          <a:p>
            <a:pPr lvl="1"/>
            <a:r>
              <a:rPr lang="nl-NL" dirty="0"/>
              <a:t>vertelt van de hak op de tak, associatief</a:t>
            </a:r>
          </a:p>
          <a:p>
            <a:pPr lvl="1"/>
            <a:r>
              <a:rPr lang="nl-NL" dirty="0"/>
              <a:t>sluit niet aan bij gespreksonderwerp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1082C8C-A3D4-7549-1B3B-1DCE339BA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434" y="2610383"/>
            <a:ext cx="5078632" cy="24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A0199-1D9A-B219-A4FE-8691BC59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78" y="534484"/>
            <a:ext cx="10766044" cy="1325563"/>
          </a:xfrm>
        </p:spPr>
        <p:txBody>
          <a:bodyPr/>
          <a:lstStyle/>
          <a:p>
            <a:r>
              <a:rPr lang="nl-NL" dirty="0"/>
              <a:t>Signaal 2: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D149FD-ACF7-F324-D9E4-DC638946B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822" y="1765738"/>
            <a:ext cx="10744200" cy="441824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dirty="0"/>
              <a:t>IMPULSCONTROLE: </a:t>
            </a:r>
            <a:r>
              <a:rPr lang="nl-NL" b="1" dirty="0"/>
              <a:t>impulsief</a:t>
            </a:r>
            <a:r>
              <a:rPr lang="nl-NL" dirty="0"/>
              <a:t> handelen, slecht anticiperen, vaak </a:t>
            </a:r>
            <a:r>
              <a:rPr lang="nl-NL" b="1" dirty="0"/>
              <a:t>direct</a:t>
            </a:r>
            <a:r>
              <a:rPr lang="nl-NL" dirty="0"/>
              <a:t> in het contact, goedgelovig en </a:t>
            </a:r>
            <a:r>
              <a:rPr lang="nl-NL" b="1" dirty="0"/>
              <a:t>naïef</a:t>
            </a:r>
            <a:r>
              <a:rPr lang="nl-NL" dirty="0"/>
              <a:t>, waardoor kwetsbaar</a:t>
            </a:r>
          </a:p>
          <a:p>
            <a:pPr>
              <a:spcAft>
                <a:spcPts val="1200"/>
              </a:spcAft>
            </a:pPr>
            <a:r>
              <a:rPr lang="nl-NL" dirty="0"/>
              <a:t>PLANNING: afspraken </a:t>
            </a:r>
            <a:r>
              <a:rPr lang="nl-NL" b="1" dirty="0"/>
              <a:t>niet nakomen</a:t>
            </a:r>
            <a:endParaRPr lang="nl-NL" dirty="0"/>
          </a:p>
          <a:p>
            <a:pPr>
              <a:spcAft>
                <a:spcPts val="1200"/>
              </a:spcAft>
            </a:pPr>
            <a:r>
              <a:rPr lang="nl-NL" dirty="0"/>
              <a:t>FLEXIBILITEIT: snel overvraagd en overprikkeld, </a:t>
            </a:r>
            <a:r>
              <a:rPr lang="nl-NL" b="1" dirty="0"/>
              <a:t>stressgevoelig</a:t>
            </a:r>
          </a:p>
          <a:p>
            <a:pPr>
              <a:spcAft>
                <a:spcPts val="1200"/>
              </a:spcAft>
            </a:pPr>
            <a:r>
              <a:rPr lang="nl-NL" dirty="0"/>
              <a:t>WERKGEHEUGEN: 10 minuten luisteren is lang, snel </a:t>
            </a:r>
            <a:r>
              <a:rPr lang="nl-NL" b="1" dirty="0"/>
              <a:t>afgeleid, </a:t>
            </a:r>
            <a:r>
              <a:rPr lang="nl-NL" dirty="0"/>
              <a:t>meermaals </a:t>
            </a:r>
            <a:r>
              <a:rPr lang="nl-NL" b="1" dirty="0"/>
              <a:t>terugkomen</a:t>
            </a:r>
            <a:r>
              <a:rPr lang="nl-NL" dirty="0"/>
              <a:t> op spreekuur</a:t>
            </a:r>
          </a:p>
          <a:p>
            <a:pPr>
              <a:spcAft>
                <a:spcPts val="1200"/>
              </a:spcAft>
            </a:pPr>
            <a:r>
              <a:rPr lang="nl-NL" dirty="0"/>
              <a:t>ZELFINZICHT: problemen </a:t>
            </a:r>
            <a:r>
              <a:rPr lang="nl-NL" b="1" dirty="0"/>
              <a:t>ontkennen</a:t>
            </a:r>
            <a:r>
              <a:rPr lang="nl-NL" dirty="0"/>
              <a:t>, kinderlijke coping, onzekerheid </a:t>
            </a:r>
            <a:r>
              <a:rPr lang="nl-NL" b="1" dirty="0"/>
              <a:t>overschreeuwen,</a:t>
            </a:r>
            <a:r>
              <a:rPr lang="nl-NL" dirty="0"/>
              <a:t> verantwoordelijkheid </a:t>
            </a:r>
            <a:r>
              <a:rPr lang="nl-NL" b="1" dirty="0"/>
              <a:t>buiten zichzelf </a:t>
            </a:r>
            <a:r>
              <a:rPr lang="nl-NL" dirty="0"/>
              <a:t>leggen</a:t>
            </a:r>
          </a:p>
        </p:txBody>
      </p:sp>
    </p:spTree>
    <p:extLst>
      <p:ext uri="{BB962C8B-B14F-4D97-AF65-F5344CB8AC3E}">
        <p14:creationId xmlns:p14="http://schemas.microsoft.com/office/powerpoint/2010/main" val="2671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359CF-C42D-8EE9-66F7-593338E3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Signaal 3: ONDERWIJS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319D5C-F5DC-A3DB-E6AA-2138770781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afgebroken opleiding</a:t>
            </a:r>
          </a:p>
          <a:p>
            <a:pPr>
              <a:lnSpc>
                <a:spcPct val="150000"/>
              </a:lnSpc>
            </a:pPr>
            <a:r>
              <a:rPr lang="nl-NL" dirty="0"/>
              <a:t>meermalen blijven zitten</a:t>
            </a:r>
          </a:p>
          <a:p>
            <a:pPr>
              <a:lnSpc>
                <a:spcPct val="150000"/>
              </a:lnSpc>
            </a:pPr>
            <a:r>
              <a:rPr lang="nl-NL" dirty="0"/>
              <a:t>speciaal onderwijs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F413E2-D4E3-3178-4791-46A04DCE1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25" y="2423342"/>
            <a:ext cx="4527989" cy="333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C3310-FE9C-258D-9B2F-157A0733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Signaal 4: MULTIPROBLEMATIEK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EF22E2-4E88-837C-35A7-C3607B02F4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Medisch</a:t>
            </a:r>
          </a:p>
          <a:p>
            <a:pPr>
              <a:lnSpc>
                <a:spcPct val="150000"/>
              </a:lnSpc>
            </a:pPr>
            <a:r>
              <a:rPr lang="nl-NL" dirty="0"/>
              <a:t>Sociaal </a:t>
            </a:r>
          </a:p>
          <a:p>
            <a:pPr>
              <a:lnSpc>
                <a:spcPct val="150000"/>
              </a:lnSpc>
            </a:pPr>
            <a:r>
              <a:rPr lang="nl-NL" dirty="0"/>
              <a:t>Werk</a:t>
            </a:r>
          </a:p>
          <a:p>
            <a:pPr>
              <a:lnSpc>
                <a:spcPct val="150000"/>
              </a:lnSpc>
            </a:pPr>
            <a:r>
              <a:rPr lang="nl-NL" dirty="0"/>
              <a:t>Opleiding</a:t>
            </a:r>
          </a:p>
          <a:p>
            <a:pPr>
              <a:lnSpc>
                <a:spcPct val="150000"/>
              </a:lnSpc>
            </a:pPr>
            <a:r>
              <a:rPr lang="nl-NL" dirty="0"/>
              <a:t>Financieel, bijv. schulden</a:t>
            </a:r>
          </a:p>
          <a:p>
            <a:pPr>
              <a:lnSpc>
                <a:spcPct val="150000"/>
              </a:lnSpc>
            </a:pPr>
            <a:r>
              <a:rPr lang="nl-NL" dirty="0"/>
              <a:t>Psychisch</a:t>
            </a:r>
          </a:p>
          <a:p>
            <a:pPr>
              <a:lnSpc>
                <a:spcPct val="150000"/>
              </a:lnSpc>
            </a:pPr>
            <a:r>
              <a:rPr lang="nl-NL" dirty="0"/>
              <a:t>Psychiatrisch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EF0CF5-FF39-DEA4-070B-7C6726904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980" y="2285630"/>
            <a:ext cx="6810703" cy="37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a Amsterdam UM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Amsterdam UMC" id="{97B128FE-17B9-4F10-B86D-FE342ADA4DD6}" vid="{0EB9E25A-A7A2-4534-AAC5-A50C989429D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Amsterdam UMC</Template>
  <TotalTime>4600</TotalTime>
  <Words>1553</Words>
  <Application>Microsoft Office PowerPoint</Application>
  <PresentationFormat>Breedbeeld</PresentationFormat>
  <Paragraphs>175</Paragraphs>
  <Slides>20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Thema Amsterdam UMC</vt:lpstr>
      <vt:lpstr>LVB en de huisarts</vt:lpstr>
      <vt:lpstr>Definitie licht verstandelijke beperking (LVB)</vt:lpstr>
      <vt:lpstr>Cijfers over LVB</vt:lpstr>
      <vt:lpstr>HERKENNEN: Wat zijn signalen van LVB?</vt:lpstr>
      <vt:lpstr>HERKENNEN: Signalen van LVB</vt:lpstr>
      <vt:lpstr>Signaal 1: TAAL</vt:lpstr>
      <vt:lpstr>Signaal 2: GEDRAG</vt:lpstr>
      <vt:lpstr>Signaal 3: ONDERWIJS</vt:lpstr>
      <vt:lpstr>Signaal 4: MULTIPROBLEMATIEK</vt:lpstr>
      <vt:lpstr>LVB en multiproblematiek</vt:lpstr>
      <vt:lpstr>HERKENNEN: Herken je de signalen?</vt:lpstr>
      <vt:lpstr>HERKENNEN: Onderzoek onder 281 huisartsen</vt:lpstr>
      <vt:lpstr>HERKENNEN: instrumenten/handreikingen</vt:lpstr>
      <vt:lpstr>COMMUNICATIE </vt:lpstr>
      <vt:lpstr>COMMUNICATIE: valkuilen</vt:lpstr>
      <vt:lpstr>COMMUNICATIE: tips </vt:lpstr>
      <vt:lpstr>COMMUNICATIE: tips (vervolg) </vt:lpstr>
      <vt:lpstr>ONDERSTEUNEN</vt:lpstr>
      <vt:lpstr>VERWIJZEN</vt:lpstr>
      <vt:lpstr>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LVB en de huisarts</dc:title>
  <dc:creator>HO</dc:creator>
  <cp:lastModifiedBy>HO</cp:lastModifiedBy>
  <cp:revision>25</cp:revision>
  <dcterms:created xsi:type="dcterms:W3CDTF">2022-03-07T17:12:42Z</dcterms:created>
  <dcterms:modified xsi:type="dcterms:W3CDTF">2022-12-20T17:44:57Z</dcterms:modified>
</cp:coreProperties>
</file>