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7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8" r:id="rId41"/>
    <p:sldId id="300" r:id="rId42"/>
    <p:sldId id="299" r:id="rId43"/>
    <p:sldId id="301" r:id="rId44"/>
    <p:sldId id="302" r:id="rId45"/>
    <p:sldId id="296" r:id="rId4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2399"/>
    <a:srgbClr val="38168E"/>
    <a:srgbClr val="361494"/>
    <a:srgbClr val="201094"/>
    <a:srgbClr val="4019A3"/>
    <a:srgbClr val="4512AA"/>
    <a:srgbClr val="3917B5"/>
    <a:srgbClr val="341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54" autoAdjust="0"/>
  </p:normalViewPr>
  <p:slideViewPr>
    <p:cSldViewPr>
      <p:cViewPr varScale="1">
        <p:scale>
          <a:sx n="77" d="100"/>
          <a:sy n="77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C8A5574-13B2-47AE-A30D-A6640F0C08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FD3306-F207-4C75-BFA0-9B8FBA9AA7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ACCAD0-83CE-4BBC-B20E-CB58A71A2A58}" type="datetimeFigureOut">
              <a:rPr lang="nl-NL"/>
              <a:pPr>
                <a:defRPr/>
              </a:pPr>
              <a:t>14-5-2018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ED64BA9-5B8D-447F-9474-469B4FBD1E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59D5FA-226F-48F6-BB52-078AD64E6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CF99381-5C78-4AB3-A1DC-DCC9C0130AA0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F580238-315D-4A6B-881C-0FC1E98341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E13872B-2144-4C79-A6FE-A02CBBCE3DB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8D189C-AD51-47D0-913A-8F628BF34E85}" type="datetimeFigureOut">
              <a:rPr lang="nl-NL"/>
              <a:pPr>
                <a:defRPr/>
              </a:pPr>
              <a:t>14-5-2018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0F4AE7BF-47DC-4009-BD71-BA45A153F0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72A2FDAE-DD48-4D88-A1FF-2F7CBC3B1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CCC29D-533E-46F4-AB45-CE2FD94F65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FF2442F-AD17-42DB-B37F-F9C2E7758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423504C-7F73-4392-BDB8-F173ADFEB28D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>
            <a:extLst>
              <a:ext uri="{FF2B5EF4-FFF2-40B4-BE49-F238E27FC236}">
                <a16:creationId xmlns:a16="http://schemas.microsoft.com/office/drawing/2014/main" id="{7313391B-CF2B-4283-B584-594CF70F5D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Tijdelijke aanduiding voor notities 2">
            <a:extLst>
              <a:ext uri="{FF2B5EF4-FFF2-40B4-BE49-F238E27FC236}">
                <a16:creationId xmlns:a16="http://schemas.microsoft.com/office/drawing/2014/main" id="{E486CE9B-FE0D-4A69-95EF-4E1A580A69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/>
              <a:t>YW, Notabene: De inhoud en pagina-nummering van de 7</a:t>
            </a:r>
            <a:r>
              <a:rPr lang="nl-NL" altLang="nl-NL" baseline="30000"/>
              <a:t>e</a:t>
            </a:r>
            <a:r>
              <a:rPr lang="nl-NL" altLang="nl-NL"/>
              <a:t> druk uit 2016 is gelijk aan de 6</a:t>
            </a:r>
            <a:r>
              <a:rPr lang="nl-NL" altLang="nl-NL" baseline="30000"/>
              <a:t>e</a:t>
            </a:r>
            <a:r>
              <a:rPr lang="nl-NL" altLang="nl-NL"/>
              <a:t> druk uit 2014. </a:t>
            </a:r>
          </a:p>
        </p:txBody>
      </p:sp>
      <p:sp>
        <p:nvSpPr>
          <p:cNvPr id="12292" name="Tijdelijke aanduiding voor dianummer 3">
            <a:extLst>
              <a:ext uri="{FF2B5EF4-FFF2-40B4-BE49-F238E27FC236}">
                <a16:creationId xmlns:a16="http://schemas.microsoft.com/office/drawing/2014/main" id="{4EF25BA0-A991-4DE1-8943-A02258E3E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9E6955-0B85-4309-8172-5D9C4E983E85}" type="slidenum">
              <a:rPr lang="nl-NL" altLang="nl-NL">
                <a:latin typeface="Calibri" panose="020F0502020204030204" pitchFamily="34" charset="0"/>
              </a:rPr>
              <a:pPr eaLnBrk="1" hangingPunct="1"/>
              <a:t>1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dia-afbeelding 1">
            <a:extLst>
              <a:ext uri="{FF2B5EF4-FFF2-40B4-BE49-F238E27FC236}">
                <a16:creationId xmlns:a16="http://schemas.microsoft.com/office/drawing/2014/main" id="{13ADC666-D0FC-4F25-A0EE-EFE16597EC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Tijdelijke aanduiding voor notities 2">
            <a:extLst>
              <a:ext uri="{FF2B5EF4-FFF2-40B4-BE49-F238E27FC236}">
                <a16:creationId xmlns:a16="http://schemas.microsoft.com/office/drawing/2014/main" id="{F7F30FF5-D2F6-462D-B5EC-1C166E2D57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/>
              <a:t>(blz 161)Hodgkin en andere maligniteiten zoals leukemie</a:t>
            </a:r>
          </a:p>
          <a:p>
            <a:pPr eaLnBrk="1" hangingPunct="1"/>
            <a:r>
              <a:rPr lang="nl-NL" altLang="nl-NL"/>
              <a:t>Uremie</a:t>
            </a:r>
          </a:p>
          <a:p>
            <a:pPr eaLnBrk="1" hangingPunct="1"/>
            <a:r>
              <a:rPr lang="nl-NL" altLang="nl-NL"/>
              <a:t>Icterus (leverziekten)</a:t>
            </a:r>
          </a:p>
          <a:p>
            <a:pPr eaLnBrk="1" hangingPunct="1"/>
            <a:r>
              <a:rPr lang="nl-NL" altLang="nl-NL"/>
              <a:t>Diabetes en andere stofwisselingsziekten zoals hyper/hypothyreoidie</a:t>
            </a:r>
          </a:p>
          <a:p>
            <a:pPr eaLnBrk="1" hangingPunct="1"/>
            <a:r>
              <a:rPr lang="nl-NL" altLang="nl-NL"/>
              <a:t>Psychogene aandoeningen</a:t>
            </a:r>
          </a:p>
          <a:p>
            <a:pPr eaLnBrk="1" hangingPunct="1"/>
            <a:r>
              <a:rPr lang="nl-NL" altLang="nl-NL"/>
              <a:t>Anemie op basis van ijzergebrek, maar ook Polycythemia vera</a:t>
            </a:r>
          </a:p>
          <a:p>
            <a:pPr eaLnBrk="1" hangingPunct="1"/>
            <a:r>
              <a:rPr lang="nl-NL" altLang="nl-NL"/>
              <a:t>Senilitas</a:t>
            </a:r>
          </a:p>
          <a:p>
            <a:pPr eaLnBrk="1" hangingPunct="1"/>
            <a:r>
              <a:rPr lang="nl-NL" altLang="nl-NL"/>
              <a:t>Toxicodermie (geneesmiddeleneruptie)</a:t>
            </a:r>
          </a:p>
          <a:p>
            <a:pPr eaLnBrk="1" hangingPunct="1"/>
            <a:r>
              <a:rPr lang="nl-NL" altLang="nl-NL"/>
              <a:t>Ankylostomiasis en andere worminfektie’s</a:t>
            </a:r>
          </a:p>
          <a:p>
            <a:pPr eaLnBrk="1" hangingPunct="1"/>
            <a:endParaRPr lang="nl-NL" alt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411D91-69A7-4EF8-A2F7-1651C55A0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D16F1C-89F1-496D-B2AC-0ABE92D47055}" type="slidenum">
              <a:rPr lang="nl-NL" altLang="nl-NL">
                <a:latin typeface="Calibri" panose="020F0502020204030204" pitchFamily="34" charset="0"/>
              </a:rPr>
              <a:pPr eaLnBrk="1" hangingPunct="1"/>
              <a:t>12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jdelijke aanduiding voor dia-afbeelding 1">
            <a:extLst>
              <a:ext uri="{FF2B5EF4-FFF2-40B4-BE49-F238E27FC236}">
                <a16:creationId xmlns:a16="http://schemas.microsoft.com/office/drawing/2014/main" id="{74785E61-C4BE-49EB-9865-EC5C857A60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Tijdelijke aanduiding voor notities 2">
            <a:extLst>
              <a:ext uri="{FF2B5EF4-FFF2-40B4-BE49-F238E27FC236}">
                <a16:creationId xmlns:a16="http://schemas.microsoft.com/office/drawing/2014/main" id="{9D43C31F-8FD2-4968-8F6C-B24C102188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/>
              <a:t>Zwemmersjeuk (blz 184), na zwemmen in zoet water besmet met slakken die larven van trichobilharzia met zich meedragen</a:t>
            </a:r>
          </a:p>
          <a:p>
            <a:pPr eaLnBrk="1" hangingPunct="1"/>
            <a:r>
              <a:rPr lang="nl-NL" altLang="nl-NL"/>
              <a:t>Symptomen: prikkelend, jeukende papels</a:t>
            </a:r>
          </a:p>
          <a:p>
            <a:pPr eaLnBrk="1" hangingPunct="1"/>
            <a:r>
              <a:rPr lang="nl-NL" altLang="nl-NL"/>
              <a:t>Sensibilisatie&gt; volgende kontakten heftiger en langduriger (eerste keer&lt; 12u, later 1-3 wk)</a:t>
            </a:r>
          </a:p>
          <a:p>
            <a:pPr eaLnBrk="1" hangingPunct="1"/>
            <a:r>
              <a:rPr lang="nl-NL" altLang="nl-NL"/>
              <a:t>Beroepsziekte bij biezensnijders en viskwekers</a:t>
            </a:r>
          </a:p>
          <a:p>
            <a:pPr eaLnBrk="1" hangingPunct="1"/>
            <a:r>
              <a:rPr lang="nl-NL" altLang="nl-NL"/>
              <a:t>Self limiting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9AB19E1-E160-46E9-8C89-04D51EBF4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988DCE-E6E9-402D-BA8E-6132B8ABFB70}" type="slidenum">
              <a:rPr lang="nl-NL" altLang="nl-NL">
                <a:latin typeface="Calibri" panose="020F0502020204030204" pitchFamily="34" charset="0"/>
              </a:rPr>
              <a:pPr eaLnBrk="1" hangingPunct="1"/>
              <a:t>13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jdelijke aanduiding voor dia-afbeelding 1">
            <a:extLst>
              <a:ext uri="{FF2B5EF4-FFF2-40B4-BE49-F238E27FC236}">
                <a16:creationId xmlns:a16="http://schemas.microsoft.com/office/drawing/2014/main" id="{18B87000-0650-4062-BA65-806AD48A53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Tijdelijke aanduiding voor notities 2">
            <a:extLst>
              <a:ext uri="{FF2B5EF4-FFF2-40B4-BE49-F238E27FC236}">
                <a16:creationId xmlns:a16="http://schemas.microsoft.com/office/drawing/2014/main" id="{2EDBECA5-9611-4439-8A8B-FA1FBA0F00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/>
              <a:t>Onjuist, (blz 187): 70% binnen een kwartier, 98% binnen een uur</a:t>
            </a:r>
          </a:p>
          <a:p>
            <a:pPr eaLnBrk="1" hangingPunct="1"/>
            <a:endParaRPr lang="nl-NL" alt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C5EF56-51C6-4875-AE1F-59FDFBD56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54690A-983A-4B21-AA06-27F2EDB2ADC6}" type="slidenum">
              <a:rPr lang="nl-NL" altLang="nl-NL">
                <a:latin typeface="Calibri" panose="020F0502020204030204" pitchFamily="34" charset="0"/>
              </a:rPr>
              <a:pPr eaLnBrk="1" hangingPunct="1"/>
              <a:t>14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jdelijke aanduiding voor dia-afbeelding 1">
            <a:extLst>
              <a:ext uri="{FF2B5EF4-FFF2-40B4-BE49-F238E27FC236}">
                <a16:creationId xmlns:a16="http://schemas.microsoft.com/office/drawing/2014/main" id="{639B6CBD-A507-4A65-A8DA-D72BF6D7EE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Tijdelijke aanduiding voor notities 2">
            <a:extLst>
              <a:ext uri="{FF2B5EF4-FFF2-40B4-BE49-F238E27FC236}">
                <a16:creationId xmlns:a16="http://schemas.microsoft.com/office/drawing/2014/main" id="{4E04579D-0C5F-4A98-B1E4-7587CFA76A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/>
              <a:t>Juist (blz 193) cetirizine (zyrtec) an loratadine (claritine) hebben een significant effekt op jeuk en zwelling</a:t>
            </a:r>
          </a:p>
          <a:p>
            <a:pPr eaLnBrk="1" hangingPunct="1"/>
            <a:r>
              <a:rPr lang="nl-NL" altLang="nl-NL"/>
              <a:t>Lokale middelen zijn niet bewezen effektief</a:t>
            </a:r>
          </a:p>
          <a:p>
            <a:pPr eaLnBrk="1" hangingPunct="1"/>
            <a:r>
              <a:rPr lang="nl-NL" altLang="nl-NL"/>
              <a:t>Zwelling na bv bijensteek neemt toe naarmate de angel langer in de huid heeft gezeten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00E04C-1569-4475-9F17-E013665E1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36F14A-119C-430D-9FA7-B1ED13109636}" type="slidenum">
              <a:rPr lang="nl-NL" altLang="nl-NL">
                <a:latin typeface="Calibri" panose="020F0502020204030204" pitchFamily="34" charset="0"/>
              </a:rPr>
              <a:pPr eaLnBrk="1" hangingPunct="1"/>
              <a:t>15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dia-afbeelding 1">
            <a:extLst>
              <a:ext uri="{FF2B5EF4-FFF2-40B4-BE49-F238E27FC236}">
                <a16:creationId xmlns:a16="http://schemas.microsoft.com/office/drawing/2014/main" id="{AEDD54FC-0E30-4F63-9D63-87DC6F4C22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Tijdelijke aanduiding voor notities 2">
            <a:extLst>
              <a:ext uri="{FF2B5EF4-FFF2-40B4-BE49-F238E27FC236}">
                <a16:creationId xmlns:a16="http://schemas.microsoft.com/office/drawing/2014/main" id="{62FD1A9A-0D0A-46A2-8C51-40E0B98FEB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buFontTx/>
              <a:buAutoNum type="arabicPeriod"/>
            </a:pPr>
            <a:r>
              <a:rPr lang="nl-NL" altLang="nl-NL"/>
              <a:t>Juist (blz 198)  0,4 % tov 3,2 % placebogroep &gt; effectiviteit 87%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NL" altLang="nl-NL"/>
              <a:t>Onjuist  (bijwerkingen 30% tov placebogroep 11%  (doxy 200mg eenmalig)</a:t>
            </a:r>
          </a:p>
          <a:p>
            <a:pPr marL="228600" indent="-228600" eaLnBrk="1" hangingPunct="1"/>
            <a:r>
              <a:rPr lang="nl-NL" altLang="nl-NL"/>
              <a:t>	bij achtergrondrisico van 3,2 % betekent dit een number needed to treat van 36</a:t>
            </a:r>
          </a:p>
          <a:p>
            <a:pPr marL="228600" indent="-228600" eaLnBrk="1" hangingPunct="1"/>
            <a:r>
              <a:rPr lang="nl-NL" altLang="nl-NL"/>
              <a:t>                                                                          number treated to harm van 5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97DD23-DA7E-4954-9F51-EDE95B3D3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C2EDAA-8258-4CF7-AC0F-93E97B4D2198}" type="slidenum">
              <a:rPr lang="nl-NL" altLang="nl-NL">
                <a:latin typeface="Calibri" panose="020F0502020204030204" pitchFamily="34" charset="0"/>
              </a:rPr>
              <a:pPr eaLnBrk="1" hangingPunct="1"/>
              <a:t>16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jdelijke aanduiding voor dia-afbeelding 1">
            <a:extLst>
              <a:ext uri="{FF2B5EF4-FFF2-40B4-BE49-F238E27FC236}">
                <a16:creationId xmlns:a16="http://schemas.microsoft.com/office/drawing/2014/main" id="{D8F168C0-E299-4300-A629-E4E6C4AC7D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Tijdelijke aanduiding voor notities 2">
            <a:extLst>
              <a:ext uri="{FF2B5EF4-FFF2-40B4-BE49-F238E27FC236}">
                <a16:creationId xmlns:a16="http://schemas.microsoft.com/office/drawing/2014/main" id="{F7E2F4CE-F83E-4FDB-A1AB-3B87AFF80E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buFontTx/>
              <a:buAutoNum type="arabicPeriod"/>
            </a:pPr>
            <a:r>
              <a:rPr lang="nl-NL" altLang="nl-NL"/>
              <a:t>onjuist, blz 207, hond 5-15% versus kat 25-50% (incidentie 90% hond, 6% kat, 4% overigen)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NL" altLang="nl-NL"/>
              <a:t>Altijd AB nodig bij: 	katten en mensen beten</a:t>
            </a:r>
          </a:p>
          <a:p>
            <a:pPr marL="228600" indent="-228600" eaLnBrk="1" hangingPunct="1"/>
            <a:r>
              <a:rPr lang="nl-NL" altLang="nl-NL"/>
              <a:t>			bijtwonden aan handen (aangetoond NNT 4), pols, been of voet</a:t>
            </a:r>
          </a:p>
          <a:p>
            <a:pPr marL="228600" indent="-228600" eaLnBrk="1" hangingPunct="1"/>
            <a:r>
              <a:rPr lang="nl-NL" altLang="nl-NL"/>
              <a:t>			diepe bijtwonden, die niet goed zijn te reinigen</a:t>
            </a:r>
          </a:p>
          <a:p>
            <a:pPr marL="228600" indent="-228600" eaLnBrk="1" hangingPunct="1"/>
            <a:r>
              <a:rPr lang="nl-NL" altLang="nl-NL"/>
              <a:t>			mensen zonder milt</a:t>
            </a:r>
          </a:p>
          <a:p>
            <a:pPr marL="228600" indent="-228600" eaLnBrk="1" hangingPunct="1"/>
            <a:r>
              <a:rPr lang="nl-NL" altLang="nl-NL"/>
              <a:t>			mensen met verhoogde kans op endocarditis</a:t>
            </a:r>
          </a:p>
          <a:p>
            <a:pPr marL="228600" indent="-228600" eaLnBrk="1" hangingPunct="1"/>
            <a:r>
              <a:rPr lang="nl-NL" altLang="nl-NL"/>
              <a:t>			mensen met een kunstgewricht</a:t>
            </a:r>
          </a:p>
          <a:p>
            <a:pPr marL="228600" indent="-228600" eaLnBrk="1" hangingPunct="1"/>
            <a:r>
              <a:rPr lang="nl-NL" altLang="nl-NL"/>
              <a:t>			mensen met een verminderde weerstand</a:t>
            </a:r>
          </a:p>
          <a:p>
            <a:pPr marL="228600" indent="-228600" eaLnBrk="1" hangingPunct="1"/>
            <a:r>
              <a:rPr lang="nl-NL" altLang="nl-NL"/>
              <a:t>Advies: augmentin 3x625 ged 5 dagen, alternatief claritromycine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621377-5895-4A1F-A261-996CD8789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2F6571-CB6F-46AF-9F6C-0134C5A3AC29}" type="slidenum">
              <a:rPr lang="nl-NL" altLang="nl-NL">
                <a:latin typeface="Calibri" panose="020F0502020204030204" pitchFamily="34" charset="0"/>
              </a:rPr>
              <a:pPr eaLnBrk="1" hangingPunct="1"/>
              <a:t>17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dia-afbeelding 1">
            <a:extLst>
              <a:ext uri="{FF2B5EF4-FFF2-40B4-BE49-F238E27FC236}">
                <a16:creationId xmlns:a16="http://schemas.microsoft.com/office/drawing/2014/main" id="{DD329D7E-236D-4381-80EF-93D84E9F65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Tijdelijke aanduiding voor notities 2">
            <a:extLst>
              <a:ext uri="{FF2B5EF4-FFF2-40B4-BE49-F238E27FC236}">
                <a16:creationId xmlns:a16="http://schemas.microsoft.com/office/drawing/2014/main" id="{CBC676E0-B7C8-4403-BB31-71CFBB5487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buFontTx/>
              <a:buAutoNum type="arabicPeriod"/>
            </a:pPr>
            <a:r>
              <a:rPr lang="nl-NL" altLang="nl-NL"/>
              <a:t>Uitslag van eikenprocesserups (blz 220): blootstelling brandharen&gt; huid, slijmvliezen en conjunctivitis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NL" altLang="nl-NL"/>
              <a:t>Klachten tot 3 wk na blootstelling (grootste overlast in eind mei/juni)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NL" altLang="nl-NL"/>
              <a:t>Ter verlichting verwijdering brandharen met pincet of plakband en wassen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NL" altLang="nl-NL"/>
              <a:t>Evt koelen met ijs of lotio alba of levo mentholgel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NL" altLang="nl-NL"/>
              <a:t>Bij oogklachten naar oogarts</a:t>
            </a:r>
          </a:p>
          <a:p>
            <a:pPr marL="228600" indent="-228600" eaLnBrk="1" hangingPunct="1">
              <a:buFontTx/>
              <a:buAutoNum type="arabicPeriod"/>
            </a:pPr>
            <a:endParaRPr lang="nl-NL" alt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330FD4-82A5-473A-9CAE-EF1C9EB398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BD0712-C026-4B2A-A997-CB5CE51CA7CA}" type="slidenum">
              <a:rPr lang="nl-NL" altLang="nl-NL">
                <a:latin typeface="Calibri" panose="020F0502020204030204" pitchFamily="34" charset="0"/>
              </a:rPr>
              <a:pPr eaLnBrk="1" hangingPunct="1"/>
              <a:t>18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jdelijke aanduiding voor dia-afbeelding 1">
            <a:extLst>
              <a:ext uri="{FF2B5EF4-FFF2-40B4-BE49-F238E27FC236}">
                <a16:creationId xmlns:a16="http://schemas.microsoft.com/office/drawing/2014/main" id="{E8708F4A-9CB5-496C-A29C-BFD73546B2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Tijdelijke aanduiding voor notities 2">
            <a:extLst>
              <a:ext uri="{FF2B5EF4-FFF2-40B4-BE49-F238E27FC236}">
                <a16:creationId xmlns:a16="http://schemas.microsoft.com/office/drawing/2014/main" id="{9757E8EA-C004-4A66-98D0-3A32E44C43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/>
              <a:t>Juist/juist/onjuist/onjuist/juist/juist</a:t>
            </a:r>
          </a:p>
          <a:p>
            <a:pPr eaLnBrk="1" hangingPunct="1"/>
            <a:r>
              <a:rPr lang="nl-NL" altLang="nl-NL"/>
              <a:t>Bacterieel: koorts, hoofdpijn, pijnlijke cervicale klieren: ieder +1:</a:t>
            </a:r>
          </a:p>
          <a:p>
            <a:pPr eaLnBrk="1" hangingPunct="1"/>
            <a:r>
              <a:rPr lang="nl-NL" altLang="nl-NL"/>
              <a:t>Viraal: rhinitis, diaree: ieder -1</a:t>
            </a:r>
          </a:p>
          <a:p>
            <a:pPr eaLnBrk="1" hangingPunct="1"/>
            <a:r>
              <a:rPr lang="nl-NL" altLang="nl-NL"/>
              <a:t>Scores optellen (afwezig=0)  </a:t>
            </a:r>
            <a:r>
              <a:rPr lang="nl-NL" altLang="nl-NL" u="sng"/>
              <a:t>&gt;</a:t>
            </a:r>
            <a:r>
              <a:rPr lang="nl-NL" altLang="nl-NL"/>
              <a:t>1: bacterieel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F10FD3-127A-4045-8E88-122566407C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B2A4FC-1763-411C-B1A3-81B0C403B06D}" type="slidenum">
              <a:rPr lang="nl-NL" altLang="nl-NL">
                <a:latin typeface="Calibri" panose="020F0502020204030204" pitchFamily="34" charset="0"/>
              </a:rPr>
              <a:pPr eaLnBrk="1" hangingPunct="1"/>
              <a:t>19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jdelijke aanduiding voor dia-afbeelding 1">
            <a:extLst>
              <a:ext uri="{FF2B5EF4-FFF2-40B4-BE49-F238E27FC236}">
                <a16:creationId xmlns:a16="http://schemas.microsoft.com/office/drawing/2014/main" id="{F4E1F2B1-2159-40F3-AC52-C6CACBA6F3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Tijdelijke aanduiding voor notities 2">
            <a:extLst>
              <a:ext uri="{FF2B5EF4-FFF2-40B4-BE49-F238E27FC236}">
                <a16:creationId xmlns:a16="http://schemas.microsoft.com/office/drawing/2014/main" id="{70806339-4173-4673-95B1-3A84AD4AED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/>
              <a:t>Juist (blz 288)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AA15DF-0266-4EF0-AF01-EB73FF95E3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342223-C4C0-49FD-9208-528B8C40C0D0}" type="slidenum">
              <a:rPr lang="nl-NL" altLang="nl-NL">
                <a:latin typeface="Calibri" panose="020F0502020204030204" pitchFamily="34" charset="0"/>
              </a:rPr>
              <a:pPr eaLnBrk="1" hangingPunct="1"/>
              <a:t>20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>
            <a:extLst>
              <a:ext uri="{FF2B5EF4-FFF2-40B4-BE49-F238E27FC236}">
                <a16:creationId xmlns:a16="http://schemas.microsoft.com/office/drawing/2014/main" id="{FE29D75C-9928-4010-8040-CA0FBF4A9C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Tijdelijke aanduiding voor notities 2">
            <a:extLst>
              <a:ext uri="{FF2B5EF4-FFF2-40B4-BE49-F238E27FC236}">
                <a16:creationId xmlns:a16="http://schemas.microsoft.com/office/drawing/2014/main" id="{05C1A38F-7A68-4901-89E3-E8ECFAD92C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buFontTx/>
              <a:buAutoNum type="arabicPeriod"/>
            </a:pPr>
            <a:r>
              <a:rPr lang="nl-NL" altLang="nl-NL"/>
              <a:t>Onjuist, essentiele tremor is een intentietremor, die vermindert in rust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nl-NL" altLang="nl-NL"/>
              <a:t>Juist, propanolol 60-320 mg, NNT 1-3 (blz 317)</a:t>
            </a:r>
          </a:p>
          <a:p>
            <a:pPr marL="228600" indent="-228600" eaLnBrk="1" hangingPunct="1"/>
            <a:endParaRPr lang="nl-NL" alt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39ACBE-2006-4FB8-94D4-A70125F56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8FE823-0F87-41D0-9661-450632B0E4E8}" type="slidenum">
              <a:rPr lang="nl-NL" altLang="nl-NL">
                <a:latin typeface="Calibri" panose="020F0502020204030204" pitchFamily="34" charset="0"/>
              </a:rPr>
              <a:pPr eaLnBrk="1" hangingPunct="1"/>
              <a:t>21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dia-afbeelding 1">
            <a:extLst>
              <a:ext uri="{FF2B5EF4-FFF2-40B4-BE49-F238E27FC236}">
                <a16:creationId xmlns:a16="http://schemas.microsoft.com/office/drawing/2014/main" id="{2C8B6051-DA7C-4A52-B958-D3392713A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Tijdelijke aanduiding voor notities 2">
            <a:extLst>
              <a:ext uri="{FF2B5EF4-FFF2-40B4-BE49-F238E27FC236}">
                <a16:creationId xmlns:a16="http://schemas.microsoft.com/office/drawing/2014/main" id="{98F05E86-D8B9-4946-A609-7834E072D3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/>
              <a:t>Onjuist, Er is geen bewijs voor effectiviteit van zilversulfadiazine boven vette gazen of hydrocolloidverband bij oppervlakkige brandwonden, terwijl de zalf wel de wondgenezing vertraagt en de dieptebeoordeling bemoeilijkt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(blz 26)</a:t>
            </a:r>
          </a:p>
        </p:txBody>
      </p:sp>
      <p:sp>
        <p:nvSpPr>
          <p:cNvPr id="13316" name="Tijdelijke aanduiding voor dianummer 3">
            <a:extLst>
              <a:ext uri="{FF2B5EF4-FFF2-40B4-BE49-F238E27FC236}">
                <a16:creationId xmlns:a16="http://schemas.microsoft.com/office/drawing/2014/main" id="{F65B361C-5C55-4E0E-A5BD-D2A19C36B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816C09-2F55-4826-9C02-E77D1882806D}" type="slidenum">
              <a:rPr lang="nl-NL" altLang="nl-NL">
                <a:latin typeface="Calibri" panose="020F0502020204030204" pitchFamily="34" charset="0"/>
              </a:rPr>
              <a:pPr eaLnBrk="1" hangingPunct="1"/>
              <a:t>4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5F32CCA8-C6E1-4B49-B3E7-06F0EC87D0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53AABC97-C587-4B44-8771-0B3FD2CC49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/>
              <a:t>Onjuist, onjuist, juist  (H&amp;W, april 2009)</a:t>
            </a:r>
          </a:p>
          <a:p>
            <a:pPr eaLnBrk="1" hangingPunct="1"/>
            <a:r>
              <a:rPr lang="nl-NL" altLang="nl-NL"/>
              <a:t>Zowel trekkingen als Incontinentie kunnen beiden voorkomen bij collaps als epilepsie,</a:t>
            </a:r>
          </a:p>
          <a:p>
            <a:pPr eaLnBrk="1" hangingPunct="1"/>
            <a:r>
              <a:rPr lang="nl-NL" altLang="nl-NL"/>
              <a:t>Een tongbeet is zeer onwaarschijnlijk bij een vasovagale collaps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C08771-F715-4B96-9488-1304D9E47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8C1E60-5EA7-4ABC-9B77-D63BA8CD14D1}" type="slidenum">
              <a:rPr lang="nl-NL" altLang="nl-NL">
                <a:latin typeface="Calibri" panose="020F0502020204030204" pitchFamily="34" charset="0"/>
              </a:rPr>
              <a:pPr eaLnBrk="1" hangingPunct="1"/>
              <a:t>22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jdelijke aanduiding voor dia-afbeelding 1">
            <a:extLst>
              <a:ext uri="{FF2B5EF4-FFF2-40B4-BE49-F238E27FC236}">
                <a16:creationId xmlns:a16="http://schemas.microsoft.com/office/drawing/2014/main" id="{0CD9B70E-C3BC-4717-BA2A-8AE42778C8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Tijdelijke aanduiding voor notities 2">
            <a:extLst>
              <a:ext uri="{FF2B5EF4-FFF2-40B4-BE49-F238E27FC236}">
                <a16:creationId xmlns:a16="http://schemas.microsoft.com/office/drawing/2014/main" id="{1137119F-9219-4046-8EC3-0C74C6F027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/>
              <a:t>Juist: (blz 332): bij 4 lab aanvragen 22%, bij 17 bepalingen 55%!!!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E07717-8A2F-428B-9AF3-E6B52338D7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EF536C-AA57-4949-A620-78077409BA3A}" type="slidenum">
              <a:rPr lang="nl-NL" altLang="nl-NL">
                <a:latin typeface="Calibri" panose="020F0502020204030204" pitchFamily="34" charset="0"/>
              </a:rPr>
              <a:pPr eaLnBrk="1" hangingPunct="1"/>
              <a:t>23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jdelijke aanduiding voor dia-afbeelding 1">
            <a:extLst>
              <a:ext uri="{FF2B5EF4-FFF2-40B4-BE49-F238E27FC236}">
                <a16:creationId xmlns:a16="http://schemas.microsoft.com/office/drawing/2014/main" id="{DA149EDA-7182-4C09-BDDB-F95E43BADA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Tijdelijke aanduiding voor notities 2">
            <a:extLst>
              <a:ext uri="{FF2B5EF4-FFF2-40B4-BE49-F238E27FC236}">
                <a16:creationId xmlns:a16="http://schemas.microsoft.com/office/drawing/2014/main" id="{E4A4A9BD-3C58-4189-B0DA-BEC5A6C8FB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/>
              <a:t>Onjuist (blz 370), een hematoom moet zsm worden ontlast, anders complicatie’s:</a:t>
            </a:r>
          </a:p>
          <a:p>
            <a:pPr eaLnBrk="1" hangingPunct="1">
              <a:buFontTx/>
              <a:buChar char="-"/>
            </a:pPr>
            <a:r>
              <a:rPr lang="nl-NL" altLang="nl-NL"/>
              <a:t>Subperichondrale ophoping van vloeistof stimuleert mesenchymale cellen in perichondrium tot produceren van   nieuw kraakbeen&gt; bloemkooloren</a:t>
            </a:r>
          </a:p>
          <a:p>
            <a:pPr eaLnBrk="1" hangingPunct="1">
              <a:buFontTx/>
              <a:buChar char="-"/>
            </a:pPr>
            <a:r>
              <a:rPr lang="nl-NL" altLang="nl-NL"/>
              <a:t> hematoom resulteert in littekenweefsel en verkalking&gt; irriteert oorschelp</a:t>
            </a:r>
          </a:p>
          <a:p>
            <a:pPr eaLnBrk="1" hangingPunct="1">
              <a:buFontTx/>
              <a:buChar char="-"/>
            </a:pPr>
            <a:r>
              <a:rPr lang="nl-NL" altLang="nl-NL"/>
              <a:t> misvorming oorschelp kan ook ontstaan door ontsteking- perichondritis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131E1F-CE3A-40F5-AB31-1ECAC43F6B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25465F-DDA4-4A6D-9F32-226708A221BA}" type="slidenum">
              <a:rPr lang="nl-NL" altLang="nl-NL">
                <a:latin typeface="Calibri" panose="020F0502020204030204" pitchFamily="34" charset="0"/>
              </a:rPr>
              <a:pPr eaLnBrk="1" hangingPunct="1"/>
              <a:t>24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jdelijke aanduiding voor dia-afbeelding 1">
            <a:extLst>
              <a:ext uri="{FF2B5EF4-FFF2-40B4-BE49-F238E27FC236}">
                <a16:creationId xmlns:a16="http://schemas.microsoft.com/office/drawing/2014/main" id="{FA7904C2-612F-4762-B487-40060C5EE4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Tijdelijke aanduiding voor notities 2">
            <a:extLst>
              <a:ext uri="{FF2B5EF4-FFF2-40B4-BE49-F238E27FC236}">
                <a16:creationId xmlns:a16="http://schemas.microsoft.com/office/drawing/2014/main" id="{6E474EDB-4276-4AD6-81D3-D1441B03E0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/>
              <a:t>Onjuist (blz 377), wel dezelfde voorkeurslokalisatie als PVCC en BCC, deze zijn niet pijnlijk</a:t>
            </a:r>
          </a:p>
          <a:p>
            <a:pPr eaLnBrk="1" hangingPunct="1"/>
            <a:r>
              <a:rPr lang="nl-NL" altLang="nl-NL"/>
              <a:t>Therapie: 	tijdens nachtrust badspons met gat eruit&gt; 87% na 1,5 jaar klachtenvrij (15 p)</a:t>
            </a:r>
          </a:p>
          <a:p>
            <a:pPr eaLnBrk="1" hangingPunct="1"/>
            <a:r>
              <a:rPr lang="nl-NL" altLang="nl-NL"/>
              <a:t>	cryotherapie: niet bewezen effectief</a:t>
            </a:r>
          </a:p>
          <a:p>
            <a:pPr eaLnBrk="1" hangingPunct="1"/>
            <a:r>
              <a:rPr lang="nl-NL" altLang="nl-NL"/>
              <a:t>	lokale applicatie betamethason (n=5, 100% effectief)</a:t>
            </a:r>
          </a:p>
          <a:p>
            <a:pPr eaLnBrk="1" hangingPunct="1"/>
            <a:r>
              <a:rPr lang="nl-NL" altLang="nl-NL"/>
              <a:t> 	intralaesionale injectie met 0,1ml TCA 10mg/ml (33% effectief)</a:t>
            </a:r>
          </a:p>
          <a:p>
            <a:pPr eaLnBrk="1" hangingPunct="1"/>
            <a:r>
              <a:rPr lang="nl-NL" altLang="nl-NL"/>
              <a:t>	chirurgisch verwijderen (90-100% effectief)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EF1BF04-F755-443B-A4FB-2299169D30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42A196-8C75-48A0-908A-AFE296F856C1}" type="slidenum">
              <a:rPr lang="nl-NL" altLang="nl-NL">
                <a:latin typeface="Calibri" panose="020F0502020204030204" pitchFamily="34" charset="0"/>
              </a:rPr>
              <a:pPr eaLnBrk="1" hangingPunct="1"/>
              <a:t>25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jdelijke aanduiding voor dia-afbeelding 1">
            <a:extLst>
              <a:ext uri="{FF2B5EF4-FFF2-40B4-BE49-F238E27FC236}">
                <a16:creationId xmlns:a16="http://schemas.microsoft.com/office/drawing/2014/main" id="{BB757258-1BE4-4ABC-ABC4-1728157DAC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Tijdelijke aanduiding voor notities 2">
            <a:extLst>
              <a:ext uri="{FF2B5EF4-FFF2-40B4-BE49-F238E27FC236}">
                <a16:creationId xmlns:a16="http://schemas.microsoft.com/office/drawing/2014/main" id="{04A038D0-270D-4F7C-A149-0EF63204DF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/>
              <a:t>Onjuist (blz 404), herhalen na 15 min is even effectief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D4958D-6C94-4704-9E63-DD5EC9550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7EF973-19A6-4A2E-8919-929128E746A4}" type="slidenum">
              <a:rPr lang="nl-NL" altLang="nl-NL">
                <a:latin typeface="Calibri" panose="020F0502020204030204" pitchFamily="34" charset="0"/>
              </a:rPr>
              <a:pPr eaLnBrk="1" hangingPunct="1"/>
              <a:t>26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jdelijke aanduiding voor dia-afbeelding 1">
            <a:extLst>
              <a:ext uri="{FF2B5EF4-FFF2-40B4-BE49-F238E27FC236}">
                <a16:creationId xmlns:a16="http://schemas.microsoft.com/office/drawing/2014/main" id="{7EE2941D-C71F-4D2D-B491-2A96E07B56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Tijdelijke aanduiding voor notities 2">
            <a:extLst>
              <a:ext uri="{FF2B5EF4-FFF2-40B4-BE49-F238E27FC236}">
                <a16:creationId xmlns:a16="http://schemas.microsoft.com/office/drawing/2014/main" id="{84912C59-B7B6-4BA7-9EBF-C83968D82B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/>
              <a:t>Juist (blz 412) chalazion: noduleuze zwelling onder of boven-ooglid tgv een chronische ontsteking van een klier van Meiboom, bij atypie of recidief nader onderzoek : 1,6% kans op maligniteit</a:t>
            </a:r>
          </a:p>
          <a:p>
            <a:pPr eaLnBrk="1" hangingPunct="1"/>
            <a:r>
              <a:rPr lang="nl-NL" altLang="nl-NL"/>
              <a:t>Behandeling: 25-50% geneest spontaan	(evt massage en lauw-warme kompressen)</a:t>
            </a:r>
          </a:p>
          <a:p>
            <a:pPr eaLnBrk="1" hangingPunct="1"/>
            <a:r>
              <a:rPr lang="nl-NL" altLang="nl-NL"/>
              <a:t>	corticosteroidinjectie, 0,1-0,3 ml tca 5mg/ml met tuberculine-spuitje in het chalazion, evt na verdoving 	middels oogdr, (ooglid omklappen)  na 2 wk herhalen   38-80% succes</a:t>
            </a:r>
          </a:p>
          <a:p>
            <a:pPr eaLnBrk="1" hangingPunct="1"/>
            <a:r>
              <a:rPr lang="nl-NL" altLang="nl-NL"/>
              <a:t>	chir verwijderen (idem succespercentage)</a:t>
            </a:r>
          </a:p>
          <a:p>
            <a:pPr eaLnBrk="1" hangingPunct="1"/>
            <a:r>
              <a:rPr lang="nl-NL" altLang="nl-NL"/>
              <a:t>Hordeolum: acute ontsteking- abcesje in een ooglid, uitgaande van een zweetklier of talgklier of meiboom-klier</a:t>
            </a:r>
          </a:p>
          <a:p>
            <a:pPr eaLnBrk="1" hangingPunct="1"/>
            <a:r>
              <a:rPr lang="nl-NL" altLang="nl-NL"/>
              <a:t>	geen effektiviteit aangetoond van kompressen, lokale AB of corticosteroiden </a:t>
            </a:r>
          </a:p>
          <a:p>
            <a:pPr eaLnBrk="1" hangingPunct="1"/>
            <a:r>
              <a:rPr lang="nl-NL" altLang="nl-NL"/>
              <a:t>	</a:t>
            </a:r>
          </a:p>
          <a:p>
            <a:pPr eaLnBrk="1" hangingPunct="1"/>
            <a:r>
              <a:rPr lang="nl-NL" altLang="nl-NL"/>
              <a:t>	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AB1601-9774-4206-8E15-76F5542E4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8645C5-CB28-41D4-A01D-79D5A574AA1C}" type="slidenum">
              <a:rPr lang="nl-NL" altLang="nl-NL">
                <a:latin typeface="Calibri" panose="020F0502020204030204" pitchFamily="34" charset="0"/>
              </a:rPr>
              <a:pPr eaLnBrk="1" hangingPunct="1"/>
              <a:t>27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jdelijke aanduiding voor dia-afbeelding 1">
            <a:extLst>
              <a:ext uri="{FF2B5EF4-FFF2-40B4-BE49-F238E27FC236}">
                <a16:creationId xmlns:a16="http://schemas.microsoft.com/office/drawing/2014/main" id="{B998D695-C30F-4E6F-9F3B-BF92FF2FC1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Tijdelijke aanduiding voor notities 2">
            <a:extLst>
              <a:ext uri="{FF2B5EF4-FFF2-40B4-BE49-F238E27FC236}">
                <a16:creationId xmlns:a16="http://schemas.microsoft.com/office/drawing/2014/main" id="{397684C3-1B07-4B10-BBCA-B4E290619C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/>
              <a:t>Onjuist, Pterygium (blz 434), meestal in de nasale lidspleet</a:t>
            </a:r>
          </a:p>
          <a:p>
            <a:pPr eaLnBrk="1" hangingPunct="1"/>
            <a:r>
              <a:rPr lang="nl-NL" altLang="nl-NL"/>
              <a:t>Risicofaktoren: UV straling en zonlicht</a:t>
            </a:r>
          </a:p>
          <a:p>
            <a:pPr eaLnBrk="1" hangingPunct="1"/>
            <a:r>
              <a:rPr lang="nl-NL" altLang="nl-NL"/>
              <a:t>Symptomatische behandeling met lokale anthistaminica of kunsttranen</a:t>
            </a:r>
          </a:p>
          <a:p>
            <a:pPr eaLnBrk="1" hangingPunct="1"/>
            <a:r>
              <a:rPr lang="nl-NL" altLang="nl-NL"/>
              <a:t>Terughoudend met chirurgie&gt; vaak recidief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BA7C0A-4267-4180-9D20-C68CC22729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7C2123-7306-4EED-BF45-D6F69DC77F99}" type="slidenum">
              <a:rPr lang="nl-NL" altLang="nl-NL">
                <a:latin typeface="Calibri" panose="020F0502020204030204" pitchFamily="34" charset="0"/>
              </a:rPr>
              <a:pPr eaLnBrk="1" hangingPunct="1"/>
              <a:t>28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jdelijke aanduiding voor dia-afbeelding 1">
            <a:extLst>
              <a:ext uri="{FF2B5EF4-FFF2-40B4-BE49-F238E27FC236}">
                <a16:creationId xmlns:a16="http://schemas.microsoft.com/office/drawing/2014/main" id="{2BAF945B-FD0A-49BB-AC90-0249661D97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Tijdelijke aanduiding voor notities 2">
            <a:extLst>
              <a:ext uri="{FF2B5EF4-FFF2-40B4-BE49-F238E27FC236}">
                <a16:creationId xmlns:a16="http://schemas.microsoft.com/office/drawing/2014/main" id="{B2D8224E-BC96-4A59-801A-B0D6F3367B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Xanthelasmata palpebrarum (blz 446)</a:t>
            </a:r>
          </a:p>
          <a:p>
            <a:r>
              <a:rPr lang="nl-NL" altLang="nl-NL"/>
              <a:t>Onjuist, 50% is normolipemisch</a:t>
            </a:r>
          </a:p>
          <a:p>
            <a:r>
              <a:rPr lang="nl-NL" altLang="nl-NL"/>
              <a:t>Juist, wel zinvol om de andere 50% op te sporen</a:t>
            </a:r>
          </a:p>
          <a:p>
            <a:r>
              <a:rPr lang="nl-NL" altLang="nl-NL"/>
              <a:t>Behandeling niet noodzakelijk, vaak cosmetisch: laser, trichloorazijnzuur en chirurgisch, kans op recidief 40%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057404-A68D-450D-B916-C639942F4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AB55DB-B2F0-4A92-9B56-AF1446FC3B90}" type="slidenum">
              <a:rPr lang="nl-NL" altLang="nl-NL">
                <a:latin typeface="Calibri" panose="020F0502020204030204" pitchFamily="34" charset="0"/>
              </a:rPr>
              <a:pPr eaLnBrk="1" hangingPunct="1"/>
              <a:t>29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jdelijke aanduiding voor dia-afbeelding 1">
            <a:extLst>
              <a:ext uri="{FF2B5EF4-FFF2-40B4-BE49-F238E27FC236}">
                <a16:creationId xmlns:a16="http://schemas.microsoft.com/office/drawing/2014/main" id="{9318BF6E-64B5-4B41-AE58-8155431C58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Tijdelijke aanduiding voor notities 2">
            <a:extLst>
              <a:ext uri="{FF2B5EF4-FFF2-40B4-BE49-F238E27FC236}">
                <a16:creationId xmlns:a16="http://schemas.microsoft.com/office/drawing/2014/main" id="{E6B59237-C126-42EA-870E-B1D4CCD9B8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- Juist, want dan leidt dit slechts in 10% van de gevallen tot wortelresorptie (het meest bedreigde onderdeel van de tand), bij &gt;2u buiten de mond is die kans 95%!! Afspoelen met fys zout en voorzichtig terugplaatsen</a:t>
            </a:r>
          </a:p>
          <a:p>
            <a:r>
              <a:rPr lang="nl-NL" altLang="nl-NL"/>
              <a:t>Als terugplaatsen niet lukt evt in melk bewaren of tussen de wang en kiezen, direkt naar tandarts gaan</a:t>
            </a:r>
          </a:p>
          <a:p>
            <a:r>
              <a:rPr lang="nl-NL" altLang="nl-NL"/>
              <a:t>Afgebroken tand zo min mogelijk aanraken, evt afspoelen</a:t>
            </a:r>
          </a:p>
          <a:p>
            <a:pPr>
              <a:buFontTx/>
              <a:buChar char="-"/>
            </a:pPr>
            <a:r>
              <a:rPr lang="nl-NL" altLang="nl-NL"/>
              <a:t>Onjuist, scherpe randjes worden bijgeveild, verder exp beleid, omdat kind rond 6</a:t>
            </a:r>
            <a:r>
              <a:rPr lang="nl-NL" altLang="nl-NL" baseline="30000"/>
              <a:t>e</a:t>
            </a:r>
            <a:r>
              <a:rPr lang="nl-NL" altLang="nl-NL"/>
              <a:t> jaar wisselt </a:t>
            </a:r>
          </a:p>
          <a:p>
            <a:pPr>
              <a:buFontTx/>
              <a:buChar char="-"/>
            </a:pPr>
            <a:r>
              <a:rPr lang="nl-NL" altLang="nl-NL"/>
              <a:t>(blz 285 kleine kwalen bij kinderen)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768F40-9DE9-43BB-98BE-C357FEED49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1187C4-65C2-4FB8-8D14-C344CC1C21D8}" type="slidenum">
              <a:rPr lang="nl-NL" altLang="nl-NL">
                <a:latin typeface="Calibri" panose="020F0502020204030204" pitchFamily="34" charset="0"/>
              </a:rPr>
              <a:pPr eaLnBrk="1" hangingPunct="1"/>
              <a:t>30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jdelijke aanduiding voor dia-afbeelding 1">
            <a:extLst>
              <a:ext uri="{FF2B5EF4-FFF2-40B4-BE49-F238E27FC236}">
                <a16:creationId xmlns:a16="http://schemas.microsoft.com/office/drawing/2014/main" id="{FEBE9BAB-C3DC-44BC-BC21-3723A7A6E1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Tijdelijke aanduiding voor notities 2">
            <a:extLst>
              <a:ext uri="{FF2B5EF4-FFF2-40B4-BE49-F238E27FC236}">
                <a16:creationId xmlns:a16="http://schemas.microsoft.com/office/drawing/2014/main" id="{725246DB-0423-420F-836A-4A92C4C76B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Onjuist, Mucocele (blz 462), 30-40% resorbeert spontaan in enkele maanden</a:t>
            </a:r>
          </a:p>
          <a:p>
            <a:r>
              <a:rPr lang="nl-NL" altLang="nl-NL"/>
              <a:t>Kan door ervaren HA zelf verwijderd worden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B32D6D-89F2-4653-A931-2967802D73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3BB88A-A881-4EEE-AFC0-CD1F0B26FE73}" type="slidenum">
              <a:rPr lang="nl-NL" altLang="nl-NL">
                <a:latin typeface="Calibri" panose="020F0502020204030204" pitchFamily="34" charset="0"/>
              </a:rPr>
              <a:pPr eaLnBrk="1" hangingPunct="1"/>
              <a:t>31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>
            <a:extLst>
              <a:ext uri="{FF2B5EF4-FFF2-40B4-BE49-F238E27FC236}">
                <a16:creationId xmlns:a16="http://schemas.microsoft.com/office/drawing/2014/main" id="{00CB889A-C191-4CE5-ABEB-51A906D1D4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Tijdelijke aanduiding voor notities 2">
            <a:extLst>
              <a:ext uri="{FF2B5EF4-FFF2-40B4-BE49-F238E27FC236}">
                <a16:creationId xmlns:a16="http://schemas.microsoft.com/office/drawing/2014/main" id="{C437E3E1-BC00-46CA-BA7F-E84D2FF2DF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/>
              <a:t>Juist, Erysipelas is oppervlakkiger, scherper begrensd en heeft een verheven verharding (blz 40)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Cellulitis geeft oedeem en een uitgebreid erytheem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Verwekker cellulitis meestal Staphylococcus aureus en betahemolytische streptokok (80%) 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Beiden worden behandeld met flucloxacilline 500mg  4dd1 voor 10 dg</a:t>
            </a:r>
          </a:p>
        </p:txBody>
      </p:sp>
      <p:sp>
        <p:nvSpPr>
          <p:cNvPr id="14340" name="Tijdelijke aanduiding voor dianummer 3">
            <a:extLst>
              <a:ext uri="{FF2B5EF4-FFF2-40B4-BE49-F238E27FC236}">
                <a16:creationId xmlns:a16="http://schemas.microsoft.com/office/drawing/2014/main" id="{E8A9A896-28EB-444C-B873-DCBFAFBD1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B52823-2D5C-4C58-A2BE-6D0635997806}" type="slidenum">
              <a:rPr lang="nl-NL" altLang="nl-NL">
                <a:latin typeface="Calibri" panose="020F0502020204030204" pitchFamily="34" charset="0"/>
              </a:rPr>
              <a:pPr eaLnBrk="1" hangingPunct="1"/>
              <a:t>5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jdelijke aanduiding voor dia-afbeelding 1">
            <a:extLst>
              <a:ext uri="{FF2B5EF4-FFF2-40B4-BE49-F238E27FC236}">
                <a16:creationId xmlns:a16="http://schemas.microsoft.com/office/drawing/2014/main" id="{D4961F75-A1EF-461D-9A9C-60C7103C24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Tijdelijke aanduiding voor notities 2">
            <a:extLst>
              <a:ext uri="{FF2B5EF4-FFF2-40B4-BE49-F238E27FC236}">
                <a16:creationId xmlns:a16="http://schemas.microsoft.com/office/drawing/2014/main" id="{C8F2D5F7-07E7-49B5-966E-9F1A390038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Juist, blz 475: 90% oorzaak in de mondholte: 30% TONG, 25% GINGIVITIS, 25% PARADONTITIS, Sinusitis, tonsillen</a:t>
            </a:r>
          </a:p>
          <a:p>
            <a:r>
              <a:rPr lang="nl-NL" altLang="nl-NL"/>
              <a:t>Goede mondhygiene, voldoende eten (&gt; Ph daling en mechanisch reinigend effekt) en drinken en vermijding van causale genees en genots en/of voedingsmiddelen zijn van groot belang</a:t>
            </a:r>
          </a:p>
          <a:p>
            <a:r>
              <a:rPr lang="nl-NL" altLang="nl-NL"/>
              <a:t>Weinig bewijs voor effekt mondspoelingen, chloorhexidine 0,2% is wel bewezen werkzaam bij gingivitis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F84FEF-9D3E-4A86-BBA6-81B5A1EC3A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760FF2-0840-416D-AC3C-47FD9EB5B141}" type="slidenum">
              <a:rPr lang="nl-NL" altLang="nl-NL">
                <a:latin typeface="Calibri" panose="020F0502020204030204" pitchFamily="34" charset="0"/>
              </a:rPr>
              <a:pPr eaLnBrk="1" hangingPunct="1"/>
              <a:t>32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jdelijke aanduiding voor dia-afbeelding 1">
            <a:extLst>
              <a:ext uri="{FF2B5EF4-FFF2-40B4-BE49-F238E27FC236}">
                <a16:creationId xmlns:a16="http://schemas.microsoft.com/office/drawing/2014/main" id="{B9139EBD-5460-4FE3-B765-909E747126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Tijdelijke aanduiding voor notities 2">
            <a:extLst>
              <a:ext uri="{FF2B5EF4-FFF2-40B4-BE49-F238E27FC236}">
                <a16:creationId xmlns:a16="http://schemas.microsoft.com/office/drawing/2014/main" id="{ADE6F617-A460-48D2-AAB1-EC08B3E1BC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(blz 497) juist, komt voor bij verhoogde speekselvloed en likken</a:t>
            </a:r>
          </a:p>
          <a:p>
            <a:r>
              <a:rPr lang="nl-NL" altLang="nl-NL"/>
              <a:t>Candida albicans en staph. Aureus zijn meest voorkomende pathogenen</a:t>
            </a:r>
          </a:p>
          <a:p>
            <a:r>
              <a:rPr lang="nl-NL" altLang="nl-NL"/>
              <a:t>Vaker bij mensen met atopisch eczeem, seborrhoisch eczeem, psoriasis</a:t>
            </a:r>
          </a:p>
          <a:p>
            <a:r>
              <a:rPr lang="nl-NL" altLang="nl-NL"/>
              <a:t>Kan zeer hardnekkig zijn!</a:t>
            </a:r>
          </a:p>
          <a:p>
            <a:r>
              <a:rPr lang="nl-NL" altLang="nl-NL"/>
              <a:t>Antimycotica 2-5 wk gebruiken, evt met chloorhexidinecreme, AB bij gelige crustae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9A7699-38DF-4DE4-BABB-3A6EA5C8D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20E61A-8F79-44B4-AC24-5E4F5876ACC7}" type="slidenum">
              <a:rPr lang="nl-NL" altLang="nl-NL">
                <a:latin typeface="Calibri" panose="020F0502020204030204" pitchFamily="34" charset="0"/>
              </a:rPr>
              <a:pPr eaLnBrk="1" hangingPunct="1"/>
              <a:t>33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jdelijke aanduiding voor dia-afbeelding 1">
            <a:extLst>
              <a:ext uri="{FF2B5EF4-FFF2-40B4-BE49-F238E27FC236}">
                <a16:creationId xmlns:a16="http://schemas.microsoft.com/office/drawing/2014/main" id="{F4D64A12-C306-4F91-BD17-0DF5A389EB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Tijdelijke aanduiding voor notities 2">
            <a:extLst>
              <a:ext uri="{FF2B5EF4-FFF2-40B4-BE49-F238E27FC236}">
                <a16:creationId xmlns:a16="http://schemas.microsoft.com/office/drawing/2014/main" id="{BFF6591B-1F49-4EE0-BC3F-45F751F666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(blz 510) onjuist, met 1 dag, dit geldt ook voor zinkoxide/glycerine creme, zinksulfaatgel</a:t>
            </a:r>
          </a:p>
          <a:p>
            <a:r>
              <a:rPr lang="nl-NL" altLang="nl-NL"/>
              <a:t>Allen moeten gestart worden in prodromale fase</a:t>
            </a:r>
          </a:p>
          <a:p>
            <a:r>
              <a:rPr lang="nl-NL" altLang="nl-NL"/>
              <a:t>Preventief kan zonnebrandcreme goed werken</a:t>
            </a:r>
          </a:p>
          <a:p>
            <a:r>
              <a:rPr lang="nl-NL" altLang="nl-NL"/>
              <a:t>Oraal aciclovir gedurende 4 maanden (1dd500mg) verlengt de tijd tot een recidief van 9,6 naar 13,1 weken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32222B-75E4-499D-B20E-2F4C009A0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8CEB50-05F4-4DDB-8B64-BCBDE0F25572}" type="slidenum">
              <a:rPr lang="nl-NL" altLang="nl-NL">
                <a:latin typeface="Calibri" panose="020F0502020204030204" pitchFamily="34" charset="0"/>
              </a:rPr>
              <a:pPr eaLnBrk="1" hangingPunct="1"/>
              <a:t>34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jdelijke aanduiding voor dia-afbeelding 1">
            <a:extLst>
              <a:ext uri="{FF2B5EF4-FFF2-40B4-BE49-F238E27FC236}">
                <a16:creationId xmlns:a16="http://schemas.microsoft.com/office/drawing/2014/main" id="{1CD60FA1-17C1-445B-8D99-6709CBB788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Tijdelijke aanduiding voor notities 2">
            <a:extLst>
              <a:ext uri="{FF2B5EF4-FFF2-40B4-BE49-F238E27FC236}">
                <a16:creationId xmlns:a16="http://schemas.microsoft.com/office/drawing/2014/main" id="{ECC96AA9-E8A6-4A94-B749-E11E15CB44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(blz 557)  1. onjuist, Prevalentie 50% in leeftijd 10-15 jaar</a:t>
            </a:r>
          </a:p>
          <a:p>
            <a:r>
              <a:rPr lang="nl-NL" altLang="nl-NL"/>
              <a:t>2. juist, op oudere leeftijd meestal geen regressie</a:t>
            </a:r>
          </a:p>
          <a:p>
            <a:r>
              <a:rPr lang="nl-NL" altLang="nl-NL"/>
              <a:t>Oorzaken: hormonaal in puberteit, afname androgenen en toename oestrogenen op oudere leeftijd bij mannen</a:t>
            </a:r>
          </a:p>
          <a:p>
            <a:r>
              <a:rPr lang="nl-NL" altLang="nl-NL"/>
              <a:t>                50-75% eci, mediactei: oestrogenen, spironolacton, antiandrogenen, cimetidine, omeprazol, finasteride,   </a:t>
            </a:r>
          </a:p>
          <a:p>
            <a:r>
              <a:rPr lang="nl-NL" altLang="nl-NL"/>
              <a:t>                cytostatica, verapamil, SSRI</a:t>
            </a:r>
          </a:p>
          <a:p>
            <a:r>
              <a:rPr lang="nl-NL" altLang="nl-NL"/>
              <a:t>                gebruik van cannabis en amfetamine!</a:t>
            </a:r>
          </a:p>
          <a:p>
            <a:endParaRPr lang="nl-NL" alt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F7AB52-41D1-49C8-8F8B-6F75CD63B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B9BF0E-998F-4BCD-A076-440D266D0249}" type="slidenum">
              <a:rPr lang="nl-NL" altLang="nl-NL">
                <a:latin typeface="Calibri" panose="020F0502020204030204" pitchFamily="34" charset="0"/>
              </a:rPr>
              <a:pPr eaLnBrk="1" hangingPunct="1"/>
              <a:t>35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jdelijke aanduiding voor dia-afbeelding 1">
            <a:extLst>
              <a:ext uri="{FF2B5EF4-FFF2-40B4-BE49-F238E27FC236}">
                <a16:creationId xmlns:a16="http://schemas.microsoft.com/office/drawing/2014/main" id="{E9F4BE6F-D3DA-46F8-9235-4434143CA0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Tijdelijke aanduiding voor notities 2">
            <a:extLst>
              <a:ext uri="{FF2B5EF4-FFF2-40B4-BE49-F238E27FC236}">
                <a16:creationId xmlns:a16="http://schemas.microsoft.com/office/drawing/2014/main" id="{439C361E-3D05-40AD-9470-CB25EE1D00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1.Juist, tepel moet goed gepositioneerd zijn in de mond van de baby</a:t>
            </a:r>
          </a:p>
          <a:p>
            <a:r>
              <a:rPr lang="nl-NL" altLang="nl-NL"/>
              <a:t>2.Onjuist, moeder heeft voldoende afweer </a:t>
            </a:r>
          </a:p>
          <a:p>
            <a:r>
              <a:rPr lang="nl-NL" altLang="nl-NL"/>
              <a:t>3. Juist, niets is bewezen, evt vette creme bij droge tepels of huid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830A09-F200-429A-84DD-420A78A10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80554B-DFD8-421A-BE6C-8F932065DC3C}" type="slidenum">
              <a:rPr lang="nl-NL" altLang="nl-NL">
                <a:latin typeface="Calibri" panose="020F0502020204030204" pitchFamily="34" charset="0"/>
              </a:rPr>
              <a:pPr eaLnBrk="1" hangingPunct="1"/>
              <a:t>36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dia-afbeelding 1">
            <a:extLst>
              <a:ext uri="{FF2B5EF4-FFF2-40B4-BE49-F238E27FC236}">
                <a16:creationId xmlns:a16="http://schemas.microsoft.com/office/drawing/2014/main" id="{41AEF96C-C93A-4242-81F4-BC7E72D345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Tijdelijke aanduiding voor notities 2">
            <a:extLst>
              <a:ext uri="{FF2B5EF4-FFF2-40B4-BE49-F238E27FC236}">
                <a16:creationId xmlns:a16="http://schemas.microsoft.com/office/drawing/2014/main" id="{A6D0ED39-B453-46AF-B363-DD04DA0E9C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(blz 656), juist, bij 15% is het eenmalig</a:t>
            </a:r>
          </a:p>
          <a:p>
            <a:r>
              <a:rPr lang="nl-NL" altLang="nl-NL"/>
              <a:t>Bij persisterende klachten&lt;40jr proefbehandeling met AB</a:t>
            </a:r>
          </a:p>
          <a:p>
            <a:r>
              <a:rPr lang="nl-NL" altLang="nl-NL"/>
              <a:t>Bij persisterende klachten&gt;40jr verw uroloog (maligniteit)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26B84C-4ADB-4FE5-9BEC-F8BF416DD2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F9675C-AC3A-478A-B284-883981FD10D8}" type="slidenum">
              <a:rPr lang="nl-NL" altLang="nl-NL">
                <a:latin typeface="Calibri" panose="020F0502020204030204" pitchFamily="34" charset="0"/>
              </a:rPr>
              <a:pPr eaLnBrk="1" hangingPunct="1"/>
              <a:t>37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jdelijke aanduiding voor dia-afbeelding 1">
            <a:extLst>
              <a:ext uri="{FF2B5EF4-FFF2-40B4-BE49-F238E27FC236}">
                <a16:creationId xmlns:a16="http://schemas.microsoft.com/office/drawing/2014/main" id="{75D582B5-74CF-4AB1-961D-6D213B721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Tijdelijke aanduiding voor notities 2">
            <a:extLst>
              <a:ext uri="{FF2B5EF4-FFF2-40B4-BE49-F238E27FC236}">
                <a16:creationId xmlns:a16="http://schemas.microsoft.com/office/drawing/2014/main" id="{484116AE-1AB4-4290-BCF4-9FA6C0DF7C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(blz 662) 1. onjuist: pearly penile papules, onschuldig</a:t>
            </a:r>
          </a:p>
          <a:p>
            <a:r>
              <a:rPr lang="nl-NL" altLang="nl-NL"/>
              <a:t>              2. juist: condylomata accuminata, HPV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6312B5-8EA2-48F6-A711-A757A7807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5833FE-2EC6-4371-82E5-84643615CEBE}" type="slidenum">
              <a:rPr lang="nl-NL" altLang="nl-NL">
                <a:latin typeface="Calibri" panose="020F0502020204030204" pitchFamily="34" charset="0"/>
              </a:rPr>
              <a:pPr eaLnBrk="1" hangingPunct="1"/>
              <a:t>38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jdelijke aanduiding voor dia-afbeelding 1">
            <a:extLst>
              <a:ext uri="{FF2B5EF4-FFF2-40B4-BE49-F238E27FC236}">
                <a16:creationId xmlns:a16="http://schemas.microsoft.com/office/drawing/2014/main" id="{BF990EC5-2843-4898-88E3-C46D8D770B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Tijdelijke aanduiding voor notities 2">
            <a:extLst>
              <a:ext uri="{FF2B5EF4-FFF2-40B4-BE49-F238E27FC236}">
                <a16:creationId xmlns:a16="http://schemas.microsoft.com/office/drawing/2014/main" id="{274544CB-C940-4BED-8ED6-21E7D40105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(blz 702): juist</a:t>
            </a:r>
          </a:p>
          <a:p>
            <a:r>
              <a:rPr lang="nl-NL" altLang="nl-NL"/>
              <a:t>2. onjuist: Aspireren is in ongeveer 1/3 van de gevallen effektief</a:t>
            </a:r>
          </a:p>
          <a:p>
            <a:r>
              <a:rPr lang="nl-NL" altLang="nl-NL"/>
              <a:t>   chirurgie geeft de kleinste kans op recidief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1BEE2B-594E-4481-A5B4-455A71218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FB76DA-F332-4F51-99B0-9158F2EDD7A2}" type="slidenum">
              <a:rPr lang="nl-NL" altLang="nl-NL">
                <a:latin typeface="Calibri" panose="020F0502020204030204" pitchFamily="34" charset="0"/>
              </a:rPr>
              <a:pPr eaLnBrk="1" hangingPunct="1"/>
              <a:t>39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jdelijke aanduiding voor dia-afbeelding 1">
            <a:extLst>
              <a:ext uri="{FF2B5EF4-FFF2-40B4-BE49-F238E27FC236}">
                <a16:creationId xmlns:a16="http://schemas.microsoft.com/office/drawing/2014/main" id="{31A14010-5E04-4DB3-BEE4-1E3F8A9E08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Tijdelijke aanduiding voor notities 2">
            <a:extLst>
              <a:ext uri="{FF2B5EF4-FFF2-40B4-BE49-F238E27FC236}">
                <a16:creationId xmlns:a16="http://schemas.microsoft.com/office/drawing/2014/main" id="{3A6CD356-65D2-41E3-A910-89FECF3980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Onjuist</a:t>
            </a:r>
          </a:p>
          <a:p>
            <a:r>
              <a:rPr lang="nl-NL" altLang="nl-NL"/>
              <a:t>Onjuist (blz 733), meestal onschuldig en door microtraumata,</a:t>
            </a:r>
          </a:p>
          <a:p>
            <a:r>
              <a:rPr lang="nl-NL" altLang="nl-NL"/>
              <a:t>maar kan ook door chemotherapie , nefrotisch syndroom, levercirrose en hypo-albuminemie</a:t>
            </a:r>
          </a:p>
          <a:p>
            <a:r>
              <a:rPr lang="nl-NL" altLang="nl-NL"/>
              <a:t> </a:t>
            </a:r>
          </a:p>
          <a:p>
            <a:endParaRPr lang="nl-NL" altLang="nl-NL"/>
          </a:p>
          <a:p>
            <a:endParaRPr lang="nl-NL" alt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BBC4F7-B448-424C-830E-95A02D317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901D78-E259-4101-93D8-949ACAD7F9B9}" type="slidenum">
              <a:rPr lang="nl-NL" altLang="nl-NL">
                <a:latin typeface="Calibri" panose="020F0502020204030204" pitchFamily="34" charset="0"/>
              </a:rPr>
              <a:pPr eaLnBrk="1" hangingPunct="1"/>
              <a:t>40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jdelijke aanduiding voor dia-afbeelding 1">
            <a:extLst>
              <a:ext uri="{FF2B5EF4-FFF2-40B4-BE49-F238E27FC236}">
                <a16:creationId xmlns:a16="http://schemas.microsoft.com/office/drawing/2014/main" id="{7D0E3E83-771D-40A0-B880-E594C6AB78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Tijdelijke aanduiding voor notities 2">
            <a:extLst>
              <a:ext uri="{FF2B5EF4-FFF2-40B4-BE49-F238E27FC236}">
                <a16:creationId xmlns:a16="http://schemas.microsoft.com/office/drawing/2014/main" id="{ACA0AB94-BA39-4335-89DF-C2F33A47DD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nl-NL"/>
              <a:t>(blz 763) Pitting: extracellulaire vocht is abnormaal toegenomen</a:t>
            </a:r>
          </a:p>
          <a:p>
            <a:r>
              <a:rPr lang="en-US" altLang="nl-NL"/>
              <a:t>	Medicatie: Ca-antagonisten, b-blokkers, a-blokkers, vaatverwijders, corticosteroiden, NSAIDs</a:t>
            </a:r>
            <a:endParaRPr lang="nl-NL" altLang="nl-NL"/>
          </a:p>
          <a:p>
            <a:endParaRPr lang="en-US" altLang="nl-NL"/>
          </a:p>
          <a:p>
            <a:r>
              <a:rPr lang="en-US" altLang="nl-NL"/>
              <a:t>              NON pitting:  abnormale eiwitdeposities: lymfdrainageprobleem, lipoedeem (andere verdeling vet)</a:t>
            </a:r>
          </a:p>
          <a:p>
            <a:endParaRPr lang="en-US" alt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578ED47-B18D-49FE-B1B5-91F3E38F4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A1492F-A11A-4B79-99AC-6B4C374AB729}" type="slidenum">
              <a:rPr lang="nl-NL" altLang="nl-NL">
                <a:latin typeface="Calibri" panose="020F0502020204030204" pitchFamily="34" charset="0"/>
              </a:rPr>
              <a:pPr eaLnBrk="1" hangingPunct="1"/>
              <a:t>42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jdelijke aanduiding voor dia-afbeelding 1">
            <a:extLst>
              <a:ext uri="{FF2B5EF4-FFF2-40B4-BE49-F238E27FC236}">
                <a16:creationId xmlns:a16="http://schemas.microsoft.com/office/drawing/2014/main" id="{CFCDD19E-9C82-4399-B50D-FE8F1D4411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Tijdelijke aanduiding voor notities 2">
            <a:extLst>
              <a:ext uri="{FF2B5EF4-FFF2-40B4-BE49-F238E27FC236}">
                <a16:creationId xmlns:a16="http://schemas.microsoft.com/office/drawing/2014/main" id="{429ABF9D-37CA-4045-88EB-BF5CF279CB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/>
              <a:t>Onjuist, Cornu cutaneum, 16-40% toch een (pre) maligne afwijking aan de basis van de hoorn,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zoals PCC en BCC, DD keratoacanthoom (centraal verhoornde krater), goedaardig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(blz 73)</a:t>
            </a:r>
          </a:p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5364" name="Tijdelijke aanduiding voor dianummer 3">
            <a:extLst>
              <a:ext uri="{FF2B5EF4-FFF2-40B4-BE49-F238E27FC236}">
                <a16:creationId xmlns:a16="http://schemas.microsoft.com/office/drawing/2014/main" id="{DFCE5EDE-E0DC-4E61-830C-88BB369D2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A81FE1-4EAA-4B3E-B323-1BDC7CDB49FD}" type="slidenum">
              <a:rPr lang="nl-NL" altLang="nl-NL">
                <a:latin typeface="Calibri" panose="020F0502020204030204" pitchFamily="34" charset="0"/>
              </a:rPr>
              <a:pPr eaLnBrk="1" hangingPunct="1"/>
              <a:t>6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jdelijke aanduiding voor dia-afbeelding 1">
            <a:extLst>
              <a:ext uri="{FF2B5EF4-FFF2-40B4-BE49-F238E27FC236}">
                <a16:creationId xmlns:a16="http://schemas.microsoft.com/office/drawing/2014/main" id="{3290CC47-F45B-4996-B97E-87735B7B28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Tijdelijke aanduiding voor notities 2">
            <a:extLst>
              <a:ext uri="{FF2B5EF4-FFF2-40B4-BE49-F238E27FC236}">
                <a16:creationId xmlns:a16="http://schemas.microsoft.com/office/drawing/2014/main" id="{C3E796D1-A72A-4EE7-AA71-C67FBCFA42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nl-NL"/>
              <a:t>(Blz 764), JUIST, &gt;65jr vaker veneuze insufficientie en/of hartfalen</a:t>
            </a:r>
          </a:p>
          <a:p>
            <a:r>
              <a:rPr lang="en-US" altLang="nl-NL"/>
              <a:t>Onjuist</a:t>
            </a:r>
          </a:p>
          <a:p>
            <a:r>
              <a:rPr lang="en-US" altLang="nl-NL"/>
              <a:t>Juist, 50-100mg, liefst begin vd avond, evt kan een TZD worden toegevoegd</a:t>
            </a:r>
            <a:endParaRPr lang="nl-NL" alt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D5E539-52BC-4CD6-BC6B-92FB636E15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EFF7AC-1D65-434B-826A-6547C1B97D24}" type="slidenum">
              <a:rPr lang="nl-NL" altLang="nl-NL">
                <a:latin typeface="Calibri" panose="020F0502020204030204" pitchFamily="34" charset="0"/>
              </a:rPr>
              <a:pPr eaLnBrk="1" hangingPunct="1"/>
              <a:t>43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jdelijke aanduiding voor dia-afbeelding 1">
            <a:extLst>
              <a:ext uri="{FF2B5EF4-FFF2-40B4-BE49-F238E27FC236}">
                <a16:creationId xmlns:a16="http://schemas.microsoft.com/office/drawing/2014/main" id="{28D7C14D-5982-48AB-B80E-0306047DDD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Tijdelijke aanduiding voor notities 2">
            <a:extLst>
              <a:ext uri="{FF2B5EF4-FFF2-40B4-BE49-F238E27FC236}">
                <a16:creationId xmlns:a16="http://schemas.microsoft.com/office/drawing/2014/main" id="{1DBC63B6-F998-460F-B7DC-41AB71A040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nl-NL"/>
              <a:t>(blz 768): cuff sign: vetdepositie houdt abrupt op vlak boven de enkels</a:t>
            </a:r>
          </a:p>
          <a:p>
            <a:r>
              <a:rPr lang="en-US" altLang="nl-NL"/>
              <a:t>Juist, etiologie is onbekend, mogelijk genetische faktor, klachten nemen toe na inspanning (DD veneuze insufficientie)</a:t>
            </a:r>
          </a:p>
          <a:p>
            <a:r>
              <a:rPr lang="en-US" altLang="nl-NL"/>
              <a:t>         en een pos Stemmer sign( huidplooi in de huid vd dorsale van 2e teen kan worden vastgepakt, DD lymfoedeem)</a:t>
            </a:r>
          </a:p>
          <a:p>
            <a:r>
              <a:rPr lang="en-US" altLang="nl-NL"/>
              <a:t>Een combinatie van manuele lymfdrainage en compressietherapie is de standaardbehandeling</a:t>
            </a:r>
            <a:endParaRPr lang="nl-NL" alt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B7858D-C39C-4291-BD60-FD119F304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BF3702-11DE-4CCE-A300-324B56B35E97}" type="slidenum">
              <a:rPr lang="nl-NL" altLang="nl-NL">
                <a:latin typeface="Calibri" panose="020F0502020204030204" pitchFamily="34" charset="0"/>
              </a:rPr>
              <a:pPr eaLnBrk="1" hangingPunct="1"/>
              <a:t>44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-afbeelding 1">
            <a:extLst>
              <a:ext uri="{FF2B5EF4-FFF2-40B4-BE49-F238E27FC236}">
                <a16:creationId xmlns:a16="http://schemas.microsoft.com/office/drawing/2014/main" id="{D67F2D37-C4F3-4869-8783-DD578599E0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Tijdelijke aanduiding voor notities 2">
            <a:extLst>
              <a:ext uri="{FF2B5EF4-FFF2-40B4-BE49-F238E27FC236}">
                <a16:creationId xmlns:a16="http://schemas.microsoft.com/office/drawing/2014/main" id="{746B0578-5552-4E24-A9B4-6254DDC479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/>
              <a:t>Onjuist/ juist  Verruca seborrhoica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Behandling: cryo of scherpe lepel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(blz 84)</a:t>
            </a:r>
          </a:p>
        </p:txBody>
      </p:sp>
      <p:sp>
        <p:nvSpPr>
          <p:cNvPr id="16388" name="Tijdelijke aanduiding voor dianummer 3">
            <a:extLst>
              <a:ext uri="{FF2B5EF4-FFF2-40B4-BE49-F238E27FC236}">
                <a16:creationId xmlns:a16="http://schemas.microsoft.com/office/drawing/2014/main" id="{A48BB1D3-9C0B-481D-9607-9565A4B50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81DA1A-1E18-433C-BBA3-0AD02368458A}" type="slidenum">
              <a:rPr lang="nl-NL" altLang="nl-NL">
                <a:latin typeface="Calibri" panose="020F0502020204030204" pitchFamily="34" charset="0"/>
              </a:rPr>
              <a:pPr eaLnBrk="1" hangingPunct="1"/>
              <a:t>7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jdelijke aanduiding voor dia-afbeelding 1">
            <a:extLst>
              <a:ext uri="{FF2B5EF4-FFF2-40B4-BE49-F238E27FC236}">
                <a16:creationId xmlns:a16="http://schemas.microsoft.com/office/drawing/2014/main" id="{55C9624F-BE7B-491E-B66F-5FC660065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Tijdelijke aanduiding voor notities 2">
            <a:extLst>
              <a:ext uri="{FF2B5EF4-FFF2-40B4-BE49-F238E27FC236}">
                <a16:creationId xmlns:a16="http://schemas.microsoft.com/office/drawing/2014/main" id="{45914509-7A94-46E3-B2F5-91E3534AB3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/>
              <a:t>Onjuist, Voetwratten kunnen het beste met monochloorazijnzuur behandeld worden,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Handwratten met stikstof (5-20 sec, zone van 1-2 mm rond de wrat moet wit worden, steeds nieuw stokje!)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Alternatief is salicylzuurzalf 40% (blz 88-89)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2 trials bij handwratten: na 3 mnd 52% genezen met stikstof, 43% met MCA, 15 % met sal.zuur en 8% met exp. beleid</a:t>
            </a:r>
          </a:p>
        </p:txBody>
      </p:sp>
      <p:sp>
        <p:nvSpPr>
          <p:cNvPr id="17412" name="Tijdelijke aanduiding voor dianummer 3">
            <a:extLst>
              <a:ext uri="{FF2B5EF4-FFF2-40B4-BE49-F238E27FC236}">
                <a16:creationId xmlns:a16="http://schemas.microsoft.com/office/drawing/2014/main" id="{24E34F14-864B-4D89-A105-A0C2B2748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30D363-5F72-455B-A4AD-503A653CEA24}" type="slidenum">
              <a:rPr lang="nl-NL" altLang="nl-NL">
                <a:latin typeface="Calibri" panose="020F0502020204030204" pitchFamily="34" charset="0"/>
              </a:rPr>
              <a:pPr eaLnBrk="1" hangingPunct="1"/>
              <a:t>8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>
            <a:extLst>
              <a:ext uri="{FF2B5EF4-FFF2-40B4-BE49-F238E27FC236}">
                <a16:creationId xmlns:a16="http://schemas.microsoft.com/office/drawing/2014/main" id="{6B92311B-FEBD-48BB-94F3-88881CB444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Tijdelijke aanduiding voor notities 2">
            <a:extLst>
              <a:ext uri="{FF2B5EF4-FFF2-40B4-BE49-F238E27FC236}">
                <a16:creationId xmlns:a16="http://schemas.microsoft.com/office/drawing/2014/main" id="{669BE188-41D8-486D-B826-FA75D87D77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/>
              <a:t>1. Onjuist, alleen behandelen&lt; 72u na ontstaan van eerste blaasjes heeft enig effekt op ontstaan acute pijn en genezingsduur van huidafwijking (blz 124). 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2. Juist, Bij herpes zoster ophthalmicus reduceert behandeling met aciclovir de kans op oogcomplicatie’s en is altijd geindiceerd.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Antivirale middelen verminderen niet het risico op postherpetische pijn, mogelijk wel de duur ervan.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Amitriptylline 25mg an gedurende 90 dg, begonnen kort na ontstaan blaasjes, reduceert risico op postherpetische pijn tot 50% in klein gerandomiseerd onderzoek</a:t>
            </a:r>
          </a:p>
        </p:txBody>
      </p:sp>
      <p:sp>
        <p:nvSpPr>
          <p:cNvPr id="18436" name="Tijdelijke aanduiding voor dianummer 3">
            <a:extLst>
              <a:ext uri="{FF2B5EF4-FFF2-40B4-BE49-F238E27FC236}">
                <a16:creationId xmlns:a16="http://schemas.microsoft.com/office/drawing/2014/main" id="{E3A4E42F-3CD1-49D9-A2B9-ECFE19ED19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545136-0E9E-4DCB-9742-7355A41F5EE0}" type="slidenum">
              <a:rPr lang="nl-NL" altLang="nl-NL">
                <a:latin typeface="Calibri" panose="020F0502020204030204" pitchFamily="34" charset="0"/>
              </a:rPr>
              <a:pPr eaLnBrk="1" hangingPunct="1"/>
              <a:t>9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ia-afbeelding 1">
            <a:extLst>
              <a:ext uri="{FF2B5EF4-FFF2-40B4-BE49-F238E27FC236}">
                <a16:creationId xmlns:a16="http://schemas.microsoft.com/office/drawing/2014/main" id="{3E5B6EAD-9C23-46C2-BA95-B7BF538D86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Tijdelijke aanduiding voor notities 2">
            <a:extLst>
              <a:ext uri="{FF2B5EF4-FFF2-40B4-BE49-F238E27FC236}">
                <a16:creationId xmlns:a16="http://schemas.microsoft.com/office/drawing/2014/main" id="{23AAFF9B-1209-4BFD-AC9A-96325333B2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/>
              <a:t>Keratosis Pilaris, vehoorning van haarfollikels (blz 130)</a:t>
            </a:r>
          </a:p>
          <a:p>
            <a:pPr eaLnBrk="1" hangingPunct="1"/>
            <a:r>
              <a:rPr lang="nl-NL" altLang="nl-NL"/>
              <a:t>Klachten: soms wat jeuk, vaak in puberteit, 30-50% pos familie-anamnese</a:t>
            </a:r>
          </a:p>
          <a:p>
            <a:pPr eaLnBrk="1" hangingPunct="1"/>
            <a:r>
              <a:rPr lang="nl-NL" altLang="nl-NL"/>
              <a:t>Behandeling: indiff vette creme, evt zwak corticosteroid, keratolytische stoffen, zoals sal. zuur 2-5% of </a:t>
            </a:r>
          </a:p>
          <a:p>
            <a:pPr eaLnBrk="1" hangingPunct="1"/>
            <a:r>
              <a:rPr lang="nl-NL" altLang="nl-NL"/>
              <a:t>ureum 5-10%, onvoldoende effect: tretinoinecreme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352F33-925A-455C-8FC0-BAF4DB80A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F1F952-B6A8-484D-9843-0CF6513BA250}" type="slidenum">
              <a:rPr lang="nl-NL" altLang="nl-NL">
                <a:latin typeface="Calibri" panose="020F0502020204030204" pitchFamily="34" charset="0"/>
              </a:rPr>
              <a:pPr eaLnBrk="1" hangingPunct="1"/>
              <a:t>10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jdelijke aanduiding voor dia-afbeelding 1">
            <a:extLst>
              <a:ext uri="{FF2B5EF4-FFF2-40B4-BE49-F238E27FC236}">
                <a16:creationId xmlns:a16="http://schemas.microsoft.com/office/drawing/2014/main" id="{11C43456-E898-4B51-821A-954FCDE6FB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Tijdelijke aanduiding voor notities 2">
            <a:extLst>
              <a:ext uri="{FF2B5EF4-FFF2-40B4-BE49-F238E27FC236}">
                <a16:creationId xmlns:a16="http://schemas.microsoft.com/office/drawing/2014/main" id="{146D6AF3-5FF8-4E04-94AD-1BAAB73217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buFontTx/>
              <a:buAutoNum type="arabicPeriod"/>
            </a:pPr>
            <a:r>
              <a:rPr lang="nl-NL" altLang="nl-NL"/>
              <a:t>(blz 134) intertrigo:  in huidplooien, door vocht, warmte en wrijving, huid kan macereren en exsudaat vormen</a:t>
            </a:r>
          </a:p>
          <a:p>
            <a:pPr marL="228600" indent="-228600" eaLnBrk="1" hangingPunct="1"/>
            <a:r>
              <a:rPr lang="nl-NL" altLang="nl-NL"/>
              <a:t>	vaak met candida-infekt</a:t>
            </a:r>
          </a:p>
          <a:p>
            <a:pPr marL="228600" indent="-228600" eaLnBrk="1" hangingPunct="1"/>
            <a:r>
              <a:rPr lang="nl-NL" altLang="nl-NL"/>
              <a:t>     behandeling: lotio alba, engels pluksel, miconazol, HC (bij veel jeuk)  DD psoriasis inversa</a:t>
            </a:r>
          </a:p>
          <a:p>
            <a:pPr marL="228600" indent="-228600" eaLnBrk="1" hangingPunct="1"/>
            <a:r>
              <a:rPr lang="nl-NL" altLang="nl-NL"/>
              <a:t>		     afvallen helpt niet (meer plooien)</a:t>
            </a:r>
          </a:p>
          <a:p>
            <a:pPr marL="228600" indent="-228600" eaLnBrk="1" hangingPunct="1">
              <a:buFontTx/>
              <a:buAutoNum type="arabicPeriod" startAt="2"/>
            </a:pPr>
            <a:r>
              <a:rPr lang="nl-NL" altLang="nl-NL"/>
              <a:t>(blz 137) erythrasma: scherp begrensd, rood-bruin, droog, soms fijne schilfering, oksels en liezen</a:t>
            </a:r>
          </a:p>
          <a:p>
            <a:pPr marL="228600" indent="-228600" eaLnBrk="1" hangingPunct="1"/>
            <a:r>
              <a:rPr lang="nl-NL" altLang="nl-NL"/>
              <a:t>	verwekker: cornebacterium minutissimum, vaker bij DM</a:t>
            </a:r>
          </a:p>
          <a:p>
            <a:pPr marL="228600" indent="-228600" eaLnBrk="1" hangingPunct="1"/>
            <a:r>
              <a:rPr lang="nl-NL" altLang="nl-NL"/>
              <a:t>     behandeling: imidazolcreme 6 wk (bactericide) , evt fucidin creme bij onvoldoende verbetering na 4 wk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F5613F-3BB7-41D6-819E-B31B9F957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3B36FC-994F-4BA3-90FB-07CBDA5A8CCF}" type="slidenum">
              <a:rPr lang="nl-NL" altLang="nl-NL">
                <a:latin typeface="Calibri" panose="020F0502020204030204" pitchFamily="34" charset="0"/>
              </a:rPr>
              <a:pPr eaLnBrk="1" hangingPunct="1"/>
              <a:t>11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5D8C8E-AD0A-4BF8-B338-96A6D31D4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22B79-7686-4F22-AA6B-2FCBFF036E86}" type="datetimeFigureOut">
              <a:rPr lang="nl-NL"/>
              <a:pPr>
                <a:defRPr/>
              </a:pPr>
              <a:t>14-5-2018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3D79FF-8B41-4B82-B68F-365925B8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71B3DE-FDFE-443C-A309-2C6433B5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2585F-135D-49FE-A8C0-0AB20334EBED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7568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44B391-D6BA-441C-99AC-DF7C4A63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353E0-4A99-4D88-9535-CDAFD5293A29}" type="datetimeFigureOut">
              <a:rPr lang="nl-NL"/>
              <a:pPr>
                <a:defRPr/>
              </a:pPr>
              <a:t>14-5-2018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C1C8AA-64DF-4619-ACFE-2DEAB7BB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855B4C-F679-48B3-B683-5A28C79A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5D3FC-749C-4E00-865C-2DE07A314D5F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1491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19DE42-9352-4B28-AF7C-646005E4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7247F-5E6F-459C-9F18-6CC3E8736C1C}" type="datetimeFigureOut">
              <a:rPr lang="nl-NL"/>
              <a:pPr>
                <a:defRPr/>
              </a:pPr>
              <a:t>14-5-2018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666B22-A7F3-4995-93AF-927FEC36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2108A6-875C-4FAA-8DC0-68DB09C53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0688A-8F2C-4A56-87D5-21DC10D64636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752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78C32D-0EAA-4B3F-946C-FE573D1C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D0524-13D1-43B0-9FC5-FC6F8FED28E2}" type="datetimeFigureOut">
              <a:rPr lang="nl-NL"/>
              <a:pPr>
                <a:defRPr/>
              </a:pPr>
              <a:t>14-5-2018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317660-15C4-461D-9712-E02D66440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01DDEF-ADE3-4828-96E2-D00ABAB0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CFE02-857D-4512-B8C1-DBE8AB009BD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5145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F5C969-D245-44B7-A59E-B178815D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E2D9-778B-4B3B-8BF0-DB0E2986A904}" type="datetimeFigureOut">
              <a:rPr lang="nl-NL"/>
              <a:pPr>
                <a:defRPr/>
              </a:pPr>
              <a:t>14-5-2018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5ACFB0-2865-42AE-B337-0EAFE6C2F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E24BF9-B90C-4644-80F7-5022B36D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D420E-76F6-463C-88AD-E9D319E58D2C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1690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AA908AAF-91C8-429A-9279-AA8C0D10C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90730-95BA-45D2-9A90-A22EB14FC293}" type="datetimeFigureOut">
              <a:rPr lang="nl-NL"/>
              <a:pPr>
                <a:defRPr/>
              </a:pPr>
              <a:t>14-5-2018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00E7AB39-707A-42D4-BF6A-27521C49F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15CF87D-2281-4EA1-B931-385DCA79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65188-1C45-4D67-BD64-E8E56AA7C22F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7788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0A40AC91-0590-47D9-A808-64FFFB80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938A-995C-4F44-9F0E-57B18F536BAC}" type="datetimeFigureOut">
              <a:rPr lang="nl-NL"/>
              <a:pPr>
                <a:defRPr/>
              </a:pPr>
              <a:t>14-5-2018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AFA7D1BA-69FB-4AB0-85C7-52FF023F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CE9F7433-5D19-468F-A9CD-12EB0C58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71FB6-1FB4-4633-A1A5-3E060685B987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2634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50FAE916-B186-4F0C-A5E1-EB37845B6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42DCD-7207-405F-B68A-E64DFD4BDB4C}" type="datetimeFigureOut">
              <a:rPr lang="nl-NL"/>
              <a:pPr>
                <a:defRPr/>
              </a:pPr>
              <a:t>14-5-2018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9D6BA0EA-A2A8-43F4-A63D-BA9E3D61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8EDA85BD-3DA3-425B-AEC9-3B309601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B44A7-2085-43FF-9660-6653CA4DFD53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7250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8A808E05-FD73-4806-9631-59F564EA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CFD5-4942-45CB-99F4-8FEC1E8D5542}" type="datetimeFigureOut">
              <a:rPr lang="nl-NL"/>
              <a:pPr>
                <a:defRPr/>
              </a:pPr>
              <a:t>14-5-2018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9CD54C18-59BD-4A5B-9F18-9AF9E8316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DE936E7A-7E92-48D9-B93C-3DA95AD1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6BD60-FDD6-4067-9FFF-97877B7E824E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7200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A0E9F4A6-F129-40E6-8826-88A1B9C46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9D653-0813-4785-92C2-B93964496FDA}" type="datetimeFigureOut">
              <a:rPr lang="nl-NL"/>
              <a:pPr>
                <a:defRPr/>
              </a:pPr>
              <a:t>14-5-2018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B265F33F-B5FF-4B30-A541-0B60E50C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282CB533-A5EE-4E10-9CB3-95CC96E6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E0F82-74C4-4B6B-9D1C-BB5DB76F8E5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0030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BA757280-9837-4C4A-BDB5-3EEA9E8A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EDB6D-836A-4FBF-B308-2F1D9444C4E2}" type="datetimeFigureOut">
              <a:rPr lang="nl-NL"/>
              <a:pPr>
                <a:defRPr/>
              </a:pPr>
              <a:t>14-5-2018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4C60B2B-4DD4-4D48-86AD-08918347D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FB875EC-6CFB-42A8-A54E-842ADB22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D64EE-BE6C-4917-9B9C-0BDA913EFB9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132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664F32D8-84F3-4CF5-A1AD-B2CDE5C621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11674636-DC21-4D6A-BA8F-3F1CFC7F7B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A82FE4-20A5-44E5-89C7-1D48D2690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77400C-2212-4248-8F7C-0C381EA72E12}" type="datetimeFigureOut">
              <a:rPr lang="nl-NL"/>
              <a:pPr>
                <a:defRPr/>
              </a:pPr>
              <a:t>14-5-2018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A47563-C5F6-496A-81B3-260A1D55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D185C7-E480-401F-B769-3CC1984F8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83A3AA29-F7AB-4EB3-930D-6AC3EF73D0D7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docid=mmwtw-_cC-BSkM&amp;tbnid=Qw1dibB-Y2vMkM:&amp;ved=0CAUQjRw&amp;url=http://en.wikipedia.org/wiki/Keratosis_pilaris&amp;ei=Rf6CU7CfI4LbOtiDgIgN&amp;bvm=bv.67720277,d.ZWU&amp;psig=AFQjCNHu43j5p55dx4j0E9M2RZDzLplSKA&amp;ust=140118009641181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hyperlink" Target="http://www.huidziekten.nl/afbeeldingen/keratosis-pilaris-1.jpg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docid=4nORMezqcunsQM&amp;tbnid=k3Fa0vh8yQz50M:&amp;ved=0CAUQjRw&amp;url=http://www.huidinfo.nl/smetplekken.html&amp;ei=dgCDU4O9B4bwPIHugZAJ&amp;bvm=bv.67720277,d.ZWU&amp;psig=AFQjCNH8u5JAkos3V_PEKUmjtpn36KQEBA&amp;ust=140118065417666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hyperlink" Target="https://www.google.nl/imgres?imgurl&amp;imgrefurl=http://www.huidinfo.nl/erythrasma.html&amp;h=0&amp;w=0&amp;tbnid=1xSzExZKZcUWiM&amp;zoom=1&amp;tbnh=183&amp;tbnw=275&amp;docid=CmF8G1yB3lf1rM&amp;hl=nl&amp;tbm=isch&amp;ei=tACDU6TaI8TtOcm6gdgF&amp;ved=0CAUQsCUoAQ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docid=FIi-IP3ZsTrnSM&amp;tbnid=YbPoW_gMooLSZM:&amp;ved=0CAUQjRw&amp;url=http://www.huidziekten.nl/zakboek/dermatosen/xtxt/XanthelasmaPalpebrarum.htm&amp;ei=d4CHU-iEG463yATDqIGgBg&amp;bvm=bv.68114441,d.d2k&amp;psig=AFQjCNELsUHrOSAXz-nB45t3U6E8Yjk3Bg&amp;ust=140147556009602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docid=zqLl87us4eBwHM&amp;tbnid=2ihRk9ITUU4J5M:&amp;ved=0CAUQjRw&amp;url=http://www.huidziekten.nl/zakboek/dermatosen/mtxt/Mucocele.htm&amp;ei=_oGHU9XsIYWcyATFqYKQBw&amp;bvm=bv.68114441,d.d2k&amp;psig=AFQjCNF-n2kMaFfkUeS9hciHPHl2fjj5ig&amp;ust=1401475936856806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docid=gDCrWasG90p2JM&amp;tbnid=cOZjfLfvolYHIM:&amp;ved=0CAUQjRw&amp;url=http://www.tandarts.nl/mondverzorging/aandoeningen/voorbeelden_van_mondafwijkingen&amp;ei=5ISHU4TPDYamyAT4-4GIBA&amp;bvm=bv.68114441,d.d2k&amp;psig=AFQjCNHSVv_Zpc2SZNCFQ6rZkXoDmxpCqw&amp;ust=1401476691970986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docid=NcvXhGzfDcGCUM&amp;tbnid=CT0oKJud_FZH3M:&amp;ved=0CAUQjRw&amp;url=http://nl.wikipedia.org/wiki/Koortslip&amp;ei=ZIaHU81Gg5bIBIH_gaAG&amp;bvm=bv.68114441,d.d2k&amp;psig=AFQjCNGN-2DeXhfrYgWH8okXqLZyZKouJw&amp;ust=1401477076197347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imgres?imgurl=http://media.tumblr.com/tumblr_ljj5jtVgbt1qhen0r.jpg&amp;imgrefurl=http://pearlypenilepapulestreatment.tumblr.com/&amp;h=173&amp;w=338&amp;tbnid=EEOyHDYT5SRwaM:&amp;zoom=1&amp;docid=TUEItLFsdL2BJM&amp;ei=LI2HU8iYBc3mPNmUgMgK&amp;tbm=isch&amp;ved=0CHgQMygOMA4&amp;iact=rc&amp;uact=3&amp;dur=499&amp;page=2&amp;start=14&amp;ndsp=24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docid=0lZLLm0Fu8lOtM&amp;tbnid=QSm1RJkV8reezM:&amp;ved=0CAUQjRw&amp;url=http://www.rijnstate.nl/web/Aandoeningen-en-Behandelingen/Ganglion.htm&amp;ei=b5CHU8u7NMKvOeT4gcgK&amp;bvm=bv.67720277,d.ZWU&amp;psig=AFQjCNHBnkwSVDQKu_Hlf3PNzbOUev0J1Q&amp;ust=1401479657573997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hyperlink" Target="http://www.google.nl/url?sa=i&amp;rct=j&amp;q=&amp;esrc=s&amp;source=images&amp;cd=&amp;cad=rja&amp;uact=8&amp;docid=92Q7pFunyNdesM&amp;tbnid=obXlXxCooFv1GM:&amp;ved=0CAUQjRw&amp;url=http://www.modestyle.be/category/how-to/&amp;ei=9vSVU4HoL4aDONPPgcgG&amp;bvm=bv.68445247,d.ZWU&amp;psig=AFQjCNFeemj9ZpHLKpK_SP3jCYRsdnCb_g&amp;ust=1402422897660683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>
            <a:extLst>
              <a:ext uri="{FF2B5EF4-FFF2-40B4-BE49-F238E27FC236}">
                <a16:creationId xmlns:a16="http://schemas.microsoft.com/office/drawing/2014/main" id="{3686C5A3-6D5B-4F7A-8E2C-D729DE31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81088"/>
          </a:xfrm>
        </p:spPr>
        <p:txBody>
          <a:bodyPr/>
          <a:lstStyle/>
          <a:p>
            <a:pPr eaLnBrk="1" hangingPunct="1"/>
            <a:r>
              <a:rPr lang="nl-NL" altLang="nl-NL" sz="6600"/>
              <a:t>Kleine kwalen</a:t>
            </a:r>
          </a:p>
        </p:txBody>
      </p:sp>
      <p:pic>
        <p:nvPicPr>
          <p:cNvPr id="2051" name="Tijdelijke aanduiding voor inhoud 3" descr="Beeld: Thinkstock">
            <a:extLst>
              <a:ext uri="{FF2B5EF4-FFF2-40B4-BE49-F238E27FC236}">
                <a16:creationId xmlns:a16="http://schemas.microsoft.com/office/drawing/2014/main" id="{8DA7E79E-C12A-4AB1-AC01-54516429640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773238"/>
            <a:ext cx="5832475" cy="4248150"/>
          </a:xfrm>
        </p:spPr>
      </p:pic>
      <p:sp>
        <p:nvSpPr>
          <p:cNvPr id="2052" name="TextBox 1">
            <a:extLst>
              <a:ext uri="{FF2B5EF4-FFF2-40B4-BE49-F238E27FC236}">
                <a16:creationId xmlns:a16="http://schemas.microsoft.com/office/drawing/2014/main" id="{D9BD3CCA-DE23-4A35-8299-64BED9E60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092825"/>
            <a:ext cx="7159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latin typeface="Arial" panose="020B0604020202020204" pitchFamily="34" charset="0"/>
              </a:rPr>
              <a:t>Gebaseerd op: Kleine kwalen in de huisartenpraktijk, J. Eekhof. 6</a:t>
            </a:r>
            <a:r>
              <a:rPr lang="nl-NL" altLang="nl-NL" sz="1600" baseline="30000">
                <a:latin typeface="Arial" panose="020B0604020202020204" pitchFamily="34" charset="0"/>
              </a:rPr>
              <a:t>e</a:t>
            </a:r>
            <a:r>
              <a:rPr lang="nl-NL" altLang="nl-NL" sz="1600">
                <a:latin typeface="Arial" panose="020B0604020202020204" pitchFamily="34" charset="0"/>
              </a:rPr>
              <a:t> druk 2014</a:t>
            </a: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D60A0B51-63E6-4868-9CA0-360933781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6577013"/>
            <a:ext cx="213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NL" altLang="nl-NL" sz="1400">
                <a:latin typeface="Arial" panose="020B0604020202020204" pitchFamily="34" charset="0"/>
              </a:rPr>
              <a:t>Updated versie: 2018.04</a:t>
            </a:r>
          </a:p>
        </p:txBody>
      </p:sp>
      <p:grpSp>
        <p:nvGrpSpPr>
          <p:cNvPr id="2054" name="Group 11">
            <a:extLst>
              <a:ext uri="{FF2B5EF4-FFF2-40B4-BE49-F238E27FC236}">
                <a16:creationId xmlns:a16="http://schemas.microsoft.com/office/drawing/2014/main" id="{71199D5C-7559-4D41-989F-6A5487D4CE8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1038"/>
            <a:chOff x="0" y="0"/>
            <a:chExt cx="9144000" cy="6817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E8BA07-FC61-4BDD-9ABF-CC5E3A79A3FA}"/>
                </a:ext>
              </a:extLst>
            </p:cNvPr>
            <p:cNvSpPr/>
            <p:nvPr/>
          </p:nvSpPr>
          <p:spPr>
            <a:xfrm>
              <a:off x="0" y="0"/>
              <a:ext cx="9144000" cy="681707"/>
            </a:xfrm>
            <a:prstGeom prst="rect">
              <a:avLst/>
            </a:prstGeom>
            <a:solidFill>
              <a:srgbClr val="392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pic>
          <p:nvPicPr>
            <p:cNvPr id="2056" name="Picture 4">
              <a:extLst>
                <a:ext uri="{FF2B5EF4-FFF2-40B4-BE49-F238E27FC236}">
                  <a16:creationId xmlns:a16="http://schemas.microsoft.com/office/drawing/2014/main" id="{4B5F30C0-5CAB-448E-AEAE-A049F94E9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55" y="0"/>
              <a:ext cx="1548413" cy="68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7" name="TextBox 14">
              <a:extLst>
                <a:ext uri="{FF2B5EF4-FFF2-40B4-BE49-F238E27FC236}">
                  <a16:creationId xmlns:a16="http://schemas.microsoft.com/office/drawing/2014/main" id="{3DE6E0D4-3C0E-4DA1-BCD0-14205E8FE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0907" y="260648"/>
              <a:ext cx="24493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1800">
                  <a:latin typeface="Arial Rounded MT Bold" panose="020F07040305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Huisartsenopleiding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>
            <a:extLst>
              <a:ext uri="{FF2B5EF4-FFF2-40B4-BE49-F238E27FC236}">
                <a16:creationId xmlns:a16="http://schemas.microsoft.com/office/drawing/2014/main" id="{D96E82A2-54E1-47B0-9890-FBCCB2AEC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333375"/>
            <a:ext cx="5486400" cy="863600"/>
          </a:xfrm>
        </p:spPr>
        <p:txBody>
          <a:bodyPr/>
          <a:lstStyle/>
          <a:p>
            <a:pPr eaLnBrk="1" hangingPunct="1"/>
            <a:r>
              <a:rPr lang="nl-NL" altLang="nl-NL" sz="4800"/>
              <a:t>Wat is dit?</a:t>
            </a:r>
          </a:p>
        </p:txBody>
      </p:sp>
      <p:pic>
        <p:nvPicPr>
          <p:cNvPr id="11267" name="irc_mi" descr="http://upload.wikimedia.org/wikipedia/commons/6/61/Keratosis_pilaris_arm.jpg">
            <a:hlinkClick r:id="rId3"/>
            <a:extLst>
              <a:ext uri="{FF2B5EF4-FFF2-40B4-BE49-F238E27FC236}">
                <a16:creationId xmlns:a16="http://schemas.microsoft.com/office/drawing/2014/main" id="{CFF928AF-4DBB-43CA-93EC-1643C4CD08C0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4" b="18594"/>
          <a:stretch>
            <a:fillRect/>
          </a:stretch>
        </p:blipFill>
        <p:spPr>
          <a:xfrm>
            <a:off x="323850" y="1412875"/>
            <a:ext cx="3743325" cy="4114800"/>
          </a:xfrm>
        </p:spPr>
      </p:pic>
      <p:sp>
        <p:nvSpPr>
          <p:cNvPr id="11268" name="Tijdelijke aanduiding voor tekst 6">
            <a:extLst>
              <a:ext uri="{FF2B5EF4-FFF2-40B4-BE49-F238E27FC236}">
                <a16:creationId xmlns:a16="http://schemas.microsoft.com/office/drawing/2014/main" id="{55EC6C65-71A2-4658-952C-D2EB65106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7900" y="4508500"/>
            <a:ext cx="3671888" cy="1512888"/>
          </a:xfrm>
        </p:spPr>
        <p:txBody>
          <a:bodyPr/>
          <a:lstStyle/>
          <a:p>
            <a:pPr eaLnBrk="1" hangingPunct="1"/>
            <a:r>
              <a:rPr lang="nl-NL" altLang="nl-NL" sz="4400" b="1"/>
              <a:t>En wat is de behandeling?</a:t>
            </a:r>
          </a:p>
        </p:txBody>
      </p:sp>
      <p:pic>
        <p:nvPicPr>
          <p:cNvPr id="11269" name="Tijdelijke aanduiding voor inhoud 5" descr="Keratosis pilaris">
            <a:hlinkClick r:id="rId5"/>
            <a:extLst>
              <a:ext uri="{FF2B5EF4-FFF2-40B4-BE49-F238E27FC236}">
                <a16:creationId xmlns:a16="http://schemas.microsoft.com/office/drawing/2014/main" id="{37CC2971-9EE7-490C-9179-5CCE161BD267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700213"/>
            <a:ext cx="3097213" cy="25193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7D4F0C02-3389-4B78-8198-5B7C16DB9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Zoek de verschillen:</a:t>
            </a:r>
          </a:p>
        </p:txBody>
      </p:sp>
      <p:pic>
        <p:nvPicPr>
          <p:cNvPr id="12291" name="irc_mi" descr="http://www.huidinfo.nl/intertrigo.jpg">
            <a:hlinkClick r:id="rId3"/>
            <a:extLst>
              <a:ext uri="{FF2B5EF4-FFF2-40B4-BE49-F238E27FC236}">
                <a16:creationId xmlns:a16="http://schemas.microsoft.com/office/drawing/2014/main" id="{B3D8D6B9-B44E-4CD7-AB34-8BD18A923A78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700213"/>
            <a:ext cx="3384550" cy="3600450"/>
          </a:xfrm>
        </p:spPr>
      </p:pic>
      <p:pic>
        <p:nvPicPr>
          <p:cNvPr id="12292" name="Tijdelijke aanduiding voor inhoud 5" descr="https://encrypted-tbn3.gstatic.com/images?q=tbn:ANd9GcQwZbKeHbareqnSIe3Y4UYOOPTxPWv0_JRxWhUnBHXdSFWmaMSunqhT_LCh">
            <a:hlinkClick r:id="rId5"/>
            <a:extLst>
              <a:ext uri="{FF2B5EF4-FFF2-40B4-BE49-F238E27FC236}">
                <a16:creationId xmlns:a16="http://schemas.microsoft.com/office/drawing/2014/main" id="{C3BCB0B0-3657-41E7-B427-3AC4B9AB9CD5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700213"/>
            <a:ext cx="3384550" cy="36004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4">
            <a:extLst>
              <a:ext uri="{FF2B5EF4-FFF2-40B4-BE49-F238E27FC236}">
                <a16:creationId xmlns:a16="http://schemas.microsoft.com/office/drawing/2014/main" id="{E91B2C55-A077-48C8-B939-EE6C8939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DD bij jeuk:</a:t>
            </a:r>
          </a:p>
        </p:txBody>
      </p:sp>
      <p:sp>
        <p:nvSpPr>
          <p:cNvPr id="13315" name="Tijdelijke aanduiding voor inhoud 5">
            <a:extLst>
              <a:ext uri="{FF2B5EF4-FFF2-40B4-BE49-F238E27FC236}">
                <a16:creationId xmlns:a16="http://schemas.microsoft.com/office/drawing/2014/main" id="{B4F30CB5-EC3F-4C18-94C6-B8E76A99BD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H</a:t>
            </a:r>
          </a:p>
          <a:p>
            <a:pPr eaLnBrk="1" hangingPunct="1"/>
            <a:r>
              <a:rPr lang="nl-NL" altLang="nl-NL"/>
              <a:t>U</a:t>
            </a:r>
          </a:p>
          <a:p>
            <a:pPr eaLnBrk="1" hangingPunct="1"/>
            <a:r>
              <a:rPr lang="nl-NL" altLang="nl-NL"/>
              <a:t>I</a:t>
            </a:r>
          </a:p>
          <a:p>
            <a:pPr eaLnBrk="1" hangingPunct="1"/>
            <a:r>
              <a:rPr lang="nl-NL" altLang="nl-NL"/>
              <a:t>D</a:t>
            </a:r>
          </a:p>
          <a:p>
            <a:pPr eaLnBrk="1" hangingPunct="1"/>
            <a:r>
              <a:rPr lang="nl-NL" altLang="nl-NL"/>
              <a:t>P</a:t>
            </a:r>
          </a:p>
          <a:p>
            <a:pPr eaLnBrk="1" hangingPunct="1"/>
            <a:r>
              <a:rPr lang="nl-NL" altLang="nl-NL"/>
              <a:t>A</a:t>
            </a:r>
          </a:p>
          <a:p>
            <a:pPr eaLnBrk="1" hangingPunct="1"/>
            <a:r>
              <a:rPr lang="nl-NL" altLang="nl-NL"/>
              <a:t>S</a:t>
            </a:r>
          </a:p>
          <a:p>
            <a:pPr eaLnBrk="1" hangingPunct="1"/>
            <a:r>
              <a:rPr lang="nl-NL" altLang="nl-NL"/>
              <a:t>T</a:t>
            </a:r>
          </a:p>
          <a:p>
            <a:pPr eaLnBrk="1" hangingPunct="1"/>
            <a:r>
              <a:rPr lang="nl-NL" altLang="nl-NL"/>
              <a:t>A</a:t>
            </a:r>
          </a:p>
        </p:txBody>
      </p:sp>
      <p:sp>
        <p:nvSpPr>
          <p:cNvPr id="13316" name="Tijdelijke aanduiding voor inhoud 10">
            <a:extLst>
              <a:ext uri="{FF2B5EF4-FFF2-40B4-BE49-F238E27FC236}">
                <a16:creationId xmlns:a16="http://schemas.microsoft.com/office/drawing/2014/main" id="{CF23E12C-18D1-4096-B17C-248E3F1C9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32138" y="1700213"/>
            <a:ext cx="5699125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/>
              <a:t>		Behandeling droge huid:</a:t>
            </a:r>
          </a:p>
          <a:p>
            <a:pPr eaLnBrk="1" hangingPunct="1"/>
            <a:r>
              <a:rPr lang="nl-NL" altLang="nl-NL"/>
              <a:t>Indifferente Vette cremes:</a:t>
            </a:r>
          </a:p>
          <a:p>
            <a:pPr lvl="1" eaLnBrk="1" hangingPunct="1"/>
            <a:r>
              <a:rPr lang="nl-NL" altLang="nl-NL"/>
              <a:t>Vaseline/ parrafine</a:t>
            </a:r>
          </a:p>
          <a:p>
            <a:pPr lvl="1" eaLnBrk="1" hangingPunct="1"/>
            <a:r>
              <a:rPr lang="nl-NL" altLang="nl-NL"/>
              <a:t>Eucerine met water</a:t>
            </a:r>
          </a:p>
          <a:p>
            <a:pPr lvl="1" eaLnBrk="1" hangingPunct="1"/>
            <a:r>
              <a:rPr lang="nl-NL" altLang="nl-NL"/>
              <a:t>Vaseline-carbomeercreme</a:t>
            </a:r>
          </a:p>
          <a:p>
            <a:pPr lvl="1" eaLnBrk="1" hangingPunct="1"/>
            <a:r>
              <a:rPr lang="nl-NL" altLang="nl-NL"/>
              <a:t>Vaseline/CMG of lanette</a:t>
            </a:r>
          </a:p>
          <a:p>
            <a:pPr lvl="1" eaLnBrk="1" hangingPunct="1"/>
            <a:r>
              <a:rPr lang="nl-NL" altLang="nl-NL"/>
              <a:t>CMG of lanette creme</a:t>
            </a:r>
          </a:p>
          <a:p>
            <a:pPr lvl="1" eaLnBrk="1" hangingPunct="1"/>
            <a:r>
              <a:rPr lang="nl-NL" altLang="nl-NL"/>
              <a:t>Koelzalf zonder rozenolie</a:t>
            </a:r>
          </a:p>
          <a:p>
            <a:pPr lvl="1" eaLnBrk="1" hangingPunct="1"/>
            <a:r>
              <a:rPr lang="nl-NL" altLang="nl-NL"/>
              <a:t>Oculentum simplex zalfbasis</a:t>
            </a:r>
          </a:p>
          <a:p>
            <a:pPr lvl="1" eaLnBrk="1" hangingPunct="1"/>
            <a:r>
              <a:rPr lang="nl-NL" altLang="nl-NL"/>
              <a:t>Ung. Leniens= koelzalf</a:t>
            </a:r>
          </a:p>
          <a:p>
            <a:pPr lvl="1" eaLnBrk="1" hangingPunct="1"/>
            <a:endParaRPr lang="nl-NL" altLang="nl-NL"/>
          </a:p>
          <a:p>
            <a:pPr lvl="1"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4">
            <a:extLst>
              <a:ext uri="{FF2B5EF4-FFF2-40B4-BE49-F238E27FC236}">
                <a16:creationId xmlns:a16="http://schemas.microsoft.com/office/drawing/2014/main" id="{BC94D249-8FDE-4F57-A920-707F4A8B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Wat is dit?</a:t>
            </a:r>
          </a:p>
        </p:txBody>
      </p:sp>
      <p:pic>
        <p:nvPicPr>
          <p:cNvPr id="14339" name="Tijdelijke aanduiding voor inhoud 6" descr="http://medischcontact.artsennet.nl/upload/d8516f4b-2db0-4107-9ecf-4ad18537d6da_42.gezien.zwemmersjeuk.600.jpg">
            <a:extLst>
              <a:ext uri="{FF2B5EF4-FFF2-40B4-BE49-F238E27FC236}">
                <a16:creationId xmlns:a16="http://schemas.microsoft.com/office/drawing/2014/main" id="{35651A10-34BD-42B2-A800-2E76757E3A6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412875"/>
            <a:ext cx="6913563" cy="46799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E6B8F38B-DC77-46A0-A4D7-1C63576F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Insektenbeten 1</a:t>
            </a:r>
            <a:endParaRPr lang="nl-NL" altLang="nl-NL"/>
          </a:p>
        </p:txBody>
      </p:sp>
      <p:sp>
        <p:nvSpPr>
          <p:cNvPr id="15363" name="Tijdelijke aanduiding voor inhoud 2">
            <a:extLst>
              <a:ext uri="{FF2B5EF4-FFF2-40B4-BE49-F238E27FC236}">
                <a16:creationId xmlns:a16="http://schemas.microsoft.com/office/drawing/2014/main" id="{BE308755-D1E7-42C5-8C05-67C20D7BD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 </a:t>
            </a:r>
            <a:r>
              <a:rPr lang="nl-NL" altLang="nl-NL" sz="4000"/>
              <a:t>Een anafylactische reaktie na een    steek van wesp, bij of hommel treedt altijd binnen een kwartier op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Juist </a:t>
            </a:r>
          </a:p>
          <a:p>
            <a:pPr eaLnBrk="1" hangingPunct="1"/>
            <a:r>
              <a:rPr lang="nl-NL" altLang="nl-NL"/>
              <a:t>Onjuist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4">
            <a:extLst>
              <a:ext uri="{FF2B5EF4-FFF2-40B4-BE49-F238E27FC236}">
                <a16:creationId xmlns:a16="http://schemas.microsoft.com/office/drawing/2014/main" id="{D58454B6-6F9B-41E1-8210-2617F73C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pPr eaLnBrk="1" hangingPunct="1"/>
            <a:r>
              <a:rPr lang="en-US" altLang="nl-NL"/>
              <a:t>Insektenbeten 2</a:t>
            </a:r>
            <a:endParaRPr lang="nl-NL" altLang="nl-NL"/>
          </a:p>
        </p:txBody>
      </p:sp>
      <p:sp>
        <p:nvSpPr>
          <p:cNvPr id="16387" name="Tijdelijke aanduiding voor inhoud 5">
            <a:extLst>
              <a:ext uri="{FF2B5EF4-FFF2-40B4-BE49-F238E27FC236}">
                <a16:creationId xmlns:a16="http://schemas.microsoft.com/office/drawing/2014/main" id="{AAFAF83D-6C62-41F1-B85E-DCC7AF8E1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/>
            <a:r>
              <a:rPr lang="nl-NL" altLang="nl-NL" sz="4000"/>
              <a:t>Van orale antihistaminica is aangetoond dat ze zowel profylactisch als na muggenbeten een significant effekt hebben op de jeuk en lokale huidreakties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Juist</a:t>
            </a:r>
          </a:p>
          <a:p>
            <a:pPr eaLnBrk="1" hangingPunct="1"/>
            <a:r>
              <a:rPr lang="nl-NL" altLang="nl-NL"/>
              <a:t>Onjuist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6AC6ABBD-E784-48B7-80E3-A9201C36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Tekenbeet</a:t>
            </a:r>
          </a:p>
        </p:txBody>
      </p:sp>
      <p:sp>
        <p:nvSpPr>
          <p:cNvPr id="17411" name="Tijdelijke aanduiding voor inhoud 2">
            <a:extLst>
              <a:ext uri="{FF2B5EF4-FFF2-40B4-BE49-F238E27FC236}">
                <a16:creationId xmlns:a16="http://schemas.microsoft.com/office/drawing/2014/main" id="{80807A0F-BAD6-4829-809B-2F43A8C79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Antibiotische profylaxe vermindert het risico op lymeziekte, wanneer gegeven binnen 72 uur na het verwijderen van de teek</a:t>
            </a:r>
          </a:p>
          <a:p>
            <a:pPr lvl="2" eaLnBrk="1" hangingPunct="1"/>
            <a:r>
              <a:rPr lang="nl-NL" altLang="nl-NL"/>
              <a:t>Juist</a:t>
            </a:r>
          </a:p>
          <a:p>
            <a:pPr lvl="2" eaLnBrk="1" hangingPunct="1"/>
            <a:r>
              <a:rPr lang="nl-NL" altLang="nl-NL"/>
              <a:t>Onjuist</a:t>
            </a:r>
          </a:p>
          <a:p>
            <a:pPr eaLnBrk="1" hangingPunct="1"/>
            <a:r>
              <a:rPr lang="nl-NL" altLang="nl-NL"/>
              <a:t>Ook als een treek binnen 24 uur verwijderd wordt heeft AB profylaxe zin</a:t>
            </a:r>
          </a:p>
          <a:p>
            <a:pPr lvl="2" eaLnBrk="1" hangingPunct="1"/>
            <a:r>
              <a:rPr lang="nl-NL" altLang="nl-NL"/>
              <a:t>Juist</a:t>
            </a:r>
          </a:p>
          <a:p>
            <a:pPr lvl="2" eaLnBrk="1" hangingPunct="1"/>
            <a:r>
              <a:rPr lang="nl-NL" altLang="nl-NL"/>
              <a:t>Onjuist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4E7FE66C-AA72-4C44-8724-3CA0E7EF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Bijtwonden</a:t>
            </a:r>
          </a:p>
        </p:txBody>
      </p:sp>
      <p:sp>
        <p:nvSpPr>
          <p:cNvPr id="18435" name="Tijdelijke aanduiding voor inhoud 2">
            <a:extLst>
              <a:ext uri="{FF2B5EF4-FFF2-40B4-BE49-F238E27FC236}">
                <a16:creationId xmlns:a16="http://schemas.microsoft.com/office/drawing/2014/main" id="{837DAB63-66DB-4DD2-A7A5-1116E8E8F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Een hondenbeet heeft een hoger infectierisico dan een kattenbeet</a:t>
            </a:r>
          </a:p>
          <a:p>
            <a:pPr lvl="1" eaLnBrk="1" hangingPunct="1"/>
            <a:r>
              <a:rPr lang="nl-NL" altLang="nl-NL"/>
              <a:t>Juist</a:t>
            </a:r>
          </a:p>
          <a:p>
            <a:pPr lvl="1" eaLnBrk="1" hangingPunct="1"/>
            <a:r>
              <a:rPr lang="nl-NL" altLang="nl-NL"/>
              <a:t>Onjuist</a:t>
            </a:r>
          </a:p>
          <a:p>
            <a:pPr lvl="1" eaLnBrk="1" hangingPunct="1"/>
            <a:endParaRPr lang="nl-NL" altLang="nl-NL"/>
          </a:p>
          <a:p>
            <a:pPr eaLnBrk="1" hangingPunct="1"/>
            <a:r>
              <a:rPr lang="nl-NL" altLang="nl-NL"/>
              <a:t>Bij welke bijtwonden wordt per definitie profylactisch AB geadviseerd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nl-NL" altLang="nl-NL"/>
          </a:p>
          <a:p>
            <a:pPr lvl="1" eaLnBrk="1" hangingPunct="1">
              <a:buFont typeface="Arial" panose="020B0604020202020204" pitchFamily="34" charset="0"/>
              <a:buNone/>
            </a:pPr>
            <a:endParaRPr lang="nl-NL" altLang="nl-NL"/>
          </a:p>
          <a:p>
            <a:pPr eaLnBrk="1" hangingPunct="1">
              <a:buFont typeface="Arial" panose="020B0604020202020204" pitchFamily="34" charset="0"/>
              <a:buNone/>
            </a:pPr>
            <a:endParaRPr lang="nl-NL" altLang="nl-N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3">
            <a:extLst>
              <a:ext uri="{FF2B5EF4-FFF2-40B4-BE49-F238E27FC236}">
                <a16:creationId xmlns:a16="http://schemas.microsoft.com/office/drawing/2014/main" id="{6802B794-300A-4DE8-8C10-982CE342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Wat is dit? (pat heeft buiten gefietst en heeft veel jeuk)</a:t>
            </a:r>
          </a:p>
        </p:txBody>
      </p:sp>
      <p:sp>
        <p:nvSpPr>
          <p:cNvPr id="19459" name="Tijdelijke aanduiding voor inhoud 5">
            <a:extLst>
              <a:ext uri="{FF2B5EF4-FFF2-40B4-BE49-F238E27FC236}">
                <a16:creationId xmlns:a16="http://schemas.microsoft.com/office/drawing/2014/main" id="{32E373CD-3EEC-4D03-BFB9-BFFB3C666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137025"/>
          </a:xfrm>
        </p:spPr>
        <p:txBody>
          <a:bodyPr/>
          <a:lstStyle/>
          <a:p>
            <a:pPr eaLnBrk="1" hangingPunct="1"/>
            <a:r>
              <a:rPr lang="nl-NL" altLang="nl-NL" sz="4000"/>
              <a:t>Wat is het natuurlijk beloop?</a:t>
            </a:r>
          </a:p>
          <a:p>
            <a:pPr eaLnBrk="1" hangingPunct="1"/>
            <a:endParaRPr lang="nl-NL" altLang="nl-NL" sz="4000"/>
          </a:p>
          <a:p>
            <a:pPr eaLnBrk="1" hangingPunct="1"/>
            <a:r>
              <a:rPr lang="nl-NL" altLang="nl-NL" sz="4000"/>
              <a:t>Wat kan je eraan doen?</a:t>
            </a:r>
          </a:p>
        </p:txBody>
      </p:sp>
      <p:pic>
        <p:nvPicPr>
          <p:cNvPr id="19460" name="Tijdelijke aanduiding voor inhoud 6" descr="http://www.bitgum.nl/df2007/eikenprocessierups.jpg">
            <a:extLst>
              <a:ext uri="{FF2B5EF4-FFF2-40B4-BE49-F238E27FC236}">
                <a16:creationId xmlns:a16="http://schemas.microsoft.com/office/drawing/2014/main" id="{94043012-DD34-49A1-95AA-E04DDD3702A5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844675"/>
            <a:ext cx="3313112" cy="439261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9E93E947-0DE1-4AF7-A81D-8B171217C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675"/>
          </a:xfrm>
        </p:spPr>
        <p:txBody>
          <a:bodyPr/>
          <a:lstStyle/>
          <a:p>
            <a:pPr eaLnBrk="1" hangingPunct="1"/>
            <a:r>
              <a:rPr lang="nl-NL" altLang="nl-NL" sz="4000"/>
              <a:t>Welke bevindingen uit anamnese en LO hebben voorspellende waarde in  onderscheid virale en bacteriële  LWI?</a:t>
            </a:r>
          </a:p>
        </p:txBody>
      </p:sp>
      <p:sp>
        <p:nvSpPr>
          <p:cNvPr id="20483" name="Tijdelijke aanduiding voor inhoud 2">
            <a:extLst>
              <a:ext uri="{FF2B5EF4-FFF2-40B4-BE49-F238E27FC236}">
                <a16:creationId xmlns:a16="http://schemas.microsoft.com/office/drawing/2014/main" id="{11417B89-79B5-47E9-862E-B4A3F0D4F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464050"/>
          </a:xfrm>
        </p:spPr>
        <p:txBody>
          <a:bodyPr/>
          <a:lstStyle/>
          <a:p>
            <a:pPr eaLnBrk="1" hangingPunct="1"/>
            <a:r>
              <a:rPr lang="nl-NL" altLang="nl-NL"/>
              <a:t>Koorts                        			juist/onjuist</a:t>
            </a:r>
          </a:p>
          <a:p>
            <a:pPr eaLnBrk="1" hangingPunct="1"/>
            <a:r>
              <a:rPr lang="nl-NL" altLang="nl-NL"/>
              <a:t>Rhinitis					juist/onjuist</a:t>
            </a:r>
          </a:p>
          <a:p>
            <a:pPr eaLnBrk="1" hangingPunct="1"/>
            <a:r>
              <a:rPr lang="nl-NL" altLang="nl-NL"/>
              <a:t>Gekleurd sputum			juist/onjuist</a:t>
            </a:r>
          </a:p>
          <a:p>
            <a:pPr eaLnBrk="1" hangingPunct="1"/>
            <a:r>
              <a:rPr lang="nl-NL" altLang="nl-NL"/>
              <a:t>Afwijkingen bij auscultatie	juist/onjuist</a:t>
            </a:r>
          </a:p>
          <a:p>
            <a:pPr eaLnBrk="1" hangingPunct="1"/>
            <a:r>
              <a:rPr lang="nl-NL" altLang="nl-NL"/>
              <a:t>Pijnlijke cervicale klieren		juist/onjuist</a:t>
            </a:r>
          </a:p>
          <a:p>
            <a:pPr eaLnBrk="1" hangingPunct="1"/>
            <a:r>
              <a:rPr lang="nl-NL" altLang="nl-NL"/>
              <a:t>Diarree					juist/onjuist</a:t>
            </a:r>
          </a:p>
          <a:p>
            <a:pPr eaLnBrk="1" hangingPunct="1"/>
            <a:endParaRPr lang="nl-NL" alt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>
            <a:extLst>
              <a:ext uri="{FF2B5EF4-FFF2-40B4-BE49-F238E27FC236}">
                <a16:creationId xmlns:a16="http://schemas.microsoft.com/office/drawing/2014/main" id="{B91FA942-1C12-4A70-A862-9D92BEF1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Leerdoelen            Competentie’s</a:t>
            </a:r>
          </a:p>
        </p:txBody>
      </p:sp>
      <p:sp>
        <p:nvSpPr>
          <p:cNvPr id="3075" name="Tijdelijke aanduiding voor inhoud 6">
            <a:extLst>
              <a:ext uri="{FF2B5EF4-FFF2-40B4-BE49-F238E27FC236}">
                <a16:creationId xmlns:a16="http://schemas.microsoft.com/office/drawing/2014/main" id="{E21E2830-A55A-426F-B999-4BDD0F11CA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In vogelvlucht enkele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/>
              <a:t>	kleine kwalen de revue laten passeren</a:t>
            </a:r>
          </a:p>
          <a:p>
            <a:pPr eaLnBrk="1" hangingPunct="1"/>
            <a:r>
              <a:rPr lang="nl-NL" altLang="nl-NL"/>
              <a:t>Bewustwording van welke behandelingen EBM zijn</a:t>
            </a:r>
          </a:p>
          <a:p>
            <a:pPr eaLnBrk="1" hangingPunct="1"/>
            <a:r>
              <a:rPr lang="nl-NL" altLang="nl-NL"/>
              <a:t>Andere werkvorm uitproberen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>
              <a:buFont typeface="Arial" panose="020B0604020202020204" pitchFamily="34" charset="0"/>
              <a:buNone/>
            </a:pPr>
            <a:endParaRPr lang="nl-NL" altLang="nl-NL"/>
          </a:p>
        </p:txBody>
      </p:sp>
      <p:sp>
        <p:nvSpPr>
          <p:cNvPr id="3076" name="Tijdelijke aanduiding voor inhoud 7">
            <a:extLst>
              <a:ext uri="{FF2B5EF4-FFF2-40B4-BE49-F238E27FC236}">
                <a16:creationId xmlns:a16="http://schemas.microsoft.com/office/drawing/2014/main" id="{70621445-7048-4C15-950A-5298D58275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Medisch inhoudelijk</a:t>
            </a:r>
          </a:p>
          <a:p>
            <a:pPr eaLnBrk="1" hangingPunct="1"/>
            <a:r>
              <a:rPr lang="nl-NL" altLang="nl-NL"/>
              <a:t>Wetenschappelijk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60C8EFA8-9259-4DDF-8EE0-899809BB2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Examenvrees</a:t>
            </a:r>
          </a:p>
        </p:txBody>
      </p:sp>
      <p:sp>
        <p:nvSpPr>
          <p:cNvPr id="21507" name="Tijdelijke aanduiding voor inhoud 2">
            <a:extLst>
              <a:ext uri="{FF2B5EF4-FFF2-40B4-BE49-F238E27FC236}">
                <a16:creationId xmlns:a16="http://schemas.microsoft.com/office/drawing/2014/main" id="{0CE78ACF-EC06-4256-A2B8-B6A151DD5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Bij specifieke angst van het situationele type is propanolol 10-40mg 0,5-2u voor de betreffende situatie effectief gebleken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nl-NL" altLang="nl-NL"/>
          </a:p>
          <a:p>
            <a:pPr eaLnBrk="1" hangingPunct="1"/>
            <a:r>
              <a:rPr lang="nl-NL" altLang="nl-NL"/>
              <a:t>Juist</a:t>
            </a:r>
          </a:p>
          <a:p>
            <a:pPr eaLnBrk="1" hangingPunct="1"/>
            <a:r>
              <a:rPr lang="nl-NL" altLang="nl-NL"/>
              <a:t>Onjuist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D6D935A3-A988-467E-A660-D7D8C872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Essentiële tremor</a:t>
            </a:r>
          </a:p>
        </p:txBody>
      </p:sp>
      <p:sp>
        <p:nvSpPr>
          <p:cNvPr id="22531" name="Tijdelijke aanduiding voor inhoud 2">
            <a:extLst>
              <a:ext uri="{FF2B5EF4-FFF2-40B4-BE49-F238E27FC236}">
                <a16:creationId xmlns:a16="http://schemas.microsoft.com/office/drawing/2014/main" id="{6EC4FF29-18B1-4F59-B80F-DC7E8CFF4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341438"/>
            <a:ext cx="8229600" cy="5140325"/>
          </a:xfrm>
        </p:spPr>
        <p:txBody>
          <a:bodyPr/>
          <a:lstStyle/>
          <a:p>
            <a:pPr eaLnBrk="1" hangingPunct="1"/>
            <a:r>
              <a:rPr lang="nl-NL" altLang="nl-NL"/>
              <a:t>Het belangrijkste onderscheid met een Parkinson-tremor is dat de eerste in rust optreedt en bij Parkinson sprake is van een intentietremor	- juist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/>
              <a:t>					- onjuist</a:t>
            </a:r>
          </a:p>
          <a:p>
            <a:pPr eaLnBrk="1" hangingPunct="1"/>
            <a:r>
              <a:rPr lang="nl-NL" altLang="nl-NL"/>
              <a:t>B-blokkers geven een significante vermindering van de essentiële tremor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/>
              <a:t>					- Juist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/>
              <a:t>					- onjuist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nl-NL" altLang="nl-N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66F4C679-B4BF-472C-897A-CE3951469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Vasovagale collaps</a:t>
            </a:r>
          </a:p>
        </p:txBody>
      </p:sp>
      <p:sp>
        <p:nvSpPr>
          <p:cNvPr id="23555" name="Tijdelijke aanduiding voor inhoud 2">
            <a:extLst>
              <a:ext uri="{FF2B5EF4-FFF2-40B4-BE49-F238E27FC236}">
                <a16:creationId xmlns:a16="http://schemas.microsoft.com/office/drawing/2014/main" id="{28B819F8-6B96-4F9A-AAE4-3578ACC25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Welke symptomen zijn belangrijk om onderscheid te maken tussen vasovagale collaps en epilepsie?</a:t>
            </a:r>
          </a:p>
          <a:p>
            <a:pPr eaLnBrk="1" hangingPunct="1"/>
            <a:r>
              <a:rPr lang="nl-NL" altLang="nl-NL"/>
              <a:t>Trekkingen			juist/onjuist</a:t>
            </a:r>
          </a:p>
          <a:p>
            <a:pPr eaLnBrk="1" hangingPunct="1"/>
            <a:r>
              <a:rPr lang="nl-NL" altLang="nl-NL"/>
              <a:t>Urine- Incontinentie	juist/onjuist</a:t>
            </a:r>
          </a:p>
          <a:p>
            <a:pPr eaLnBrk="1" hangingPunct="1"/>
            <a:r>
              <a:rPr lang="nl-NL" altLang="nl-NL"/>
              <a:t>Tongbeet			juist/onjuist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A36C148A-C807-422D-B40F-7D52C6F2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Lab onderzoek:</a:t>
            </a:r>
          </a:p>
        </p:txBody>
      </p:sp>
      <p:sp>
        <p:nvSpPr>
          <p:cNvPr id="24579" name="Tijdelijke aanduiding voor inhoud 2">
            <a:extLst>
              <a:ext uri="{FF2B5EF4-FFF2-40B4-BE49-F238E27FC236}">
                <a16:creationId xmlns:a16="http://schemas.microsoft.com/office/drawing/2014/main" id="{23E0E592-A31B-40A7-9A46-BDE31D60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Als er een lage a priori kans is op ziekte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/>
              <a:t>	(bv bij moeheid op jonge leeftijd) is er een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/>
              <a:t>	hoge kans op fout positieve uitslagen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/>
              <a:t>		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/>
              <a:t>				 juist/ onjuist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6FA55A35-C7FE-414D-B064-4CD2FCF1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Oorschelp-hematoom</a:t>
            </a:r>
            <a:endParaRPr lang="nl-NL" altLang="nl-NL"/>
          </a:p>
        </p:txBody>
      </p:sp>
      <p:sp>
        <p:nvSpPr>
          <p:cNvPr id="25603" name="Tijdelijke aanduiding voor inhoud 2">
            <a:extLst>
              <a:ext uri="{FF2B5EF4-FFF2-40B4-BE49-F238E27FC236}">
                <a16:creationId xmlns:a16="http://schemas.microsoft.com/office/drawing/2014/main" id="{444B4581-E1E4-49C1-B78E-AF463343D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De behandeling van een hematoom in een oorschelp is expectatief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/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/>
              <a:t>			juist/onjuist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3">
            <a:extLst>
              <a:ext uri="{FF2B5EF4-FFF2-40B4-BE49-F238E27FC236}">
                <a16:creationId xmlns:a16="http://schemas.microsoft.com/office/drawing/2014/main" id="{EA777688-3FE7-4839-A742-699947F5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Chondrodermatitis nodularis</a:t>
            </a:r>
            <a:endParaRPr lang="nl-NL" altLang="nl-NL"/>
          </a:p>
        </p:txBody>
      </p:sp>
      <p:sp>
        <p:nvSpPr>
          <p:cNvPr id="26627" name="Tijdelijke aanduiding voor inhoud 4">
            <a:extLst>
              <a:ext uri="{FF2B5EF4-FFF2-40B4-BE49-F238E27FC236}">
                <a16:creationId xmlns:a16="http://schemas.microsoft.com/office/drawing/2014/main" id="{6CA91275-8320-47F6-BE38-2AA3A42E91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3" indent="-342900" eaLnBrk="1" hangingPunct="1">
              <a:buFont typeface="Arial" panose="020B0604020202020204" pitchFamily="34" charset="0"/>
              <a:buChar char="•"/>
            </a:pPr>
            <a:r>
              <a:rPr lang="nl-NL" altLang="nl-NL" sz="2800"/>
              <a:t>Een chondrodermatitis nodularis is</a:t>
            </a:r>
          </a:p>
          <a:p>
            <a:pPr marL="342900" lvl="3" indent="-342900" eaLnBrk="1" hangingPunct="1">
              <a:buFont typeface="Arial" panose="020B0604020202020204" pitchFamily="34" charset="0"/>
              <a:buNone/>
            </a:pPr>
            <a:r>
              <a:rPr lang="nl-NL" altLang="nl-NL" sz="2800"/>
              <a:t>	premaligne</a:t>
            </a:r>
          </a:p>
          <a:p>
            <a:pPr marL="342900" lvl="3" indent="-342900" eaLnBrk="1" hangingPunct="1">
              <a:buFont typeface="Arial" panose="020B0604020202020204" pitchFamily="34" charset="0"/>
              <a:buNone/>
            </a:pPr>
            <a:r>
              <a:rPr lang="nl-NL" altLang="nl-NL" sz="2800"/>
              <a:t>  </a:t>
            </a:r>
          </a:p>
          <a:p>
            <a:pPr marL="342900" lvl="3" indent="-342900" eaLnBrk="1" hangingPunct="1">
              <a:buFont typeface="Arial" panose="020B0604020202020204" pitchFamily="34" charset="0"/>
              <a:buNone/>
            </a:pPr>
            <a:r>
              <a:rPr lang="nl-NL" altLang="nl-NL" sz="2800"/>
              <a:t>         juist/ onjuist</a:t>
            </a:r>
          </a:p>
          <a:p>
            <a:pPr eaLnBrk="1" hangingPunct="1"/>
            <a:endParaRPr lang="nl-NL" altLang="nl-NL"/>
          </a:p>
        </p:txBody>
      </p:sp>
      <p:pic>
        <p:nvPicPr>
          <p:cNvPr id="26628" name="Tijdelijke aanduiding voor inhoud 5" descr="http://www.huidarts.com/patinfo/uploads/1040496542_Foto_chondrodermnoddq.jpg">
            <a:extLst>
              <a:ext uri="{FF2B5EF4-FFF2-40B4-BE49-F238E27FC236}">
                <a16:creationId xmlns:a16="http://schemas.microsoft.com/office/drawing/2014/main" id="{4E598F2E-7737-4BAC-AC4E-B1686FAF5CD5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4032250" cy="45370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4">
            <a:extLst>
              <a:ext uri="{FF2B5EF4-FFF2-40B4-BE49-F238E27FC236}">
                <a16:creationId xmlns:a16="http://schemas.microsoft.com/office/drawing/2014/main" id="{358991D1-14CA-45B0-A256-1948FB05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Cerumen</a:t>
            </a:r>
          </a:p>
        </p:txBody>
      </p:sp>
      <p:sp>
        <p:nvSpPr>
          <p:cNvPr id="27651" name="Tijdelijke aanduiding voor inhoud 5">
            <a:extLst>
              <a:ext uri="{FF2B5EF4-FFF2-40B4-BE49-F238E27FC236}">
                <a16:creationId xmlns:a16="http://schemas.microsoft.com/office/drawing/2014/main" id="{B18280F4-F2A7-43E9-8BBC-15A52C57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Wanneer cerumen niet bij de eerste keer te verwijderen is middels uitspuiten, dan is de volgende stap een voorbereiding van maximaal 3 dagen olie druppelen</a:t>
            </a:r>
          </a:p>
          <a:p>
            <a:pPr eaLnBrk="1" hangingPunct="1"/>
            <a:endParaRPr lang="nl-NL" altLang="nl-NL"/>
          </a:p>
          <a:p>
            <a:pPr lvl="4" eaLnBrk="1" hangingPunct="1">
              <a:buFont typeface="Arial" panose="020B0604020202020204" pitchFamily="34" charset="0"/>
              <a:buNone/>
            </a:pPr>
            <a:r>
              <a:rPr lang="nl-NL" altLang="nl-NL"/>
              <a:t>		</a:t>
            </a:r>
            <a:r>
              <a:rPr lang="nl-NL" altLang="nl-NL" sz="3200"/>
              <a:t>juist/ onjuist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>
            <a:extLst>
              <a:ext uri="{FF2B5EF4-FFF2-40B4-BE49-F238E27FC236}">
                <a16:creationId xmlns:a16="http://schemas.microsoft.com/office/drawing/2014/main" id="{B63D15AD-5B46-4EB0-A8EC-A7F64D3DD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DD hordeolum / chalazion</a:t>
            </a:r>
            <a:endParaRPr lang="nl-NL" altLang="nl-NL"/>
          </a:p>
        </p:txBody>
      </p:sp>
      <p:sp>
        <p:nvSpPr>
          <p:cNvPr id="28675" name="Tijdelijke aanduiding voor inhoud 2">
            <a:extLst>
              <a:ext uri="{FF2B5EF4-FFF2-40B4-BE49-F238E27FC236}">
                <a16:creationId xmlns:a16="http://schemas.microsoft.com/office/drawing/2014/main" id="{7C8CF7DE-5134-4B8C-B46A-BC82A9582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In tegenstelling tot een hordeolum is een chalazion vaak niet pijnlijk</a:t>
            </a:r>
          </a:p>
          <a:p>
            <a:pPr eaLnBrk="1" hangingPunct="1"/>
            <a:endParaRPr lang="nl-NL" altLang="nl-NL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/>
              <a:t>			juist/ onjuist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3">
            <a:extLst>
              <a:ext uri="{FF2B5EF4-FFF2-40B4-BE49-F238E27FC236}">
                <a16:creationId xmlns:a16="http://schemas.microsoft.com/office/drawing/2014/main" id="{E2ECEE39-C72F-4212-9DAD-7DE11BB2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Wat is dit?</a:t>
            </a:r>
          </a:p>
        </p:txBody>
      </p:sp>
      <p:sp>
        <p:nvSpPr>
          <p:cNvPr id="29699" name="Tijdelijke aanduiding voor inhoud 5">
            <a:extLst>
              <a:ext uri="{FF2B5EF4-FFF2-40B4-BE49-F238E27FC236}">
                <a16:creationId xmlns:a16="http://schemas.microsoft.com/office/drawing/2014/main" id="{2FF2B509-7F8E-4545-8DAD-A57EF23101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Deze aandoening wordt bij voorkeur chirurgisch verwijderd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Juist</a:t>
            </a:r>
          </a:p>
          <a:p>
            <a:pPr eaLnBrk="1" hangingPunct="1"/>
            <a:r>
              <a:rPr lang="nl-NL" altLang="nl-NL"/>
              <a:t>onjuist</a:t>
            </a:r>
          </a:p>
        </p:txBody>
      </p:sp>
      <p:pic>
        <p:nvPicPr>
          <p:cNvPr id="29700" name="Tijdelijke aanduiding voor inhoud 6" descr="http://1.bp.blogspot.com/-TcxTpRXvF1I/TyqGU8Ju7WI/AAAAAAAAAHc/TX2jdTWItXQ/s1600/Patrick+Mackey+Left+Eye.jpg">
            <a:extLst>
              <a:ext uri="{FF2B5EF4-FFF2-40B4-BE49-F238E27FC236}">
                <a16:creationId xmlns:a16="http://schemas.microsoft.com/office/drawing/2014/main" id="{E39DCC13-EA28-4325-8047-66BD62A89A0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57338"/>
            <a:ext cx="4038600" cy="389731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>
            <a:extLst>
              <a:ext uri="{FF2B5EF4-FFF2-40B4-BE49-F238E27FC236}">
                <a16:creationId xmlns:a16="http://schemas.microsoft.com/office/drawing/2014/main" id="{E7CED19B-B053-42CA-B6F0-9F687F86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Wat is dit?</a:t>
            </a:r>
          </a:p>
        </p:txBody>
      </p:sp>
      <p:sp>
        <p:nvSpPr>
          <p:cNvPr id="30723" name="Tijdelijke aanduiding voor inhoud 3">
            <a:extLst>
              <a:ext uri="{FF2B5EF4-FFF2-40B4-BE49-F238E27FC236}">
                <a16:creationId xmlns:a16="http://schemas.microsoft.com/office/drawing/2014/main" id="{C6827D84-0A5A-4C6B-9017-00AE5C548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2988"/>
          </a:xfrm>
        </p:spPr>
        <p:txBody>
          <a:bodyPr/>
          <a:lstStyle/>
          <a:p>
            <a:r>
              <a:rPr lang="nl-NL" altLang="nl-NL"/>
              <a:t>Er is een relatie tussen deze aandoening en het serum cholesterol</a:t>
            </a:r>
          </a:p>
          <a:p>
            <a:r>
              <a:rPr lang="nl-NL" altLang="nl-NL"/>
              <a:t>Juist/ onjuist</a:t>
            </a:r>
          </a:p>
          <a:p>
            <a:endParaRPr lang="nl-NL" altLang="nl-NL"/>
          </a:p>
          <a:p>
            <a:r>
              <a:rPr lang="nl-NL" altLang="nl-NL"/>
              <a:t>Het is zinvol om bij patiënten met deze afwijking cholesterol te laten bepalen</a:t>
            </a:r>
          </a:p>
          <a:p>
            <a:r>
              <a:rPr lang="nl-NL" altLang="nl-NL"/>
              <a:t>Juist/ onjuist</a:t>
            </a:r>
          </a:p>
        </p:txBody>
      </p:sp>
      <p:pic>
        <p:nvPicPr>
          <p:cNvPr id="30724" name="irc_mi" descr="http://www.huidziekten.nl/afbeeldingen/xanthelasma-1.jpg">
            <a:hlinkClick r:id="rId3"/>
            <a:extLst>
              <a:ext uri="{FF2B5EF4-FFF2-40B4-BE49-F238E27FC236}">
                <a16:creationId xmlns:a16="http://schemas.microsoft.com/office/drawing/2014/main" id="{75768D59-93A6-41DC-A1D5-B9280641C0A4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33600"/>
            <a:ext cx="4038600" cy="25193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3">
            <a:extLst>
              <a:ext uri="{FF2B5EF4-FFF2-40B4-BE49-F238E27FC236}">
                <a16:creationId xmlns:a16="http://schemas.microsoft.com/office/drawing/2014/main" id="{72D60F13-21E3-4C33-BF36-9084209C8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Wat zijn kleine kwalen?</a:t>
            </a:r>
          </a:p>
        </p:txBody>
      </p:sp>
      <p:sp>
        <p:nvSpPr>
          <p:cNvPr id="4099" name="Tijdelijke aanduiding voor inhoud 4">
            <a:extLst>
              <a:ext uri="{FF2B5EF4-FFF2-40B4-BE49-F238E27FC236}">
                <a16:creationId xmlns:a16="http://schemas.microsoft.com/office/drawing/2014/main" id="{6DA7D178-FF35-4363-8ABC-27B9CBC19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Ziekte die geen of maximaal 3 dagen ziekteverlof geeft</a:t>
            </a:r>
          </a:p>
          <a:p>
            <a:pPr eaLnBrk="1" hangingPunct="1"/>
            <a:r>
              <a:rPr lang="nl-NL" altLang="nl-NL"/>
              <a:t>Geen ernstige bedreiging voor de gezondheid</a:t>
            </a:r>
          </a:p>
          <a:p>
            <a:pPr eaLnBrk="1" hangingPunct="1"/>
            <a:r>
              <a:rPr lang="nl-NL" altLang="nl-NL"/>
              <a:t>Goede prognose</a:t>
            </a:r>
          </a:p>
          <a:p>
            <a:pPr eaLnBrk="1" hangingPunct="1"/>
            <a:r>
              <a:rPr lang="nl-NL" altLang="nl-NL"/>
              <a:t>In merendeel door de HA zelf behandeld</a:t>
            </a:r>
          </a:p>
          <a:p>
            <a:pPr eaLnBrk="1" hangingPunct="1"/>
            <a:r>
              <a:rPr lang="nl-NL" altLang="nl-NL"/>
              <a:t>Weinig aandacht voor in wetenschappelijke literatuur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>
            <a:extLst>
              <a:ext uri="{FF2B5EF4-FFF2-40B4-BE49-F238E27FC236}">
                <a16:creationId xmlns:a16="http://schemas.microsoft.com/office/drawing/2014/main" id="{E7B183F8-6B93-43D4-8B47-25C8D572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Tand uit de mond (bij kinderen)</a:t>
            </a:r>
          </a:p>
        </p:txBody>
      </p:sp>
      <p:sp>
        <p:nvSpPr>
          <p:cNvPr id="31747" name="Tijdelijke aanduiding voor inhoud 4">
            <a:extLst>
              <a:ext uri="{FF2B5EF4-FFF2-40B4-BE49-F238E27FC236}">
                <a16:creationId xmlns:a16="http://schemas.microsoft.com/office/drawing/2014/main" id="{A1CD8CE8-97D4-495C-8B25-3A5E8F879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nl-NL" altLang="nl-NL"/>
          </a:p>
          <a:p>
            <a:r>
              <a:rPr lang="nl-NL" altLang="nl-NL"/>
              <a:t>Een losse (blijvende) tand moet binnen 20 min teruggeplaatst worden in de mond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NL"/>
              <a:t>	juist/ onjuist</a:t>
            </a:r>
            <a:endParaRPr lang="nl-NL" altLang="nl-NL"/>
          </a:p>
          <a:p>
            <a:pPr>
              <a:buFont typeface="Arial" panose="020B0604020202020204" pitchFamily="34" charset="0"/>
              <a:buNone/>
            </a:pPr>
            <a:endParaRPr lang="nl-NL" altLang="nl-NL"/>
          </a:p>
          <a:p>
            <a:r>
              <a:rPr lang="nl-NL" altLang="nl-NL"/>
              <a:t>Bij een afgebroken melktand wordt deze ook</a:t>
            </a:r>
          </a:p>
          <a:p>
            <a:pPr>
              <a:buFont typeface="Arial" panose="020B0604020202020204" pitchFamily="34" charset="0"/>
              <a:buNone/>
            </a:pPr>
            <a:r>
              <a:rPr lang="nl-NL" altLang="nl-NL"/>
              <a:t>    bij voorkeur teruggeplaatst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NL"/>
              <a:t>	juist/ onjuist</a:t>
            </a:r>
            <a:endParaRPr lang="nl-NL" altLang="nl-NL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>
            <a:extLst>
              <a:ext uri="{FF2B5EF4-FFF2-40B4-BE49-F238E27FC236}">
                <a16:creationId xmlns:a16="http://schemas.microsoft.com/office/drawing/2014/main" id="{18373F7A-726C-41DB-B105-3164F3BE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Wat is dit?</a:t>
            </a:r>
          </a:p>
        </p:txBody>
      </p:sp>
      <p:sp>
        <p:nvSpPr>
          <p:cNvPr id="32771" name="Tijdelijke aanduiding voor inhoud 3">
            <a:extLst>
              <a:ext uri="{FF2B5EF4-FFF2-40B4-BE49-F238E27FC236}">
                <a16:creationId xmlns:a16="http://schemas.microsoft.com/office/drawing/2014/main" id="{3E937458-B6BB-440B-B493-20D808711B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altLang="nl-NL"/>
              <a:t>Deze aandoening verdwijnt spontaan in de meerderheid van de gevallen</a:t>
            </a:r>
          </a:p>
          <a:p>
            <a:pPr>
              <a:buFont typeface="Arial" panose="020B0604020202020204" pitchFamily="34" charset="0"/>
              <a:buNone/>
            </a:pPr>
            <a:endParaRPr lang="nl-NL" altLang="nl-NL"/>
          </a:p>
          <a:p>
            <a:r>
              <a:rPr lang="nl-NL" altLang="nl-NL"/>
              <a:t>Juist</a:t>
            </a:r>
          </a:p>
          <a:p>
            <a:r>
              <a:rPr lang="nl-NL" altLang="nl-NL"/>
              <a:t>Onjuist</a:t>
            </a:r>
          </a:p>
        </p:txBody>
      </p:sp>
      <p:pic>
        <p:nvPicPr>
          <p:cNvPr id="32772" name="irc_mi" descr="http://www.huidziekten.nl/afbeeldingen/mucocele3.jpg">
            <a:hlinkClick r:id="rId3"/>
            <a:extLst>
              <a:ext uri="{FF2B5EF4-FFF2-40B4-BE49-F238E27FC236}">
                <a16:creationId xmlns:a16="http://schemas.microsoft.com/office/drawing/2014/main" id="{DFFD3C60-7BFB-4CF1-8160-76F7B0720928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133600"/>
            <a:ext cx="3960813" cy="29003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4">
            <a:extLst>
              <a:ext uri="{FF2B5EF4-FFF2-40B4-BE49-F238E27FC236}">
                <a16:creationId xmlns:a16="http://schemas.microsoft.com/office/drawing/2014/main" id="{D5C93681-BBBF-40A3-A8D1-FD63F8E6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Foetor ex ore</a:t>
            </a:r>
          </a:p>
        </p:txBody>
      </p:sp>
      <p:sp>
        <p:nvSpPr>
          <p:cNvPr id="33795" name="Tijdelijke aanduiding voor inhoud 5">
            <a:extLst>
              <a:ext uri="{FF2B5EF4-FFF2-40B4-BE49-F238E27FC236}">
                <a16:creationId xmlns:a16="http://schemas.microsoft.com/office/drawing/2014/main" id="{11FFA121-EB8C-42D5-9724-01A992B05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/>
              <a:t>De belangrijkste bron van foetor ex ore is de tong</a:t>
            </a:r>
          </a:p>
          <a:p>
            <a:pPr>
              <a:buFont typeface="Arial" panose="020B0604020202020204" pitchFamily="34" charset="0"/>
              <a:buNone/>
            </a:pPr>
            <a:endParaRPr lang="nl-NL" altLang="nl-NL"/>
          </a:p>
          <a:p>
            <a:r>
              <a:rPr lang="nl-NL" altLang="nl-NL"/>
              <a:t>Juist</a:t>
            </a:r>
          </a:p>
          <a:p>
            <a:r>
              <a:rPr lang="nl-NL" altLang="nl-NL"/>
              <a:t>Onjuist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id="{1F8EB5B3-92EA-4882-911D-B91D70B2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Ragaden aan de mondhoeken/ perleche</a:t>
            </a:r>
          </a:p>
        </p:txBody>
      </p:sp>
      <p:sp>
        <p:nvSpPr>
          <p:cNvPr id="34819" name="Tijdelijke aanduiding voor tekst 3">
            <a:extLst>
              <a:ext uri="{FF2B5EF4-FFF2-40B4-BE49-F238E27FC236}">
                <a16:creationId xmlns:a16="http://schemas.microsoft.com/office/drawing/2014/main" id="{2C31365A-4B40-4FA9-84D4-6BD9DA7A3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34820" name="Tijdelijke aanduiding voor tekst 5">
            <a:extLst>
              <a:ext uri="{FF2B5EF4-FFF2-40B4-BE49-F238E27FC236}">
                <a16:creationId xmlns:a16="http://schemas.microsoft.com/office/drawing/2014/main" id="{BB8115EF-1041-434A-9DEF-553A01EC9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34821" name="Tijdelijke aanduiding voor inhoud 6">
            <a:extLst>
              <a:ext uri="{FF2B5EF4-FFF2-40B4-BE49-F238E27FC236}">
                <a16:creationId xmlns:a16="http://schemas.microsoft.com/office/drawing/2014/main" id="{68B71CF4-3ADF-4958-94E0-B2B25C3AC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205038"/>
            <a:ext cx="4041775" cy="4392612"/>
          </a:xfrm>
        </p:spPr>
        <p:txBody>
          <a:bodyPr/>
          <a:lstStyle/>
          <a:p>
            <a:r>
              <a:rPr lang="nl-NL" altLang="nl-NL" sz="3200"/>
              <a:t>Behandeling met antimycotische of evt antibiotische creme is meestal effektief</a:t>
            </a:r>
          </a:p>
          <a:p>
            <a:endParaRPr lang="nl-NL" altLang="nl-NL" sz="3200"/>
          </a:p>
          <a:p>
            <a:r>
              <a:rPr lang="nl-NL" altLang="nl-NL" sz="3200"/>
              <a:t>Juist</a:t>
            </a:r>
          </a:p>
          <a:p>
            <a:r>
              <a:rPr lang="nl-NL" altLang="nl-NL" sz="3200"/>
              <a:t>Onjuist</a:t>
            </a:r>
          </a:p>
          <a:p>
            <a:pPr>
              <a:buFont typeface="Arial" panose="020B0604020202020204" pitchFamily="34" charset="0"/>
              <a:buNone/>
            </a:pPr>
            <a:endParaRPr lang="nl-NL" altLang="nl-NL"/>
          </a:p>
        </p:txBody>
      </p:sp>
      <p:pic>
        <p:nvPicPr>
          <p:cNvPr id="34822" name="irc_mi" descr="http://www.tandarts.nl/public/old/mondafwijkingen/cheilitisangularis.jpg">
            <a:hlinkClick r:id="rId3"/>
            <a:extLst>
              <a:ext uri="{FF2B5EF4-FFF2-40B4-BE49-F238E27FC236}">
                <a16:creationId xmlns:a16="http://schemas.microsoft.com/office/drawing/2014/main" id="{28BDCAEF-FD16-44EC-9439-1358A8E427ED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4102100" cy="3795712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6">
            <a:extLst>
              <a:ext uri="{FF2B5EF4-FFF2-40B4-BE49-F238E27FC236}">
                <a16:creationId xmlns:a16="http://schemas.microsoft.com/office/drawing/2014/main" id="{17216915-A4E9-479B-9A69-302259DB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Koortslip</a:t>
            </a:r>
          </a:p>
        </p:txBody>
      </p:sp>
      <p:sp>
        <p:nvSpPr>
          <p:cNvPr id="35843" name="Tijdelijke aanduiding voor inhoud 8">
            <a:extLst>
              <a:ext uri="{FF2B5EF4-FFF2-40B4-BE49-F238E27FC236}">
                <a16:creationId xmlns:a16="http://schemas.microsoft.com/office/drawing/2014/main" id="{407BA12A-170A-4651-975B-B1B570B751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altLang="nl-NL" sz="3600"/>
              <a:t>Aciclovir bekort de genezingsduur met 3 dagen</a:t>
            </a:r>
          </a:p>
          <a:p>
            <a:endParaRPr lang="en-US" altLang="nl-NL" sz="3600"/>
          </a:p>
          <a:p>
            <a:r>
              <a:rPr lang="en-US" altLang="nl-NL" sz="3600"/>
              <a:t>Juist</a:t>
            </a:r>
          </a:p>
          <a:p>
            <a:r>
              <a:rPr lang="en-US" altLang="nl-NL" sz="3600"/>
              <a:t>Onjuist</a:t>
            </a:r>
            <a:endParaRPr lang="nl-NL" altLang="nl-NL" sz="3600"/>
          </a:p>
        </p:txBody>
      </p:sp>
      <p:pic>
        <p:nvPicPr>
          <p:cNvPr id="35844" name="irc_mi" descr="http://upload.wikimedia.org/wikipedia/commons/d/da/Herpes(PHIL_1573_lores).jpg">
            <a:hlinkClick r:id="rId3"/>
            <a:extLst>
              <a:ext uri="{FF2B5EF4-FFF2-40B4-BE49-F238E27FC236}">
                <a16:creationId xmlns:a16="http://schemas.microsoft.com/office/drawing/2014/main" id="{D2CF8746-E99D-40CE-947C-C81AD166A1A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60625"/>
            <a:ext cx="4038600" cy="280511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4">
            <a:extLst>
              <a:ext uri="{FF2B5EF4-FFF2-40B4-BE49-F238E27FC236}">
                <a16:creationId xmlns:a16="http://schemas.microsoft.com/office/drawing/2014/main" id="{85B519B7-FE4A-426B-90CF-3739A70A5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Gynaecomastie bij mannen</a:t>
            </a:r>
          </a:p>
        </p:txBody>
      </p:sp>
      <p:sp>
        <p:nvSpPr>
          <p:cNvPr id="36867" name="Tijdelijke aanduiding voor inhoud 5">
            <a:extLst>
              <a:ext uri="{FF2B5EF4-FFF2-40B4-BE49-F238E27FC236}">
                <a16:creationId xmlns:a16="http://schemas.microsoft.com/office/drawing/2014/main" id="{CD3896CB-FFE9-4413-89F6-3EDEA0A70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r>
              <a:rPr lang="nl-NL" altLang="nl-NL"/>
              <a:t>Gynaecomastie komt bij ongeveer 20% van de jongens voor in de leeftijd van 10-15 jaar</a:t>
            </a:r>
          </a:p>
          <a:p>
            <a:r>
              <a:rPr lang="nl-NL" altLang="nl-NL"/>
              <a:t>Juist</a:t>
            </a:r>
          </a:p>
          <a:p>
            <a:r>
              <a:rPr lang="nl-NL" altLang="nl-NL"/>
              <a:t>Onjuist</a:t>
            </a:r>
          </a:p>
          <a:p>
            <a:endParaRPr lang="nl-NL" altLang="nl-NL"/>
          </a:p>
          <a:p>
            <a:r>
              <a:rPr lang="nl-NL" altLang="nl-NL"/>
              <a:t>Gynaecomastie in de puberteit verdwijnt spontaan binnen 2 jaar bij 92% van de jongens</a:t>
            </a:r>
          </a:p>
          <a:p>
            <a:r>
              <a:rPr lang="nl-NL" altLang="nl-NL"/>
              <a:t>juist</a:t>
            </a:r>
          </a:p>
          <a:p>
            <a:r>
              <a:rPr lang="nl-NL" altLang="nl-NL"/>
              <a:t>Onjuist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>
            <a:extLst>
              <a:ext uri="{FF2B5EF4-FFF2-40B4-BE49-F238E27FC236}">
                <a16:creationId xmlns:a16="http://schemas.microsoft.com/office/drawing/2014/main" id="{C85F8B57-FADC-4FBB-BB0B-E0FC996E3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Tepelkloven:</a:t>
            </a:r>
          </a:p>
        </p:txBody>
      </p:sp>
      <p:sp>
        <p:nvSpPr>
          <p:cNvPr id="37891" name="Tijdelijke aanduiding voor inhoud 2">
            <a:extLst>
              <a:ext uri="{FF2B5EF4-FFF2-40B4-BE49-F238E27FC236}">
                <a16:creationId xmlns:a16="http://schemas.microsoft.com/office/drawing/2014/main" id="{96E72E37-2DEA-4ABE-B96D-2064332A0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nl-NL" altLang="nl-NL" sz="2800"/>
              <a:t>De belangrijkste oorzaak van tepelkloven is verkeerd aanleggen van de baby</a:t>
            </a:r>
          </a:p>
          <a:p>
            <a:pPr>
              <a:buFont typeface="Arial" panose="020B0604020202020204" pitchFamily="34" charset="0"/>
              <a:buNone/>
            </a:pPr>
            <a:r>
              <a:rPr lang="nl-NL" altLang="nl-NL" sz="2800"/>
              <a:t>	Juist/ onjuist</a:t>
            </a:r>
          </a:p>
          <a:p>
            <a:r>
              <a:rPr lang="nl-NL" altLang="nl-NL" sz="2800"/>
              <a:t>Bij spruw bij de baby moeten de tepels van de moeder ook mee behandeld worden</a:t>
            </a:r>
          </a:p>
          <a:p>
            <a:pPr>
              <a:buFont typeface="Arial" panose="020B0604020202020204" pitchFamily="34" charset="0"/>
              <a:buNone/>
            </a:pPr>
            <a:r>
              <a:rPr lang="nl-NL" altLang="nl-NL" sz="2800"/>
              <a:t>	Juist/ onjuist</a:t>
            </a:r>
          </a:p>
          <a:p>
            <a:r>
              <a:rPr lang="nl-NL" altLang="nl-NL" sz="2800"/>
              <a:t>Er bestaat geen wetenschappelijke onderbouwing voor het nut van tepelhoedjes, zalven of andere therapie</a:t>
            </a:r>
          </a:p>
          <a:p>
            <a:pPr>
              <a:buFont typeface="Arial" panose="020B0604020202020204" pitchFamily="34" charset="0"/>
              <a:buNone/>
            </a:pPr>
            <a:r>
              <a:rPr lang="nl-NL" altLang="nl-NL" sz="2800"/>
              <a:t>	Juist/ onjuist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>
            <a:extLst>
              <a:ext uri="{FF2B5EF4-FFF2-40B4-BE49-F238E27FC236}">
                <a16:creationId xmlns:a16="http://schemas.microsoft.com/office/drawing/2014/main" id="{21293909-AACE-4647-9DDA-EDFA8B65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Hemospermie</a:t>
            </a:r>
          </a:p>
        </p:txBody>
      </p:sp>
      <p:sp>
        <p:nvSpPr>
          <p:cNvPr id="38915" name="Tijdelijke aanduiding voor inhoud 2">
            <a:extLst>
              <a:ext uri="{FF2B5EF4-FFF2-40B4-BE49-F238E27FC236}">
                <a16:creationId xmlns:a16="http://schemas.microsoft.com/office/drawing/2014/main" id="{964A1658-C9D1-4E7F-B170-DEB19B8C6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nl-NL" altLang="nl-NL"/>
              <a:t>Het voorkomen van hemospermie is in 15% van de gevallen eenmalig </a:t>
            </a:r>
          </a:p>
          <a:p>
            <a:pPr>
              <a:buFont typeface="Arial" panose="020B0604020202020204" pitchFamily="34" charset="0"/>
              <a:buNone/>
            </a:pPr>
            <a:r>
              <a:rPr lang="nl-NL" altLang="nl-NL"/>
              <a:t>	juist/ onjuist</a:t>
            </a:r>
          </a:p>
          <a:p>
            <a:endParaRPr lang="nl-NL" altLang="nl-NL"/>
          </a:p>
          <a:p>
            <a:r>
              <a:rPr lang="nl-NL" altLang="nl-NL"/>
              <a:t>Bij eenmalige hemospermie zonder afwijkingen bij lichamelijk onderzoek wordt een afwachtend beleid gevoerd</a:t>
            </a:r>
          </a:p>
          <a:p>
            <a:pPr>
              <a:buFont typeface="Arial" panose="020B0604020202020204" pitchFamily="34" charset="0"/>
              <a:buNone/>
            </a:pPr>
            <a:r>
              <a:rPr lang="nl-NL" altLang="nl-NL"/>
              <a:t>	juist/ onjuist</a:t>
            </a:r>
          </a:p>
          <a:p>
            <a:pPr>
              <a:buFont typeface="Arial" panose="020B0604020202020204" pitchFamily="34" charset="0"/>
              <a:buNone/>
            </a:pPr>
            <a:endParaRPr lang="nl-NL" altLang="nl-NL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>
            <a:extLst>
              <a:ext uri="{FF2B5EF4-FFF2-40B4-BE49-F238E27FC236}">
                <a16:creationId xmlns:a16="http://schemas.microsoft.com/office/drawing/2014/main" id="{F21A177C-6758-47BE-8099-26432273D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nl-NL" altLang="nl-NL"/>
              <a:t>Bij deze aandoening moet SOA diagnostiek ingezet worden:</a:t>
            </a:r>
            <a:br>
              <a:rPr lang="nl-NL" altLang="nl-NL"/>
            </a:br>
            <a:endParaRPr lang="nl-NL" altLang="nl-NL"/>
          </a:p>
        </p:txBody>
      </p:sp>
      <p:pic>
        <p:nvPicPr>
          <p:cNvPr id="39939" name="Tijdelijke aanduiding voor inhoud 3" descr="https://encrypted-tbn2.gstatic.com/images?q=tbn:ANd9GcQ48F0ikba_U7i7Uxzk_nQhQoawXDJhcXN1naMe5SpniHV8QBKm">
            <a:hlinkClick r:id="rId3"/>
            <a:extLst>
              <a:ext uri="{FF2B5EF4-FFF2-40B4-BE49-F238E27FC236}">
                <a16:creationId xmlns:a16="http://schemas.microsoft.com/office/drawing/2014/main" id="{4683DC72-461D-4E26-AFA2-55C80C4F4C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4"/>
          <a:stretch>
            <a:fillRect/>
          </a:stretch>
        </p:blipFill>
        <p:spPr>
          <a:xfrm>
            <a:off x="323850" y="2565400"/>
            <a:ext cx="6840538" cy="3455988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3">
            <a:extLst>
              <a:ext uri="{FF2B5EF4-FFF2-40B4-BE49-F238E27FC236}">
                <a16:creationId xmlns:a16="http://schemas.microsoft.com/office/drawing/2014/main" id="{DC72C13D-76A2-48E9-80E1-99A2F661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Ganglion</a:t>
            </a:r>
          </a:p>
        </p:txBody>
      </p:sp>
      <p:sp>
        <p:nvSpPr>
          <p:cNvPr id="40963" name="Tijdelijke aanduiding voor inhoud 5">
            <a:extLst>
              <a:ext uri="{FF2B5EF4-FFF2-40B4-BE49-F238E27FC236}">
                <a16:creationId xmlns:a16="http://schemas.microsoft.com/office/drawing/2014/main" id="{042D4582-28DC-4970-A0B7-EFDE44A3A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6100" y="1600200"/>
            <a:ext cx="4330700" cy="4525963"/>
          </a:xfrm>
        </p:spPr>
        <p:txBody>
          <a:bodyPr/>
          <a:lstStyle/>
          <a:p>
            <a:r>
              <a:rPr lang="nl-NL" altLang="nl-NL"/>
              <a:t>De helft van de ganglia verdwijnt spontaan in 5 jaar</a:t>
            </a:r>
          </a:p>
          <a:p>
            <a:r>
              <a:rPr lang="nl-NL" altLang="nl-NL"/>
              <a:t>Juist/onjuist</a:t>
            </a:r>
          </a:p>
          <a:p>
            <a:endParaRPr lang="nl-NL" altLang="nl-NL"/>
          </a:p>
          <a:p>
            <a:r>
              <a:rPr lang="nl-NL" altLang="nl-NL"/>
              <a:t>Aspireren is de eerste keus van behandeling</a:t>
            </a:r>
          </a:p>
          <a:p>
            <a:r>
              <a:rPr lang="nl-NL" altLang="nl-NL"/>
              <a:t>Juist/ onjuist</a:t>
            </a:r>
          </a:p>
        </p:txBody>
      </p:sp>
      <p:pic>
        <p:nvPicPr>
          <p:cNvPr id="40964" name="irc_mi" descr="http://www.rijnstate.nl/upload_mm/c/3/e/10572_fullimage_ganglioncyst.jpg">
            <a:hlinkClick r:id="rId3"/>
            <a:extLst>
              <a:ext uri="{FF2B5EF4-FFF2-40B4-BE49-F238E27FC236}">
                <a16:creationId xmlns:a16="http://schemas.microsoft.com/office/drawing/2014/main" id="{ADA01AB6-04C1-4C23-8F44-4D679B2CBA7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2205038"/>
            <a:ext cx="3505200" cy="28003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59C8C4E7-8E5E-4F42-A27D-51F9C58E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Brandwonden</a:t>
            </a:r>
          </a:p>
        </p:txBody>
      </p:sp>
      <p:sp>
        <p:nvSpPr>
          <p:cNvPr id="5123" name="Tijdelijke aanduiding voor inhoud 4">
            <a:extLst>
              <a:ext uri="{FF2B5EF4-FFF2-40B4-BE49-F238E27FC236}">
                <a16:creationId xmlns:a16="http://schemas.microsoft.com/office/drawing/2014/main" id="{052FCEF7-7C25-407D-A863-D515EC6E2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9475" y="1600200"/>
            <a:ext cx="5267325" cy="4525963"/>
          </a:xfrm>
        </p:spPr>
        <p:txBody>
          <a:bodyPr/>
          <a:lstStyle/>
          <a:p>
            <a:pPr eaLnBrk="1" hangingPunct="1"/>
            <a:r>
              <a:rPr lang="nl-NL" altLang="nl-NL"/>
              <a:t>Sulfadiazidezalf (flammazine) is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/>
              <a:t>	beter dan behandeling met      vette gazen bij oppervlakkige brandwonden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Juist  (petje op)</a:t>
            </a:r>
          </a:p>
          <a:p>
            <a:pPr eaLnBrk="1" hangingPunct="1"/>
            <a:r>
              <a:rPr lang="nl-NL" altLang="nl-NL"/>
              <a:t>Onjuist (petje af)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/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nl-NL" altLang="nl-NL"/>
          </a:p>
        </p:txBody>
      </p:sp>
      <p:pic>
        <p:nvPicPr>
          <p:cNvPr id="5124" name="Tijdelijke aanduiding voor inhoud 5" descr="http://static2.goedgevoel.be/static/photo/2009/11/4/13/media_xl_2289853.jpg">
            <a:extLst>
              <a:ext uri="{FF2B5EF4-FFF2-40B4-BE49-F238E27FC236}">
                <a16:creationId xmlns:a16="http://schemas.microsoft.com/office/drawing/2014/main" id="{DB411DBA-A268-4ECB-97F3-2D3897550C9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33600"/>
            <a:ext cx="2530475" cy="2871788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>
            <a:extLst>
              <a:ext uri="{FF2B5EF4-FFF2-40B4-BE49-F238E27FC236}">
                <a16:creationId xmlns:a16="http://schemas.microsoft.com/office/drawing/2014/main" id="{10F0017A-84A2-4575-BDB3-4B89EB391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Leukonychia punctata en striata</a:t>
            </a:r>
          </a:p>
        </p:txBody>
      </p:sp>
      <p:sp>
        <p:nvSpPr>
          <p:cNvPr id="41987" name="Tijdelijke aanduiding voor inhoud 4">
            <a:extLst>
              <a:ext uri="{FF2B5EF4-FFF2-40B4-BE49-F238E27FC236}">
                <a16:creationId xmlns:a16="http://schemas.microsoft.com/office/drawing/2014/main" id="{065395D2-3234-4B07-98C7-F3F3CFB624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nl-NL" altLang="nl-NL"/>
          </a:p>
          <a:p>
            <a:r>
              <a:rPr lang="nl-NL" altLang="nl-NL"/>
              <a:t>Hebben te maken met kalktekort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NL"/>
              <a:t>	juist/onjuist</a:t>
            </a:r>
            <a:endParaRPr lang="nl-NL" altLang="nl-NL"/>
          </a:p>
          <a:p>
            <a:pPr>
              <a:buFont typeface="Arial" panose="020B0604020202020204" pitchFamily="34" charset="0"/>
              <a:buNone/>
            </a:pPr>
            <a:endParaRPr lang="nl-NL" altLang="nl-NL"/>
          </a:p>
          <a:p>
            <a:r>
              <a:rPr lang="nl-NL" altLang="nl-NL"/>
              <a:t>Worden meestal veroorzaakt door onderliggende ziekte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NL"/>
              <a:t>	juist/ onjuist</a:t>
            </a:r>
            <a:endParaRPr lang="nl-NL" altLang="nl-NL"/>
          </a:p>
          <a:p>
            <a:endParaRPr lang="nl-NL" altLang="nl-NL"/>
          </a:p>
          <a:p>
            <a:endParaRPr lang="nl-NL" altLang="nl-NL"/>
          </a:p>
        </p:txBody>
      </p:sp>
      <p:pic>
        <p:nvPicPr>
          <p:cNvPr id="41988" name="Tijdelijke aanduiding voor inhoud 5" descr="http://www.huidziekten.nl/afbeeldingen/nagelafwijkingen/leukonychia-striata-1.jpg">
            <a:extLst>
              <a:ext uri="{FF2B5EF4-FFF2-40B4-BE49-F238E27FC236}">
                <a16:creationId xmlns:a16="http://schemas.microsoft.com/office/drawing/2014/main" id="{B68D5ADE-DA72-4281-83AA-39E6C811E794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149725"/>
            <a:ext cx="3311525" cy="2303463"/>
          </a:xfrm>
        </p:spPr>
      </p:pic>
      <p:pic>
        <p:nvPicPr>
          <p:cNvPr id="41989" name="irc_mi" descr="http://i39.photobucket.com/albums/e164/flikkenalbum/0935.png">
            <a:hlinkClick r:id="rId4"/>
            <a:extLst>
              <a:ext uri="{FF2B5EF4-FFF2-40B4-BE49-F238E27FC236}">
                <a16:creationId xmlns:a16="http://schemas.microsoft.com/office/drawing/2014/main" id="{EAD35F27-9427-424C-B9E2-E558FFEF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3115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4">
            <a:extLst>
              <a:ext uri="{FF2B5EF4-FFF2-40B4-BE49-F238E27FC236}">
                <a16:creationId xmlns:a16="http://schemas.microsoft.com/office/drawing/2014/main" id="{EE293522-43D0-49A9-B81E-9EC88153EC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l-NL" sz="8000"/>
              <a:t>Oedeem benen</a:t>
            </a:r>
            <a:endParaRPr lang="nl-NL" altLang="nl-NL" sz="800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AEEF011E-E812-4A48-85AE-17AFE089D5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9600" dirty="0"/>
              <a:t>DD</a:t>
            </a:r>
            <a:endParaRPr lang="nl-NL" sz="9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>
            <a:extLst>
              <a:ext uri="{FF2B5EF4-FFF2-40B4-BE49-F238E27FC236}">
                <a16:creationId xmlns:a16="http://schemas.microsoft.com/office/drawing/2014/main" id="{D37C4537-5F5E-4E3D-90D9-35C58EAB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en-US" altLang="nl-NL"/>
              <a:t>Oedeem benen DD</a:t>
            </a:r>
            <a:endParaRPr lang="nl-NL" altLang="nl-NL"/>
          </a:p>
        </p:txBody>
      </p:sp>
      <p:sp>
        <p:nvSpPr>
          <p:cNvPr id="44035" name="Tijdelijke aanduiding voor inhoud 2">
            <a:extLst>
              <a:ext uri="{FF2B5EF4-FFF2-40B4-BE49-F238E27FC236}">
                <a16:creationId xmlns:a16="http://schemas.microsoft.com/office/drawing/2014/main" id="{6ADD3D61-683F-442F-A848-36BC3A27E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805487"/>
          </a:xfrm>
        </p:spPr>
        <p:txBody>
          <a:bodyPr/>
          <a:lstStyle/>
          <a:p>
            <a:r>
              <a:rPr lang="en-US" altLang="nl-NL"/>
              <a:t>Na een trauma</a:t>
            </a:r>
          </a:p>
          <a:p>
            <a:r>
              <a:rPr lang="en-US" altLang="nl-NL"/>
              <a:t>Door infektie </a:t>
            </a:r>
          </a:p>
          <a:p>
            <a:r>
              <a:rPr lang="en-US" altLang="nl-NL"/>
              <a:t>Trombose</a:t>
            </a:r>
          </a:p>
          <a:p>
            <a:r>
              <a:rPr lang="en-US" altLang="nl-NL"/>
              <a:t>Hartfalen</a:t>
            </a:r>
          </a:p>
          <a:p>
            <a:r>
              <a:rPr lang="en-US" altLang="nl-NL"/>
              <a:t>Veneuze insufficientie</a:t>
            </a:r>
          </a:p>
          <a:p>
            <a:r>
              <a:rPr lang="en-US" altLang="nl-NL"/>
              <a:t>Levercirrose</a:t>
            </a:r>
          </a:p>
          <a:p>
            <a:r>
              <a:rPr lang="en-US" altLang="nl-NL"/>
              <a:t>Medicatie</a:t>
            </a:r>
          </a:p>
          <a:p>
            <a:r>
              <a:rPr lang="en-US" altLang="nl-NL"/>
              <a:t>Idiopatisch</a:t>
            </a:r>
          </a:p>
          <a:p>
            <a:r>
              <a:rPr lang="en-US" altLang="nl-NL"/>
              <a:t>Hypothyreoidie</a:t>
            </a:r>
          </a:p>
          <a:p>
            <a:r>
              <a:rPr lang="en-US" altLang="nl-NL"/>
              <a:t>Iipo-oedeem</a:t>
            </a:r>
          </a:p>
          <a:p>
            <a:r>
              <a:rPr lang="en-US" altLang="nl-NL"/>
              <a:t>lymfdrainageprobleem</a:t>
            </a:r>
          </a:p>
          <a:p>
            <a:pPr>
              <a:buFont typeface="Arial" panose="020B0604020202020204" pitchFamily="34" charset="0"/>
              <a:buNone/>
            </a:pPr>
            <a:endParaRPr lang="nl-NL" altLang="nl-NL"/>
          </a:p>
        </p:txBody>
      </p:sp>
      <p:sp>
        <p:nvSpPr>
          <p:cNvPr id="44036" name="Tijdelijke aanduiding voor inhoud 3">
            <a:extLst>
              <a:ext uri="{FF2B5EF4-FFF2-40B4-BE49-F238E27FC236}">
                <a16:creationId xmlns:a16="http://schemas.microsoft.com/office/drawing/2014/main" id="{D75B9E62-1FC3-452D-8D3D-DA4411BD85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nl-NL" sz="4800"/>
          </a:p>
          <a:p>
            <a:r>
              <a:rPr lang="en-US" altLang="nl-NL" sz="4800"/>
              <a:t>Pitting</a:t>
            </a:r>
          </a:p>
          <a:p>
            <a:pPr>
              <a:buFont typeface="Arial" panose="020B0604020202020204" pitchFamily="34" charset="0"/>
              <a:buNone/>
            </a:pPr>
            <a:endParaRPr lang="en-US" altLang="nl-NL" sz="4800"/>
          </a:p>
          <a:p>
            <a:pPr>
              <a:buFont typeface="Arial" panose="020B0604020202020204" pitchFamily="34" charset="0"/>
              <a:buNone/>
            </a:pPr>
            <a:endParaRPr lang="en-US" altLang="nl-NL" sz="4800"/>
          </a:p>
          <a:p>
            <a:r>
              <a:rPr lang="en-US" altLang="nl-NL" sz="4800"/>
              <a:t>Non Pitting</a:t>
            </a:r>
            <a:endParaRPr lang="nl-NL" altLang="nl-NL" sz="4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>
            <a:extLst>
              <a:ext uri="{FF2B5EF4-FFF2-40B4-BE49-F238E27FC236}">
                <a16:creationId xmlns:a16="http://schemas.microsoft.com/office/drawing/2014/main" id="{E4FD6DC1-F3B3-49B2-A72D-88A9C95B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Oedeem benen</a:t>
            </a:r>
            <a:endParaRPr lang="nl-NL" altLang="nl-NL"/>
          </a:p>
        </p:txBody>
      </p:sp>
      <p:sp>
        <p:nvSpPr>
          <p:cNvPr id="45059" name="Tijdelijke aanduiding voor inhoud 2">
            <a:extLst>
              <a:ext uri="{FF2B5EF4-FFF2-40B4-BE49-F238E27FC236}">
                <a16:creationId xmlns:a16="http://schemas.microsoft.com/office/drawing/2014/main" id="{34CF4B2C-EF6B-4CD7-9919-48E14E984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/>
              <a:t>In de meeste gevallen kan geen oorzaak gevonden worden voor oedeem op jongere leeftijd (25-65 jr)   juist/ onjuist</a:t>
            </a:r>
          </a:p>
          <a:p>
            <a:r>
              <a:rPr lang="en-US" altLang="nl-NL"/>
              <a:t>Steunkousen zijn niet bewezen effectief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NL"/>
              <a:t>    bij idiopatisch oedeem   juist/ onjuist</a:t>
            </a:r>
          </a:p>
          <a:p>
            <a:r>
              <a:rPr lang="en-US" altLang="nl-NL"/>
              <a:t>Spironolacton is eerste keus diureticum bij behandeling van idiopatisch eczeem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NL"/>
              <a:t>	juist/ onjuist</a:t>
            </a:r>
            <a:endParaRPr lang="nl-NL" altLang="nl-NL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>
            <a:extLst>
              <a:ext uri="{FF2B5EF4-FFF2-40B4-BE49-F238E27FC236}">
                <a16:creationId xmlns:a16="http://schemas.microsoft.com/office/drawing/2014/main" id="{A99D3011-1289-46DA-8250-CF4F43E36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lipo-oedeem</a:t>
            </a:r>
            <a:endParaRPr lang="nl-NL" altLang="nl-NL"/>
          </a:p>
        </p:txBody>
      </p:sp>
      <p:sp>
        <p:nvSpPr>
          <p:cNvPr id="46083" name="Tijdelijke aanduiding voor inhoud 2">
            <a:extLst>
              <a:ext uri="{FF2B5EF4-FFF2-40B4-BE49-F238E27FC236}">
                <a16:creationId xmlns:a16="http://schemas.microsoft.com/office/drawing/2014/main" id="{746A8A5C-99AF-4EC3-8680-B79C45F38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/>
              <a:t>Noem het belangrijkste kenmerk waaraan lipo-oedeem te herkennen is.</a:t>
            </a:r>
          </a:p>
          <a:p>
            <a:endParaRPr lang="en-US" altLang="nl-NL"/>
          </a:p>
          <a:p>
            <a:r>
              <a:rPr lang="en-US" altLang="nl-NL"/>
              <a:t>Lipo-oedeem komt vrijwel alleen bij vrouwen voor</a:t>
            </a:r>
          </a:p>
          <a:p>
            <a:endParaRPr lang="en-US" altLang="nl-NL"/>
          </a:p>
          <a:p>
            <a:r>
              <a:rPr lang="en-US" altLang="nl-NL"/>
              <a:t>Wat is de standaardbehandeling?</a:t>
            </a:r>
            <a:endParaRPr lang="nl-NL" altLang="nl-NL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>
            <a:extLst>
              <a:ext uri="{FF2B5EF4-FFF2-40B4-BE49-F238E27FC236}">
                <a16:creationId xmlns:a16="http://schemas.microsoft.com/office/drawing/2014/main" id="{EA3045F7-D74D-4CA5-A0E2-7740EB89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Leerpunten</a:t>
            </a:r>
          </a:p>
        </p:txBody>
      </p:sp>
      <p:sp>
        <p:nvSpPr>
          <p:cNvPr id="47107" name="Tijdelijke aanduiding voor inhoud 2">
            <a:extLst>
              <a:ext uri="{FF2B5EF4-FFF2-40B4-BE49-F238E27FC236}">
                <a16:creationId xmlns:a16="http://schemas.microsoft.com/office/drawing/2014/main" id="{EBE51239-6DB1-4726-9B66-A224BC8F2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/>
              <a:t>Veel kleine kwalen gaan vanzelf over</a:t>
            </a:r>
          </a:p>
          <a:p>
            <a:pPr>
              <a:buFont typeface="Arial" panose="020B0604020202020204" pitchFamily="34" charset="0"/>
              <a:buNone/>
            </a:pPr>
            <a:endParaRPr lang="nl-NL" altLang="nl-NL"/>
          </a:p>
          <a:p>
            <a:r>
              <a:rPr lang="nl-NL" altLang="nl-NL"/>
              <a:t>Veel therapieën die toegepast worden in de praktijk zijn niet bewezen effectief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0">
            <a:extLst>
              <a:ext uri="{FF2B5EF4-FFF2-40B4-BE49-F238E27FC236}">
                <a16:creationId xmlns:a16="http://schemas.microsoft.com/office/drawing/2014/main" id="{EC809C83-E6C4-46B8-B124-878C4D4D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6147" name="Tijdelijke aanduiding voor inhoud 7">
            <a:extLst>
              <a:ext uri="{FF2B5EF4-FFF2-40B4-BE49-F238E27FC236}">
                <a16:creationId xmlns:a16="http://schemas.microsoft.com/office/drawing/2014/main" id="{B5F71C67-2DBF-4F12-BACE-2C2EF6C4A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 sz="4000"/>
              <a:t>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 sz="4000"/>
              <a:t>	Cellulitis is een diepere ontsteking dan erysipelas</a:t>
            </a:r>
          </a:p>
          <a:p>
            <a:pPr eaLnBrk="1" hangingPunct="1">
              <a:buFontTx/>
              <a:buChar char="-"/>
            </a:pPr>
            <a:r>
              <a:rPr lang="nl-NL" altLang="nl-NL" sz="4000"/>
              <a:t>Juist</a:t>
            </a:r>
          </a:p>
          <a:p>
            <a:pPr eaLnBrk="1" hangingPunct="1">
              <a:buFontTx/>
              <a:buChar char="-"/>
            </a:pPr>
            <a:r>
              <a:rPr lang="nl-NL" altLang="nl-NL" sz="4000"/>
              <a:t>Onjuist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nl-NL" altLang="nl-NL" sz="4000"/>
          </a:p>
          <a:p>
            <a:pPr eaLnBrk="1" hangingPunct="1">
              <a:buFont typeface="Arial" panose="020B0604020202020204" pitchFamily="34" charset="0"/>
              <a:buNone/>
            </a:pPr>
            <a:endParaRPr lang="nl-NL" altLang="nl-NL" sz="4000"/>
          </a:p>
          <a:p>
            <a:pPr eaLnBrk="1" hangingPunct="1">
              <a:buFont typeface="Arial" panose="020B0604020202020204" pitchFamily="34" charset="0"/>
              <a:buNone/>
            </a:pPr>
            <a:endParaRPr lang="nl-NL" altLang="nl-NL"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3">
            <a:extLst>
              <a:ext uri="{FF2B5EF4-FFF2-40B4-BE49-F238E27FC236}">
                <a16:creationId xmlns:a16="http://schemas.microsoft.com/office/drawing/2014/main" id="{A2738D31-17DE-440A-A77A-2090356AC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Wat is dit? </a:t>
            </a:r>
          </a:p>
        </p:txBody>
      </p:sp>
      <p:sp>
        <p:nvSpPr>
          <p:cNvPr id="7171" name="Tijdelijke aanduiding voor inhoud 5">
            <a:extLst>
              <a:ext uri="{FF2B5EF4-FFF2-40B4-BE49-F238E27FC236}">
                <a16:creationId xmlns:a16="http://schemas.microsoft.com/office/drawing/2014/main" id="{C490420C-ED8D-48C4-ADF4-71A373730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4300" y="1600200"/>
            <a:ext cx="4762500" cy="4525963"/>
          </a:xfrm>
        </p:spPr>
        <p:txBody>
          <a:bodyPr/>
          <a:lstStyle/>
          <a:p>
            <a:pPr eaLnBrk="1" hangingPunct="1"/>
            <a:r>
              <a:rPr lang="nl-NL" altLang="nl-NL"/>
              <a:t>De kans dat deze aandoening maligne ontaardt is klein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Juist</a:t>
            </a:r>
          </a:p>
          <a:p>
            <a:pPr eaLnBrk="1" hangingPunct="1"/>
            <a:r>
              <a:rPr lang="nl-NL" altLang="nl-NL"/>
              <a:t>Onjuist</a:t>
            </a:r>
          </a:p>
        </p:txBody>
      </p:sp>
      <p:pic>
        <p:nvPicPr>
          <p:cNvPr id="7172" name="Tijdelijke aanduiding voor inhoud 6" descr="http://www.wjso.com/content/figures/1477-7819-2-18-3-l.jpg">
            <a:extLst>
              <a:ext uri="{FF2B5EF4-FFF2-40B4-BE49-F238E27FC236}">
                <a16:creationId xmlns:a16="http://schemas.microsoft.com/office/drawing/2014/main" id="{0E6F411F-BD8A-4990-B854-EBA324A89425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32050"/>
            <a:ext cx="3178175" cy="28622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60255B-434E-4697-A465-F7869127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8195" name="Tijdelijke aanduiding voor inhoud 3">
            <a:extLst>
              <a:ext uri="{FF2B5EF4-FFF2-40B4-BE49-F238E27FC236}">
                <a16:creationId xmlns:a16="http://schemas.microsoft.com/office/drawing/2014/main" id="{434EA01A-4021-42BF-8E91-2A182EE51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/>
          <a:p>
            <a:pPr eaLnBrk="1" hangingPunct="1"/>
            <a:r>
              <a:rPr lang="nl-NL" altLang="nl-NL"/>
              <a:t>Dit is een maligne aandoening</a:t>
            </a:r>
          </a:p>
          <a:p>
            <a:pPr eaLnBrk="1" hangingPunct="1"/>
            <a:r>
              <a:rPr lang="nl-NL" altLang="nl-NL"/>
              <a:t>Juist </a:t>
            </a:r>
          </a:p>
          <a:p>
            <a:pPr eaLnBrk="1" hangingPunct="1"/>
            <a:r>
              <a:rPr lang="nl-NL" altLang="nl-NL"/>
              <a:t>Onjuist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Deze aandoening kan met een scherpe lepel verwijderd worden</a:t>
            </a:r>
          </a:p>
          <a:p>
            <a:pPr eaLnBrk="1" hangingPunct="1"/>
            <a:r>
              <a:rPr lang="nl-NL" altLang="nl-NL"/>
              <a:t>Juist</a:t>
            </a:r>
          </a:p>
          <a:p>
            <a:pPr eaLnBrk="1" hangingPunct="1"/>
            <a:r>
              <a:rPr lang="nl-NL" altLang="nl-NL"/>
              <a:t>Onjuist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</p:txBody>
      </p:sp>
      <p:pic>
        <p:nvPicPr>
          <p:cNvPr id="8196" name="Tijdelijke aanduiding voor inhoud 4" descr="http://www.huidinfo.nl/verrseb01.jpg">
            <a:extLst>
              <a:ext uri="{FF2B5EF4-FFF2-40B4-BE49-F238E27FC236}">
                <a16:creationId xmlns:a16="http://schemas.microsoft.com/office/drawing/2014/main" id="{E1A9E578-0A2E-47BA-A27E-BD8E8E5CE295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3600450" cy="4191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16F3E3D8-B126-4824-92CE-F41224F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Wratten</a:t>
            </a:r>
          </a:p>
        </p:txBody>
      </p:sp>
      <p:sp>
        <p:nvSpPr>
          <p:cNvPr id="9219" name="Tijdelijke aanduiding voor inhoud 3">
            <a:extLst>
              <a:ext uri="{FF2B5EF4-FFF2-40B4-BE49-F238E27FC236}">
                <a16:creationId xmlns:a16="http://schemas.microsoft.com/office/drawing/2014/main" id="{281C8170-5974-4F83-88F5-500682ED83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Deze aandoening kan het beste met stikstof behandeld worden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Juist</a:t>
            </a:r>
          </a:p>
          <a:p>
            <a:pPr eaLnBrk="1" hangingPunct="1"/>
            <a:r>
              <a:rPr lang="nl-NL" altLang="nl-NL"/>
              <a:t>Onjuist</a:t>
            </a:r>
          </a:p>
        </p:txBody>
      </p:sp>
      <p:pic>
        <p:nvPicPr>
          <p:cNvPr id="9220" name="Tijdelijke aanduiding voor inhoud 4" descr="http://www.ingelicht.be/images/big/8114/wratten.jpg">
            <a:extLst>
              <a:ext uri="{FF2B5EF4-FFF2-40B4-BE49-F238E27FC236}">
                <a16:creationId xmlns:a16="http://schemas.microsoft.com/office/drawing/2014/main" id="{389FC90D-5664-48EE-8B8E-95F965E0E7D3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44675"/>
            <a:ext cx="3097212" cy="34559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D918B7BC-196C-4ACA-B29A-0E3EA94B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Herpes Zoster</a:t>
            </a:r>
          </a:p>
        </p:txBody>
      </p:sp>
      <p:sp>
        <p:nvSpPr>
          <p:cNvPr id="10243" name="Tijdelijke aanduiding voor inhoud 3">
            <a:extLst>
              <a:ext uri="{FF2B5EF4-FFF2-40B4-BE49-F238E27FC236}">
                <a16:creationId xmlns:a16="http://schemas.microsoft.com/office/drawing/2014/main" id="{58DD8E17-D499-4B82-8B8A-8EDB2F3B0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9838" y="1600200"/>
            <a:ext cx="4906962" cy="4997450"/>
          </a:xfrm>
        </p:spPr>
        <p:txBody>
          <a:bodyPr/>
          <a:lstStyle/>
          <a:p>
            <a:pPr eaLnBrk="1" hangingPunct="1"/>
            <a:r>
              <a:rPr lang="nl-NL" altLang="nl-NL" sz="2400"/>
              <a:t>Herpes zoster wordt behandeld met antivirale middelen om de postherpetische pijn te verminderen.</a:t>
            </a:r>
          </a:p>
          <a:p>
            <a:pPr eaLnBrk="1" hangingPunct="1"/>
            <a:r>
              <a:rPr lang="nl-NL" altLang="nl-NL" sz="2400"/>
              <a:t>Juist</a:t>
            </a:r>
          </a:p>
          <a:p>
            <a:pPr eaLnBrk="1" hangingPunct="1"/>
            <a:r>
              <a:rPr lang="nl-NL" altLang="nl-NL" sz="2400"/>
              <a:t>Onjuist</a:t>
            </a:r>
          </a:p>
          <a:p>
            <a:pPr eaLnBrk="1" hangingPunct="1"/>
            <a:endParaRPr lang="nl-NL" altLang="nl-NL" sz="2400"/>
          </a:p>
          <a:p>
            <a:pPr eaLnBrk="1" hangingPunct="1"/>
            <a:r>
              <a:rPr lang="nl-NL" altLang="nl-NL" sz="2400"/>
              <a:t>Herpes zoster ophthalmicus moet altijd met antivirale middelen behandeld worden</a:t>
            </a:r>
          </a:p>
          <a:p>
            <a:pPr eaLnBrk="1" hangingPunct="1"/>
            <a:r>
              <a:rPr lang="nl-NL" altLang="nl-NL" sz="2400"/>
              <a:t>Juist</a:t>
            </a:r>
          </a:p>
          <a:p>
            <a:pPr eaLnBrk="1" hangingPunct="1"/>
            <a:r>
              <a:rPr lang="nl-NL" altLang="nl-NL" sz="2400"/>
              <a:t>Onjuist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</p:txBody>
      </p:sp>
      <p:pic>
        <p:nvPicPr>
          <p:cNvPr id="10244" name="Tijdelijke aanduiding voor inhoud 4" descr="http://images.medicinenet.com/images/image_collection/skin/varicella-zoster-virus-infection-cluster-2.jpg">
            <a:extLst>
              <a:ext uri="{FF2B5EF4-FFF2-40B4-BE49-F238E27FC236}">
                <a16:creationId xmlns:a16="http://schemas.microsoft.com/office/drawing/2014/main" id="{7812B86A-80E9-4F26-9F54-67C3E3EBDD6A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65400"/>
            <a:ext cx="3251200" cy="34559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2444</Words>
  <Application>Microsoft Office PowerPoint</Application>
  <PresentationFormat>On-screen Show (4:3)</PresentationFormat>
  <Paragraphs>463</Paragraphs>
  <Slides>45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Arial Rounded MT Bold</vt:lpstr>
      <vt:lpstr>Arial Unicode MS</vt:lpstr>
      <vt:lpstr>Office-thema</vt:lpstr>
      <vt:lpstr>Kleine kwalen</vt:lpstr>
      <vt:lpstr>Leerdoelen            Competentie’s</vt:lpstr>
      <vt:lpstr>Wat zijn kleine kwalen?</vt:lpstr>
      <vt:lpstr>Brandwonden</vt:lpstr>
      <vt:lpstr>PowerPoint Presentation</vt:lpstr>
      <vt:lpstr>Wat is dit? </vt:lpstr>
      <vt:lpstr>PowerPoint Presentation</vt:lpstr>
      <vt:lpstr>Wratten</vt:lpstr>
      <vt:lpstr>Herpes Zoster</vt:lpstr>
      <vt:lpstr>Wat is dit?</vt:lpstr>
      <vt:lpstr>Zoek de verschillen:</vt:lpstr>
      <vt:lpstr>DD bij jeuk:</vt:lpstr>
      <vt:lpstr>Wat is dit?</vt:lpstr>
      <vt:lpstr>Insektenbeten 1</vt:lpstr>
      <vt:lpstr>Insektenbeten 2</vt:lpstr>
      <vt:lpstr>Tekenbeet</vt:lpstr>
      <vt:lpstr>Bijtwonden</vt:lpstr>
      <vt:lpstr>Wat is dit? (pat heeft buiten gefietst en heeft veel jeuk)</vt:lpstr>
      <vt:lpstr>Welke bevindingen uit anamnese en LO hebben voorspellende waarde in  onderscheid virale en bacteriële  LWI?</vt:lpstr>
      <vt:lpstr>Examenvrees</vt:lpstr>
      <vt:lpstr>Essentiële tremor</vt:lpstr>
      <vt:lpstr>Vasovagale collaps</vt:lpstr>
      <vt:lpstr>Lab onderzoek:</vt:lpstr>
      <vt:lpstr>Oorschelp-hematoom</vt:lpstr>
      <vt:lpstr>Chondrodermatitis nodularis</vt:lpstr>
      <vt:lpstr>Cerumen</vt:lpstr>
      <vt:lpstr>DD hordeolum / chalazion</vt:lpstr>
      <vt:lpstr>Wat is dit?</vt:lpstr>
      <vt:lpstr>Wat is dit?</vt:lpstr>
      <vt:lpstr>Tand uit de mond (bij kinderen)</vt:lpstr>
      <vt:lpstr>Wat is dit?</vt:lpstr>
      <vt:lpstr>Foetor ex ore</vt:lpstr>
      <vt:lpstr>Ragaden aan de mondhoeken/ perleche</vt:lpstr>
      <vt:lpstr>Koortslip</vt:lpstr>
      <vt:lpstr>Gynaecomastie bij mannen</vt:lpstr>
      <vt:lpstr>Tepelkloven:</vt:lpstr>
      <vt:lpstr>Hemospermie</vt:lpstr>
      <vt:lpstr>Bij deze aandoening moet SOA diagnostiek ingezet worden: </vt:lpstr>
      <vt:lpstr>Ganglion</vt:lpstr>
      <vt:lpstr>Leukonychia punctata en striata</vt:lpstr>
      <vt:lpstr>Oedeem benen</vt:lpstr>
      <vt:lpstr>Oedeem benen DD</vt:lpstr>
      <vt:lpstr>Oedeem benen</vt:lpstr>
      <vt:lpstr>lipo-oedeem</vt:lpstr>
      <vt:lpstr>Leerpunten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Kleine kwalen</dc:title>
  <dc:creator>Gebruiker</dc:creator>
  <cp:lastModifiedBy>Klaasen, JYB</cp:lastModifiedBy>
  <cp:revision>137</cp:revision>
  <dcterms:created xsi:type="dcterms:W3CDTF">2014-05-25T18:36:02Z</dcterms:created>
  <dcterms:modified xsi:type="dcterms:W3CDTF">2018-05-14T09:55:37Z</dcterms:modified>
</cp:coreProperties>
</file>