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70" r:id="rId4"/>
    <p:sldId id="264" r:id="rId5"/>
    <p:sldId id="273" r:id="rId6"/>
    <p:sldId id="272" r:id="rId7"/>
    <p:sldId id="275" r:id="rId8"/>
    <p:sldId id="265" r:id="rId9"/>
    <p:sldId id="266" r:id="rId10"/>
    <p:sldId id="259" r:id="rId11"/>
    <p:sldId id="260" r:id="rId12"/>
    <p:sldId id="276" r:id="rId13"/>
    <p:sldId id="277"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rit Kool" initials="" lastIdx="20" clrIdx="0"/>
  <p:cmAuthor id="1" name="Gert" initials="G"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02" autoAdjust="0"/>
  </p:normalViewPr>
  <p:slideViewPr>
    <p:cSldViewPr snapToGrid="0" snapToObjects="1">
      <p:cViewPr varScale="1">
        <p:scale>
          <a:sx n="55" d="100"/>
          <a:sy n="55" d="100"/>
        </p:scale>
        <p:origin x="-1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70027-9FB5-BB4F-B7E7-C0AF33E961CA}" type="datetimeFigureOut">
              <a:rPr lang="nl-NL" smtClean="0"/>
              <a:t>31-01-19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F1463-61F1-D246-90FD-1049EA840C71}" type="slidenum">
              <a:rPr lang="nl-NL" smtClean="0"/>
              <a:t>‹nr.›</a:t>
            </a:fld>
            <a:endParaRPr lang="nl-NL"/>
          </a:p>
        </p:txBody>
      </p:sp>
    </p:spTree>
    <p:extLst>
      <p:ext uri="{BB962C8B-B14F-4D97-AF65-F5344CB8AC3E}">
        <p14:creationId xmlns:p14="http://schemas.microsoft.com/office/powerpoint/2010/main" val="1221285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Interactieve opening presentatie </a:t>
            </a:r>
            <a:r>
              <a:rPr lang="nl-NL" dirty="0" err="1" smtClean="0"/>
              <a:t>adhv</a:t>
            </a:r>
            <a:r>
              <a:rPr lang="nl-NL" dirty="0" smtClean="0"/>
              <a:t> een vraag aan de groep: je bekijkt</a:t>
            </a:r>
            <a:r>
              <a:rPr lang="nl-NL" baseline="0" dirty="0" smtClean="0"/>
              <a:t> samen met je opleider een opname van je consult. Hoe bereid je dat voor, wat zijn observatiepunten en doelen? Meestal veel context en doelen, weinig aandacht voor generieke vaardigheden (zal blijken uit de antwoorden uit de groep). </a:t>
            </a:r>
          </a:p>
          <a:p>
            <a:r>
              <a:rPr lang="nl-NL" baseline="0" dirty="0" smtClean="0"/>
              <a:t>In de eerste zes maanden ligt de nadruk juist </a:t>
            </a:r>
            <a:r>
              <a:rPr lang="nl-NL" baseline="0" dirty="0" err="1" smtClean="0"/>
              <a:t>wel</a:t>
            </a:r>
            <a:r>
              <a:rPr lang="nl-NL" baseline="0" dirty="0" smtClean="0"/>
              <a:t> op die basisvaardigheden. </a:t>
            </a:r>
          </a:p>
          <a:p>
            <a:r>
              <a:rPr lang="nl-NL" baseline="0" dirty="0" smtClean="0"/>
              <a:t>Reden: dat is je gereedschap, dat moet je kennen en kunnen gebruiken. Het wordt daarom ook getoetst in het eerste jaar (basis consultvoeringstoets). </a:t>
            </a:r>
          </a:p>
          <a:p>
            <a:r>
              <a:rPr lang="nl-NL" baseline="0" dirty="0" smtClean="0"/>
              <a:t>Veel </a:t>
            </a:r>
            <a:r>
              <a:rPr lang="nl-NL" baseline="0" dirty="0" err="1" smtClean="0"/>
              <a:t>aios</a:t>
            </a:r>
            <a:r>
              <a:rPr lang="nl-NL" baseline="0" dirty="0" smtClean="0"/>
              <a:t> blijken onvoldoende vertrouwd met dit basisgereedschap en de middelen om ermee te oefenen (oa MAAS-globaal lijst ter lering en toetsing)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rode cirkels benadrukken wat vaak niet optimaal loopt:</a:t>
            </a:r>
            <a:endParaRPr lang="nl-NL" dirty="0" smtClean="0"/>
          </a:p>
          <a:p>
            <a:r>
              <a:rPr lang="nl-NL" dirty="0" smtClean="0"/>
              <a:t>Hulpvraag: niet te snel klaar zijn,</a:t>
            </a:r>
            <a:r>
              <a:rPr lang="nl-NL" baseline="0" dirty="0" smtClean="0"/>
              <a:t> ICE leads the way. Zie de bouwsteen over ‘hulpvraag’ op de </a:t>
            </a:r>
            <a:r>
              <a:rPr lang="nl-NL" baseline="0" dirty="0" err="1" smtClean="0"/>
              <a:t>WiKi</a:t>
            </a:r>
            <a:r>
              <a:rPr lang="nl-NL" baseline="0" dirty="0" smtClean="0"/>
              <a:t> communicatie ‘basisgespreksvaardigheden’</a:t>
            </a:r>
          </a:p>
          <a:p>
            <a:r>
              <a:rPr lang="nl-NL" baseline="0" dirty="0" smtClean="0"/>
              <a:t>Diagnose: benoemen </a:t>
            </a:r>
            <a:r>
              <a:rPr lang="nl-NL" baseline="0" dirty="0" err="1" smtClean="0"/>
              <a:t>lòs</a:t>
            </a:r>
            <a:r>
              <a:rPr lang="nl-NL" baseline="0" dirty="0" smtClean="0"/>
              <a:t> van het beleid, tijd voor reageren van de </a:t>
            </a:r>
            <a:r>
              <a:rPr lang="nl-NL" baseline="0" dirty="0" err="1" smtClean="0"/>
              <a:t>patient</a:t>
            </a:r>
            <a:r>
              <a:rPr lang="nl-NL" baseline="0" dirty="0" smtClean="0"/>
              <a:t>. </a:t>
            </a:r>
          </a:p>
          <a:p>
            <a:r>
              <a:rPr lang="nl-NL" baseline="0" dirty="0" smtClean="0"/>
              <a:t>Beleid: afstemmen op de </a:t>
            </a:r>
            <a:r>
              <a:rPr lang="nl-NL" baseline="0" dirty="0" err="1" smtClean="0"/>
              <a:t>patient</a:t>
            </a:r>
            <a:r>
              <a:rPr lang="nl-NL" baseline="0" dirty="0" smtClean="0"/>
              <a:t> en diens hulpvraag! (hulpvraag noemen, daarna beleidsvoorstel). </a:t>
            </a:r>
          </a:p>
          <a:p>
            <a:r>
              <a:rPr lang="nl-NL" baseline="0" dirty="0" smtClean="0"/>
              <a:t>Kleine stukjes informatie, checken van begrip. (Begin van SDM)</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10</a:t>
            </a:fld>
            <a:endParaRPr lang="nl-NL"/>
          </a:p>
        </p:txBody>
      </p:sp>
    </p:spTree>
    <p:extLst>
      <p:ext uri="{BB962C8B-B14F-4D97-AF65-F5344CB8AC3E}">
        <p14:creationId xmlns:p14="http://schemas.microsoft.com/office/powerpoint/2010/main" val="23414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Emotionele</a:t>
            </a:r>
            <a:r>
              <a:rPr lang="nl-NL" baseline="0" dirty="0" smtClean="0"/>
              <a:t> reflectie onderscheiden van * doorvragen op gevoel en * empathie! </a:t>
            </a:r>
          </a:p>
          <a:p>
            <a:r>
              <a:rPr lang="nl-NL" baseline="0" dirty="0" smtClean="0"/>
              <a:t>Daarover is veel verwarring en de volgende slide zet dat op een rijtje.</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11</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12</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drie zaken lopen bij </a:t>
            </a:r>
            <a:r>
              <a:rPr lang="nl-NL" baseline="0" dirty="0" err="1" smtClean="0"/>
              <a:t>aios</a:t>
            </a:r>
            <a:r>
              <a:rPr lang="nl-NL" baseline="0" dirty="0" smtClean="0"/>
              <a:t> vaak door elkaar. Met name de eerste twee. </a:t>
            </a:r>
          </a:p>
          <a:p>
            <a:r>
              <a:rPr lang="nl-NL" baseline="0" dirty="0" smtClean="0"/>
              <a:t>Emotionele reflecties weerspiegel de emotie die er </a:t>
            </a:r>
            <a:r>
              <a:rPr lang="nl-NL" b="1" baseline="0" dirty="0" smtClean="0"/>
              <a:t>op dat moment (!) </a:t>
            </a:r>
            <a:r>
              <a:rPr lang="nl-NL" b="0" baseline="0" dirty="0" smtClean="0"/>
              <a:t>is bij de </a:t>
            </a:r>
            <a:r>
              <a:rPr lang="nl-NL" b="0" baseline="0" dirty="0" err="1" smtClean="0"/>
              <a:t>patient</a:t>
            </a:r>
            <a:r>
              <a:rPr lang="nl-NL" b="0" baseline="0" dirty="0" smtClean="0"/>
              <a:t>. Dat kan om </a:t>
            </a:r>
            <a:r>
              <a:rPr lang="nl-NL" b="0" baseline="0" dirty="0" err="1" smtClean="0"/>
              <a:t>bezorgheid</a:t>
            </a:r>
            <a:r>
              <a:rPr lang="nl-NL" b="0" baseline="0" dirty="0" smtClean="0"/>
              <a:t> gaan, om verdriet of angst, maar ook om irritatie!</a:t>
            </a:r>
          </a:p>
          <a:p>
            <a:r>
              <a:rPr lang="nl-NL" b="0" baseline="0" dirty="0" smtClean="0"/>
              <a:t>Voor een reflectie heb je dus iets ‘zichtbaars’ bij de </a:t>
            </a:r>
            <a:r>
              <a:rPr lang="nl-NL" b="0" baseline="0" dirty="0" err="1" smtClean="0"/>
              <a:t>patient</a:t>
            </a:r>
            <a:r>
              <a:rPr lang="nl-NL" b="0" baseline="0" dirty="0" smtClean="0"/>
              <a:t> nodig, de andere twee vaardigheden kun je als dokter altijd </a:t>
            </a:r>
            <a:r>
              <a:rPr lang="nl-NL" b="0" baseline="0" dirty="0" err="1" smtClean="0"/>
              <a:t>zèlf</a:t>
            </a:r>
            <a:r>
              <a:rPr lang="nl-NL" b="0" baseline="0" dirty="0" smtClean="0"/>
              <a:t> inzetten. (en dat moet ook zichtbaar zijn in de BCT)</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13</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kan worden toegelicht wat het belangrijke verschil is tussen de eerste zes maanden en daarna. Eerst</a:t>
            </a:r>
            <a:r>
              <a:rPr lang="nl-NL" baseline="0" dirty="0" smtClean="0"/>
              <a:t> leer je het basisgereedschap kennen en gebruiken, daarna ga je het gericht inzetten in al die verschillende soorten consulten die je als huisarts tegenkomt. Dat ‘gebruik’ van de basisvaardigheden heet ‘</a:t>
            </a:r>
            <a:r>
              <a:rPr lang="nl-NL" baseline="0" dirty="0" err="1" smtClean="0"/>
              <a:t>contextspecifiek</a:t>
            </a:r>
            <a:r>
              <a:rPr lang="nl-NL" baseline="0" dirty="0" smtClean="0"/>
              <a:t> en doelgericht communiceren’. Dat leer je in de rest van de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2</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Overzicht van APC</a:t>
            </a:r>
            <a:r>
              <a:rPr lang="nl-NL" baseline="0" dirty="0" smtClean="0"/>
              <a:t> in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3</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Aandachtspunt 1 bij ‘oefenen’ komt voort uit onderzoek van Esther </a:t>
            </a:r>
            <a:r>
              <a:rPr lang="nl-NL" baseline="0" dirty="0" err="1" smtClean="0"/>
              <a:t>Giroldi</a:t>
            </a:r>
            <a:r>
              <a:rPr lang="nl-NL" baseline="0" dirty="0" smtClean="0"/>
              <a:t>: kies een doel en ga daar wat langer (2 weken bijv.) mee aan de gang in leergesprekken, consultselectie etc.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Bereid ‘helpende zinnetjes’ voor </a:t>
            </a:r>
            <a:r>
              <a:rPr lang="nl-NL" baseline="0" smtClean="0"/>
              <a:t>en probeer die uit.</a:t>
            </a:r>
            <a:endParaRPr lang="nl-NL" dirty="0"/>
          </a:p>
          <a:p>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4</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a:t>
            </a:r>
            <a:r>
              <a:rPr lang="nl-NL" dirty="0" err="1" smtClean="0"/>
              <a:t>complexe</a:t>
            </a:r>
            <a:r>
              <a:rPr lang="nl-NL" dirty="0" smtClean="0"/>
              <a:t> consulten’ zijn</a:t>
            </a:r>
            <a:r>
              <a:rPr lang="nl-NL" baseline="0" dirty="0" smtClean="0"/>
              <a:t> ongeschikt voor de BCT. </a:t>
            </a:r>
            <a:r>
              <a:rPr lang="nl-NL" dirty="0" smtClean="0"/>
              <a:t> SOLK wordt nogal eens onvoldoende herkend door </a:t>
            </a:r>
            <a:r>
              <a:rPr lang="nl-NL" dirty="0" err="1" smtClean="0"/>
              <a:t>aios</a:t>
            </a:r>
            <a:r>
              <a:rPr lang="nl-NL" dirty="0" smtClean="0"/>
              <a:t> in de beginfase, de opleider kan daarbij mogelijk ondersteunen. Ook heel breedsprakige</a:t>
            </a:r>
            <a:r>
              <a:rPr lang="nl-NL" baseline="0" dirty="0" smtClean="0"/>
              <a:t> patiënten vormen een aparte </a:t>
            </a:r>
            <a:r>
              <a:rPr lang="nl-NL" baseline="0" dirty="0" err="1" smtClean="0"/>
              <a:t>cagegorie</a:t>
            </a:r>
            <a:r>
              <a:rPr lang="nl-NL" baseline="0" dirty="0" smtClean="0"/>
              <a:t> die een consult complexer kunnen maken.</a:t>
            </a:r>
          </a:p>
          <a:p>
            <a:pPr marL="17145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5</a:t>
            </a:fld>
            <a:endParaRPr lang="nl-NL"/>
          </a:p>
        </p:txBody>
      </p:sp>
    </p:spTree>
    <p:extLst>
      <p:ext uri="{BB962C8B-B14F-4D97-AF65-F5344CB8AC3E}">
        <p14:creationId xmlns:p14="http://schemas.microsoft.com/office/powerpoint/2010/main" val="118361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Deze ppt besteedt aandacht aan de MAAS-Globaal als toetsinstrument van basisgespreksvaardigheden. </a:t>
            </a:r>
          </a:p>
          <a:p>
            <a:endParaRPr lang="nl-NL" baseline="0" dirty="0" smtClean="0"/>
          </a:p>
          <a:p>
            <a:r>
              <a:rPr lang="nl-NL" baseline="0" dirty="0" smtClean="0"/>
              <a:t>Onderste </a:t>
            </a:r>
            <a:r>
              <a:rPr lang="nl-NL" baseline="0" dirty="0" err="1" smtClean="0"/>
              <a:t>bullets</a:t>
            </a:r>
            <a:r>
              <a:rPr lang="nl-NL" baseline="0" dirty="0" smtClean="0"/>
              <a:t>: uit veel onderzoek blijkt dat </a:t>
            </a:r>
            <a:r>
              <a:rPr lang="nl-NL" baseline="0" dirty="0" err="1" smtClean="0"/>
              <a:t>aios</a:t>
            </a:r>
            <a:r>
              <a:rPr lang="nl-NL" baseline="0" dirty="0" smtClean="0"/>
              <a:t> het leren van generieke vaardigheden aan de hand van checklijstjes (zoals MAAS) minder inspirerend vinden. Het kan goed zijn om dit te vermelden, en aansluitend (nogmaals) te benadrukken wat het belang is. </a:t>
            </a:r>
            <a:r>
              <a:rPr lang="nl-NL" baseline="0" dirty="0" err="1" smtClean="0"/>
              <a:t>Zònder</a:t>
            </a:r>
            <a:r>
              <a:rPr lang="nl-NL" baseline="0" dirty="0" smtClean="0"/>
              <a:t> die inspanning </a:t>
            </a:r>
            <a:r>
              <a:rPr lang="nl-NL" baseline="0" dirty="0" err="1" smtClean="0"/>
              <a:t>zul</a:t>
            </a:r>
            <a:r>
              <a:rPr lang="nl-NL" baseline="0" dirty="0" smtClean="0"/>
              <a:t> je onvoldoende basisvaardigheid hebben voor later onderwijs. Dus ‘eerst wat schools leren zoals bij je rijbewijs, daarna ga je er </a:t>
            </a:r>
            <a:r>
              <a:rPr lang="nl-NL" baseline="0" dirty="0" err="1" smtClean="0"/>
              <a:t>mèt</a:t>
            </a:r>
            <a:r>
              <a:rPr lang="nl-NL" baseline="0" dirty="0" smtClean="0"/>
              <a:t> die kennis op uit en gebruik je het creatief’</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1 en 2: indeling</a:t>
            </a:r>
            <a:r>
              <a:rPr lang="nl-NL" baseline="0" dirty="0" smtClean="0"/>
              <a:t> van de vaardigheden, zie verdere toelichting over consultfases en consulttaken op volgende slides</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3: dit vervalt bij de BCT omdat niet alle beoordelaars artsen zijn, maar facultatief kan het wel ingebracht worden.</a:t>
            </a:r>
            <a:r>
              <a:rPr lang="nl-NL" baseline="0" dirty="0" smtClean="0"/>
              <a:t> Niet bijdragend aan de score voor BCT. </a:t>
            </a:r>
            <a:endParaRPr lang="nl-NL" dirty="0"/>
          </a:p>
          <a:p>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7</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schema ligt ten grondslag</a:t>
            </a:r>
            <a:r>
              <a:rPr lang="nl-NL" baseline="0" dirty="0" smtClean="0"/>
              <a:t> aan de indeling van de MAAS Globaal lijst</a:t>
            </a:r>
          </a:p>
          <a:p>
            <a:r>
              <a:rPr lang="nl-NL" baseline="0" dirty="0" smtClean="0"/>
              <a:t>Het is Silvermans consultweergave, dat de taken in een consult weergeeft. Zie voor verdere toelichting de ‘Silverman leeswijzer’ op de </a:t>
            </a:r>
            <a:r>
              <a:rPr lang="nl-NL" baseline="0" dirty="0" err="1" smtClean="0"/>
              <a:t>WiKi</a:t>
            </a:r>
            <a:r>
              <a:rPr lang="nl-NL" baseline="0" dirty="0" smtClean="0"/>
              <a:t> bij ‘APC - basisgespreksvaardigheden.</a:t>
            </a:r>
          </a:p>
          <a:p>
            <a:r>
              <a:rPr lang="nl-NL" baseline="0" dirty="0" smtClean="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Belangrijkste ‘communicatietaken’ zijn hier ingevuld per consultfase.</a:t>
            </a:r>
            <a:r>
              <a:rPr lang="nl-NL" baseline="0" dirty="0" smtClean="0"/>
              <a:t> </a:t>
            </a:r>
          </a:p>
          <a:p>
            <a:r>
              <a:rPr lang="nl-NL" baseline="0" dirty="0" smtClean="0"/>
              <a:t>De MAAS globaal is een praktische uitwerking, gericht op het leren en toetsen van de taken die bij deze vaardigheden horen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95428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nl-NL" smtClean="0"/>
              <a:t>Titelstijl van model bewerken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nl-NL" smtClean="0"/>
              <a:t>Titelstijl van model bewerken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20BB9DDE-F4E2-9F46-AACE-4823786A7F38}" type="datetimeFigureOut">
              <a:rPr lang="nl-NL" smtClean="0"/>
              <a:t>31-01-19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nl-NL" smtClean="0"/>
              <a:t>Titelstijl van model bewerken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nl-NL" smtClean="0"/>
              <a:t>Titelstijl van model bewerken</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nl-NL" smtClean="0"/>
              <a:t>Titelstijl van model bewerken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20BB9DDE-F4E2-9F46-AACE-4823786A7F38}" type="datetimeFigureOut">
              <a:rPr lang="nl-NL" smtClean="0"/>
              <a:t>31-01-19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nl-NL" smtClean="0"/>
              <a:t>Titelstijl van model bewerken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20BB9DDE-F4E2-9F46-AACE-4823786A7F38}" type="datetimeFigureOut">
              <a:rPr lang="nl-NL" smtClean="0"/>
              <a:t>31-01-19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20BB9DDE-F4E2-9F46-AACE-4823786A7F38}" type="datetimeFigureOut">
              <a:rPr lang="nl-NL" smtClean="0"/>
              <a:t>31-01-19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20BB9DDE-F4E2-9F46-AACE-4823786A7F38}" type="datetimeFigureOut">
              <a:rPr lang="nl-NL" smtClean="0"/>
              <a:t>31-01-19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B9DDE-F4E2-9F46-AACE-4823786A7F38}" type="datetimeFigureOut">
              <a:rPr lang="nl-NL" smtClean="0"/>
              <a:t>31-01-19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nl-NL" smtClean="0"/>
              <a:t>Titelstijl van model bewerken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20BB9DDE-F4E2-9F46-AACE-4823786A7F38}" type="datetimeFigureOut">
              <a:rPr lang="nl-NL" smtClean="0"/>
              <a:t>31-01-19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nl-NL" smtClean="0"/>
              <a:t>Titelstijl van model bewerken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0BB9DDE-F4E2-9F46-AACE-4823786A7F38}" type="datetimeFigureOut">
              <a:rPr lang="nl-NL" smtClean="0"/>
              <a:t>31-01-19</a:t>
            </a:fld>
            <a:endParaRPr lang="nl-NL"/>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nl-NL"/>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ADB78F8-38AE-6E40-91B7-D76193ECAE78}"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OLE_LINK4" TargetMode="External"/><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5" TargetMode="External"/><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OLE_LINK5" TargetMode="External"/><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230214" y="2166580"/>
            <a:ext cx="7834064" cy="4230951"/>
          </a:xfrm>
        </p:spPr>
      </p:pic>
      <p:pic>
        <p:nvPicPr>
          <p:cNvPr id="7" name="Picture 6" descr="Unknown.jpg"/>
          <p:cNvPicPr>
            <a:picLocks noChangeAspect="1"/>
          </p:cNvPicPr>
          <p:nvPr/>
        </p:nvPicPr>
        <p:blipFill>
          <a:blip r:embed="rId4"/>
          <a:stretch>
            <a:fillRect/>
          </a:stretch>
        </p:blipFill>
        <p:spPr>
          <a:xfrm>
            <a:off x="5638800" y="4946583"/>
            <a:ext cx="3302000" cy="1441581"/>
          </a:xfrm>
          <a:prstGeom prst="rect">
            <a:avLst/>
          </a:prstGeom>
        </p:spPr>
      </p:pic>
    </p:spTree>
    <p:extLst>
      <p:ext uri="{BB962C8B-B14F-4D97-AF65-F5344CB8AC3E}">
        <p14:creationId xmlns:p14="http://schemas.microsoft.com/office/powerpoint/2010/main" val="3877866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2819400"/>
            <a:ext cx="184666" cy="369332"/>
          </a:xfrm>
          <a:prstGeom prst="rect">
            <a:avLst/>
          </a:prstGeom>
          <a:noFill/>
        </p:spPr>
        <p:txBody>
          <a:bodyPr wrap="none" rtlCol="0">
            <a:spAutoFit/>
          </a:bodyPr>
          <a:lstStyle/>
          <a:p>
            <a:endParaRPr lang="en-US" dirty="0"/>
          </a:p>
        </p:txBody>
      </p:sp>
      <p:graphicFrame>
        <p:nvGraphicFramePr>
          <p:cNvPr id="18439" name="Object 7"/>
          <p:cNvGraphicFramePr>
            <a:graphicFrameLocks noChangeAspect="1"/>
          </p:cNvGraphicFramePr>
          <p:nvPr>
            <p:extLst>
              <p:ext uri="{D42A27DB-BD31-4B8C-83A1-F6EECF244321}">
                <p14:modId xmlns:p14="http://schemas.microsoft.com/office/powerpoint/2010/main" val="1945522238"/>
              </p:ext>
            </p:extLst>
          </p:nvPr>
        </p:nvGraphicFramePr>
        <p:xfrm>
          <a:off x="2688431" y="1796389"/>
          <a:ext cx="4071937" cy="5486400"/>
        </p:xfrm>
        <a:graphic>
          <a:graphicData uri="http://schemas.openxmlformats.org/presentationml/2006/ole">
            <mc:AlternateContent xmlns:mc="http://schemas.openxmlformats.org/markup-compatibility/2006">
              <mc:Choice xmlns:v="urn:schemas-microsoft-com:vml" Requires="v">
                <p:oleObj spid="_x0000_s1071" name="Document" r:id="rId4" imgW="5486400" imgH="7391400" progId="Word.Document.12">
                  <p:link updateAutomatic="1"/>
                </p:oleObj>
              </mc:Choice>
              <mc:Fallback>
                <p:oleObj name="Document" r:id="rId4" imgW="5486400" imgH="73914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431" y="1796389"/>
                        <a:ext cx="4071937" cy="5486400"/>
                      </a:xfrm>
                      <a:prstGeom prst="rect">
                        <a:avLst/>
                      </a:prstGeom>
                      <a:noFill/>
                      <a:ln>
                        <a:solidFill>
                          <a:srgbClr val="FF0000"/>
                        </a:solidFill>
                      </a:ln>
                      <a:extLst/>
                    </p:spPr>
                  </p:pic>
                </p:oleObj>
              </mc:Fallback>
            </mc:AlternateContent>
          </a:graphicData>
        </a:graphic>
      </p:graphicFrame>
      <p:sp>
        <p:nvSpPr>
          <p:cNvPr id="4" name="Ovaal 3"/>
          <p:cNvSpPr/>
          <p:nvPr/>
        </p:nvSpPr>
        <p:spPr>
          <a:xfrm>
            <a:off x="2611297" y="2264141"/>
            <a:ext cx="1088407" cy="5552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p:cNvSpPr/>
          <p:nvPr/>
        </p:nvSpPr>
        <p:spPr>
          <a:xfrm>
            <a:off x="2611298" y="4125416"/>
            <a:ext cx="723254" cy="4141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2194974" y="4880328"/>
            <a:ext cx="2153560" cy="952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smtClean="0"/>
              <a:t>MAAS-Globaal</a:t>
            </a:r>
          </a:p>
          <a:p>
            <a:r>
              <a:rPr lang="nl-NL" sz="4100" dirty="0"/>
              <a:t>Aandachtspunten (1) </a:t>
            </a:r>
          </a:p>
        </p:txBody>
      </p:sp>
    </p:spTree>
    <p:extLst>
      <p:ext uri="{BB962C8B-B14F-4D97-AF65-F5344CB8AC3E}">
        <p14:creationId xmlns:p14="http://schemas.microsoft.com/office/powerpoint/2010/main" val="3915999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2754898821"/>
              </p:ext>
            </p:extLst>
          </p:nvPr>
        </p:nvGraphicFramePr>
        <p:xfrm>
          <a:off x="2010219" y="1726713"/>
          <a:ext cx="5486400" cy="6070600"/>
        </p:xfrm>
        <a:graphic>
          <a:graphicData uri="http://schemas.openxmlformats.org/presentationml/2006/ole">
            <mc:AlternateContent xmlns:mc="http://schemas.openxmlformats.org/markup-compatibility/2006">
              <mc:Choice xmlns:v="urn:schemas-microsoft-com:vml" Requires="v">
                <p:oleObj spid="_x0000_s2095" name="Document" r:id="rId4" imgW="5486400" imgH="6070600" progId="Word.Document.12">
                  <p:link updateAutomatic="1"/>
                </p:oleObj>
              </mc:Choice>
              <mc:Fallback>
                <p:oleObj name="Document" r:id="rId4" imgW="5486400" imgH="60706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219" y="1726713"/>
                        <a:ext cx="54864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Ovaal 1"/>
          <p:cNvSpPr/>
          <p:nvPr/>
        </p:nvSpPr>
        <p:spPr>
          <a:xfrm>
            <a:off x="1260722" y="2855837"/>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a:t>MAAS-Globaal</a:t>
            </a:r>
          </a:p>
          <a:p>
            <a:r>
              <a:rPr lang="nl-NL" sz="4100" dirty="0"/>
              <a:t>Aandachtspunten (2) </a:t>
            </a:r>
          </a:p>
          <a:p>
            <a:endParaRPr lang="nl-NL" dirty="0"/>
          </a:p>
        </p:txBody>
      </p:sp>
    </p:spTree>
    <p:extLst>
      <p:ext uri="{BB962C8B-B14F-4D97-AF65-F5344CB8AC3E}">
        <p14:creationId xmlns:p14="http://schemas.microsoft.com/office/powerpoint/2010/main" val="2406048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230214" y="2166580"/>
            <a:ext cx="7834064" cy="4230951"/>
          </a:xfrm>
        </p:spPr>
      </p:pic>
      <p:pic>
        <p:nvPicPr>
          <p:cNvPr id="7" name="Picture 6" descr="Unknown.jpg"/>
          <p:cNvPicPr>
            <a:picLocks noChangeAspect="1"/>
          </p:cNvPicPr>
          <p:nvPr/>
        </p:nvPicPr>
        <p:blipFill>
          <a:blip r:embed="rId4"/>
          <a:stretch>
            <a:fillRect/>
          </a:stretch>
        </p:blipFill>
        <p:spPr>
          <a:xfrm>
            <a:off x="5638800" y="4946583"/>
            <a:ext cx="3302000" cy="1441581"/>
          </a:xfrm>
          <a:prstGeom prst="rect">
            <a:avLst/>
          </a:prstGeom>
        </p:spPr>
      </p:pic>
    </p:spTree>
    <p:extLst>
      <p:ext uri="{BB962C8B-B14F-4D97-AF65-F5344CB8AC3E}">
        <p14:creationId xmlns:p14="http://schemas.microsoft.com/office/powerpoint/2010/main" val="1774414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3657961794"/>
              </p:ext>
            </p:extLst>
          </p:nvPr>
        </p:nvGraphicFramePr>
        <p:xfrm>
          <a:off x="6686352" y="3325018"/>
          <a:ext cx="5486400" cy="6194525"/>
        </p:xfrm>
        <a:graphic>
          <a:graphicData uri="http://schemas.openxmlformats.org/presentationml/2006/ole">
            <mc:AlternateContent xmlns:mc="http://schemas.openxmlformats.org/markup-compatibility/2006">
              <mc:Choice xmlns:v="urn:schemas-microsoft-com:vml" Requires="v">
                <p:oleObj spid="_x0000_s3074" name="Document" r:id="rId4" imgW="5486400" imgH="6070600" progId="Word.Document.12">
                  <p:link updateAutomatic="1"/>
                </p:oleObj>
              </mc:Choice>
              <mc:Fallback>
                <p:oleObj name="Document" r:id="rId4" imgW="5486400" imgH="60706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352" y="3325018"/>
                        <a:ext cx="5486400" cy="6194525"/>
                      </a:xfrm>
                      <a:prstGeom prst="rect">
                        <a:avLst/>
                      </a:prstGeom>
                      <a:noFill/>
                      <a:ln>
                        <a:noFill/>
                      </a:ln>
                      <a:extLst/>
                    </p:spPr>
                  </p:pic>
                </p:oleObj>
              </mc:Fallback>
            </mc:AlternateContent>
          </a:graphicData>
        </a:graphic>
      </p:graphicFrame>
      <p:sp>
        <p:nvSpPr>
          <p:cNvPr id="2" name="Ovaal 1"/>
          <p:cNvSpPr/>
          <p:nvPr/>
        </p:nvSpPr>
        <p:spPr>
          <a:xfrm>
            <a:off x="6065514" y="4673648"/>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549275" y="341882"/>
            <a:ext cx="8042276" cy="1102650"/>
          </a:xfrm>
          <a:prstGeom prst="rect">
            <a:avLst/>
          </a:prstGeom>
        </p:spPr>
        <p:txBody>
          <a:bodyPr>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smtClean="0"/>
              <a:t>Emoties in MAAS-Globaal</a:t>
            </a:r>
          </a:p>
          <a:p>
            <a:endParaRPr lang="nl-NL" dirty="0"/>
          </a:p>
        </p:txBody>
      </p:sp>
      <p:sp>
        <p:nvSpPr>
          <p:cNvPr id="5" name="Tijdelijke aanduiding voor inhoud 2"/>
          <p:cNvSpPr txBox="1">
            <a:spLocks/>
          </p:cNvSpPr>
          <p:nvPr/>
        </p:nvSpPr>
        <p:spPr>
          <a:xfrm>
            <a:off x="549275" y="1600201"/>
            <a:ext cx="8042276" cy="43434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nl-NL" b="1" dirty="0" smtClean="0"/>
              <a:t>Emotionele reflectie</a:t>
            </a:r>
            <a:br>
              <a:rPr lang="nl-NL" b="1" dirty="0" smtClean="0"/>
            </a:br>
            <a:r>
              <a:rPr lang="nl-NL" dirty="0" smtClean="0"/>
              <a:t>= erkennen van emotie bij de patiënt </a:t>
            </a:r>
            <a:br>
              <a:rPr lang="nl-NL" dirty="0" smtClean="0"/>
            </a:br>
            <a:r>
              <a:rPr lang="nl-NL" i="1" dirty="0" smtClean="0"/>
              <a:t>‘ik zie dat u...’ </a:t>
            </a:r>
          </a:p>
          <a:p>
            <a:r>
              <a:rPr lang="nl-NL" b="1" dirty="0" smtClean="0"/>
              <a:t>Exploreren/doorvragen op emotie </a:t>
            </a:r>
            <a:r>
              <a:rPr lang="nl-NL" dirty="0" smtClean="0"/>
              <a:t/>
            </a:r>
            <a:br>
              <a:rPr lang="nl-NL" dirty="0" smtClean="0"/>
            </a:br>
            <a:r>
              <a:rPr lang="nl-NL" dirty="0" smtClean="0"/>
              <a:t>= de emotie onderzoeken </a:t>
            </a:r>
            <a:br>
              <a:rPr lang="nl-NL" dirty="0" smtClean="0"/>
            </a:br>
            <a:r>
              <a:rPr lang="nl-NL" i="1" dirty="0" smtClean="0"/>
              <a:t>‘hoe raakt dat u?’</a:t>
            </a:r>
          </a:p>
          <a:p>
            <a:r>
              <a:rPr lang="nl-NL" b="1" dirty="0" smtClean="0"/>
              <a:t>Empathie</a:t>
            </a:r>
            <a:br>
              <a:rPr lang="nl-NL" b="1" dirty="0" smtClean="0"/>
            </a:br>
            <a:r>
              <a:rPr lang="nl-NL" dirty="0"/>
              <a:t>= medeleven tonen </a:t>
            </a:r>
            <a:br>
              <a:rPr lang="nl-NL" dirty="0"/>
            </a:br>
            <a:r>
              <a:rPr lang="nl-NL" i="1" dirty="0" smtClean="0"/>
              <a:t>‘goh, wat akelig voor u’</a:t>
            </a:r>
            <a:endParaRPr lang="nl-NL" b="1" dirty="0"/>
          </a:p>
        </p:txBody>
      </p:sp>
    </p:spTree>
    <p:extLst>
      <p:ext uri="{BB962C8B-B14F-4D97-AF65-F5344CB8AC3E}">
        <p14:creationId xmlns:p14="http://schemas.microsoft.com/office/powerpoint/2010/main" val="3348243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presentatie</a:t>
            </a:r>
            <a:endParaRPr lang="nl-NL" dirty="0"/>
          </a:p>
        </p:txBody>
      </p:sp>
      <p:sp>
        <p:nvSpPr>
          <p:cNvPr id="3" name="Tijdelijke aanduiding voor inhoud 2"/>
          <p:cNvSpPr>
            <a:spLocks noGrp="1"/>
          </p:cNvSpPr>
          <p:nvPr>
            <p:ph idx="1"/>
          </p:nvPr>
        </p:nvSpPr>
        <p:spPr>
          <a:xfrm>
            <a:off x="549275" y="2492895"/>
            <a:ext cx="8042276" cy="3450705"/>
          </a:xfrm>
        </p:spPr>
        <p:txBody>
          <a:bodyPr/>
          <a:lstStyle/>
          <a:p>
            <a:r>
              <a:rPr lang="nl-NL" dirty="0"/>
              <a:t>Verschil kennen tussen communicatie-onderwijs in fase 1 en fase 2 van de opleiding</a:t>
            </a:r>
          </a:p>
          <a:p>
            <a:r>
              <a:rPr lang="nl-NL" dirty="0" smtClean="0"/>
              <a:t>Bewust worden van de rol van MAAS-Globaal bij communicatie-onderwijs en toetsing</a:t>
            </a:r>
          </a:p>
          <a:p>
            <a:r>
              <a:rPr lang="nl-NL" dirty="0" smtClean="0"/>
              <a:t>Aandachtspunten MAAS-Globaal kennen</a:t>
            </a:r>
          </a:p>
          <a:p>
            <a:r>
              <a:rPr lang="nl-NL" dirty="0"/>
              <a:t>Toetsingsmethode basisconsultvoeringstoets (BCT) kennen</a:t>
            </a:r>
            <a:endParaRPr lang="nl-NL" dirty="0" smtClean="0"/>
          </a:p>
          <a:p>
            <a:endParaRPr lang="nl-NL" dirty="0"/>
          </a:p>
        </p:txBody>
      </p:sp>
    </p:spTree>
    <p:extLst>
      <p:ext uri="{BB962C8B-B14F-4D97-AF65-F5344CB8AC3E}">
        <p14:creationId xmlns:p14="http://schemas.microsoft.com/office/powerpoint/2010/main" val="3902525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777303"/>
            <a:ext cx="8042276" cy="1336956"/>
          </a:xfrm>
        </p:spPr>
        <p:txBody>
          <a:bodyPr/>
          <a:lstStyle/>
          <a:p>
            <a:r>
              <a:rPr lang="en-US" dirty="0"/>
              <a:t>O</a:t>
            </a:r>
            <a:r>
              <a:rPr lang="en-US" dirty="0" err="1"/>
              <a:t>nderwijs</a:t>
            </a:r>
            <a:r>
              <a:rPr lang="en-US" dirty="0"/>
              <a:t> ‘arts-patiënt </a:t>
            </a:r>
            <a:r>
              <a:rPr lang="en-US" dirty="0" err="1"/>
              <a:t>communicatie’</a:t>
            </a:r>
            <a:r>
              <a:rPr lang="en-US" dirty="0"/>
              <a:t> (APC)</a:t>
            </a:r>
            <a:endParaRPr lang="nl-NL" dirty="0"/>
          </a:p>
        </p:txBody>
      </p:sp>
      <p:sp>
        <p:nvSpPr>
          <p:cNvPr id="3" name="Tijdelijke aanduiding voor inhoud 2"/>
          <p:cNvSpPr>
            <a:spLocks noGrp="1"/>
          </p:cNvSpPr>
          <p:nvPr>
            <p:ph idx="1"/>
          </p:nvPr>
        </p:nvSpPr>
        <p:spPr>
          <a:xfrm>
            <a:off x="549274" y="2492895"/>
            <a:ext cx="8258655" cy="3450705"/>
          </a:xfrm>
        </p:spPr>
        <p:txBody>
          <a:bodyPr>
            <a:normAutofit/>
          </a:bodyPr>
          <a:lstStyle/>
          <a:p>
            <a:pPr marL="342900" indent="-342900">
              <a:buFont typeface="+mj-lt"/>
              <a:buAutoNum type="arabicPeriod"/>
            </a:pPr>
            <a:r>
              <a:rPr lang="en-US" dirty="0" err="1"/>
              <a:t>Eerste</a:t>
            </a:r>
            <a:r>
              <a:rPr lang="en-US" dirty="0"/>
              <a:t> </a:t>
            </a:r>
            <a:r>
              <a:rPr lang="en-US" dirty="0" err="1"/>
              <a:t>jaar</a:t>
            </a:r>
            <a:r>
              <a:rPr lang="en-US" dirty="0"/>
              <a:t>: </a:t>
            </a:r>
            <a:r>
              <a:rPr lang="en-US" b="1" dirty="0"/>
              <a:t>basisgespreks</a:t>
            </a:r>
            <a:r>
              <a:rPr lang="en-US" b="1" dirty="0" err="1"/>
              <a:t>vaardigheden</a:t>
            </a:r>
            <a:endParaRPr lang="en-US" b="1" dirty="0"/>
          </a:p>
          <a:p>
            <a:pPr marL="342900" indent="-342900">
              <a:buFont typeface="+mj-lt"/>
              <a:buAutoNum type="arabicPeriod"/>
            </a:pPr>
            <a:r>
              <a:rPr lang="en-US" dirty="0"/>
              <a:t>Daarna: </a:t>
            </a:r>
            <a:r>
              <a:rPr lang="en-US" b="1" dirty="0"/>
              <a:t>‘</a:t>
            </a:r>
            <a:r>
              <a:rPr lang="en-US" b="1" dirty="0" err="1"/>
              <a:t>context-specifiek</a:t>
            </a:r>
            <a:r>
              <a:rPr lang="en-US" b="1" dirty="0"/>
              <a:t> en </a:t>
            </a:r>
            <a:r>
              <a:rPr lang="en-US" b="1" dirty="0" err="1"/>
              <a:t>doelgericht</a:t>
            </a:r>
            <a:r>
              <a:rPr lang="en-US" b="1" dirty="0"/>
              <a:t>’ </a:t>
            </a:r>
            <a:r>
              <a:rPr lang="en-US" dirty="0"/>
              <a:t>communicatie-onderwijs</a:t>
            </a:r>
            <a:endParaRPr lang="en-US" sz="1400" dirty="0"/>
          </a:p>
          <a:p>
            <a:pPr>
              <a:buFont typeface="Arial"/>
              <a:buChar char="•"/>
            </a:pPr>
            <a:endParaRPr lang="en-US" dirty="0"/>
          </a:p>
          <a:p>
            <a:pPr>
              <a:buFont typeface="Arial"/>
              <a:buChar char="•"/>
            </a:pPr>
            <a:endParaRPr lang="en-US" dirty="0"/>
          </a:p>
          <a:p>
            <a:endParaRPr lang="nl-NL" dirty="0"/>
          </a:p>
        </p:txBody>
      </p:sp>
    </p:spTree>
    <p:extLst>
      <p:ext uri="{BB962C8B-B14F-4D97-AF65-F5344CB8AC3E}">
        <p14:creationId xmlns:p14="http://schemas.microsoft.com/office/powerpoint/2010/main" val="3440226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34" y="494760"/>
            <a:ext cx="8420866" cy="944194"/>
          </a:xfrm>
        </p:spPr>
        <p:txBody>
          <a:bodyPr>
            <a:normAutofit fontScale="90000"/>
          </a:bodyPr>
          <a:lstStyle/>
          <a:p>
            <a:r>
              <a:rPr lang="nl-NL" dirty="0" err="1" smtClean="0"/>
              <a:t>Basisgespreksvaardigheden leren</a:t>
            </a:r>
            <a:endParaRPr lang="nl-NL" dirty="0"/>
          </a:p>
        </p:txBody>
      </p:sp>
      <p:sp>
        <p:nvSpPr>
          <p:cNvPr id="3" name="Tijdelijke aanduiding voor inhoud 2"/>
          <p:cNvSpPr>
            <a:spLocks noGrp="1"/>
          </p:cNvSpPr>
          <p:nvPr>
            <p:ph idx="1"/>
          </p:nvPr>
        </p:nvSpPr>
        <p:spPr>
          <a:xfrm>
            <a:off x="457200" y="1600200"/>
            <a:ext cx="8525164" cy="4989689"/>
          </a:xfrm>
        </p:spPr>
        <p:txBody>
          <a:bodyPr>
            <a:normAutofit/>
          </a:bodyPr>
          <a:lstStyle/>
          <a:p>
            <a:r>
              <a:rPr lang="nl-NL" b="1" dirty="0"/>
              <a:t>Basisgespreksvaardigheden:</a:t>
            </a:r>
          </a:p>
          <a:p>
            <a:pPr lvl="1"/>
            <a:r>
              <a:rPr lang="nl-NL" dirty="0"/>
              <a:t>algemene communicatievaardigheden en </a:t>
            </a:r>
            <a:r>
              <a:rPr lang="mr-IN" dirty="0"/>
              <a:t>–</a:t>
            </a:r>
            <a:r>
              <a:rPr lang="nl-NL" dirty="0"/>
              <a:t>taken </a:t>
            </a:r>
          </a:p>
          <a:p>
            <a:pPr lvl="1"/>
            <a:r>
              <a:rPr lang="nl-NL" dirty="0"/>
              <a:t>komen in elk consult aan de orde</a:t>
            </a:r>
          </a:p>
          <a:p>
            <a:pPr lvl="1"/>
            <a:r>
              <a:rPr lang="nl-NL" dirty="0"/>
              <a:t>bv: hulpvraag verhelderen</a:t>
            </a:r>
          </a:p>
          <a:p>
            <a:pPr lvl="1"/>
            <a:endParaRPr lang="nl-NL" dirty="0"/>
          </a:p>
          <a:p>
            <a:r>
              <a:rPr lang="nl-NL" b="1" dirty="0"/>
              <a:t>Basisgespreksvaardigheden oefenen: </a:t>
            </a:r>
          </a:p>
          <a:p>
            <a:pPr lvl="1"/>
            <a:r>
              <a:rPr lang="nl-NL" dirty="0"/>
              <a:t>focus per consult op één vaardigheid totdat je die beheerst</a:t>
            </a:r>
          </a:p>
          <a:p>
            <a:pPr lvl="1"/>
            <a:r>
              <a:rPr lang="nl-NL" dirty="0"/>
              <a:t>betrek je opleider (nabespreken consulten, standaard zinnen formuleren)</a:t>
            </a:r>
          </a:p>
          <a:p>
            <a:pPr lvl="1"/>
            <a:r>
              <a:rPr lang="nl-NL" dirty="0"/>
              <a:t>bestudeer bouwsteen </a:t>
            </a:r>
            <a:r>
              <a:rPr lang="nl-NL" i="1" dirty="0"/>
              <a:t>‘voorbereiding BCT’ </a:t>
            </a:r>
            <a:r>
              <a:rPr lang="nl-NL" dirty="0"/>
              <a:t>op de Wiki</a:t>
            </a:r>
            <a:endParaRPr lang="nl-NL" i="1" dirty="0"/>
          </a:p>
          <a:p>
            <a:pPr lvl="2"/>
            <a:endParaRPr lang="nl-NL" dirty="0"/>
          </a:p>
          <a:p>
            <a:pPr lvl="1"/>
            <a:endParaRPr lang="nl-NL" dirty="0"/>
          </a:p>
          <a:p>
            <a:pPr marL="349250" lvl="1" indent="0">
              <a:buNone/>
            </a:pPr>
            <a:endParaRPr lang="nl-NL" dirty="0"/>
          </a:p>
        </p:txBody>
      </p:sp>
    </p:spTree>
    <p:extLst>
      <p:ext uri="{BB962C8B-B14F-4D97-AF65-F5344CB8AC3E}">
        <p14:creationId xmlns:p14="http://schemas.microsoft.com/office/powerpoint/2010/main" val="43911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4" y="107576"/>
            <a:ext cx="8441023" cy="1336956"/>
          </a:xfrm>
        </p:spPr>
        <p:txBody>
          <a:bodyPr/>
          <a:lstStyle/>
          <a:p>
            <a:r>
              <a:rPr lang="nl-NL" sz="4100" dirty="0" smtClean="0"/>
              <a:t>Basis consultvoeringstoets (BCT)</a:t>
            </a:r>
            <a:endParaRPr lang="nl-NL" sz="4100" dirty="0"/>
          </a:p>
        </p:txBody>
      </p:sp>
      <p:sp>
        <p:nvSpPr>
          <p:cNvPr id="3" name="Tijdelijke aanduiding voor inhoud 2"/>
          <p:cNvSpPr>
            <a:spLocks noGrp="1"/>
          </p:cNvSpPr>
          <p:nvPr>
            <p:ph idx="1"/>
          </p:nvPr>
        </p:nvSpPr>
        <p:spPr/>
        <p:txBody>
          <a:bodyPr>
            <a:normAutofit fontScale="70000" lnSpcReduction="20000"/>
          </a:bodyPr>
          <a:lstStyle/>
          <a:p>
            <a:pPr>
              <a:lnSpc>
                <a:spcPct val="120000"/>
              </a:lnSpc>
            </a:pPr>
            <a:r>
              <a:rPr lang="nl-NL" sz="2800" b="1" dirty="0"/>
              <a:t>BCT</a:t>
            </a:r>
          </a:p>
          <a:p>
            <a:pPr lvl="1">
              <a:lnSpc>
                <a:spcPct val="120000"/>
              </a:lnSpc>
            </a:pPr>
            <a:r>
              <a:rPr lang="nl-NL" sz="2800" dirty="0"/>
              <a:t>toetst basisgespreksvaardigheden aan de hand van videoconsulten</a:t>
            </a:r>
          </a:p>
          <a:p>
            <a:pPr lvl="1">
              <a:lnSpc>
                <a:spcPct val="120000"/>
              </a:lnSpc>
            </a:pPr>
            <a:r>
              <a:rPr lang="nl-NL" sz="2800" dirty="0"/>
              <a:t>sluit communicatie-onderwijs in fase 1 af</a:t>
            </a:r>
          </a:p>
          <a:p>
            <a:pPr lvl="1">
              <a:lnSpc>
                <a:spcPct val="120000"/>
              </a:lnSpc>
            </a:pPr>
            <a:r>
              <a:rPr lang="nl-NL" sz="2800" dirty="0"/>
              <a:t>‘rijbewijstoets’</a:t>
            </a:r>
          </a:p>
          <a:p>
            <a:pPr lvl="1">
              <a:lnSpc>
                <a:spcPct val="120000"/>
              </a:lnSpc>
            </a:pPr>
            <a:endParaRPr lang="nl-NL" dirty="0"/>
          </a:p>
          <a:p>
            <a:pPr>
              <a:lnSpc>
                <a:spcPct val="120000"/>
              </a:lnSpc>
            </a:pPr>
            <a:r>
              <a:rPr lang="nl-NL" sz="3100" b="1" dirty="0"/>
              <a:t>Videoconsulten voor BCT</a:t>
            </a:r>
          </a:p>
          <a:p>
            <a:pPr lvl="1">
              <a:lnSpc>
                <a:spcPct val="120000"/>
              </a:lnSpc>
            </a:pPr>
            <a:r>
              <a:rPr lang="nl-NL" sz="2800" dirty="0"/>
              <a:t>simpele, enkelvoudige consulten</a:t>
            </a:r>
          </a:p>
          <a:p>
            <a:pPr lvl="1">
              <a:lnSpc>
                <a:spcPct val="120000"/>
              </a:lnSpc>
            </a:pPr>
            <a:r>
              <a:rPr lang="nl-NL" sz="2800" dirty="0"/>
              <a:t>consultduur maximaal 20 minuten</a:t>
            </a:r>
          </a:p>
          <a:p>
            <a:pPr lvl="1">
              <a:lnSpc>
                <a:spcPct val="120000"/>
              </a:lnSpc>
            </a:pPr>
            <a:r>
              <a:rPr lang="nl-NL" sz="2800" dirty="0"/>
              <a:t>ongeschikt: SOLK-consulten, breedsprakige patiënten, meervoudige klachten, begeleidingsconsulten etcetera</a:t>
            </a:r>
          </a:p>
          <a:p>
            <a:pPr lvl="1"/>
            <a:endParaRPr lang="nl-NL" dirty="0"/>
          </a:p>
          <a:p>
            <a:pPr marL="349250" lvl="1" indent="0">
              <a:buNone/>
            </a:pPr>
            <a:endParaRPr lang="nl-NL" dirty="0"/>
          </a:p>
        </p:txBody>
      </p:sp>
    </p:spTree>
    <p:extLst>
      <p:ext uri="{BB962C8B-B14F-4D97-AF65-F5344CB8AC3E}">
        <p14:creationId xmlns:p14="http://schemas.microsoft.com/office/powerpoint/2010/main" val="145879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6782"/>
            <a:ext cx="8042276" cy="944194"/>
          </a:xfrm>
        </p:spPr>
        <p:txBody>
          <a:bodyPr>
            <a:normAutofit fontScale="90000"/>
          </a:bodyPr>
          <a:lstStyle/>
          <a:p>
            <a:r>
              <a:rPr lang="nl-NL" dirty="0" err="1" smtClean="0"/>
              <a:t>MAAS-Globaal </a:t>
            </a:r>
            <a:br>
              <a:rPr lang="nl-NL" dirty="0" err="1" smtClean="0"/>
            </a:br>
            <a:r>
              <a:rPr lang="nl-NL" dirty="0" err="1"/>
              <a:t>leren en toetsen </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r>
              <a:rPr lang="nl-NL" b="1" dirty="0"/>
              <a:t>MAAS-Globaal </a:t>
            </a:r>
            <a:r>
              <a:rPr lang="nl-NL" sz="2000" i="1" dirty="0" smtClean="0"/>
              <a:t>(Maastrichtse Anamnese en Advies Scorelijst)</a:t>
            </a:r>
          </a:p>
          <a:p>
            <a:pPr lvl="1"/>
            <a:r>
              <a:rPr lang="nl-NL" b="1" dirty="0"/>
              <a:t>checklist</a:t>
            </a:r>
            <a:r>
              <a:rPr lang="nl-NL" dirty="0"/>
              <a:t> bij het leren van en oefenen met basisgespreksvaardigheden</a:t>
            </a:r>
          </a:p>
          <a:p>
            <a:pPr lvl="1"/>
            <a:r>
              <a:rPr lang="nl-NL" b="1" dirty="0" smtClean="0"/>
              <a:t>handvat</a:t>
            </a:r>
            <a:r>
              <a:rPr lang="nl-NL" dirty="0" smtClean="0"/>
              <a:t> voor het bespreken van videoconsulten</a:t>
            </a:r>
          </a:p>
          <a:p>
            <a:pPr lvl="1"/>
            <a:r>
              <a:rPr lang="nl-NL" b="1" dirty="0"/>
              <a:t>toetsingsinstrument</a:t>
            </a:r>
            <a:r>
              <a:rPr lang="nl-NL" dirty="0"/>
              <a:t> voor basisconsultvoeringstoets (BCT)</a:t>
            </a:r>
          </a:p>
          <a:p>
            <a:pPr lvl="1"/>
            <a:endParaRPr lang="nl-NL" sz="2000" dirty="0" smtClean="0"/>
          </a:p>
          <a:p>
            <a:r>
              <a:rPr lang="nl-NL" dirty="0" smtClean="0"/>
              <a:t>Is dat leuk?</a:t>
            </a:r>
            <a:br>
              <a:rPr lang="nl-NL" dirty="0" smtClean="0"/>
            </a:br>
            <a:r>
              <a:rPr lang="nl-NL" dirty="0" smtClean="0"/>
              <a:t>Is dat belangrijk?</a:t>
            </a:r>
            <a:br>
              <a:rPr lang="nl-NL" dirty="0" smtClean="0"/>
            </a:br>
            <a:endParaRPr lang="nl-NL" dirty="0" smtClean="0"/>
          </a:p>
          <a:p>
            <a:r>
              <a:rPr lang="nl-NL" dirty="0" smtClean="0"/>
              <a:t>‘Eerst het rijbewijs, dan de weg op’</a:t>
            </a:r>
          </a:p>
          <a:p>
            <a:endParaRPr lang="nl-NL" sz="2400" dirty="0" smtClean="0"/>
          </a:p>
          <a:p>
            <a:endParaRPr lang="nl-NL" sz="2400" dirty="0"/>
          </a:p>
        </p:txBody>
      </p:sp>
    </p:spTree>
    <p:extLst>
      <p:ext uri="{BB962C8B-B14F-4D97-AF65-F5344CB8AC3E}">
        <p14:creationId xmlns:p14="http://schemas.microsoft.com/office/powerpoint/2010/main" val="207166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500338"/>
            <a:ext cx="8042276" cy="944194"/>
          </a:xfrm>
        </p:spPr>
        <p:txBody>
          <a:bodyPr>
            <a:normAutofit fontScale="90000"/>
          </a:bodyPr>
          <a:lstStyle/>
          <a:p>
            <a:r>
              <a:rPr lang="nl-NL" dirty="0" err="1" smtClean="0"/>
              <a:t>MAAS-Globaal </a:t>
            </a:r>
            <a:br>
              <a:rPr lang="nl-NL" dirty="0" err="1" smtClean="0"/>
            </a:br>
            <a:r>
              <a:rPr lang="nl-NL" dirty="0" err="1"/>
              <a:t>Indeling</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pPr marL="0" indent="0">
              <a:buNone/>
            </a:pPr>
            <a:endParaRPr lang="nl-NL" b="1" dirty="0"/>
          </a:p>
          <a:p>
            <a:r>
              <a:rPr lang="nl-NL" b="1" dirty="0"/>
              <a:t>Sectie 1</a:t>
            </a:r>
          </a:p>
          <a:p>
            <a:pPr lvl="1"/>
            <a:r>
              <a:rPr lang="nl-NL" dirty="0"/>
              <a:t>Gespreksvaardigheden horend bij consultfase</a:t>
            </a:r>
          </a:p>
          <a:p>
            <a:r>
              <a:rPr lang="nl-NL" b="1" dirty="0"/>
              <a:t>Sectie 2</a:t>
            </a:r>
          </a:p>
          <a:p>
            <a:pPr lvl="1"/>
            <a:r>
              <a:rPr lang="nl-NL" dirty="0"/>
              <a:t>Algemene gespreksvaardigheden </a:t>
            </a:r>
          </a:p>
          <a:p>
            <a:r>
              <a:rPr lang="nl-NL" b="1" dirty="0"/>
              <a:t>Sectie 3</a:t>
            </a:r>
          </a:p>
          <a:p>
            <a:pPr lvl="1"/>
            <a:r>
              <a:rPr lang="nl-NL" dirty="0"/>
              <a:t>Medisch-inhoudelijke vaardigheden</a:t>
            </a:r>
          </a:p>
        </p:txBody>
      </p:sp>
    </p:spTree>
    <p:extLst>
      <p:ext uri="{BB962C8B-B14F-4D97-AF65-F5344CB8AC3E}">
        <p14:creationId xmlns:p14="http://schemas.microsoft.com/office/powerpoint/2010/main" val="257632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100" dirty="0" smtClean="0"/>
              <a:t>Consult-opbouw (Silverman)</a:t>
            </a:r>
            <a:endParaRPr lang="nl-NL" sz="4100" dirty="0"/>
          </a:p>
        </p:txBody>
      </p:sp>
      <p:pic>
        <p:nvPicPr>
          <p:cNvPr id="4" name="Picture 1"/>
          <p:cNvPicPr>
            <a:picLocks noGrp="1"/>
          </p:cNvPicPr>
          <p:nvPr>
            <p:ph idx="1"/>
          </p:nvPr>
        </p:nvPicPr>
        <p:blipFill rotWithShape="1">
          <a:blip r:embed="rId3"/>
          <a:srcRect l="3493" t="5138" r="2688" b="14648"/>
          <a:stretch/>
        </p:blipFill>
        <p:spPr bwMode="auto">
          <a:xfrm>
            <a:off x="1145728" y="1672543"/>
            <a:ext cx="6826167" cy="4855547"/>
          </a:xfrm>
          <a:prstGeom prst="rect">
            <a:avLst/>
          </a:prstGeom>
          <a:noFill/>
          <a:ln w="9525">
            <a:noFill/>
            <a:miter lim="800000"/>
            <a:headEnd/>
            <a:tailEnd/>
          </a:ln>
        </p:spPr>
      </p:pic>
    </p:spTree>
    <p:extLst>
      <p:ext uri="{BB962C8B-B14F-4D97-AF65-F5344CB8AC3E}">
        <p14:creationId xmlns:p14="http://schemas.microsoft.com/office/powerpoint/2010/main" val="1490803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341882"/>
            <a:ext cx="8042276" cy="1102650"/>
          </a:xfrm>
        </p:spPr>
        <p:txBody>
          <a:bodyPr>
            <a:normAutofit fontScale="90000"/>
          </a:bodyPr>
          <a:lstStyle/>
          <a:p>
            <a:r>
              <a:rPr lang="nl-NL" dirty="0" smtClean="0"/>
              <a:t>Consult-taken per consultfase</a:t>
            </a:r>
            <a:endParaRPr lang="nl-NL" dirty="0"/>
          </a:p>
        </p:txBody>
      </p:sp>
      <p:pic>
        <p:nvPicPr>
          <p:cNvPr id="4" name="Picture 6" descr="fig 2 Comm.png"/>
          <p:cNvPicPr>
            <a:picLocks noGrp="1"/>
          </p:cNvPicPr>
          <p:nvPr>
            <p:ph idx="1"/>
          </p:nvPr>
        </p:nvPicPr>
        <p:blipFill rotWithShape="1">
          <a:blip r:embed="rId3"/>
          <a:srcRect l="2854" t="4362" r="4321" b="11013"/>
          <a:stretch/>
        </p:blipFill>
        <p:spPr>
          <a:xfrm>
            <a:off x="1500751" y="1675458"/>
            <a:ext cx="6137688" cy="4809695"/>
          </a:xfrm>
          <a:prstGeom prst="rect">
            <a:avLst/>
          </a:prstGeom>
        </p:spPr>
      </p:pic>
    </p:spTree>
    <p:extLst>
      <p:ext uri="{BB962C8B-B14F-4D97-AF65-F5344CB8AC3E}">
        <p14:creationId xmlns:p14="http://schemas.microsoft.com/office/powerpoint/2010/main" val="5317256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esje">
  <a:themeElements>
    <a:clrScheme name="Briesj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esj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esj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3029</TotalTime>
  <Words>1023</Words>
  <Application>Microsoft Macintosh PowerPoint</Application>
  <PresentationFormat>Diavoorstelling (4:3)</PresentationFormat>
  <Paragraphs>101</Paragraphs>
  <Slides>13</Slides>
  <Notes>13</Notes>
  <HiddenSlides>0</HiddenSlides>
  <MMClips>0</MMClips>
  <ScaleCrop>false</ScaleCrop>
  <HeadingPairs>
    <vt:vector size="6" baseType="variant">
      <vt:variant>
        <vt:lpstr>Thema</vt:lpstr>
      </vt:variant>
      <vt:variant>
        <vt:i4>1</vt:i4>
      </vt:variant>
      <vt:variant>
        <vt:lpstr>Koppelingen</vt:lpstr>
      </vt:variant>
      <vt:variant>
        <vt:i4>3</vt:i4>
      </vt:variant>
      <vt:variant>
        <vt:lpstr>Diatitels</vt:lpstr>
      </vt:variant>
      <vt:variant>
        <vt:i4>13</vt:i4>
      </vt:variant>
    </vt:vector>
  </HeadingPairs>
  <TitlesOfParts>
    <vt:vector size="17" baseType="lpstr">
      <vt:lpstr>Briesje</vt:lpstr>
      <vt:lpstr>!OLE_LINK4</vt:lpstr>
      <vt:lpstr>!OLE_LINK5</vt:lpstr>
      <vt:lpstr>!OLE_LINK5</vt:lpstr>
      <vt:lpstr>De brug tussen MAAS-Globaal en communicatie-onderwijs</vt:lpstr>
      <vt:lpstr>Doelen presentatie</vt:lpstr>
      <vt:lpstr>Onderwijs ‘arts-patiënt communicatie’ (APC)</vt:lpstr>
      <vt:lpstr>Basisgespreksvaardigheden leren</vt:lpstr>
      <vt:lpstr>Basis consultvoeringstoets (BCT)</vt:lpstr>
      <vt:lpstr>MAAS-Globaal  leren en toetsen </vt:lpstr>
      <vt:lpstr>MAAS-Globaal  Indeling</vt:lpstr>
      <vt:lpstr>Consult-opbouw (Silverman)</vt:lpstr>
      <vt:lpstr>Consult-taken per consultfase</vt:lpstr>
      <vt:lpstr>PowerPoint-presentatie</vt:lpstr>
      <vt:lpstr>PowerPoint-presentatie</vt:lpstr>
      <vt:lpstr>De brug tussen MAAS-Globaal en communicatie-onderwijs</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brug tussenMAAS globaal en APC onderwijs.</dc:title>
  <dc:creator>Gert</dc:creator>
  <cp:lastModifiedBy>Marrit Kool</cp:lastModifiedBy>
  <cp:revision>39</cp:revision>
  <dcterms:created xsi:type="dcterms:W3CDTF">2018-10-29T06:14:31Z</dcterms:created>
  <dcterms:modified xsi:type="dcterms:W3CDTF">2019-01-31T10:35:35Z</dcterms:modified>
</cp:coreProperties>
</file>