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84" r:id="rId3"/>
    <p:sldId id="277" r:id="rId4"/>
    <p:sldId id="278" r:id="rId5"/>
    <p:sldId id="280" r:id="rId6"/>
    <p:sldId id="283" r:id="rId7"/>
    <p:sldId id="281" r:id="rId8"/>
    <p:sldId id="279" r:id="rId9"/>
    <p:sldId id="282" r:id="rId10"/>
    <p:sldId id="276" r:id="rId11"/>
    <p:sldId id="286" r:id="rId12"/>
    <p:sldId id="287" r:id="rId13"/>
    <p:sldId id="285" r:id="rId14"/>
    <p:sldId id="271" r:id="rId15"/>
    <p:sldId id="262" r:id="rId16"/>
    <p:sldId id="270" r:id="rId17"/>
    <p:sldId id="269" r:id="rId18"/>
    <p:sldId id="274" r:id="rId19"/>
    <p:sldId id="268" r:id="rId20"/>
    <p:sldId id="275" r:id="rId21"/>
    <p:sldId id="28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DD05195-21BE-CFDC-7D5E-F97987C2BBA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89DB8038-8828-6EBA-0144-B851D912EBA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6C7AECA7-6E52-4188-831E-BFD677261682}" type="datetime1">
              <a:rPr lang="nl-NL"/>
              <a:pPr lvl="0"/>
              <a:t>8-1-2023</a:t>
            </a:fld>
            <a:endParaRPr lang="nl-NL"/>
          </a:p>
        </p:txBody>
      </p:sp>
      <p:sp>
        <p:nvSpPr>
          <p:cNvPr id="4" name="Tijdelijke aanduiding voor dia-afbeelding 3">
            <a:extLst>
              <a:ext uri="{FF2B5EF4-FFF2-40B4-BE49-F238E27FC236}">
                <a16:creationId xmlns:a16="http://schemas.microsoft.com/office/drawing/2014/main" id="{D0311B60-7F4E-744C-E870-242E8DA9055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78C56205-6091-2DC2-462B-F18E70466D9A}"/>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197057EC-64D0-7472-AAA7-DC96D86EAC33}"/>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AF9624AB-37A8-0DA6-D99D-DE90AA2AE7A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E091D414-E24C-42B5-AB70-473771F648EC}" type="slidenum">
              <a:t>‹nr.›</a:t>
            </a:fld>
            <a:endParaRPr lang="nl-NL"/>
          </a:p>
        </p:txBody>
      </p:sp>
    </p:spTree>
    <p:extLst>
      <p:ext uri="{BB962C8B-B14F-4D97-AF65-F5344CB8AC3E}">
        <p14:creationId xmlns:p14="http://schemas.microsoft.com/office/powerpoint/2010/main" val="313497596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lentinontwikkeling.org/mille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60CAF1-F451-0766-94CA-6875F121CC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BF7595-2866-A9E1-4F73-AD497F515172}"/>
              </a:ext>
            </a:extLst>
          </p:cNvPr>
          <p:cNvSpPr txBox="1">
            <a:spLocks noGrp="1"/>
          </p:cNvSpPr>
          <p:nvPr>
            <p:ph type="body" sz="quarter" idx="1"/>
          </p:nvPr>
        </p:nvSpPr>
        <p:spPr/>
        <p:txBody>
          <a:bodyPr/>
          <a:lstStyle/>
          <a:p>
            <a:pPr lvl="0"/>
            <a:r>
              <a:rPr lang="nl-NL"/>
              <a:t>YY Wong nov. 2022, Leerlijn Medische Vaardigheden </a:t>
            </a:r>
          </a:p>
        </p:txBody>
      </p:sp>
      <p:sp>
        <p:nvSpPr>
          <p:cNvPr id="4" name="Tijdelijke aanduiding voor dianummer 3">
            <a:extLst>
              <a:ext uri="{FF2B5EF4-FFF2-40B4-BE49-F238E27FC236}">
                <a16:creationId xmlns:a16="http://schemas.microsoft.com/office/drawing/2014/main" id="{FA13EF30-CC46-56B4-DB0E-C1A684597CB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95D877-88BC-4BFF-9D8F-BC856F092D66}" type="slidenum">
              <a:t>1</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B574F68-22C5-8F78-DC71-2E8B7651697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832000-2354-350D-15D5-0C6F5857E03B}"/>
              </a:ext>
            </a:extLst>
          </p:cNvPr>
          <p:cNvSpPr txBox="1">
            <a:spLocks noGrp="1"/>
          </p:cNvSpPr>
          <p:nvPr>
            <p:ph type="body" sz="quarter" idx="1"/>
          </p:nvPr>
        </p:nvSpPr>
        <p:spPr/>
        <p:txBody>
          <a:bodyPr/>
          <a:lstStyle/>
          <a:p>
            <a:pPr lvl="0"/>
            <a:r>
              <a:rPr lang="nl-NL"/>
              <a:t>Lees voor een uitgebreide toelichting op;  https://www.dutchlifesupport.nl/4-stappenplan/ </a:t>
            </a:r>
          </a:p>
          <a:p>
            <a:pPr lvl="0"/>
            <a:r>
              <a:rPr lang="nl-NL" sz="1800" i="1">
                <a:solidFill>
                  <a:srgbClr val="212121"/>
                </a:solidFill>
                <a:latin typeface="Calibri" pitchFamily="34"/>
              </a:rPr>
              <a:t>Demonstration, Deconstruction, Comprehension and Execution</a:t>
            </a:r>
            <a:endParaRPr lang="nl-NL"/>
          </a:p>
        </p:txBody>
      </p:sp>
      <p:sp>
        <p:nvSpPr>
          <p:cNvPr id="4" name="Tijdelijke aanduiding voor dianummer 3">
            <a:extLst>
              <a:ext uri="{FF2B5EF4-FFF2-40B4-BE49-F238E27FC236}">
                <a16:creationId xmlns:a16="http://schemas.microsoft.com/office/drawing/2014/main" id="{1683D2EE-F5B5-E34A-2737-AFE59AE424B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253D8B-302E-4B48-8DDE-F0B2C14AEB30}" type="slidenum">
              <a:t>4</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7A86F1-42B9-441E-0909-4114715AB1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49701A4-03FD-5DA8-B1A6-F5CBC1082B13}"/>
              </a:ext>
            </a:extLst>
          </p:cNvPr>
          <p:cNvSpPr txBox="1">
            <a:spLocks noGrp="1"/>
          </p:cNvSpPr>
          <p:nvPr>
            <p:ph type="body" sz="quarter" idx="1"/>
          </p:nvPr>
        </p:nvSpPr>
        <p:spPr/>
        <p:txBody>
          <a:bodyPr/>
          <a:lstStyle/>
          <a:p>
            <a:endParaRPr lang="nl-NL"/>
          </a:p>
        </p:txBody>
      </p:sp>
      <p:sp>
        <p:nvSpPr>
          <p:cNvPr id="4" name="Tijdelijke aanduiding voor dianummer 3">
            <a:extLst>
              <a:ext uri="{FF2B5EF4-FFF2-40B4-BE49-F238E27FC236}">
                <a16:creationId xmlns:a16="http://schemas.microsoft.com/office/drawing/2014/main" id="{1F71903B-31F2-7F8D-B777-5034891CBE1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B09041-459C-44A9-ADA0-ED1BC60B2727}" type="slidenum">
              <a:t>5</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749A56-53B6-519B-2229-A4ADAF28AD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51C53F-010D-BC11-FC0D-F5E00E8BF2FA}"/>
              </a:ext>
            </a:extLst>
          </p:cNvPr>
          <p:cNvSpPr txBox="1">
            <a:spLocks noGrp="1"/>
          </p:cNvSpPr>
          <p:nvPr>
            <p:ph type="body" sz="quarter" idx="1"/>
          </p:nvPr>
        </p:nvSpPr>
        <p:spPr/>
        <p:txBody>
          <a:bodyPr/>
          <a:lstStyle/>
          <a:p>
            <a:pPr lvl="0"/>
            <a:r>
              <a:rPr lang="nl-NL"/>
              <a:t>Lees voor een uitgebreide toelichting op;  https://www.dutchlifesupport.nl/4-stappenplan/ </a:t>
            </a:r>
          </a:p>
          <a:p>
            <a:pPr lvl="0"/>
            <a:r>
              <a:rPr lang="nl-NL" sz="1800" i="1">
                <a:solidFill>
                  <a:srgbClr val="212121"/>
                </a:solidFill>
                <a:latin typeface="Calibri" pitchFamily="34"/>
              </a:rPr>
              <a:t>Demonstration, Deconstruction, Comprehension and Execution</a:t>
            </a:r>
            <a:endParaRPr lang="nl-NL"/>
          </a:p>
          <a:p>
            <a:pPr lvl="0"/>
            <a:r>
              <a:rPr lang="nl-NL"/>
              <a:t>* Zie voor feedback pendleton rules bijv. laatste dia</a:t>
            </a:r>
          </a:p>
        </p:txBody>
      </p:sp>
      <p:sp>
        <p:nvSpPr>
          <p:cNvPr id="4" name="Tijdelijke aanduiding voor dianummer 3">
            <a:extLst>
              <a:ext uri="{FF2B5EF4-FFF2-40B4-BE49-F238E27FC236}">
                <a16:creationId xmlns:a16="http://schemas.microsoft.com/office/drawing/2014/main" id="{366E0E69-3B05-04A3-3F1C-08A352F126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089021-B6C2-49AE-A6E4-2F617A74A652}" type="slidenum">
              <a:t>6</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D224FC-C127-A1F2-ABCF-6FFBAD771D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B13AB5-B460-E636-921D-49CE1C495221}"/>
              </a:ext>
            </a:extLst>
          </p:cNvPr>
          <p:cNvSpPr txBox="1">
            <a:spLocks noGrp="1"/>
          </p:cNvSpPr>
          <p:nvPr>
            <p:ph type="body" sz="quarter" idx="1"/>
          </p:nvPr>
        </p:nvSpPr>
        <p:spPr/>
        <p:txBody>
          <a:bodyPr/>
          <a:lstStyle/>
          <a:p>
            <a:pPr lvl="0"/>
            <a:r>
              <a:rPr lang="nl-NL"/>
              <a:t>Lees voor een uitgebreide toelichting op;  https://www.dutchlifesupport.nl/4-stappenplan/ </a:t>
            </a:r>
          </a:p>
          <a:p>
            <a:pPr lvl="0"/>
            <a:r>
              <a:rPr lang="nl-NL" sz="1800" i="1">
                <a:solidFill>
                  <a:srgbClr val="212121"/>
                </a:solidFill>
                <a:latin typeface="Calibri" pitchFamily="34"/>
              </a:rPr>
              <a:t>Demonstration, Deconstruction, Comprehension and Execution</a:t>
            </a:r>
            <a:endParaRPr lang="nl-NL"/>
          </a:p>
          <a:p>
            <a:pPr lvl="0"/>
            <a:endParaRPr lang="nl-NL"/>
          </a:p>
        </p:txBody>
      </p:sp>
      <p:sp>
        <p:nvSpPr>
          <p:cNvPr id="4" name="Tijdelijke aanduiding voor dianummer 3">
            <a:extLst>
              <a:ext uri="{FF2B5EF4-FFF2-40B4-BE49-F238E27FC236}">
                <a16:creationId xmlns:a16="http://schemas.microsoft.com/office/drawing/2014/main" id="{C091680E-F318-DA02-C5D2-A039B82D256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8E5557-A14B-45EE-BC5F-D4264A39EB84}" type="slidenum">
              <a:t>7</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E97335-508F-7550-733A-20FF3A76A22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CE8909-5DC0-434B-3E99-181365E8B36A}"/>
              </a:ext>
            </a:extLst>
          </p:cNvPr>
          <p:cNvSpPr txBox="1">
            <a:spLocks noGrp="1"/>
          </p:cNvSpPr>
          <p:nvPr>
            <p:ph type="body" sz="quarter" idx="1"/>
          </p:nvPr>
        </p:nvSpPr>
        <p:spPr/>
        <p:txBody>
          <a:bodyPr/>
          <a:lstStyle/>
          <a:p>
            <a:pPr lvl="0"/>
            <a:r>
              <a:rPr lang="nl-NL"/>
              <a:t>Lees voor een uitgebreide toelichting op;  https://www.dutchlifesupport.nl/4-stappenplan/ </a:t>
            </a:r>
          </a:p>
          <a:p>
            <a:pPr lvl="0"/>
            <a:r>
              <a:rPr lang="nl-NL" sz="1800" i="1">
                <a:solidFill>
                  <a:srgbClr val="212121"/>
                </a:solidFill>
                <a:latin typeface="Calibri" pitchFamily="34"/>
              </a:rPr>
              <a:t>Demonstration, Deconstruction, Comprehension and Execution</a:t>
            </a:r>
            <a:endParaRPr lang="nl-NL"/>
          </a:p>
        </p:txBody>
      </p:sp>
      <p:sp>
        <p:nvSpPr>
          <p:cNvPr id="4" name="Tijdelijke aanduiding voor dianummer 3">
            <a:extLst>
              <a:ext uri="{FF2B5EF4-FFF2-40B4-BE49-F238E27FC236}">
                <a16:creationId xmlns:a16="http://schemas.microsoft.com/office/drawing/2014/main" id="{60CB6F6D-4496-9EE2-4C05-4AFD13F673E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355B5F-371B-4E9E-B432-405ADE4518FF}" type="slidenum">
              <a:t>8</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1DE59B-544D-8EA3-C248-65F6D67F07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47AEF2-FAC2-9BD8-91C8-E46375E9EACF}"/>
              </a:ext>
            </a:extLst>
          </p:cNvPr>
          <p:cNvSpPr txBox="1">
            <a:spLocks noGrp="1"/>
          </p:cNvSpPr>
          <p:nvPr>
            <p:ph type="body" sz="quarter" idx="1"/>
          </p:nvPr>
        </p:nvSpPr>
        <p:spPr/>
        <p:txBody>
          <a:bodyPr/>
          <a:lstStyle/>
          <a:p>
            <a:endParaRPr lang="nl-NL"/>
          </a:p>
        </p:txBody>
      </p:sp>
      <p:sp>
        <p:nvSpPr>
          <p:cNvPr id="4" name="Tijdelijke aanduiding voor dianummer 3">
            <a:extLst>
              <a:ext uri="{FF2B5EF4-FFF2-40B4-BE49-F238E27FC236}">
                <a16:creationId xmlns:a16="http://schemas.microsoft.com/office/drawing/2014/main" id="{5881A023-1097-D005-BBDB-80D5DEC16DB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2ADF0D-D51C-4160-AD22-086175D79EDD}" type="slidenum">
              <a:t>9</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7E3311-5FDF-4757-DAC1-99904E63D7A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1A5A1C-8C47-93CA-C986-15DF46117512}"/>
              </a:ext>
            </a:extLst>
          </p:cNvPr>
          <p:cNvSpPr txBox="1">
            <a:spLocks noGrp="1"/>
          </p:cNvSpPr>
          <p:nvPr>
            <p:ph type="body" sz="quarter" idx="1"/>
          </p:nvPr>
        </p:nvSpPr>
        <p:spPr/>
        <p:txBody>
          <a:bodyPr/>
          <a:lstStyle/>
          <a:p>
            <a:pPr lvl="0"/>
            <a:r>
              <a:rPr lang="nl-NL" sz="1800">
                <a:latin typeface="Calibri" pitchFamily="34"/>
                <a:cs typeface="Calibri" pitchFamily="34"/>
              </a:rPr>
              <a:t>Piramide van Miller beschrijft 4 verschillende niveaus van competenties: </a:t>
            </a:r>
            <a:r>
              <a:rPr lang="nl-NL" sz="1800" i="1">
                <a:latin typeface="Calibri" pitchFamily="34"/>
                <a:cs typeface="Calibri" pitchFamily="34"/>
              </a:rPr>
              <a:t>knows, knows how, shows how en does</a:t>
            </a:r>
            <a:r>
              <a:rPr lang="nl-NL" sz="1800">
                <a:latin typeface="Calibri" pitchFamily="34"/>
                <a:cs typeface="Calibri" pitchFamily="34"/>
              </a:rPr>
              <a:t>. </a:t>
            </a:r>
          </a:p>
          <a:p>
            <a:pPr lvl="0"/>
            <a:r>
              <a:rPr lang="nl-NL" sz="1800">
                <a:latin typeface="Calibri" pitchFamily="34"/>
                <a:cs typeface="Calibri" pitchFamily="34"/>
              </a:rPr>
              <a:t>Bij het laatste niveau ontstijgt ‘does’ uit boven het droogoefenen, door in de praktijksetting de vaardigheid uit te voeren, rekening houdend met de patiënt, en neemt mee de andere competenties van combel. </a:t>
            </a:r>
            <a:r>
              <a:rPr lang="nl-NL" sz="1800">
                <a:latin typeface="Calibri" pitchFamily="34"/>
                <a:cs typeface="Calibri" pitchFamily="34"/>
                <a:hlinkClick r:id="rId3"/>
              </a:rPr>
              <a:t>Z</a:t>
            </a:r>
            <a:r>
              <a:rPr lang="nl-NL" sz="1800">
                <a:latin typeface="Calibri" pitchFamily="34"/>
                <a:cs typeface="Calibri" pitchFamily="34"/>
              </a:rPr>
              <a:t>ie ook voor meer toelichting tekstueel: </a:t>
            </a:r>
            <a:r>
              <a:rPr lang="nl-NL" sz="1800" u="sng">
                <a:solidFill>
                  <a:srgbClr val="0000FF"/>
                </a:solidFill>
                <a:uFill>
                  <a:solidFill>
                    <a:srgbClr val="000000"/>
                  </a:solidFill>
                </a:uFill>
                <a:latin typeface="Calibri" pitchFamily="34"/>
                <a:cs typeface="Calibri" pitchFamily="34"/>
                <a:hlinkClick r:id="rId3"/>
              </a:rPr>
              <a:t>Driehoek van Miller (talentinontwikkeling.org)</a:t>
            </a:r>
            <a:endParaRPr lang="nl-NL" sz="1800">
              <a:latin typeface="Calibri" pitchFamily="34"/>
              <a:cs typeface="Calibri" pitchFamily="34"/>
            </a:endParaRPr>
          </a:p>
          <a:p>
            <a:pPr lvl="0"/>
            <a:endParaRPr lang="nl-NL"/>
          </a:p>
        </p:txBody>
      </p:sp>
      <p:sp>
        <p:nvSpPr>
          <p:cNvPr id="4" name="Tijdelijke aanduiding voor dianummer 3">
            <a:extLst>
              <a:ext uri="{FF2B5EF4-FFF2-40B4-BE49-F238E27FC236}">
                <a16:creationId xmlns:a16="http://schemas.microsoft.com/office/drawing/2014/main" id="{842F21B8-0E51-14B4-517A-32309A691FA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73E9DF-711A-48CA-B661-9AAC6A29FF8F}" type="slidenum">
              <a:t>15</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BAFBB3-AD35-7D68-94F4-4A088F9FF9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AC6AF9-A1B4-405E-F190-E5ABF0399CDC}"/>
              </a:ext>
            </a:extLst>
          </p:cNvPr>
          <p:cNvSpPr txBox="1">
            <a:spLocks noGrp="1"/>
          </p:cNvSpPr>
          <p:nvPr>
            <p:ph type="body" sz="quarter" idx="1"/>
          </p:nvPr>
        </p:nvSpPr>
        <p:spPr/>
        <p:txBody>
          <a:bodyPr/>
          <a:lstStyle/>
          <a:p>
            <a:endParaRPr lang="nl-NL"/>
          </a:p>
        </p:txBody>
      </p:sp>
      <p:sp>
        <p:nvSpPr>
          <p:cNvPr id="4" name="Tijdelijke aanduiding voor dianummer 3">
            <a:extLst>
              <a:ext uri="{FF2B5EF4-FFF2-40B4-BE49-F238E27FC236}">
                <a16:creationId xmlns:a16="http://schemas.microsoft.com/office/drawing/2014/main" id="{EEE73C1C-E50C-28B9-865C-4B572346D4F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437B3E-9DF9-40A4-A817-9A6BE98EA03E}" type="slidenum">
              <a:t>18</a:t>
            </a:fld>
            <a:endParaRPr lang="nl-NL"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875C6B99-CFF1-21AE-433F-A7A867DA70AB}"/>
              </a:ext>
            </a:extLst>
          </p:cNvPr>
          <p:cNvGrpSpPr/>
          <p:nvPr/>
        </p:nvGrpSpPr>
        <p:grpSpPr>
          <a:xfrm>
            <a:off x="-19" y="-8467"/>
            <a:ext cx="12192024" cy="6866467"/>
            <a:chOff x="-19" y="-8467"/>
            <a:chExt cx="12192024" cy="6866467"/>
          </a:xfrm>
        </p:grpSpPr>
        <p:cxnSp>
          <p:nvCxnSpPr>
            <p:cNvPr id="3" name="Straight Connector 31">
              <a:extLst>
                <a:ext uri="{FF2B5EF4-FFF2-40B4-BE49-F238E27FC236}">
                  <a16:creationId xmlns:a16="http://schemas.microsoft.com/office/drawing/2014/main" id="{3F574B52-F7CA-255F-3301-517DE4C03026}"/>
                </a:ext>
              </a:extLst>
            </p:cNvPr>
            <p:cNvCxnSpPr/>
            <p:nvPr/>
          </p:nvCxnSpPr>
          <p:spPr>
            <a:xfrm>
              <a:off x="9371008" y="0"/>
              <a:ext cx="1219207" cy="6858000"/>
            </a:xfrm>
            <a:prstGeom prst="straightConnector1">
              <a:avLst/>
            </a:prstGeom>
            <a:noFill/>
            <a:ln w="9528" cap="rnd">
              <a:solidFill>
                <a:srgbClr val="BFBFBF"/>
              </a:solidFill>
              <a:prstDash val="solid"/>
              <a:miter/>
            </a:ln>
          </p:spPr>
        </p:cxnSp>
        <p:cxnSp>
          <p:nvCxnSpPr>
            <p:cNvPr id="4" name="Straight Connector 20">
              <a:extLst>
                <a:ext uri="{FF2B5EF4-FFF2-40B4-BE49-F238E27FC236}">
                  <a16:creationId xmlns:a16="http://schemas.microsoft.com/office/drawing/2014/main" id="{AB25206D-4FCA-3823-0F31-56E18E4F9ED5}"/>
                </a:ext>
              </a:extLst>
            </p:cNvPr>
            <p:cNvCxnSpPr/>
            <p:nvPr/>
          </p:nvCxnSpPr>
          <p:spPr>
            <a:xfrm flipH="1">
              <a:off x="7425266" y="3681410"/>
              <a:ext cx="4763557" cy="3176590"/>
            </a:xfrm>
            <a:prstGeom prst="straightConnector1">
              <a:avLst/>
            </a:prstGeom>
            <a:noFill/>
            <a:ln w="9528" cap="rnd">
              <a:solidFill>
                <a:srgbClr val="D9D9D9"/>
              </a:solidFill>
              <a:prstDash val="solid"/>
              <a:miter/>
            </a:ln>
          </p:spPr>
        </p:cxnSp>
        <p:sp>
          <p:nvSpPr>
            <p:cNvPr id="5" name="Rectangle 23">
              <a:extLst>
                <a:ext uri="{FF2B5EF4-FFF2-40B4-BE49-F238E27FC236}">
                  <a16:creationId xmlns:a16="http://schemas.microsoft.com/office/drawing/2014/main" id="{51F1C08D-0452-F33D-2B11-CEC3E70EA768}"/>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E944A657-EF52-3F75-3BE0-F9E5E2329BA3}"/>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7" name="Isosceles Triangle 26">
              <a:extLst>
                <a:ext uri="{FF2B5EF4-FFF2-40B4-BE49-F238E27FC236}">
                  <a16:creationId xmlns:a16="http://schemas.microsoft.com/office/drawing/2014/main" id="{6AB44FE8-D11D-A4CC-5BB3-B0BB663663A7}"/>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9CE17229-38CD-28FE-B908-4562DDE78879}"/>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675ECC52-E382-7424-A2C3-4FE83828CE4E}"/>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3E1CD49B-3E4A-E593-C19B-D7CF6043880B}"/>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Isosceles Triangle 30">
              <a:extLst>
                <a:ext uri="{FF2B5EF4-FFF2-40B4-BE49-F238E27FC236}">
                  <a16:creationId xmlns:a16="http://schemas.microsoft.com/office/drawing/2014/main" id="{DBD0A1A6-0B86-2A45-2EDA-2B48AD7501E0}"/>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2" name="Isosceles Triangle 18">
              <a:extLst>
                <a:ext uri="{FF2B5EF4-FFF2-40B4-BE49-F238E27FC236}">
                  <a16:creationId xmlns:a16="http://schemas.microsoft.com/office/drawing/2014/main" id="{22155D86-4EB8-BCB9-0887-DE3785BA68B3}"/>
                </a:ext>
              </a:extLst>
            </p:cNvPr>
            <p:cNvSpPr/>
            <p:nvPr/>
          </p:nvSpPr>
          <p:spPr>
            <a:xfrm rot="10799991">
              <a:off x="-19" y="0"/>
              <a:ext cx="842592" cy="5666152"/>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grpSp>
      <p:sp>
        <p:nvSpPr>
          <p:cNvPr id="13" name="Title 1">
            <a:extLst>
              <a:ext uri="{FF2B5EF4-FFF2-40B4-BE49-F238E27FC236}">
                <a16:creationId xmlns:a16="http://schemas.microsoft.com/office/drawing/2014/main" id="{9BA4E73B-9234-2361-5C24-A6E9728AA2EB}"/>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nl-NL"/>
              <a:t>Klik om stijl te bewerken</a:t>
            </a:r>
            <a:endParaRPr lang="en-US"/>
          </a:p>
        </p:txBody>
      </p:sp>
      <p:sp>
        <p:nvSpPr>
          <p:cNvPr id="14" name="Subtitle 2">
            <a:extLst>
              <a:ext uri="{FF2B5EF4-FFF2-40B4-BE49-F238E27FC236}">
                <a16:creationId xmlns:a16="http://schemas.microsoft.com/office/drawing/2014/main" id="{E8ADF0CB-0999-BB81-DBDC-1CFA76972F95}"/>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nl-NL"/>
              <a:t>Klikken om de ondertitelstijl van het model te bewerken</a:t>
            </a:r>
            <a:endParaRPr lang="en-US"/>
          </a:p>
        </p:txBody>
      </p:sp>
      <p:sp>
        <p:nvSpPr>
          <p:cNvPr id="15" name="Date Placeholder 3">
            <a:extLst>
              <a:ext uri="{FF2B5EF4-FFF2-40B4-BE49-F238E27FC236}">
                <a16:creationId xmlns:a16="http://schemas.microsoft.com/office/drawing/2014/main" id="{9DE699C6-BD0B-2AD6-D5E7-CAA9E44B2DBB}"/>
              </a:ext>
            </a:extLst>
          </p:cNvPr>
          <p:cNvSpPr txBox="1">
            <a:spLocks noGrp="1"/>
          </p:cNvSpPr>
          <p:nvPr>
            <p:ph type="dt" sz="half" idx="7"/>
          </p:nvPr>
        </p:nvSpPr>
        <p:spPr/>
        <p:txBody>
          <a:bodyPr/>
          <a:lstStyle>
            <a:lvl1pPr>
              <a:defRPr/>
            </a:lvl1pPr>
          </a:lstStyle>
          <a:p>
            <a:pPr lvl="0"/>
            <a:fld id="{1C195FE5-2022-4C33-84E7-A61E02BE3C05}" type="datetime1">
              <a:rPr lang="nl-NL"/>
              <a:pPr lvl="0"/>
              <a:t>8-1-2023</a:t>
            </a:fld>
            <a:endParaRPr lang="nl-NL"/>
          </a:p>
        </p:txBody>
      </p:sp>
      <p:sp>
        <p:nvSpPr>
          <p:cNvPr id="16" name="Footer Placeholder 4">
            <a:extLst>
              <a:ext uri="{FF2B5EF4-FFF2-40B4-BE49-F238E27FC236}">
                <a16:creationId xmlns:a16="http://schemas.microsoft.com/office/drawing/2014/main" id="{BEFE66BF-9D72-7980-B806-91F73C5A1AAE}"/>
              </a:ext>
            </a:extLst>
          </p:cNvPr>
          <p:cNvSpPr txBox="1">
            <a:spLocks noGrp="1"/>
          </p:cNvSpPr>
          <p:nvPr>
            <p:ph type="ftr" sz="quarter" idx="9"/>
          </p:nvPr>
        </p:nvSpPr>
        <p:spPr/>
        <p:txBody>
          <a:bodyPr/>
          <a:lstStyle>
            <a:lvl1pPr>
              <a:defRPr/>
            </a:lvl1pPr>
          </a:lstStyle>
          <a:p>
            <a:pPr lvl="0"/>
            <a:endParaRPr lang="nl-NL"/>
          </a:p>
        </p:txBody>
      </p:sp>
      <p:sp>
        <p:nvSpPr>
          <p:cNvPr id="17" name="Slide Number Placeholder 5">
            <a:extLst>
              <a:ext uri="{FF2B5EF4-FFF2-40B4-BE49-F238E27FC236}">
                <a16:creationId xmlns:a16="http://schemas.microsoft.com/office/drawing/2014/main" id="{93C2D3F2-C400-2109-8388-81221BCF29FD}"/>
              </a:ext>
            </a:extLst>
          </p:cNvPr>
          <p:cNvSpPr txBox="1">
            <a:spLocks noGrp="1"/>
          </p:cNvSpPr>
          <p:nvPr>
            <p:ph type="sldNum" sz="quarter" idx="8"/>
          </p:nvPr>
        </p:nvSpPr>
        <p:spPr/>
        <p:txBody>
          <a:bodyPr/>
          <a:lstStyle>
            <a:lvl1pPr>
              <a:defRPr/>
            </a:lvl1pPr>
          </a:lstStyle>
          <a:p>
            <a:pPr lvl="0"/>
            <a:fld id="{B29BD50A-7F2A-40F2-B4E9-DEBCC11B486F}" type="slidenum">
              <a:t>‹nr.›</a:t>
            </a:fld>
            <a:endParaRPr lang="nl-NL"/>
          </a:p>
        </p:txBody>
      </p:sp>
    </p:spTree>
    <p:extLst>
      <p:ext uri="{BB962C8B-B14F-4D97-AF65-F5344CB8AC3E}">
        <p14:creationId xmlns:p14="http://schemas.microsoft.com/office/powerpoint/2010/main" val="10542232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4070-FE1C-CD69-46AE-305A35A50772}"/>
              </a:ext>
            </a:extLst>
          </p:cNvPr>
          <p:cNvSpPr txBox="1">
            <a:spLocks noGrp="1"/>
          </p:cNvSpPr>
          <p:nvPr>
            <p:ph type="title"/>
          </p:nvPr>
        </p:nvSpPr>
        <p:spPr>
          <a:xfrm>
            <a:off x="677332" y="609603"/>
            <a:ext cx="8596667" cy="3403597"/>
          </a:xfrm>
        </p:spPr>
        <p:txBody>
          <a:bodyPr anchor="ctr"/>
          <a:lstStyle>
            <a:lvl1pPr>
              <a:defRPr sz="44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FB3625A5-D84F-FFDF-3670-DF3FB9F11AD8}"/>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60F111E4-BCB6-6D8A-58E2-1C3BD07E3A5A}"/>
              </a:ext>
            </a:extLst>
          </p:cNvPr>
          <p:cNvSpPr txBox="1">
            <a:spLocks noGrp="1"/>
          </p:cNvSpPr>
          <p:nvPr>
            <p:ph type="dt" sz="half" idx="7"/>
          </p:nvPr>
        </p:nvSpPr>
        <p:spPr/>
        <p:txBody>
          <a:bodyPr/>
          <a:lstStyle>
            <a:lvl1pPr>
              <a:defRPr/>
            </a:lvl1pPr>
          </a:lstStyle>
          <a:p>
            <a:pPr lvl="0"/>
            <a:fld id="{0D0A8E96-1246-449A-A2B3-5B6E6D3287BE}" type="datetime1">
              <a:rPr lang="nl-NL"/>
              <a:pPr lvl="0"/>
              <a:t>8-1-2023</a:t>
            </a:fld>
            <a:endParaRPr lang="nl-NL"/>
          </a:p>
        </p:txBody>
      </p:sp>
      <p:sp>
        <p:nvSpPr>
          <p:cNvPr id="5" name="Footer Placeholder 4">
            <a:extLst>
              <a:ext uri="{FF2B5EF4-FFF2-40B4-BE49-F238E27FC236}">
                <a16:creationId xmlns:a16="http://schemas.microsoft.com/office/drawing/2014/main" id="{9D765D00-CC49-F501-42F3-7BDEB6021622}"/>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8E9E6349-F502-B40D-DD6A-E5DE73CA2BEE}"/>
              </a:ext>
            </a:extLst>
          </p:cNvPr>
          <p:cNvSpPr txBox="1">
            <a:spLocks noGrp="1"/>
          </p:cNvSpPr>
          <p:nvPr>
            <p:ph type="sldNum" sz="quarter" idx="8"/>
          </p:nvPr>
        </p:nvSpPr>
        <p:spPr/>
        <p:txBody>
          <a:bodyPr/>
          <a:lstStyle>
            <a:lvl1pPr>
              <a:defRPr/>
            </a:lvl1pPr>
          </a:lstStyle>
          <a:p>
            <a:pPr lvl="0"/>
            <a:fld id="{14817A24-D2EB-43FF-BC32-8AB30A26C891}" type="slidenum">
              <a:t>‹nr.›</a:t>
            </a:fld>
            <a:endParaRPr lang="nl-NL"/>
          </a:p>
        </p:txBody>
      </p:sp>
    </p:spTree>
    <p:extLst>
      <p:ext uri="{BB962C8B-B14F-4D97-AF65-F5344CB8AC3E}">
        <p14:creationId xmlns:p14="http://schemas.microsoft.com/office/powerpoint/2010/main" val="369426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AF67-6F50-EF94-8C91-1E65FF74A86F}"/>
              </a:ext>
            </a:extLst>
          </p:cNvPr>
          <p:cNvSpPr txBox="1">
            <a:spLocks noGrp="1"/>
          </p:cNvSpPr>
          <p:nvPr>
            <p:ph type="title"/>
          </p:nvPr>
        </p:nvSpPr>
        <p:spPr>
          <a:xfrm>
            <a:off x="931334" y="609603"/>
            <a:ext cx="8094131" cy="3022604"/>
          </a:xfrm>
        </p:spPr>
        <p:txBody>
          <a:bodyPr anchor="ctr"/>
          <a:lstStyle>
            <a:lvl1pPr>
              <a:defRPr sz="4400"/>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C08E7C05-9706-B7C1-F877-9737E759E8D0}"/>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FC241D70-3E9B-D9FC-776C-0C1B03936CCE}"/>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6A346A44-1584-B148-6A52-CBC0874CDAA3}"/>
              </a:ext>
            </a:extLst>
          </p:cNvPr>
          <p:cNvSpPr txBox="1">
            <a:spLocks noGrp="1"/>
          </p:cNvSpPr>
          <p:nvPr>
            <p:ph type="dt" sz="half" idx="7"/>
          </p:nvPr>
        </p:nvSpPr>
        <p:spPr/>
        <p:txBody>
          <a:bodyPr/>
          <a:lstStyle>
            <a:lvl1pPr>
              <a:defRPr/>
            </a:lvl1pPr>
          </a:lstStyle>
          <a:p>
            <a:pPr lvl="0"/>
            <a:fld id="{72A8E9A8-39A5-4B03-B91A-B77637EAFC1D}" type="datetime1">
              <a:rPr lang="nl-NL"/>
              <a:pPr lvl="0"/>
              <a:t>8-1-2023</a:t>
            </a:fld>
            <a:endParaRPr lang="nl-NL"/>
          </a:p>
        </p:txBody>
      </p:sp>
      <p:sp>
        <p:nvSpPr>
          <p:cNvPr id="6" name="Footer Placeholder 4">
            <a:extLst>
              <a:ext uri="{FF2B5EF4-FFF2-40B4-BE49-F238E27FC236}">
                <a16:creationId xmlns:a16="http://schemas.microsoft.com/office/drawing/2014/main" id="{519CC17E-7FC8-A411-A3FB-CE3E6F2D1878}"/>
              </a:ext>
            </a:extLst>
          </p:cNvPr>
          <p:cNvSpPr txBox="1">
            <a:spLocks noGrp="1"/>
          </p:cNvSpPr>
          <p:nvPr>
            <p:ph type="ftr" sz="quarter" idx="9"/>
          </p:nvPr>
        </p:nvSpPr>
        <p:spPr/>
        <p:txBody>
          <a:bodyPr/>
          <a:lstStyle>
            <a:lvl1pPr>
              <a:defRPr/>
            </a:lvl1pPr>
          </a:lstStyle>
          <a:p>
            <a:pPr lvl="0"/>
            <a:endParaRPr lang="nl-NL"/>
          </a:p>
        </p:txBody>
      </p:sp>
      <p:sp>
        <p:nvSpPr>
          <p:cNvPr id="7" name="Slide Number Placeholder 5">
            <a:extLst>
              <a:ext uri="{FF2B5EF4-FFF2-40B4-BE49-F238E27FC236}">
                <a16:creationId xmlns:a16="http://schemas.microsoft.com/office/drawing/2014/main" id="{27DA4DC4-8583-FBC0-301B-30ABEFC66EEC}"/>
              </a:ext>
            </a:extLst>
          </p:cNvPr>
          <p:cNvSpPr txBox="1">
            <a:spLocks noGrp="1"/>
          </p:cNvSpPr>
          <p:nvPr>
            <p:ph type="sldNum" sz="quarter" idx="8"/>
          </p:nvPr>
        </p:nvSpPr>
        <p:spPr/>
        <p:txBody>
          <a:bodyPr/>
          <a:lstStyle>
            <a:lvl1pPr>
              <a:defRPr/>
            </a:lvl1pPr>
          </a:lstStyle>
          <a:p>
            <a:pPr lvl="0"/>
            <a:fld id="{6D636769-EB3B-4109-90FE-1F6395519413}" type="slidenum">
              <a:t>‹nr.›</a:t>
            </a:fld>
            <a:endParaRPr lang="nl-NL"/>
          </a:p>
        </p:txBody>
      </p:sp>
      <p:sp>
        <p:nvSpPr>
          <p:cNvPr id="8" name="TextBox 19">
            <a:extLst>
              <a:ext uri="{FF2B5EF4-FFF2-40B4-BE49-F238E27FC236}">
                <a16:creationId xmlns:a16="http://schemas.microsoft.com/office/drawing/2014/main" id="{E96F004D-E2B8-CB53-F20E-B62874AEAF5B}"/>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8C2BFF98-F144-4ED2-6405-AD6F041DC7AB}"/>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173110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1EE5-E5F2-7401-C61D-EAC19B95CBDA}"/>
              </a:ext>
            </a:extLst>
          </p:cNvPr>
          <p:cNvSpPr txBox="1">
            <a:spLocks noGrp="1"/>
          </p:cNvSpPr>
          <p:nvPr>
            <p:ph type="title"/>
          </p:nvPr>
        </p:nvSpPr>
        <p:spPr>
          <a:xfrm>
            <a:off x="677332" y="1931990"/>
            <a:ext cx="8596667" cy="2595460"/>
          </a:xfrm>
        </p:spPr>
        <p:txBody>
          <a:bodyPr anchor="b"/>
          <a:lstStyle>
            <a:lvl1pPr>
              <a:defRPr sz="44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5701D274-31A3-C0BA-0807-718D4F32756A}"/>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94BD9192-DDC6-C377-7C95-78FE077755FC}"/>
              </a:ext>
            </a:extLst>
          </p:cNvPr>
          <p:cNvSpPr txBox="1">
            <a:spLocks noGrp="1"/>
          </p:cNvSpPr>
          <p:nvPr>
            <p:ph type="dt" sz="half" idx="7"/>
          </p:nvPr>
        </p:nvSpPr>
        <p:spPr/>
        <p:txBody>
          <a:bodyPr/>
          <a:lstStyle>
            <a:lvl1pPr>
              <a:defRPr/>
            </a:lvl1pPr>
          </a:lstStyle>
          <a:p>
            <a:pPr lvl="0"/>
            <a:fld id="{B0BB3B0A-F4C9-4CCE-B7C8-8868658EF5F9}" type="datetime1">
              <a:rPr lang="nl-NL"/>
              <a:pPr lvl="0"/>
              <a:t>8-1-2023</a:t>
            </a:fld>
            <a:endParaRPr lang="nl-NL"/>
          </a:p>
        </p:txBody>
      </p:sp>
      <p:sp>
        <p:nvSpPr>
          <p:cNvPr id="5" name="Footer Placeholder 4">
            <a:extLst>
              <a:ext uri="{FF2B5EF4-FFF2-40B4-BE49-F238E27FC236}">
                <a16:creationId xmlns:a16="http://schemas.microsoft.com/office/drawing/2014/main" id="{767EC85E-FDE7-FCE6-E283-24848EDCC713}"/>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337093C1-D3B3-35A1-A87A-1DC7AE440C86}"/>
              </a:ext>
            </a:extLst>
          </p:cNvPr>
          <p:cNvSpPr txBox="1">
            <a:spLocks noGrp="1"/>
          </p:cNvSpPr>
          <p:nvPr>
            <p:ph type="sldNum" sz="quarter" idx="8"/>
          </p:nvPr>
        </p:nvSpPr>
        <p:spPr/>
        <p:txBody>
          <a:bodyPr/>
          <a:lstStyle>
            <a:lvl1pPr>
              <a:defRPr/>
            </a:lvl1pPr>
          </a:lstStyle>
          <a:p>
            <a:pPr lvl="0"/>
            <a:fld id="{5BF86898-8646-46BD-85BF-6EC21B5AEA13}" type="slidenum">
              <a:t>‹nr.›</a:t>
            </a:fld>
            <a:endParaRPr lang="nl-NL"/>
          </a:p>
        </p:txBody>
      </p:sp>
    </p:spTree>
    <p:extLst>
      <p:ext uri="{BB962C8B-B14F-4D97-AF65-F5344CB8AC3E}">
        <p14:creationId xmlns:p14="http://schemas.microsoft.com/office/powerpoint/2010/main" val="90623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8183-1993-A8D3-7FE5-A5229DE2FCF9}"/>
              </a:ext>
            </a:extLst>
          </p:cNvPr>
          <p:cNvSpPr txBox="1">
            <a:spLocks noGrp="1"/>
          </p:cNvSpPr>
          <p:nvPr>
            <p:ph type="title"/>
          </p:nvPr>
        </p:nvSpPr>
        <p:spPr>
          <a:xfrm>
            <a:off x="931334" y="609603"/>
            <a:ext cx="8094131" cy="3022604"/>
          </a:xfrm>
        </p:spPr>
        <p:txBody>
          <a:bodyPr anchor="ctr"/>
          <a:lstStyle>
            <a:lvl1pPr>
              <a:defRPr sz="4400"/>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EC14AD03-071C-88BA-A663-158E2F7CDCF1}"/>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8D317F82-8194-8F8C-7F26-9192D9A29E90}"/>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D2190CF9-9196-C0DF-4996-920FB0B1C5E4}"/>
              </a:ext>
            </a:extLst>
          </p:cNvPr>
          <p:cNvSpPr txBox="1">
            <a:spLocks noGrp="1"/>
          </p:cNvSpPr>
          <p:nvPr>
            <p:ph type="dt" sz="half" idx="7"/>
          </p:nvPr>
        </p:nvSpPr>
        <p:spPr/>
        <p:txBody>
          <a:bodyPr/>
          <a:lstStyle>
            <a:lvl1pPr>
              <a:defRPr/>
            </a:lvl1pPr>
          </a:lstStyle>
          <a:p>
            <a:pPr lvl="0"/>
            <a:fld id="{4C2E570A-1D9C-4D71-9567-676735574FCD}" type="datetime1">
              <a:rPr lang="nl-NL"/>
              <a:pPr lvl="0"/>
              <a:t>8-1-2023</a:t>
            </a:fld>
            <a:endParaRPr lang="nl-NL"/>
          </a:p>
        </p:txBody>
      </p:sp>
      <p:sp>
        <p:nvSpPr>
          <p:cNvPr id="6" name="Footer Placeholder 4">
            <a:extLst>
              <a:ext uri="{FF2B5EF4-FFF2-40B4-BE49-F238E27FC236}">
                <a16:creationId xmlns:a16="http://schemas.microsoft.com/office/drawing/2014/main" id="{1589C061-669C-13AF-3E3E-9021D8818667}"/>
              </a:ext>
            </a:extLst>
          </p:cNvPr>
          <p:cNvSpPr txBox="1">
            <a:spLocks noGrp="1"/>
          </p:cNvSpPr>
          <p:nvPr>
            <p:ph type="ftr" sz="quarter" idx="9"/>
          </p:nvPr>
        </p:nvSpPr>
        <p:spPr/>
        <p:txBody>
          <a:bodyPr/>
          <a:lstStyle>
            <a:lvl1pPr>
              <a:defRPr/>
            </a:lvl1pPr>
          </a:lstStyle>
          <a:p>
            <a:pPr lvl="0"/>
            <a:endParaRPr lang="nl-NL"/>
          </a:p>
        </p:txBody>
      </p:sp>
      <p:sp>
        <p:nvSpPr>
          <p:cNvPr id="7" name="Slide Number Placeholder 5">
            <a:extLst>
              <a:ext uri="{FF2B5EF4-FFF2-40B4-BE49-F238E27FC236}">
                <a16:creationId xmlns:a16="http://schemas.microsoft.com/office/drawing/2014/main" id="{560A2C7E-5011-66B0-E94B-A37634BD7637}"/>
              </a:ext>
            </a:extLst>
          </p:cNvPr>
          <p:cNvSpPr txBox="1">
            <a:spLocks noGrp="1"/>
          </p:cNvSpPr>
          <p:nvPr>
            <p:ph type="sldNum" sz="quarter" idx="8"/>
          </p:nvPr>
        </p:nvSpPr>
        <p:spPr/>
        <p:txBody>
          <a:bodyPr/>
          <a:lstStyle>
            <a:lvl1pPr>
              <a:defRPr/>
            </a:lvl1pPr>
          </a:lstStyle>
          <a:p>
            <a:pPr lvl="0"/>
            <a:fld id="{4FF602ED-624A-4A0C-B107-1C1920379446}" type="slidenum">
              <a:t>‹nr.›</a:t>
            </a:fld>
            <a:endParaRPr lang="nl-NL"/>
          </a:p>
        </p:txBody>
      </p:sp>
      <p:sp>
        <p:nvSpPr>
          <p:cNvPr id="8" name="TextBox 23">
            <a:extLst>
              <a:ext uri="{FF2B5EF4-FFF2-40B4-BE49-F238E27FC236}">
                <a16:creationId xmlns:a16="http://schemas.microsoft.com/office/drawing/2014/main" id="{40CD8D2A-040F-2A14-0F4E-578BF1277D36}"/>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0B19E0E4-C9FB-3E01-0FA5-F206998FE827}"/>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18466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9B4A-33AA-931D-2E9A-F9CBCF6BE702}"/>
              </a:ext>
            </a:extLst>
          </p:cNvPr>
          <p:cNvSpPr txBox="1">
            <a:spLocks noGrp="1"/>
          </p:cNvSpPr>
          <p:nvPr>
            <p:ph type="title"/>
          </p:nvPr>
        </p:nvSpPr>
        <p:spPr>
          <a:xfrm>
            <a:off x="685800" y="609603"/>
            <a:ext cx="8588200" cy="3022604"/>
          </a:xfrm>
        </p:spPr>
        <p:txBody>
          <a:bodyPr anchor="ctr"/>
          <a:lstStyle>
            <a:lvl1pPr>
              <a:defRPr sz="4400"/>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A94AF570-43C7-D251-9ED8-A66B8537465B}"/>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10D45FC1-74CC-06CA-ED2F-D4C87BC63757}"/>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6F7EF028-4410-E754-2014-87DB19DF8599}"/>
              </a:ext>
            </a:extLst>
          </p:cNvPr>
          <p:cNvSpPr txBox="1">
            <a:spLocks noGrp="1"/>
          </p:cNvSpPr>
          <p:nvPr>
            <p:ph type="dt" sz="half" idx="7"/>
          </p:nvPr>
        </p:nvSpPr>
        <p:spPr/>
        <p:txBody>
          <a:bodyPr/>
          <a:lstStyle>
            <a:lvl1pPr>
              <a:defRPr/>
            </a:lvl1pPr>
          </a:lstStyle>
          <a:p>
            <a:pPr lvl="0"/>
            <a:fld id="{2D126193-E74B-4B71-BF82-2A1FE65755C9}" type="datetime1">
              <a:rPr lang="nl-NL"/>
              <a:pPr lvl="0"/>
              <a:t>8-1-2023</a:t>
            </a:fld>
            <a:endParaRPr lang="nl-NL"/>
          </a:p>
        </p:txBody>
      </p:sp>
      <p:sp>
        <p:nvSpPr>
          <p:cNvPr id="6" name="Footer Placeholder 4">
            <a:extLst>
              <a:ext uri="{FF2B5EF4-FFF2-40B4-BE49-F238E27FC236}">
                <a16:creationId xmlns:a16="http://schemas.microsoft.com/office/drawing/2014/main" id="{AA793675-F56E-24AC-F4F3-C6EBAEF6EA97}"/>
              </a:ext>
            </a:extLst>
          </p:cNvPr>
          <p:cNvSpPr txBox="1">
            <a:spLocks noGrp="1"/>
          </p:cNvSpPr>
          <p:nvPr>
            <p:ph type="ftr" sz="quarter" idx="9"/>
          </p:nvPr>
        </p:nvSpPr>
        <p:spPr/>
        <p:txBody>
          <a:bodyPr/>
          <a:lstStyle>
            <a:lvl1pPr>
              <a:defRPr/>
            </a:lvl1pPr>
          </a:lstStyle>
          <a:p>
            <a:pPr lvl="0"/>
            <a:endParaRPr lang="nl-NL"/>
          </a:p>
        </p:txBody>
      </p:sp>
      <p:sp>
        <p:nvSpPr>
          <p:cNvPr id="7" name="Slide Number Placeholder 5">
            <a:extLst>
              <a:ext uri="{FF2B5EF4-FFF2-40B4-BE49-F238E27FC236}">
                <a16:creationId xmlns:a16="http://schemas.microsoft.com/office/drawing/2014/main" id="{A5491A4B-2864-9D5D-D26F-9A915FB25303}"/>
              </a:ext>
            </a:extLst>
          </p:cNvPr>
          <p:cNvSpPr txBox="1">
            <a:spLocks noGrp="1"/>
          </p:cNvSpPr>
          <p:nvPr>
            <p:ph type="sldNum" sz="quarter" idx="8"/>
          </p:nvPr>
        </p:nvSpPr>
        <p:spPr/>
        <p:txBody>
          <a:bodyPr/>
          <a:lstStyle>
            <a:lvl1pPr>
              <a:defRPr/>
            </a:lvl1pPr>
          </a:lstStyle>
          <a:p>
            <a:pPr lvl="0"/>
            <a:fld id="{ECD42451-7841-4430-94DF-CF9B406C3643}" type="slidenum">
              <a:t>‹nr.›</a:t>
            </a:fld>
            <a:endParaRPr lang="nl-NL"/>
          </a:p>
        </p:txBody>
      </p:sp>
    </p:spTree>
    <p:extLst>
      <p:ext uri="{BB962C8B-B14F-4D97-AF65-F5344CB8AC3E}">
        <p14:creationId xmlns:p14="http://schemas.microsoft.com/office/powerpoint/2010/main" val="106937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DF0A-DE17-46A1-841E-770395A8C362}"/>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Vertical Text Placeholder 2">
            <a:extLst>
              <a:ext uri="{FF2B5EF4-FFF2-40B4-BE49-F238E27FC236}">
                <a16:creationId xmlns:a16="http://schemas.microsoft.com/office/drawing/2014/main" id="{E98888CA-DC9C-6BA8-A178-5CDD906DA10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AFE982D7-7204-315C-EF80-B420A1DE8CBE}"/>
              </a:ext>
            </a:extLst>
          </p:cNvPr>
          <p:cNvSpPr txBox="1">
            <a:spLocks noGrp="1"/>
          </p:cNvSpPr>
          <p:nvPr>
            <p:ph type="dt" sz="half" idx="7"/>
          </p:nvPr>
        </p:nvSpPr>
        <p:spPr/>
        <p:txBody>
          <a:bodyPr/>
          <a:lstStyle>
            <a:lvl1pPr>
              <a:defRPr/>
            </a:lvl1pPr>
          </a:lstStyle>
          <a:p>
            <a:pPr lvl="0"/>
            <a:fld id="{5444C332-831C-498C-9134-A828F930EAF7}" type="datetime1">
              <a:rPr lang="nl-NL"/>
              <a:pPr lvl="0"/>
              <a:t>8-1-2023</a:t>
            </a:fld>
            <a:endParaRPr lang="nl-NL"/>
          </a:p>
        </p:txBody>
      </p:sp>
      <p:sp>
        <p:nvSpPr>
          <p:cNvPr id="5" name="Footer Placeholder 4">
            <a:extLst>
              <a:ext uri="{FF2B5EF4-FFF2-40B4-BE49-F238E27FC236}">
                <a16:creationId xmlns:a16="http://schemas.microsoft.com/office/drawing/2014/main" id="{C3744FA9-464C-77A1-16B2-D8FADA758E05}"/>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9B0D0990-C512-939F-44B0-0805C500154A}"/>
              </a:ext>
            </a:extLst>
          </p:cNvPr>
          <p:cNvSpPr txBox="1">
            <a:spLocks noGrp="1"/>
          </p:cNvSpPr>
          <p:nvPr>
            <p:ph type="sldNum" sz="quarter" idx="8"/>
          </p:nvPr>
        </p:nvSpPr>
        <p:spPr/>
        <p:txBody>
          <a:bodyPr/>
          <a:lstStyle>
            <a:lvl1pPr>
              <a:defRPr/>
            </a:lvl1pPr>
          </a:lstStyle>
          <a:p>
            <a:pPr lvl="0"/>
            <a:fld id="{B1B2FE77-EFB2-4611-9A1F-1D5BDAD59D4F}" type="slidenum">
              <a:t>‹nr.›</a:t>
            </a:fld>
            <a:endParaRPr lang="nl-NL"/>
          </a:p>
        </p:txBody>
      </p:sp>
    </p:spTree>
    <p:extLst>
      <p:ext uri="{BB962C8B-B14F-4D97-AF65-F5344CB8AC3E}">
        <p14:creationId xmlns:p14="http://schemas.microsoft.com/office/powerpoint/2010/main" val="378151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E35E8-9D9A-D791-F98D-794152801715}"/>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nl-NL"/>
              <a:t>Klik om stijl te bewerken</a:t>
            </a:r>
            <a:endParaRPr lang="en-US"/>
          </a:p>
        </p:txBody>
      </p:sp>
      <p:sp>
        <p:nvSpPr>
          <p:cNvPr id="3" name="Vertical Text Placeholder 2">
            <a:extLst>
              <a:ext uri="{FF2B5EF4-FFF2-40B4-BE49-F238E27FC236}">
                <a16:creationId xmlns:a16="http://schemas.microsoft.com/office/drawing/2014/main" id="{ED779E7B-C277-B4B0-A280-BECFD6253FAD}"/>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A58CE216-529F-0CB5-ECF7-9757B7E78952}"/>
              </a:ext>
            </a:extLst>
          </p:cNvPr>
          <p:cNvSpPr txBox="1">
            <a:spLocks noGrp="1"/>
          </p:cNvSpPr>
          <p:nvPr>
            <p:ph type="dt" sz="half" idx="7"/>
          </p:nvPr>
        </p:nvSpPr>
        <p:spPr/>
        <p:txBody>
          <a:bodyPr/>
          <a:lstStyle>
            <a:lvl1pPr>
              <a:defRPr/>
            </a:lvl1pPr>
          </a:lstStyle>
          <a:p>
            <a:pPr lvl="0"/>
            <a:fld id="{B5FA8E03-3A86-4F19-A3E7-1180EB4A5FD5}" type="datetime1">
              <a:rPr lang="nl-NL"/>
              <a:pPr lvl="0"/>
              <a:t>8-1-2023</a:t>
            </a:fld>
            <a:endParaRPr lang="nl-NL"/>
          </a:p>
        </p:txBody>
      </p:sp>
      <p:sp>
        <p:nvSpPr>
          <p:cNvPr id="5" name="Footer Placeholder 4">
            <a:extLst>
              <a:ext uri="{FF2B5EF4-FFF2-40B4-BE49-F238E27FC236}">
                <a16:creationId xmlns:a16="http://schemas.microsoft.com/office/drawing/2014/main" id="{C8C5EA1B-9A15-57F6-ABCF-C21A5D3839C6}"/>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5E87D3C3-7669-056A-CF35-0E1CA3238721}"/>
              </a:ext>
            </a:extLst>
          </p:cNvPr>
          <p:cNvSpPr txBox="1">
            <a:spLocks noGrp="1"/>
          </p:cNvSpPr>
          <p:nvPr>
            <p:ph type="sldNum" sz="quarter" idx="8"/>
          </p:nvPr>
        </p:nvSpPr>
        <p:spPr/>
        <p:txBody>
          <a:bodyPr/>
          <a:lstStyle>
            <a:lvl1pPr>
              <a:defRPr/>
            </a:lvl1pPr>
          </a:lstStyle>
          <a:p>
            <a:pPr lvl="0"/>
            <a:fld id="{C364E4D1-0AB9-4503-930B-09FD9C07604A}" type="slidenum">
              <a:t>‹nr.›</a:t>
            </a:fld>
            <a:endParaRPr lang="nl-NL"/>
          </a:p>
        </p:txBody>
      </p:sp>
    </p:spTree>
    <p:extLst>
      <p:ext uri="{BB962C8B-B14F-4D97-AF65-F5344CB8AC3E}">
        <p14:creationId xmlns:p14="http://schemas.microsoft.com/office/powerpoint/2010/main" val="8310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F34B-E213-1B16-BEC1-239A352D0B5A}"/>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174FE23C-DE0C-6DB3-C683-63045DC889A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64FE6C7F-D97E-3A58-90AB-D99673E5B69B}"/>
              </a:ext>
            </a:extLst>
          </p:cNvPr>
          <p:cNvSpPr txBox="1">
            <a:spLocks noGrp="1"/>
          </p:cNvSpPr>
          <p:nvPr>
            <p:ph type="dt" sz="half" idx="7"/>
          </p:nvPr>
        </p:nvSpPr>
        <p:spPr/>
        <p:txBody>
          <a:bodyPr/>
          <a:lstStyle>
            <a:lvl1pPr>
              <a:defRPr/>
            </a:lvl1pPr>
          </a:lstStyle>
          <a:p>
            <a:pPr lvl="0"/>
            <a:fld id="{145C8BEB-7EF0-4E54-A956-EC50DD8BBEC8}" type="datetime1">
              <a:rPr lang="nl-NL"/>
              <a:pPr lvl="0"/>
              <a:t>8-1-2023</a:t>
            </a:fld>
            <a:endParaRPr lang="nl-NL"/>
          </a:p>
        </p:txBody>
      </p:sp>
      <p:sp>
        <p:nvSpPr>
          <p:cNvPr id="5" name="Footer Placeholder 4">
            <a:extLst>
              <a:ext uri="{FF2B5EF4-FFF2-40B4-BE49-F238E27FC236}">
                <a16:creationId xmlns:a16="http://schemas.microsoft.com/office/drawing/2014/main" id="{F77AA092-0F0B-582F-EA24-F4EC3E3D1194}"/>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405C6F9E-83C0-EA00-4F65-CFBD5226EEBF}"/>
              </a:ext>
            </a:extLst>
          </p:cNvPr>
          <p:cNvSpPr txBox="1">
            <a:spLocks noGrp="1"/>
          </p:cNvSpPr>
          <p:nvPr>
            <p:ph type="sldNum" sz="quarter" idx="8"/>
          </p:nvPr>
        </p:nvSpPr>
        <p:spPr/>
        <p:txBody>
          <a:bodyPr/>
          <a:lstStyle>
            <a:lvl1pPr>
              <a:defRPr/>
            </a:lvl1pPr>
          </a:lstStyle>
          <a:p>
            <a:pPr lvl="0"/>
            <a:fld id="{F98244E0-EFC7-4EAC-9FAB-D193BCCF2A56}" type="slidenum">
              <a:t>‹nr.›</a:t>
            </a:fld>
            <a:endParaRPr lang="nl-NL"/>
          </a:p>
        </p:txBody>
      </p:sp>
    </p:spTree>
    <p:extLst>
      <p:ext uri="{BB962C8B-B14F-4D97-AF65-F5344CB8AC3E}">
        <p14:creationId xmlns:p14="http://schemas.microsoft.com/office/powerpoint/2010/main" val="41133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AB80-0146-6F4B-D707-4138101F0570}"/>
              </a:ext>
            </a:extLst>
          </p:cNvPr>
          <p:cNvSpPr txBox="1">
            <a:spLocks noGrp="1"/>
          </p:cNvSpPr>
          <p:nvPr>
            <p:ph type="title"/>
          </p:nvPr>
        </p:nvSpPr>
        <p:spPr>
          <a:xfrm>
            <a:off x="677332" y="2700863"/>
            <a:ext cx="8596667" cy="1826578"/>
          </a:xfrm>
        </p:spPr>
        <p:txBody>
          <a:bodyPr anchor="b"/>
          <a:lstStyle>
            <a:lvl1pPr>
              <a:defRPr sz="40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47FE3833-34EA-6958-8F8B-EF04D317275A}"/>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28C59E73-5859-59DA-47BC-15659EFDAC7B}"/>
              </a:ext>
            </a:extLst>
          </p:cNvPr>
          <p:cNvSpPr txBox="1">
            <a:spLocks noGrp="1"/>
          </p:cNvSpPr>
          <p:nvPr>
            <p:ph type="dt" sz="half" idx="7"/>
          </p:nvPr>
        </p:nvSpPr>
        <p:spPr/>
        <p:txBody>
          <a:bodyPr/>
          <a:lstStyle>
            <a:lvl1pPr>
              <a:defRPr/>
            </a:lvl1pPr>
          </a:lstStyle>
          <a:p>
            <a:pPr lvl="0"/>
            <a:fld id="{D9164F95-55E5-47E7-8753-D3006FCC8D04}" type="datetime1">
              <a:rPr lang="nl-NL"/>
              <a:pPr lvl="0"/>
              <a:t>8-1-2023</a:t>
            </a:fld>
            <a:endParaRPr lang="nl-NL"/>
          </a:p>
        </p:txBody>
      </p:sp>
      <p:sp>
        <p:nvSpPr>
          <p:cNvPr id="5" name="Footer Placeholder 4">
            <a:extLst>
              <a:ext uri="{FF2B5EF4-FFF2-40B4-BE49-F238E27FC236}">
                <a16:creationId xmlns:a16="http://schemas.microsoft.com/office/drawing/2014/main" id="{74AA6279-606B-F6A9-48DF-0B25D54E9702}"/>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777BBE5E-362D-D78F-53EA-490F80E36B01}"/>
              </a:ext>
            </a:extLst>
          </p:cNvPr>
          <p:cNvSpPr txBox="1">
            <a:spLocks noGrp="1"/>
          </p:cNvSpPr>
          <p:nvPr>
            <p:ph type="sldNum" sz="quarter" idx="8"/>
          </p:nvPr>
        </p:nvSpPr>
        <p:spPr/>
        <p:txBody>
          <a:bodyPr/>
          <a:lstStyle>
            <a:lvl1pPr>
              <a:defRPr/>
            </a:lvl1pPr>
          </a:lstStyle>
          <a:p>
            <a:pPr lvl="0"/>
            <a:fld id="{7DF39C4E-22C5-42D1-B998-711FE4270342}" type="slidenum">
              <a:t>‹nr.›</a:t>
            </a:fld>
            <a:endParaRPr lang="nl-NL"/>
          </a:p>
        </p:txBody>
      </p:sp>
    </p:spTree>
    <p:extLst>
      <p:ext uri="{BB962C8B-B14F-4D97-AF65-F5344CB8AC3E}">
        <p14:creationId xmlns:p14="http://schemas.microsoft.com/office/powerpoint/2010/main" val="24792974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5CA5-2B4F-DAEB-F181-506C22BBEB4B}"/>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DD88CB79-4728-4BE3-CD1E-B932C1BC0A9E}"/>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65E3670F-E0A3-5719-A95F-914CB66D61FC}"/>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0CF7EFDD-3C3C-8216-E0D4-CF9FCFAE55BE}"/>
              </a:ext>
            </a:extLst>
          </p:cNvPr>
          <p:cNvSpPr txBox="1">
            <a:spLocks noGrp="1"/>
          </p:cNvSpPr>
          <p:nvPr>
            <p:ph type="dt" sz="half" idx="7"/>
          </p:nvPr>
        </p:nvSpPr>
        <p:spPr/>
        <p:txBody>
          <a:bodyPr/>
          <a:lstStyle>
            <a:lvl1pPr>
              <a:defRPr/>
            </a:lvl1pPr>
          </a:lstStyle>
          <a:p>
            <a:pPr lvl="0"/>
            <a:fld id="{A01AF71C-679E-49F3-9410-42EC53E78628}" type="datetime1">
              <a:rPr lang="nl-NL"/>
              <a:pPr lvl="0"/>
              <a:t>8-1-2023</a:t>
            </a:fld>
            <a:endParaRPr lang="nl-NL"/>
          </a:p>
        </p:txBody>
      </p:sp>
      <p:sp>
        <p:nvSpPr>
          <p:cNvPr id="6" name="Footer Placeholder 5">
            <a:extLst>
              <a:ext uri="{FF2B5EF4-FFF2-40B4-BE49-F238E27FC236}">
                <a16:creationId xmlns:a16="http://schemas.microsoft.com/office/drawing/2014/main" id="{02EE0722-5402-5FA0-27DD-489C84096BEC}"/>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id="{2E3FED55-539D-229D-507E-5EE7B4341C8B}"/>
              </a:ext>
            </a:extLst>
          </p:cNvPr>
          <p:cNvSpPr txBox="1">
            <a:spLocks noGrp="1"/>
          </p:cNvSpPr>
          <p:nvPr>
            <p:ph type="sldNum" sz="quarter" idx="8"/>
          </p:nvPr>
        </p:nvSpPr>
        <p:spPr/>
        <p:txBody>
          <a:bodyPr/>
          <a:lstStyle>
            <a:lvl1pPr>
              <a:defRPr/>
            </a:lvl1pPr>
          </a:lstStyle>
          <a:p>
            <a:pPr lvl="0"/>
            <a:fld id="{3FBF32CD-E250-4211-BF08-1AE19975FBEB}" type="slidenum">
              <a:t>‹nr.›</a:t>
            </a:fld>
            <a:endParaRPr lang="nl-NL"/>
          </a:p>
        </p:txBody>
      </p:sp>
    </p:spTree>
    <p:extLst>
      <p:ext uri="{BB962C8B-B14F-4D97-AF65-F5344CB8AC3E}">
        <p14:creationId xmlns:p14="http://schemas.microsoft.com/office/powerpoint/2010/main" val="17441281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48F4-0FCA-BD3B-F06D-6BF4AB91FF70}"/>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1FB88BBC-3118-E35E-9348-43C2ED0B599A}"/>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5C72ACFC-BA80-9D42-835E-FCF72741896B}"/>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E21396F6-C7CA-459B-D019-36FBCBFDE96C}"/>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66EE5174-BDE6-A7BD-41C4-55C309A257A9}"/>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7669B0EA-F3FC-AC3A-31F4-4341423F07B6}"/>
              </a:ext>
            </a:extLst>
          </p:cNvPr>
          <p:cNvSpPr txBox="1">
            <a:spLocks noGrp="1"/>
          </p:cNvSpPr>
          <p:nvPr>
            <p:ph type="dt" sz="half" idx="7"/>
          </p:nvPr>
        </p:nvSpPr>
        <p:spPr/>
        <p:txBody>
          <a:bodyPr/>
          <a:lstStyle>
            <a:lvl1pPr>
              <a:defRPr/>
            </a:lvl1pPr>
          </a:lstStyle>
          <a:p>
            <a:pPr lvl="0"/>
            <a:fld id="{CB83E0B8-6595-4C36-8B05-503BBF01244A}" type="datetime1">
              <a:rPr lang="nl-NL"/>
              <a:pPr lvl="0"/>
              <a:t>8-1-2023</a:t>
            </a:fld>
            <a:endParaRPr lang="nl-NL"/>
          </a:p>
        </p:txBody>
      </p:sp>
      <p:sp>
        <p:nvSpPr>
          <p:cNvPr id="8" name="Footer Placeholder 7">
            <a:extLst>
              <a:ext uri="{FF2B5EF4-FFF2-40B4-BE49-F238E27FC236}">
                <a16:creationId xmlns:a16="http://schemas.microsoft.com/office/drawing/2014/main" id="{FD1B9E91-062A-D4E3-9C38-6633675C9D75}"/>
              </a:ext>
            </a:extLst>
          </p:cNvPr>
          <p:cNvSpPr txBox="1">
            <a:spLocks noGrp="1"/>
          </p:cNvSpPr>
          <p:nvPr>
            <p:ph type="ftr" sz="quarter" idx="9"/>
          </p:nvPr>
        </p:nvSpPr>
        <p:spPr/>
        <p:txBody>
          <a:bodyPr/>
          <a:lstStyle>
            <a:lvl1pPr>
              <a:defRPr/>
            </a:lvl1pPr>
          </a:lstStyle>
          <a:p>
            <a:pPr lvl="0"/>
            <a:endParaRPr lang="nl-NL"/>
          </a:p>
        </p:txBody>
      </p:sp>
      <p:sp>
        <p:nvSpPr>
          <p:cNvPr id="9" name="Slide Number Placeholder 8">
            <a:extLst>
              <a:ext uri="{FF2B5EF4-FFF2-40B4-BE49-F238E27FC236}">
                <a16:creationId xmlns:a16="http://schemas.microsoft.com/office/drawing/2014/main" id="{ED8C7FF6-AFFE-0ED3-1FEC-9758AFCBF649}"/>
              </a:ext>
            </a:extLst>
          </p:cNvPr>
          <p:cNvSpPr txBox="1">
            <a:spLocks noGrp="1"/>
          </p:cNvSpPr>
          <p:nvPr>
            <p:ph type="sldNum" sz="quarter" idx="8"/>
          </p:nvPr>
        </p:nvSpPr>
        <p:spPr/>
        <p:txBody>
          <a:bodyPr/>
          <a:lstStyle>
            <a:lvl1pPr>
              <a:defRPr/>
            </a:lvl1pPr>
          </a:lstStyle>
          <a:p>
            <a:pPr lvl="0"/>
            <a:fld id="{C759E46C-6B19-4E51-BD55-2E4D72B60A57}" type="slidenum">
              <a:t>‹nr.›</a:t>
            </a:fld>
            <a:endParaRPr lang="nl-NL"/>
          </a:p>
        </p:txBody>
      </p:sp>
    </p:spTree>
    <p:extLst>
      <p:ext uri="{BB962C8B-B14F-4D97-AF65-F5344CB8AC3E}">
        <p14:creationId xmlns:p14="http://schemas.microsoft.com/office/powerpoint/2010/main" val="271036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CC14-3BB9-9270-F998-310BD6225E2F}"/>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Date Placeholder 2">
            <a:extLst>
              <a:ext uri="{FF2B5EF4-FFF2-40B4-BE49-F238E27FC236}">
                <a16:creationId xmlns:a16="http://schemas.microsoft.com/office/drawing/2014/main" id="{A9A7BB74-92EF-20DA-6C41-F92C50FA445F}"/>
              </a:ext>
            </a:extLst>
          </p:cNvPr>
          <p:cNvSpPr txBox="1">
            <a:spLocks noGrp="1"/>
          </p:cNvSpPr>
          <p:nvPr>
            <p:ph type="dt" sz="half" idx="7"/>
          </p:nvPr>
        </p:nvSpPr>
        <p:spPr/>
        <p:txBody>
          <a:bodyPr/>
          <a:lstStyle>
            <a:lvl1pPr>
              <a:defRPr/>
            </a:lvl1pPr>
          </a:lstStyle>
          <a:p>
            <a:pPr lvl="0"/>
            <a:fld id="{EBE77EEB-A3B1-4D17-9CA9-5A3FCB46FBDC}" type="datetime1">
              <a:rPr lang="nl-NL"/>
              <a:pPr lvl="0"/>
              <a:t>8-1-2023</a:t>
            </a:fld>
            <a:endParaRPr lang="nl-NL"/>
          </a:p>
        </p:txBody>
      </p:sp>
      <p:sp>
        <p:nvSpPr>
          <p:cNvPr id="4" name="Footer Placeholder 3">
            <a:extLst>
              <a:ext uri="{FF2B5EF4-FFF2-40B4-BE49-F238E27FC236}">
                <a16:creationId xmlns:a16="http://schemas.microsoft.com/office/drawing/2014/main" id="{AC5823A2-8DAF-112A-2781-E6AE309B6BB2}"/>
              </a:ext>
            </a:extLst>
          </p:cNvPr>
          <p:cNvSpPr txBox="1">
            <a:spLocks noGrp="1"/>
          </p:cNvSpPr>
          <p:nvPr>
            <p:ph type="ftr" sz="quarter" idx="9"/>
          </p:nvPr>
        </p:nvSpPr>
        <p:spPr/>
        <p:txBody>
          <a:bodyPr/>
          <a:lstStyle>
            <a:lvl1pPr>
              <a:defRPr/>
            </a:lvl1pPr>
          </a:lstStyle>
          <a:p>
            <a:pPr lvl="0"/>
            <a:endParaRPr lang="nl-NL"/>
          </a:p>
        </p:txBody>
      </p:sp>
      <p:sp>
        <p:nvSpPr>
          <p:cNvPr id="5" name="Slide Number Placeholder 4">
            <a:extLst>
              <a:ext uri="{FF2B5EF4-FFF2-40B4-BE49-F238E27FC236}">
                <a16:creationId xmlns:a16="http://schemas.microsoft.com/office/drawing/2014/main" id="{C8527434-5E9A-EBCC-068A-775AF3FEB08F}"/>
              </a:ext>
            </a:extLst>
          </p:cNvPr>
          <p:cNvSpPr txBox="1">
            <a:spLocks noGrp="1"/>
          </p:cNvSpPr>
          <p:nvPr>
            <p:ph type="sldNum" sz="quarter" idx="8"/>
          </p:nvPr>
        </p:nvSpPr>
        <p:spPr/>
        <p:txBody>
          <a:bodyPr/>
          <a:lstStyle>
            <a:lvl1pPr>
              <a:defRPr/>
            </a:lvl1pPr>
          </a:lstStyle>
          <a:p>
            <a:pPr lvl="0"/>
            <a:fld id="{60A0766E-03B0-479B-A3DD-0E5E925DA10D}" type="slidenum">
              <a:t>‹nr.›</a:t>
            </a:fld>
            <a:endParaRPr lang="nl-NL"/>
          </a:p>
        </p:txBody>
      </p:sp>
    </p:spTree>
    <p:extLst>
      <p:ext uri="{BB962C8B-B14F-4D97-AF65-F5344CB8AC3E}">
        <p14:creationId xmlns:p14="http://schemas.microsoft.com/office/powerpoint/2010/main" val="26327560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F09B1-89AD-E6EE-EC91-324F42BF7EA2}"/>
              </a:ext>
            </a:extLst>
          </p:cNvPr>
          <p:cNvSpPr txBox="1">
            <a:spLocks noGrp="1"/>
          </p:cNvSpPr>
          <p:nvPr>
            <p:ph type="dt" sz="half" idx="7"/>
          </p:nvPr>
        </p:nvSpPr>
        <p:spPr/>
        <p:txBody>
          <a:bodyPr/>
          <a:lstStyle>
            <a:lvl1pPr>
              <a:defRPr/>
            </a:lvl1pPr>
          </a:lstStyle>
          <a:p>
            <a:pPr lvl="0"/>
            <a:fld id="{B3CE682A-9E8D-408F-A4F3-4BC8C54EC225}" type="datetime1">
              <a:rPr lang="nl-NL"/>
              <a:pPr lvl="0"/>
              <a:t>8-1-2023</a:t>
            </a:fld>
            <a:endParaRPr lang="nl-NL"/>
          </a:p>
        </p:txBody>
      </p:sp>
      <p:sp>
        <p:nvSpPr>
          <p:cNvPr id="3" name="Footer Placeholder 2">
            <a:extLst>
              <a:ext uri="{FF2B5EF4-FFF2-40B4-BE49-F238E27FC236}">
                <a16:creationId xmlns:a16="http://schemas.microsoft.com/office/drawing/2014/main" id="{63179C36-1EB6-7E23-F8C2-5CB05B9A7496}"/>
              </a:ext>
            </a:extLst>
          </p:cNvPr>
          <p:cNvSpPr txBox="1">
            <a:spLocks noGrp="1"/>
          </p:cNvSpPr>
          <p:nvPr>
            <p:ph type="ftr" sz="quarter" idx="9"/>
          </p:nvPr>
        </p:nvSpPr>
        <p:spPr/>
        <p:txBody>
          <a:bodyPr/>
          <a:lstStyle>
            <a:lvl1pPr>
              <a:defRPr/>
            </a:lvl1pPr>
          </a:lstStyle>
          <a:p>
            <a:pPr lvl="0"/>
            <a:endParaRPr lang="nl-NL"/>
          </a:p>
        </p:txBody>
      </p:sp>
      <p:sp>
        <p:nvSpPr>
          <p:cNvPr id="4" name="Slide Number Placeholder 3">
            <a:extLst>
              <a:ext uri="{FF2B5EF4-FFF2-40B4-BE49-F238E27FC236}">
                <a16:creationId xmlns:a16="http://schemas.microsoft.com/office/drawing/2014/main" id="{8B1BD987-06F0-A7AF-E859-20FCFBB7FAEC}"/>
              </a:ext>
            </a:extLst>
          </p:cNvPr>
          <p:cNvSpPr txBox="1">
            <a:spLocks noGrp="1"/>
          </p:cNvSpPr>
          <p:nvPr>
            <p:ph type="sldNum" sz="quarter" idx="8"/>
          </p:nvPr>
        </p:nvSpPr>
        <p:spPr/>
        <p:txBody>
          <a:bodyPr/>
          <a:lstStyle>
            <a:lvl1pPr>
              <a:defRPr/>
            </a:lvl1pPr>
          </a:lstStyle>
          <a:p>
            <a:pPr lvl="0"/>
            <a:fld id="{0BD8582F-3087-449F-B9DD-98B3D6FED6EF}" type="slidenum">
              <a:t>‹nr.›</a:t>
            </a:fld>
            <a:endParaRPr lang="nl-NL"/>
          </a:p>
        </p:txBody>
      </p:sp>
    </p:spTree>
    <p:extLst>
      <p:ext uri="{BB962C8B-B14F-4D97-AF65-F5344CB8AC3E}">
        <p14:creationId xmlns:p14="http://schemas.microsoft.com/office/powerpoint/2010/main" val="160761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EA8D-98ED-6E1A-370E-61534E3A6D29}"/>
              </a:ext>
            </a:extLst>
          </p:cNvPr>
          <p:cNvSpPr txBox="1">
            <a:spLocks noGrp="1"/>
          </p:cNvSpPr>
          <p:nvPr>
            <p:ph type="title"/>
          </p:nvPr>
        </p:nvSpPr>
        <p:spPr>
          <a:xfrm>
            <a:off x="677332" y="1498601"/>
            <a:ext cx="3854525" cy="1278468"/>
          </a:xfrm>
        </p:spPr>
        <p:txBody>
          <a:bodyPr anchor="b"/>
          <a:lstStyle>
            <a:lvl1pPr>
              <a:defRPr sz="2000"/>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299A455E-38EF-D98A-02E8-1BC5E057CC98}"/>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a:extLst>
              <a:ext uri="{FF2B5EF4-FFF2-40B4-BE49-F238E27FC236}">
                <a16:creationId xmlns:a16="http://schemas.microsoft.com/office/drawing/2014/main" id="{D9C5D9C1-FB34-490C-7EA9-33637DDC5DA5}"/>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8794ACD8-DA02-B14D-B26E-A9BDDE4BB3F4}"/>
              </a:ext>
            </a:extLst>
          </p:cNvPr>
          <p:cNvSpPr txBox="1">
            <a:spLocks noGrp="1"/>
          </p:cNvSpPr>
          <p:nvPr>
            <p:ph type="dt" sz="half" idx="7"/>
          </p:nvPr>
        </p:nvSpPr>
        <p:spPr/>
        <p:txBody>
          <a:bodyPr/>
          <a:lstStyle>
            <a:lvl1pPr>
              <a:defRPr/>
            </a:lvl1pPr>
          </a:lstStyle>
          <a:p>
            <a:pPr lvl="0"/>
            <a:fld id="{03AEA4F0-3629-46E7-94FE-0E65989D3F5B}" type="datetime1">
              <a:rPr lang="nl-NL"/>
              <a:pPr lvl="0"/>
              <a:t>8-1-2023</a:t>
            </a:fld>
            <a:endParaRPr lang="nl-NL"/>
          </a:p>
        </p:txBody>
      </p:sp>
      <p:sp>
        <p:nvSpPr>
          <p:cNvPr id="6" name="Footer Placeholder 5">
            <a:extLst>
              <a:ext uri="{FF2B5EF4-FFF2-40B4-BE49-F238E27FC236}">
                <a16:creationId xmlns:a16="http://schemas.microsoft.com/office/drawing/2014/main" id="{84821AAC-C35B-0554-51AB-8D92159F9C0E}"/>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id="{A03567CC-2C0C-1889-F0B7-E9C2ADE3D943}"/>
              </a:ext>
            </a:extLst>
          </p:cNvPr>
          <p:cNvSpPr txBox="1">
            <a:spLocks noGrp="1"/>
          </p:cNvSpPr>
          <p:nvPr>
            <p:ph type="sldNum" sz="quarter" idx="8"/>
          </p:nvPr>
        </p:nvSpPr>
        <p:spPr/>
        <p:txBody>
          <a:bodyPr/>
          <a:lstStyle>
            <a:lvl1pPr>
              <a:defRPr/>
            </a:lvl1pPr>
          </a:lstStyle>
          <a:p>
            <a:pPr lvl="0"/>
            <a:fld id="{D508ED5F-9A6A-49E3-BD0D-AEBD86984E15}" type="slidenum">
              <a:t>‹nr.›</a:t>
            </a:fld>
            <a:endParaRPr lang="nl-NL"/>
          </a:p>
        </p:txBody>
      </p:sp>
    </p:spTree>
    <p:extLst>
      <p:ext uri="{BB962C8B-B14F-4D97-AF65-F5344CB8AC3E}">
        <p14:creationId xmlns:p14="http://schemas.microsoft.com/office/powerpoint/2010/main" val="23512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9789-B5A5-BFDE-4CCD-F5AF8FBC67FF}"/>
              </a:ext>
            </a:extLst>
          </p:cNvPr>
          <p:cNvSpPr txBox="1">
            <a:spLocks noGrp="1"/>
          </p:cNvSpPr>
          <p:nvPr>
            <p:ph type="title"/>
          </p:nvPr>
        </p:nvSpPr>
        <p:spPr>
          <a:xfrm>
            <a:off x="677332" y="4800600"/>
            <a:ext cx="8596667" cy="566735"/>
          </a:xfrm>
        </p:spPr>
        <p:txBody>
          <a:bodyPr anchor="b"/>
          <a:lstStyle>
            <a:lvl1pPr>
              <a:defRPr sz="2400"/>
            </a:lvl1pPr>
          </a:lstStyle>
          <a:p>
            <a:pPr lvl="0"/>
            <a:r>
              <a:rPr lang="nl-NL"/>
              <a:t>Klik om stijl te bewerken</a:t>
            </a:r>
            <a:endParaRPr lang="en-US"/>
          </a:p>
        </p:txBody>
      </p:sp>
      <p:sp>
        <p:nvSpPr>
          <p:cNvPr id="3" name="Picture Placeholder 2">
            <a:extLst>
              <a:ext uri="{FF2B5EF4-FFF2-40B4-BE49-F238E27FC236}">
                <a16:creationId xmlns:a16="http://schemas.microsoft.com/office/drawing/2014/main" id="{2DA466A7-5921-01D8-D88D-7AEF6026F3EF}"/>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nl-NL"/>
              <a:t>Klik op het pictogram als u een afbeelding wilt toevoegen</a:t>
            </a:r>
            <a:endParaRPr lang="en-US"/>
          </a:p>
        </p:txBody>
      </p:sp>
      <p:sp>
        <p:nvSpPr>
          <p:cNvPr id="4" name="Text Placeholder 3">
            <a:extLst>
              <a:ext uri="{FF2B5EF4-FFF2-40B4-BE49-F238E27FC236}">
                <a16:creationId xmlns:a16="http://schemas.microsoft.com/office/drawing/2014/main" id="{107E3703-3101-607A-F3C7-4AF655A2D6F6}"/>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0372E4E5-396F-9D04-7874-D47AE18CF35C}"/>
              </a:ext>
            </a:extLst>
          </p:cNvPr>
          <p:cNvSpPr txBox="1">
            <a:spLocks noGrp="1"/>
          </p:cNvSpPr>
          <p:nvPr>
            <p:ph type="dt" sz="half" idx="7"/>
          </p:nvPr>
        </p:nvSpPr>
        <p:spPr/>
        <p:txBody>
          <a:bodyPr/>
          <a:lstStyle>
            <a:lvl1pPr>
              <a:defRPr/>
            </a:lvl1pPr>
          </a:lstStyle>
          <a:p>
            <a:pPr lvl="0"/>
            <a:fld id="{BC01AF99-5003-4D30-9B92-E812445A9B6B}" type="datetime1">
              <a:rPr lang="nl-NL"/>
              <a:pPr lvl="0"/>
              <a:t>8-1-2023</a:t>
            </a:fld>
            <a:endParaRPr lang="nl-NL"/>
          </a:p>
        </p:txBody>
      </p:sp>
      <p:sp>
        <p:nvSpPr>
          <p:cNvPr id="6" name="Footer Placeholder 5">
            <a:extLst>
              <a:ext uri="{FF2B5EF4-FFF2-40B4-BE49-F238E27FC236}">
                <a16:creationId xmlns:a16="http://schemas.microsoft.com/office/drawing/2014/main" id="{E441F392-6454-8DDD-6D56-D530BC3992A7}"/>
              </a:ext>
            </a:extLst>
          </p:cNvPr>
          <p:cNvSpPr txBox="1">
            <a:spLocks noGrp="1"/>
          </p:cNvSpPr>
          <p:nvPr>
            <p:ph type="ftr" sz="quarter" idx="9"/>
          </p:nvPr>
        </p:nvSpPr>
        <p:spPr/>
        <p:txBody>
          <a:bodyPr/>
          <a:lstStyle>
            <a:lvl1pPr>
              <a:defRPr/>
            </a:lvl1pPr>
          </a:lstStyle>
          <a:p>
            <a:pPr lvl="0"/>
            <a:endParaRPr lang="nl-NL"/>
          </a:p>
        </p:txBody>
      </p:sp>
      <p:sp>
        <p:nvSpPr>
          <p:cNvPr id="7" name="Slide Number Placeholder 6">
            <a:extLst>
              <a:ext uri="{FF2B5EF4-FFF2-40B4-BE49-F238E27FC236}">
                <a16:creationId xmlns:a16="http://schemas.microsoft.com/office/drawing/2014/main" id="{06D3049C-813F-043B-FFF1-574B12E27D56}"/>
              </a:ext>
            </a:extLst>
          </p:cNvPr>
          <p:cNvSpPr txBox="1">
            <a:spLocks noGrp="1"/>
          </p:cNvSpPr>
          <p:nvPr>
            <p:ph type="sldNum" sz="quarter" idx="8"/>
          </p:nvPr>
        </p:nvSpPr>
        <p:spPr/>
        <p:txBody>
          <a:bodyPr/>
          <a:lstStyle>
            <a:lvl1pPr>
              <a:defRPr/>
            </a:lvl1pPr>
          </a:lstStyle>
          <a:p>
            <a:pPr lvl="0"/>
            <a:fld id="{DBC7B6BE-8FF6-4FCF-97C2-1185D9AF8BF9}" type="slidenum">
              <a:t>‹nr.›</a:t>
            </a:fld>
            <a:endParaRPr lang="nl-NL"/>
          </a:p>
        </p:txBody>
      </p:sp>
    </p:spTree>
    <p:extLst>
      <p:ext uri="{BB962C8B-B14F-4D97-AF65-F5344CB8AC3E}">
        <p14:creationId xmlns:p14="http://schemas.microsoft.com/office/powerpoint/2010/main" val="97423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D2D97A0-47DF-2F3B-69DF-B1B71F0B1F64}"/>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0191323B-5701-A654-35F3-6465ADF7EC8B}"/>
                </a:ext>
              </a:extLst>
            </p:cNvPr>
            <p:cNvCxnSpPr/>
            <p:nvPr/>
          </p:nvCxnSpPr>
          <p:spPr>
            <a:xfrm>
              <a:off x="9371008" y="0"/>
              <a:ext cx="1219207" cy="6858000"/>
            </a:xfrm>
            <a:prstGeom prst="straightConnector1">
              <a:avLst/>
            </a:prstGeom>
            <a:noFill/>
            <a:ln w="9528" cap="rnd">
              <a:solidFill>
                <a:srgbClr val="BFBFBF"/>
              </a:solidFill>
              <a:prstDash val="solid"/>
              <a:miter/>
            </a:ln>
          </p:spPr>
        </p:cxnSp>
        <p:cxnSp>
          <p:nvCxnSpPr>
            <p:cNvPr id="4" name="Straight Connector 20">
              <a:extLst>
                <a:ext uri="{FF2B5EF4-FFF2-40B4-BE49-F238E27FC236}">
                  <a16:creationId xmlns:a16="http://schemas.microsoft.com/office/drawing/2014/main" id="{022331D5-F662-5B51-B3AA-73142099FA81}"/>
                </a:ext>
              </a:extLst>
            </p:cNvPr>
            <p:cNvCxnSpPr/>
            <p:nvPr/>
          </p:nvCxnSpPr>
          <p:spPr>
            <a:xfrm flipH="1">
              <a:off x="7425266" y="3681410"/>
              <a:ext cx="4763557" cy="3176590"/>
            </a:xfrm>
            <a:prstGeom prst="straightConnector1">
              <a:avLst/>
            </a:prstGeom>
            <a:noFill/>
            <a:ln w="9528" cap="rnd">
              <a:solidFill>
                <a:srgbClr val="D9D9D9"/>
              </a:solidFill>
              <a:prstDash val="solid"/>
              <a:miter/>
            </a:ln>
          </p:spPr>
        </p:cxnSp>
        <p:sp>
          <p:nvSpPr>
            <p:cNvPr id="5" name="Rectangle 23">
              <a:extLst>
                <a:ext uri="{FF2B5EF4-FFF2-40B4-BE49-F238E27FC236}">
                  <a16:creationId xmlns:a16="http://schemas.microsoft.com/office/drawing/2014/main" id="{564F6A9B-BC56-6BE2-A21C-563FE55A1DC5}"/>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189DAFC8-C3A1-D0CF-F182-7ED5E2E4F5D7}"/>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7" name="Isosceles Triangle 23">
              <a:extLst>
                <a:ext uri="{FF2B5EF4-FFF2-40B4-BE49-F238E27FC236}">
                  <a16:creationId xmlns:a16="http://schemas.microsoft.com/office/drawing/2014/main" id="{C6C22274-22D2-FA73-2BA2-9A049FFFE94A}"/>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348771D1-BE5B-B8E1-A037-A43403A4D64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A1841E83-1A8C-C21E-EF96-B8667C2884C5}"/>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1DC3EA00-A650-8D3C-102A-11D2C770C168}"/>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Isosceles Triangle 27">
              <a:extLst>
                <a:ext uri="{FF2B5EF4-FFF2-40B4-BE49-F238E27FC236}">
                  <a16:creationId xmlns:a16="http://schemas.microsoft.com/office/drawing/2014/main" id="{77B402C2-788E-052C-38B2-90646015DC19}"/>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2" name="Isosceles Triangle 28">
              <a:extLst>
                <a:ext uri="{FF2B5EF4-FFF2-40B4-BE49-F238E27FC236}">
                  <a16:creationId xmlns:a16="http://schemas.microsoft.com/office/drawing/2014/main" id="{FC940ED4-18AB-A944-BFB7-CEEC56CB5F8A}"/>
                </a:ext>
              </a:extLst>
            </p:cNvPr>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grpSp>
      <p:sp>
        <p:nvSpPr>
          <p:cNvPr id="13" name="Title Placeholder 1">
            <a:extLst>
              <a:ext uri="{FF2B5EF4-FFF2-40B4-BE49-F238E27FC236}">
                <a16:creationId xmlns:a16="http://schemas.microsoft.com/office/drawing/2014/main" id="{833E84D3-8FDC-BB60-1D33-D080333697A5}"/>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nl-NL"/>
              <a:t>Klik om stijl te bewerken</a:t>
            </a:r>
            <a:endParaRPr lang="en-US"/>
          </a:p>
        </p:txBody>
      </p:sp>
      <p:sp>
        <p:nvSpPr>
          <p:cNvPr id="14" name="Text Placeholder 2">
            <a:extLst>
              <a:ext uri="{FF2B5EF4-FFF2-40B4-BE49-F238E27FC236}">
                <a16:creationId xmlns:a16="http://schemas.microsoft.com/office/drawing/2014/main" id="{FB626C13-6DEB-C0EA-6029-D3925B6655C4}"/>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Date Placeholder 3">
            <a:extLst>
              <a:ext uri="{FF2B5EF4-FFF2-40B4-BE49-F238E27FC236}">
                <a16:creationId xmlns:a16="http://schemas.microsoft.com/office/drawing/2014/main" id="{A9F73496-1EBF-5B05-DBCB-48A8DEB440CE}"/>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nl-NL" sz="900" b="0" i="0" u="none" strike="noStrike" kern="1200" cap="none" spc="0" baseline="0">
                <a:solidFill>
                  <a:srgbClr val="898989"/>
                </a:solidFill>
                <a:uFillTx/>
                <a:latin typeface="Trebuchet MS"/>
              </a:defRPr>
            </a:lvl1pPr>
          </a:lstStyle>
          <a:p>
            <a:pPr lvl="0"/>
            <a:fld id="{DB16C814-6D9F-4B6F-999C-53995232B432}" type="datetime1">
              <a:rPr lang="nl-NL"/>
              <a:pPr lvl="0"/>
              <a:t>8-1-2023</a:t>
            </a:fld>
            <a:endParaRPr lang="nl-NL"/>
          </a:p>
        </p:txBody>
      </p:sp>
      <p:sp>
        <p:nvSpPr>
          <p:cNvPr id="16" name="Footer Placeholder 4">
            <a:extLst>
              <a:ext uri="{FF2B5EF4-FFF2-40B4-BE49-F238E27FC236}">
                <a16:creationId xmlns:a16="http://schemas.microsoft.com/office/drawing/2014/main" id="{DBCF4EE3-24B3-2C5E-7D16-F92BBEE8FCFD}"/>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nl-NL" sz="900" b="0" i="0" u="none" strike="noStrike" kern="1200" cap="none" spc="0" baseline="0">
                <a:solidFill>
                  <a:srgbClr val="898989"/>
                </a:solidFill>
                <a:uFillTx/>
                <a:latin typeface="Trebuchet MS"/>
              </a:defRPr>
            </a:lvl1pPr>
          </a:lstStyle>
          <a:p>
            <a:pPr lvl="0"/>
            <a:endParaRPr lang="nl-NL"/>
          </a:p>
        </p:txBody>
      </p:sp>
      <p:sp>
        <p:nvSpPr>
          <p:cNvPr id="17" name="Slide Number Placeholder 5">
            <a:extLst>
              <a:ext uri="{FF2B5EF4-FFF2-40B4-BE49-F238E27FC236}">
                <a16:creationId xmlns:a16="http://schemas.microsoft.com/office/drawing/2014/main" id="{C6DCBC04-F54D-5EC7-3E09-200F4A76627A}"/>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nl-NL" sz="900" b="0" i="0" u="none" strike="noStrike" kern="1200" cap="none" spc="0" baseline="0">
                <a:solidFill>
                  <a:srgbClr val="90C226"/>
                </a:solidFill>
                <a:uFillTx/>
                <a:latin typeface="Trebuchet MS"/>
              </a:defRPr>
            </a:lvl1pPr>
          </a:lstStyle>
          <a:p>
            <a:pPr lvl="0"/>
            <a:fld id="{52FD1254-FA74-43E4-A3AB-70B7C9679867}"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nl-NL"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nl-NL"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nl-NL"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nl-NL"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nl-NL"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nl-NL"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p-training.net/feedback/pendletons-rules-feedbac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chelaarjoost.nl/goocheltrucs/truc-met-een-muntj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huisartsopleiding.nl/toetsen-beoordelen/kv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huisartsopleiding.nl/toetsen-beoordelen/kvb/"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utchlifesupport.nl/4-stappenpl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60981-E59B-5581-226F-E19B0F2FFEC7}"/>
              </a:ext>
            </a:extLst>
          </p:cNvPr>
          <p:cNvSpPr txBox="1">
            <a:spLocks noGrp="1"/>
          </p:cNvSpPr>
          <p:nvPr>
            <p:ph type="ctrTitle"/>
          </p:nvPr>
        </p:nvSpPr>
        <p:spPr>
          <a:xfrm>
            <a:off x="1507068" y="2404533"/>
            <a:ext cx="8031787" cy="1646304"/>
          </a:xfrm>
        </p:spPr>
        <p:txBody>
          <a:bodyPr/>
          <a:lstStyle/>
          <a:p>
            <a:pPr lvl="0"/>
            <a:r>
              <a:rPr lang="nl-NL" sz="4900"/>
              <a:t>Paralleldag:</a:t>
            </a:r>
            <a:br>
              <a:rPr lang="nl-NL" sz="4900"/>
            </a:br>
            <a:r>
              <a:rPr lang="nl-NL" sz="4900"/>
              <a:t>Onderwijzen en beoordelen van medisch technische vaardigheden </a:t>
            </a:r>
          </a:p>
        </p:txBody>
      </p:sp>
      <p:sp>
        <p:nvSpPr>
          <p:cNvPr id="3" name="Ondertitel 2">
            <a:extLst>
              <a:ext uri="{FF2B5EF4-FFF2-40B4-BE49-F238E27FC236}">
                <a16:creationId xmlns:a16="http://schemas.microsoft.com/office/drawing/2014/main" id="{E4757EC9-9E00-18E5-BB6A-D692AC9347D6}"/>
              </a:ext>
            </a:extLst>
          </p:cNvPr>
          <p:cNvSpPr txBox="1">
            <a:spLocks noGrp="1"/>
          </p:cNvSpPr>
          <p:nvPr>
            <p:ph type="subTitle" idx="1"/>
          </p:nvPr>
        </p:nvSpPr>
        <p:spPr>
          <a:xfrm>
            <a:off x="1540928" y="4783272"/>
            <a:ext cx="7914790" cy="1655758"/>
          </a:xfrm>
        </p:spPr>
        <p:txBody>
          <a:bodyPr/>
          <a:lstStyle/>
          <a:p>
            <a:pPr lvl="0">
              <a:lnSpc>
                <a:spcPct val="80000"/>
              </a:lnSpc>
            </a:pPr>
            <a:endParaRPr lang="nl-NL"/>
          </a:p>
          <a:p>
            <a:pPr lvl="0">
              <a:lnSpc>
                <a:spcPct val="80000"/>
              </a:lnSpc>
            </a:pPr>
            <a:r>
              <a:rPr lang="nl-NL"/>
              <a:t>Dit is een selectie en bewerking van de presentatie van de huisartsopleiding Nederland (HON) vaardigheden</a:t>
            </a:r>
          </a:p>
          <a:p>
            <a:pPr lvl="0">
              <a:lnSpc>
                <a:spcPct val="80000"/>
              </a:lnSpc>
            </a:pPr>
            <a:r>
              <a:rPr lang="nl-NL"/>
              <a:t>November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0A449-5F04-B694-43CE-C5B78259D4A1}"/>
              </a:ext>
            </a:extLst>
          </p:cNvPr>
          <p:cNvSpPr txBox="1">
            <a:spLocks noGrp="1"/>
          </p:cNvSpPr>
          <p:nvPr>
            <p:ph type="title"/>
          </p:nvPr>
        </p:nvSpPr>
        <p:spPr/>
        <p:txBody>
          <a:bodyPr/>
          <a:lstStyle/>
          <a:p>
            <a:pPr lvl="0"/>
            <a:r>
              <a:rPr lang="nl-NL">
                <a:latin typeface="Calibri "/>
              </a:rPr>
              <a:t>Feedback geven: the Pendleton rules </a:t>
            </a:r>
          </a:p>
        </p:txBody>
      </p:sp>
      <p:sp>
        <p:nvSpPr>
          <p:cNvPr id="3" name="Rectangle 1">
            <a:extLst>
              <a:ext uri="{FF2B5EF4-FFF2-40B4-BE49-F238E27FC236}">
                <a16:creationId xmlns:a16="http://schemas.microsoft.com/office/drawing/2014/main" id="{E8BCAA62-BB6C-0369-3CEE-CA11C8C124BE}"/>
              </a:ext>
            </a:extLst>
          </p:cNvPr>
          <p:cNvSpPr txBox="1">
            <a:spLocks noGrp="1"/>
          </p:cNvSpPr>
          <p:nvPr>
            <p:ph idx="1"/>
          </p:nvPr>
        </p:nvSpPr>
        <p:spPr>
          <a:xfrm>
            <a:off x="838203" y="1325934"/>
            <a:ext cx="10515600" cy="5324532"/>
          </a:xfrm>
        </p:spPr>
        <p:txBody>
          <a:bodyPr anchor="ctr">
            <a:spAutoFit/>
          </a:bodyPr>
          <a:lstStyle/>
          <a:p>
            <a:pPr marL="0" lvl="0" indent="0" hangingPunct="0">
              <a:spcBef>
                <a:spcPts val="0"/>
              </a:spcBef>
              <a:buNone/>
            </a:pPr>
            <a:r>
              <a:rPr lang="nl-NL" sz="2000"/>
              <a:t>Van toepassing op groeps- of individuele feedback over prestaties uit de eerste hand of op video waargenomen.</a:t>
            </a:r>
          </a:p>
          <a:p>
            <a:pPr marL="0" lvl="0" indent="0" hangingPunct="0">
              <a:spcBef>
                <a:spcPts val="0"/>
              </a:spcBef>
              <a:buNone/>
            </a:pPr>
            <a:endParaRPr lang="nl-NL" sz="2000"/>
          </a:p>
          <a:p>
            <a:pPr marL="0" lvl="0" indent="0" hangingPunct="0">
              <a:spcBef>
                <a:spcPts val="0"/>
              </a:spcBef>
              <a:buAutoNum type="arabicPeriod"/>
            </a:pPr>
            <a:r>
              <a:rPr lang="nl-NL" sz="2000"/>
              <a:t>Verduidelijk alle informatie/feiten</a:t>
            </a:r>
          </a:p>
          <a:p>
            <a:pPr marL="0" lvl="0" indent="0" hangingPunct="0">
              <a:spcBef>
                <a:spcPts val="0"/>
              </a:spcBef>
              <a:buAutoNum type="arabicPeriod"/>
            </a:pPr>
            <a:endParaRPr lang="nl-NL" sz="2000"/>
          </a:p>
          <a:p>
            <a:pPr marL="0" lvl="0" indent="0" hangingPunct="0">
              <a:spcBef>
                <a:spcPts val="0"/>
              </a:spcBef>
              <a:buAutoNum type="arabicPeriod" startAt="2"/>
            </a:pPr>
            <a:r>
              <a:rPr lang="nl-NL" sz="2000"/>
              <a:t>Vraag de leerling wat hij/zij goed heeft gedaan – zorg ervoor dat ze </a:t>
            </a:r>
            <a:r>
              <a:rPr lang="nl-NL" sz="2000" b="1"/>
              <a:t>de sterke punten </a:t>
            </a:r>
            <a:r>
              <a:rPr lang="nl-NL" sz="2000"/>
              <a:t>van de prestatie identificeren en niet afdwalen naar zwakke punten.</a:t>
            </a:r>
          </a:p>
          <a:p>
            <a:pPr marL="0" lvl="0" indent="0" hangingPunct="0">
              <a:spcBef>
                <a:spcPts val="0"/>
              </a:spcBef>
              <a:buAutoNum type="arabicPeriod" startAt="2"/>
            </a:pPr>
            <a:endParaRPr lang="nl-NL" sz="2000"/>
          </a:p>
          <a:p>
            <a:pPr marL="0" lvl="0" indent="0" hangingPunct="0">
              <a:spcBef>
                <a:spcPts val="0"/>
              </a:spcBef>
              <a:buAutoNum type="arabicPeriod" startAt="3"/>
            </a:pPr>
            <a:r>
              <a:rPr lang="nl-NL" sz="2000"/>
              <a:t>Bespreek wat er goed ging, </a:t>
            </a:r>
            <a:r>
              <a:rPr lang="nl-NL" sz="2000" b="1"/>
              <a:t>voeg uw eigen observaties </a:t>
            </a:r>
            <a:r>
              <a:rPr lang="nl-NL" sz="2000"/>
              <a:t>toe (als er een groep is die de uitvoering observeert, vraag de groep wat er goed ging; houd ze opnieuw bij de sterke punten.</a:t>
            </a:r>
          </a:p>
          <a:p>
            <a:pPr marL="0" lvl="0" indent="0" hangingPunct="0">
              <a:spcBef>
                <a:spcPts val="0"/>
              </a:spcBef>
              <a:buAutoNum type="arabicPeriod" startAt="3"/>
            </a:pPr>
            <a:endParaRPr lang="nl-NL" sz="2000"/>
          </a:p>
          <a:p>
            <a:pPr marL="0" lvl="0" indent="0" hangingPunct="0">
              <a:spcBef>
                <a:spcPts val="0"/>
              </a:spcBef>
              <a:buAutoNum type="arabicPeriod" startAt="4"/>
            </a:pPr>
            <a:r>
              <a:rPr lang="nl-NL" sz="2000"/>
              <a:t>Vraag de leerling wat er </a:t>
            </a:r>
            <a:r>
              <a:rPr lang="nl-NL" sz="2000" b="1"/>
              <a:t>minder goed </a:t>
            </a:r>
            <a:r>
              <a:rPr lang="nl-NL" sz="2000"/>
              <a:t>ging en wat hij de volgende keer anders zou doen.</a:t>
            </a:r>
          </a:p>
          <a:p>
            <a:pPr marL="0" lvl="0" indent="0" hangingPunct="0">
              <a:spcBef>
                <a:spcPts val="0"/>
              </a:spcBef>
              <a:buAutoNum type="arabicPeriod" startAt="4"/>
            </a:pPr>
            <a:endParaRPr lang="nl-NL" sz="2000"/>
          </a:p>
          <a:p>
            <a:pPr marL="0" lvl="0" indent="0" hangingPunct="0">
              <a:spcBef>
                <a:spcPts val="0"/>
              </a:spcBef>
              <a:buAutoNum type="arabicPeriod" startAt="5"/>
            </a:pPr>
            <a:r>
              <a:rPr lang="nl-NL" sz="2000"/>
              <a:t>Bespreek wat er minder goed ging, </a:t>
            </a:r>
            <a:r>
              <a:rPr lang="nl-NL" sz="2000" b="1"/>
              <a:t>voeg uw eigen observaties en aanbevelingen toe</a:t>
            </a:r>
            <a:r>
              <a:rPr lang="nl-NL" sz="2000"/>
              <a:t> (als er een groep is die de voorstelling observeert, vraag de groep dan om hun observaties en aanbevelingen toe te voegen.</a:t>
            </a:r>
          </a:p>
          <a:p>
            <a:pPr marL="0" lvl="0" indent="0" hangingPunct="0">
              <a:spcBef>
                <a:spcPts val="0"/>
              </a:spcBef>
              <a:buNone/>
            </a:pPr>
            <a:endParaRPr lang="nl-NL" sz="2000">
              <a:latin typeface="Arial" pitchFamily="34"/>
            </a:endParaRPr>
          </a:p>
        </p:txBody>
      </p:sp>
      <p:sp>
        <p:nvSpPr>
          <p:cNvPr id="4" name="Tekstvak 5">
            <a:extLst>
              <a:ext uri="{FF2B5EF4-FFF2-40B4-BE49-F238E27FC236}">
                <a16:creationId xmlns:a16="http://schemas.microsoft.com/office/drawing/2014/main" id="{09496CA9-02F0-0842-16C2-65E997579253}"/>
              </a:ext>
            </a:extLst>
          </p:cNvPr>
          <p:cNvSpPr txBox="1"/>
          <p:nvPr/>
        </p:nvSpPr>
        <p:spPr>
          <a:xfrm>
            <a:off x="2180057" y="6488664"/>
            <a:ext cx="674722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hlinkClick r:id="rId2"/>
              </a:rPr>
              <a:t>https://www.gp-training.net/feedback/pendletons-rules-feedback/</a:t>
            </a:r>
            <a:r>
              <a:rPr lang="nl-NL" sz="1800" b="0" i="0" u="none" strike="noStrike" kern="1200" cap="none" spc="0" baseline="0">
                <a:solidFill>
                  <a:srgbClr val="000000"/>
                </a:solidFill>
                <a:uFillTx/>
                <a:latin typeface="Calibri"/>
              </a:rPr>
              <a:t> </a:t>
            </a:r>
            <a:endParaRPr lang="nl-NL" sz="3200" b="0" i="0" u="none" strike="noStrike" kern="1200" cap="none" spc="0" baseline="0">
              <a:solidFill>
                <a:srgbClr val="000000"/>
              </a:solidFill>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75B77-0166-9EDC-144D-106416E62B44}"/>
              </a:ext>
            </a:extLst>
          </p:cNvPr>
          <p:cNvSpPr txBox="1">
            <a:spLocks noGrp="1"/>
          </p:cNvSpPr>
          <p:nvPr>
            <p:ph type="title"/>
          </p:nvPr>
        </p:nvSpPr>
        <p:spPr>
          <a:xfrm>
            <a:off x="677332" y="609603"/>
            <a:ext cx="8909730" cy="1320795"/>
          </a:xfrm>
        </p:spPr>
        <p:txBody>
          <a:bodyPr/>
          <a:lstStyle/>
          <a:p>
            <a:pPr lvl="0"/>
            <a:r>
              <a:rPr lang="nl-NL"/>
              <a:t>Oefening: de 4 stappen methode (10 min)</a:t>
            </a:r>
          </a:p>
        </p:txBody>
      </p:sp>
      <p:sp>
        <p:nvSpPr>
          <p:cNvPr id="3" name="Tijdelijke aanduiding voor inhoud 2">
            <a:extLst>
              <a:ext uri="{FF2B5EF4-FFF2-40B4-BE49-F238E27FC236}">
                <a16:creationId xmlns:a16="http://schemas.microsoft.com/office/drawing/2014/main" id="{C4FE5F91-D09C-05EA-860E-55033662468C}"/>
              </a:ext>
            </a:extLst>
          </p:cNvPr>
          <p:cNvSpPr txBox="1">
            <a:spLocks noGrp="1"/>
          </p:cNvSpPr>
          <p:nvPr>
            <p:ph idx="1"/>
          </p:nvPr>
        </p:nvSpPr>
        <p:spPr>
          <a:xfrm>
            <a:off x="677332" y="2160590"/>
            <a:ext cx="9090123" cy="3880768"/>
          </a:xfrm>
        </p:spPr>
        <p:txBody>
          <a:bodyPr/>
          <a:lstStyle/>
          <a:p>
            <a:pPr lvl="0"/>
            <a:r>
              <a:rPr lang="nl-NL" sz="2000">
                <a:hlinkClick r:id="rId2"/>
              </a:rPr>
              <a:t>https://www.goochelaarjoost.nl/goocheltrucs/truc-met-een-muntje/</a:t>
            </a:r>
            <a:r>
              <a:rPr lang="nl-NL" sz="2000"/>
              <a:t> </a:t>
            </a:r>
          </a:p>
          <a:p>
            <a:pPr lvl="0"/>
            <a:endParaRPr lang="nl-NL" sz="2000"/>
          </a:p>
          <a:p>
            <a:pPr lvl="0"/>
            <a:r>
              <a:rPr lang="nl-NL" sz="2000"/>
              <a:t>Nodig: muntje of gummetje</a:t>
            </a:r>
          </a:p>
          <a:p>
            <a:pPr lvl="0"/>
            <a:r>
              <a:rPr lang="nl-NL" sz="2000"/>
              <a:t>Stap 1 en 2: de video </a:t>
            </a:r>
          </a:p>
          <a:p>
            <a:pPr lvl="0"/>
            <a:r>
              <a:rPr lang="nl-NL" sz="2000"/>
              <a:t>Stap 3 navertellen en (droog)oefenen - </a:t>
            </a:r>
            <a:r>
              <a:rPr lang="nl-NL" sz="2000" i="1"/>
              <a:t>5 min   </a:t>
            </a:r>
            <a:r>
              <a:rPr lang="nl-NL" sz="2000"/>
              <a:t>&gt; feedback mede-hao </a:t>
            </a:r>
          </a:p>
          <a:p>
            <a:pPr lvl="0"/>
            <a:endParaRPr lang="nl-NL" sz="2000"/>
          </a:p>
          <a:p>
            <a:pPr marL="0" lvl="0" indent="0">
              <a:buNone/>
            </a:pPr>
            <a:r>
              <a:rPr lang="nl-NL" sz="2000"/>
              <a:t>Truc in de praktijk, nieuw publiek!</a:t>
            </a:r>
          </a:p>
          <a:p>
            <a:pPr lvl="0"/>
            <a:r>
              <a:rPr lang="nl-NL" sz="2000"/>
              <a:t>Stap 4 de truc showen aan aios, thuis	         &gt; reactie aios, thuis?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A9EE-EBDB-7752-AD52-B97819C312FE}"/>
              </a:ext>
            </a:extLst>
          </p:cNvPr>
          <p:cNvSpPr txBox="1">
            <a:spLocks noGrp="1"/>
          </p:cNvSpPr>
          <p:nvPr>
            <p:ph type="title"/>
          </p:nvPr>
        </p:nvSpPr>
        <p:spPr/>
        <p:txBody>
          <a:bodyPr/>
          <a:lstStyle/>
          <a:p>
            <a:pPr lvl="0"/>
            <a:r>
              <a:rPr lang="nl-NL"/>
              <a:t>Discussie	</a:t>
            </a:r>
          </a:p>
        </p:txBody>
      </p:sp>
      <p:sp>
        <p:nvSpPr>
          <p:cNvPr id="3" name="Tijdelijke aanduiding voor inhoud 2">
            <a:extLst>
              <a:ext uri="{FF2B5EF4-FFF2-40B4-BE49-F238E27FC236}">
                <a16:creationId xmlns:a16="http://schemas.microsoft.com/office/drawing/2014/main" id="{C159FD52-F21E-44A2-0BDF-124033F48944}"/>
              </a:ext>
            </a:extLst>
          </p:cNvPr>
          <p:cNvSpPr txBox="1">
            <a:spLocks noGrp="1"/>
          </p:cNvSpPr>
          <p:nvPr>
            <p:ph idx="1"/>
          </p:nvPr>
        </p:nvSpPr>
        <p:spPr>
          <a:xfrm>
            <a:off x="677332" y="2160590"/>
            <a:ext cx="9433023" cy="3880768"/>
          </a:xfrm>
        </p:spPr>
        <p:txBody>
          <a:bodyPr/>
          <a:lstStyle/>
          <a:p>
            <a:pPr lvl="0">
              <a:spcAft>
                <a:spcPts val="800"/>
              </a:spcAft>
              <a:buFont typeface="Symbol" pitchFamily="18"/>
              <a:buChar char="-"/>
            </a:pPr>
            <a:r>
              <a:rPr lang="nl-NL" sz="2000">
                <a:latin typeface="Calibri" pitchFamily="34"/>
                <a:cs typeface="Calibri" pitchFamily="34"/>
              </a:rPr>
              <a:t>Bespreek met elkaar hoe je je aios vaardigheden aanleert.</a:t>
            </a:r>
          </a:p>
          <a:p>
            <a:pPr lvl="0">
              <a:spcAft>
                <a:spcPts val="800"/>
              </a:spcAft>
              <a:buFont typeface="Symbol" pitchFamily="18"/>
              <a:buChar char="-"/>
            </a:pPr>
            <a:r>
              <a:rPr lang="nl-NL" sz="2000">
                <a:latin typeface="Calibri" pitchFamily="34"/>
                <a:cs typeface="Calibri" pitchFamily="34"/>
              </a:rPr>
              <a:t>Welke factoren spelen een rol? </a:t>
            </a:r>
          </a:p>
          <a:p>
            <a:pPr lvl="0">
              <a:spcAft>
                <a:spcPts val="800"/>
              </a:spcAft>
              <a:buFont typeface="Symbol" pitchFamily="18"/>
              <a:buChar char="-"/>
            </a:pPr>
            <a:r>
              <a:rPr lang="nl-NL" sz="2000">
                <a:latin typeface="Calibri" pitchFamily="34"/>
                <a:cs typeface="Calibri" pitchFamily="34"/>
              </a:rPr>
              <a:t>Overheerst zekerheid of onzekerheid wanneer je je aios een vaardigheid laat doen? </a:t>
            </a:r>
          </a:p>
          <a:p>
            <a:pPr lvl="0">
              <a:spcAft>
                <a:spcPts val="800"/>
              </a:spcAft>
              <a:buFont typeface="Symbol" pitchFamily="18"/>
              <a:buChar char="-"/>
            </a:pPr>
            <a:r>
              <a:rPr lang="nl-NL" sz="2000">
                <a:latin typeface="Calibri" pitchFamily="34"/>
                <a:cs typeface="Calibri" pitchFamily="34"/>
              </a:rPr>
              <a:t>M.a.w.: grijp je snel in en neem je het snel over van de aios? </a:t>
            </a:r>
          </a:p>
          <a:p>
            <a:pPr lvl="0">
              <a:spcAft>
                <a:spcPts val="800"/>
              </a:spcAft>
              <a:buFont typeface="Symbol" pitchFamily="18"/>
              <a:buChar char="-"/>
            </a:pPr>
            <a:r>
              <a:rPr lang="nl-NL" sz="2000">
                <a:latin typeface="Calibri" pitchFamily="34"/>
                <a:cs typeface="Calibri" pitchFamily="34"/>
              </a:rPr>
              <a:t>Hoe doen anderen dat?  </a:t>
            </a:r>
          </a:p>
          <a:p>
            <a:pPr marL="0" lvl="0" indent="0">
              <a:spcAft>
                <a:spcPts val="800"/>
              </a:spcAft>
              <a:buNone/>
            </a:pPr>
            <a:endParaRPr lang="nl-NL" sz="2000">
              <a:latin typeface="Calibri" pitchFamily="34"/>
              <a:cs typeface="Calibri" pitchFamily="34"/>
            </a:endParaRPr>
          </a:p>
          <a:p>
            <a:pPr lvl="0">
              <a:spcAft>
                <a:spcPts val="800"/>
              </a:spcAft>
              <a:buFont typeface="Symbol" pitchFamily="18"/>
              <a:buChar char="-"/>
            </a:pPr>
            <a:endParaRPr lang="nl-NL" sz="2000">
              <a:latin typeface="Calibri" pitchFamily="34"/>
              <a:cs typeface="Calibri" pitchFamily="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E236D-42DA-F5A8-681E-B4E855442CA5}"/>
              </a:ext>
            </a:extLst>
          </p:cNvPr>
          <p:cNvSpPr txBox="1">
            <a:spLocks noGrp="1"/>
          </p:cNvSpPr>
          <p:nvPr>
            <p:ph type="title"/>
          </p:nvPr>
        </p:nvSpPr>
        <p:spPr/>
        <p:txBody>
          <a:bodyPr/>
          <a:lstStyle/>
          <a:p>
            <a:pPr lvl="0"/>
            <a:r>
              <a:rPr lang="nl-NL"/>
              <a:t>Deel II – </a:t>
            </a:r>
            <a:br>
              <a:rPr lang="nl-NL"/>
            </a:br>
            <a:r>
              <a:rPr lang="nl-NL"/>
              <a:t>Korte vaardigheid beoordeling </a:t>
            </a:r>
          </a:p>
        </p:txBody>
      </p:sp>
      <p:sp>
        <p:nvSpPr>
          <p:cNvPr id="3" name="Tijdelijke aanduiding voor tekst 4">
            <a:extLst>
              <a:ext uri="{FF2B5EF4-FFF2-40B4-BE49-F238E27FC236}">
                <a16:creationId xmlns:a16="http://schemas.microsoft.com/office/drawing/2014/main" id="{5AE337BE-1875-3188-518C-67D3479D78BC}"/>
              </a:ext>
            </a:extLst>
          </p:cNvPr>
          <p:cNvSpPr txBox="1">
            <a:spLocks noGrp="1"/>
          </p:cNvSpPr>
          <p:nvPr>
            <p:ph type="body" idx="1"/>
          </p:nvPr>
        </p:nvSpPr>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2B087-7AE3-E1CD-2D7E-E9FC839CF5BC}"/>
              </a:ext>
            </a:extLst>
          </p:cNvPr>
          <p:cNvSpPr txBox="1">
            <a:spLocks noGrp="1"/>
          </p:cNvSpPr>
          <p:nvPr>
            <p:ph type="title"/>
          </p:nvPr>
        </p:nvSpPr>
        <p:spPr>
          <a:xfrm>
            <a:off x="707571" y="361151"/>
            <a:ext cx="10491734" cy="1325559"/>
          </a:xfrm>
        </p:spPr>
        <p:txBody>
          <a:bodyPr/>
          <a:lstStyle/>
          <a:p>
            <a:pPr lvl="0"/>
            <a:r>
              <a:rPr lang="nl-NL">
                <a:latin typeface="Palatino Linotype" pitchFamily="18"/>
              </a:rPr>
              <a:t>Korte vaardigheid beoordeling (KVB)</a:t>
            </a:r>
            <a:endParaRPr lang="nl-NL"/>
          </a:p>
        </p:txBody>
      </p:sp>
      <p:sp>
        <p:nvSpPr>
          <p:cNvPr id="3" name="Tekstvak 4">
            <a:extLst>
              <a:ext uri="{FF2B5EF4-FFF2-40B4-BE49-F238E27FC236}">
                <a16:creationId xmlns:a16="http://schemas.microsoft.com/office/drawing/2014/main" id="{35A5B629-FF53-CEB4-8104-82F9C6759423}"/>
              </a:ext>
            </a:extLst>
          </p:cNvPr>
          <p:cNvSpPr txBox="1"/>
          <p:nvPr/>
        </p:nvSpPr>
        <p:spPr>
          <a:xfrm>
            <a:off x="880146" y="2151729"/>
            <a:ext cx="9144000" cy="35394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200" b="0" i="0" u="none" strike="noStrike" kern="1200" cap="none" spc="0" baseline="0">
                <a:solidFill>
                  <a:srgbClr val="000000"/>
                </a:solidFill>
                <a:uFillTx/>
                <a:latin typeface="Palatino Linotype" pitchFamily="18"/>
              </a:rPr>
              <a:t>Doel monitoren leerproces en uitvoeringsniveau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200" b="0" i="0" u="none" strike="noStrike" kern="0" cap="none" spc="0" baseline="0">
                <a:solidFill>
                  <a:srgbClr val="000000"/>
                </a:solidFill>
                <a:uFillTx/>
                <a:latin typeface="Palatino Linotype" pitchFamily="18"/>
              </a:rPr>
              <a:t>Maakt gebruikt van Miller’s piramid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200" b="0" i="0" u="none" strike="noStrike" kern="1200" cap="none" spc="0" baseline="0">
              <a:solidFill>
                <a:srgbClr val="000000"/>
              </a:solidFill>
              <a:uFillTx/>
              <a:latin typeface="Palatino Linotype" pitchFamily="18"/>
            </a:endParaRP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l-NL" sz="3200" b="0" i="0" u="none" strike="noStrike" kern="1200" cap="none" spc="0" baseline="0">
                <a:solidFill>
                  <a:srgbClr val="000000"/>
                </a:solidFill>
                <a:uFillTx/>
                <a:latin typeface="Palatino Linotype" pitchFamily="18"/>
              </a:rPr>
              <a:t>Geen toets-station</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l-NL" sz="3200" b="0" i="0" u="none" strike="noStrike" kern="1200" cap="none" spc="0" baseline="0">
                <a:solidFill>
                  <a:srgbClr val="000000"/>
                </a:solidFill>
                <a:uFillTx/>
                <a:latin typeface="Palatino Linotype" pitchFamily="18"/>
              </a:rPr>
              <a:t>Geen scoringslijst</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l-NL" sz="3200" b="0" i="0" u="none" strike="noStrike" kern="1200" cap="none" spc="0" baseline="0">
                <a:solidFill>
                  <a:srgbClr val="000000"/>
                </a:solidFill>
                <a:uFillTx/>
                <a:latin typeface="Palatino Linotype" pitchFamily="18"/>
              </a:rPr>
              <a:t>Geen oordeel</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l-NL" sz="3200" b="0" i="0" u="none" strike="noStrike" kern="1200" cap="none" spc="0" baseline="0">
                <a:solidFill>
                  <a:srgbClr val="000000"/>
                </a:solidFill>
                <a:uFillTx/>
                <a:latin typeface="Palatino Linotype" pitchFamily="18"/>
              </a:rPr>
              <a:t>Wel: observeren, coachen en beoordelen..</a:t>
            </a:r>
          </a:p>
        </p:txBody>
      </p:sp>
      <p:sp>
        <p:nvSpPr>
          <p:cNvPr id="4" name="Tekstvak 3">
            <a:extLst>
              <a:ext uri="{FF2B5EF4-FFF2-40B4-BE49-F238E27FC236}">
                <a16:creationId xmlns:a16="http://schemas.microsoft.com/office/drawing/2014/main" id="{7FCA46F8-D2F1-F694-5C71-97D6D0192FF2}"/>
              </a:ext>
            </a:extLst>
          </p:cNvPr>
          <p:cNvSpPr txBox="1"/>
          <p:nvPr/>
        </p:nvSpPr>
        <p:spPr>
          <a:xfrm>
            <a:off x="5452146" y="6127513"/>
            <a:ext cx="6471510"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hlinkClick r:id="rId2"/>
              </a:rPr>
              <a:t>Korte Vaardigheid Beoordeling (KVB) - Huisartsopleiding Nederland</a:t>
            </a:r>
            <a:endParaRPr lang="nl-NL" sz="1800" b="0" i="0" u="none" strike="noStrike" kern="1200" cap="none" spc="0" baseline="0">
              <a:solidFill>
                <a:srgbClr val="000000"/>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5F2A6-13DF-0076-55E3-BF14711F4D8B}"/>
              </a:ext>
            </a:extLst>
          </p:cNvPr>
          <p:cNvSpPr txBox="1">
            <a:spLocks noGrp="1"/>
          </p:cNvSpPr>
          <p:nvPr>
            <p:ph type="title"/>
          </p:nvPr>
        </p:nvSpPr>
        <p:spPr>
          <a:xfrm>
            <a:off x="936811" y="240450"/>
            <a:ext cx="10515600" cy="1140110"/>
          </a:xfrm>
        </p:spPr>
        <p:txBody>
          <a:bodyPr/>
          <a:lstStyle/>
          <a:p>
            <a:pPr lvl="0"/>
            <a:r>
              <a:rPr lang="nl-NL">
                <a:latin typeface="Palatino Linotype" pitchFamily="18"/>
              </a:rPr>
              <a:t>Miller’s pyramid </a:t>
            </a:r>
            <a:endParaRPr lang="nl-NL"/>
          </a:p>
        </p:txBody>
      </p:sp>
      <p:pic>
        <p:nvPicPr>
          <p:cNvPr id="3" name="Afbeelding 2">
            <a:extLst>
              <a:ext uri="{FF2B5EF4-FFF2-40B4-BE49-F238E27FC236}">
                <a16:creationId xmlns:a16="http://schemas.microsoft.com/office/drawing/2014/main" id="{7CDFD538-981B-56C9-5CF2-EF83745FA781}"/>
              </a:ext>
            </a:extLst>
          </p:cNvPr>
          <p:cNvPicPr>
            <a:picLocks noChangeAspect="1"/>
          </p:cNvPicPr>
          <p:nvPr/>
        </p:nvPicPr>
        <p:blipFill>
          <a:blip r:embed="rId3"/>
          <a:stretch>
            <a:fillRect/>
          </a:stretch>
        </p:blipFill>
        <p:spPr>
          <a:xfrm>
            <a:off x="2465295" y="1380561"/>
            <a:ext cx="7835155" cy="5312865"/>
          </a:xfrm>
          <a:prstGeom prst="rect">
            <a:avLst/>
          </a:prstGeom>
          <a:noFill/>
          <a:ln cap="flat">
            <a:noFill/>
          </a:ln>
        </p:spPr>
      </p:pic>
      <p:sp>
        <p:nvSpPr>
          <p:cNvPr id="4" name="Tekstvak 3">
            <a:extLst>
              <a:ext uri="{FF2B5EF4-FFF2-40B4-BE49-F238E27FC236}">
                <a16:creationId xmlns:a16="http://schemas.microsoft.com/office/drawing/2014/main" id="{55CEE0EF-3DF0-1319-BCEA-C56671125D85}"/>
              </a:ext>
            </a:extLst>
          </p:cNvPr>
          <p:cNvSpPr txBox="1"/>
          <p:nvPr/>
        </p:nvSpPr>
        <p:spPr>
          <a:xfrm>
            <a:off x="-47055" y="5023832"/>
            <a:ext cx="2028267"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Theorisch te testen</a:t>
            </a:r>
          </a:p>
        </p:txBody>
      </p:sp>
      <p:sp>
        <p:nvSpPr>
          <p:cNvPr id="5" name="Tekstvak 4">
            <a:extLst>
              <a:ext uri="{FF2B5EF4-FFF2-40B4-BE49-F238E27FC236}">
                <a16:creationId xmlns:a16="http://schemas.microsoft.com/office/drawing/2014/main" id="{C361FB7B-772C-E669-EADA-762641630925}"/>
              </a:ext>
            </a:extLst>
          </p:cNvPr>
          <p:cNvSpPr txBox="1"/>
          <p:nvPr/>
        </p:nvSpPr>
        <p:spPr>
          <a:xfrm>
            <a:off x="170334" y="3841302"/>
            <a:ext cx="1810868"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Droogoefenen</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Lotus patienten</a:t>
            </a:r>
          </a:p>
        </p:txBody>
      </p:sp>
      <p:sp>
        <p:nvSpPr>
          <p:cNvPr id="6" name="Tekstvak 5">
            <a:extLst>
              <a:ext uri="{FF2B5EF4-FFF2-40B4-BE49-F238E27FC236}">
                <a16:creationId xmlns:a16="http://schemas.microsoft.com/office/drawing/2014/main" id="{DACC2CD8-1E46-1ADD-D59E-30AE22F9F9B4}"/>
              </a:ext>
            </a:extLst>
          </p:cNvPr>
          <p:cNvSpPr txBox="1"/>
          <p:nvPr/>
        </p:nvSpPr>
        <p:spPr>
          <a:xfrm>
            <a:off x="170334" y="3209214"/>
            <a:ext cx="1810868"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Klinische setting</a:t>
            </a:r>
          </a:p>
        </p:txBody>
      </p:sp>
      <p:sp>
        <p:nvSpPr>
          <p:cNvPr id="7" name="Linkeraccolade 6">
            <a:extLst>
              <a:ext uri="{FF2B5EF4-FFF2-40B4-BE49-F238E27FC236}">
                <a16:creationId xmlns:a16="http://schemas.microsoft.com/office/drawing/2014/main" id="{E295AE27-BB06-458D-7BA7-FF60F52AB684}"/>
              </a:ext>
            </a:extLst>
          </p:cNvPr>
          <p:cNvSpPr/>
          <p:nvPr/>
        </p:nvSpPr>
        <p:spPr>
          <a:xfrm>
            <a:off x="2026026" y="4580961"/>
            <a:ext cx="295835" cy="1255059"/>
          </a:xfrm>
          <a:custGeom>
            <a:avLst/>
            <a:gdLst>
              <a:gd name="f0" fmla="val 10800000"/>
              <a:gd name="f1" fmla="val 5400000"/>
              <a:gd name="f2" fmla="val 180"/>
              <a:gd name="f3" fmla="val w"/>
              <a:gd name="f4" fmla="val h"/>
              <a:gd name="f5" fmla="val ss"/>
              <a:gd name="f6" fmla="val 0"/>
              <a:gd name="f7" fmla="*/ 5419351 1 1725033"/>
              <a:gd name="f8" fmla="+- 0 0 5400000"/>
              <a:gd name="f9" fmla="val 41666"/>
              <a:gd name="f10" fmla="val 50000"/>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5 f58 0"/>
              <a:gd name="f63" fmla="+- f59 0 f1"/>
              <a:gd name="f64" fmla="*/ f58 f36 1"/>
              <a:gd name="f65" fmla="cos 1 f63"/>
              <a:gd name="f66" fmla="sin 1 f63"/>
              <a:gd name="f67" fmla="*/ f62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1" i="0" u="none" strike="noStrike" kern="1200" cap="none" spc="0" baseline="0">
              <a:solidFill>
                <a:srgbClr val="000000"/>
              </a:solidFill>
              <a:uFillTx/>
              <a:latin typeface="Calibri"/>
            </a:endParaRPr>
          </a:p>
        </p:txBody>
      </p:sp>
      <p:sp>
        <p:nvSpPr>
          <p:cNvPr id="8" name="Pijl: punthaak 8">
            <a:extLst>
              <a:ext uri="{FF2B5EF4-FFF2-40B4-BE49-F238E27FC236}">
                <a16:creationId xmlns:a16="http://schemas.microsoft.com/office/drawing/2014/main" id="{A4D45DFA-4B80-BDAA-96BC-B7D0410082E6}"/>
              </a:ext>
            </a:extLst>
          </p:cNvPr>
          <p:cNvSpPr/>
          <p:nvPr/>
        </p:nvSpPr>
        <p:spPr>
          <a:xfrm flipH="1" flipV="1">
            <a:off x="2008095" y="4035439"/>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9" name="Pijl: punthaak 9">
            <a:extLst>
              <a:ext uri="{FF2B5EF4-FFF2-40B4-BE49-F238E27FC236}">
                <a16:creationId xmlns:a16="http://schemas.microsoft.com/office/drawing/2014/main" id="{8626064A-4D6B-F70F-47E7-4099D845BB29}"/>
              </a:ext>
            </a:extLst>
          </p:cNvPr>
          <p:cNvSpPr/>
          <p:nvPr/>
        </p:nvSpPr>
        <p:spPr>
          <a:xfrm flipH="1" flipV="1">
            <a:off x="2008095" y="330115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30E50-007A-C64A-38E9-5D0F765B2A12}"/>
              </a:ext>
            </a:extLst>
          </p:cNvPr>
          <p:cNvSpPr txBox="1">
            <a:spLocks noGrp="1"/>
          </p:cNvSpPr>
          <p:nvPr>
            <p:ph type="title"/>
          </p:nvPr>
        </p:nvSpPr>
        <p:spPr>
          <a:xfrm>
            <a:off x="887013" y="120033"/>
            <a:ext cx="10515600" cy="1325559"/>
          </a:xfrm>
        </p:spPr>
        <p:txBody>
          <a:bodyPr/>
          <a:lstStyle/>
          <a:p>
            <a:pPr lvl="0"/>
            <a:r>
              <a:rPr lang="nl-NL">
                <a:latin typeface="Palatino Linotype" pitchFamily="18"/>
              </a:rPr>
              <a:t>Het formulier</a:t>
            </a:r>
            <a:endParaRPr lang="nl-NL"/>
          </a:p>
        </p:txBody>
      </p:sp>
      <p:pic>
        <p:nvPicPr>
          <p:cNvPr id="3" name="Picture 2">
            <a:extLst>
              <a:ext uri="{FF2B5EF4-FFF2-40B4-BE49-F238E27FC236}">
                <a16:creationId xmlns:a16="http://schemas.microsoft.com/office/drawing/2014/main" id="{29F57B3B-B923-E9E8-F026-5393678D0630}"/>
              </a:ext>
            </a:extLst>
          </p:cNvPr>
          <p:cNvPicPr>
            <a:picLocks noChangeAspect="1"/>
          </p:cNvPicPr>
          <p:nvPr/>
        </p:nvPicPr>
        <p:blipFill>
          <a:blip r:embed="rId2"/>
          <a:srcRect/>
          <a:stretch>
            <a:fillRect/>
          </a:stretch>
        </p:blipFill>
        <p:spPr>
          <a:xfrm>
            <a:off x="365970" y="1798652"/>
            <a:ext cx="11557695" cy="4373721"/>
          </a:xfrm>
          <a:prstGeom prst="rect">
            <a:avLst/>
          </a:prstGeom>
          <a:noFill/>
          <a:ln cap="flat">
            <a:noFill/>
          </a:ln>
        </p:spPr>
      </p:pic>
      <p:sp>
        <p:nvSpPr>
          <p:cNvPr id="4" name="Tekstvak 3">
            <a:extLst>
              <a:ext uri="{FF2B5EF4-FFF2-40B4-BE49-F238E27FC236}">
                <a16:creationId xmlns:a16="http://schemas.microsoft.com/office/drawing/2014/main" id="{7AC58D97-FB61-4D40-03C2-7A2C65205C9F}"/>
              </a:ext>
            </a:extLst>
          </p:cNvPr>
          <p:cNvSpPr txBox="1"/>
          <p:nvPr/>
        </p:nvSpPr>
        <p:spPr>
          <a:xfrm>
            <a:off x="887013" y="1068119"/>
            <a:ext cx="6471510"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hlinkClick r:id="rId3"/>
              </a:rPr>
              <a:t>Korte Vaardigheid Beoordeling (KVB) - Huisartsopleiding Nederland</a:t>
            </a:r>
            <a:endParaRPr lang="nl-NL" sz="1800" b="0" i="0" u="none" strike="noStrike" kern="1200" cap="none" spc="0" baseline="0">
              <a:solidFill>
                <a:srgbClr val="000000"/>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FC1F1-AABC-1B81-F764-8BD94765B498}"/>
              </a:ext>
            </a:extLst>
          </p:cNvPr>
          <p:cNvSpPr txBox="1">
            <a:spLocks noGrp="1"/>
          </p:cNvSpPr>
          <p:nvPr>
            <p:ph type="title"/>
          </p:nvPr>
        </p:nvSpPr>
        <p:spPr/>
        <p:txBody>
          <a:bodyPr/>
          <a:lstStyle/>
          <a:p>
            <a:pPr lvl="0"/>
            <a:r>
              <a:rPr lang="nl-NL">
                <a:latin typeface="Palatino Linotype" pitchFamily="18"/>
              </a:rPr>
              <a:t>Handig of Vaardig?</a:t>
            </a:r>
            <a:endParaRPr lang="nl-NL"/>
          </a:p>
        </p:txBody>
      </p:sp>
      <p:sp>
        <p:nvSpPr>
          <p:cNvPr id="3" name="Tijdelijke aanduiding voor inhoud 2">
            <a:extLst>
              <a:ext uri="{FF2B5EF4-FFF2-40B4-BE49-F238E27FC236}">
                <a16:creationId xmlns:a16="http://schemas.microsoft.com/office/drawing/2014/main" id="{29AB5D0D-8723-D5E4-D468-D11D267A9326}"/>
              </a:ext>
            </a:extLst>
          </p:cNvPr>
          <p:cNvSpPr txBox="1"/>
          <p:nvPr/>
        </p:nvSpPr>
        <p:spPr>
          <a:xfrm>
            <a:off x="974686" y="1852272"/>
            <a:ext cx="9211720" cy="4221355"/>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Een medisch technische vaardigheid (MTV) is</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meer dan simpel de stappen van een procedure opvolgen !?</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kennis waarop de stappen gebaseerd zijn </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klinisch redeneren (“diagnostic reasoning and clinical decision making”)</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een relatie met professionaliteit</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een onderdeel van de professionele identiteit</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integratie van al deze onderdelen is nodig om niet alleen de technische truc te beheersen, maar ook om MTV’s te kunnen toepassen op verschillende patiënten in verschillende situaties.</a:t>
            </a:r>
          </a:p>
        </p:txBody>
      </p:sp>
      <p:sp>
        <p:nvSpPr>
          <p:cNvPr id="4" name="Tekstvak 8">
            <a:extLst>
              <a:ext uri="{FF2B5EF4-FFF2-40B4-BE49-F238E27FC236}">
                <a16:creationId xmlns:a16="http://schemas.microsoft.com/office/drawing/2014/main" id="{CE529D33-E4E8-EE12-FE6D-C90E369C5431}"/>
              </a:ext>
            </a:extLst>
          </p:cNvPr>
          <p:cNvSpPr txBox="1"/>
          <p:nvPr/>
        </p:nvSpPr>
        <p:spPr>
          <a:xfrm>
            <a:off x="8223308" y="6235211"/>
            <a:ext cx="3789721"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Palatino Linotype" pitchFamily="18"/>
              </a:rPr>
              <a:t> (Michels e.a. Med Teach 2012)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0E2D1-AC2B-C960-EC2B-7FC1CAF460DC}"/>
              </a:ext>
            </a:extLst>
          </p:cNvPr>
          <p:cNvSpPr txBox="1">
            <a:spLocks noGrp="1"/>
          </p:cNvSpPr>
          <p:nvPr>
            <p:ph type="title"/>
          </p:nvPr>
        </p:nvSpPr>
        <p:spPr>
          <a:xfrm>
            <a:off x="838203" y="441554"/>
            <a:ext cx="10515600" cy="1325559"/>
          </a:xfrm>
        </p:spPr>
        <p:txBody>
          <a:bodyPr/>
          <a:lstStyle/>
          <a:p>
            <a:pPr lvl="0"/>
            <a:r>
              <a:rPr lang="nl-NL">
                <a:latin typeface="Palatino Linotype" pitchFamily="18"/>
              </a:rPr>
              <a:t>Amending Miller’s pyramid</a:t>
            </a:r>
            <a:endParaRPr lang="nl-NL"/>
          </a:p>
        </p:txBody>
      </p:sp>
      <p:pic>
        <p:nvPicPr>
          <p:cNvPr id="3" name="Tijdelijke aanduiding voor inhoud 3">
            <a:extLst>
              <a:ext uri="{FF2B5EF4-FFF2-40B4-BE49-F238E27FC236}">
                <a16:creationId xmlns:a16="http://schemas.microsoft.com/office/drawing/2014/main" id="{6FF04ABA-09E3-8568-D081-83E79A257F93}"/>
              </a:ext>
            </a:extLst>
          </p:cNvPr>
          <p:cNvPicPr>
            <a:picLocks noChangeAspect="1"/>
          </p:cNvPicPr>
          <p:nvPr/>
        </p:nvPicPr>
        <p:blipFill>
          <a:blip r:embed="rId3"/>
          <a:stretch>
            <a:fillRect/>
          </a:stretch>
        </p:blipFill>
        <p:spPr>
          <a:xfrm>
            <a:off x="5166003" y="1690689"/>
            <a:ext cx="6344454" cy="4274582"/>
          </a:xfrm>
          <a:prstGeom prst="rect">
            <a:avLst/>
          </a:prstGeom>
          <a:solidFill>
            <a:srgbClr val="92D050"/>
          </a:solidFill>
          <a:ln w="12701" cap="flat">
            <a:solidFill>
              <a:srgbClr val="2F5597"/>
            </a:solidFill>
            <a:prstDash val="solid"/>
            <a:miter/>
          </a:ln>
        </p:spPr>
      </p:pic>
      <p:sp>
        <p:nvSpPr>
          <p:cNvPr id="4" name="Rechthoek 7">
            <a:extLst>
              <a:ext uri="{FF2B5EF4-FFF2-40B4-BE49-F238E27FC236}">
                <a16:creationId xmlns:a16="http://schemas.microsoft.com/office/drawing/2014/main" id="{1C9473CE-C742-DEB0-4940-772F4954F713}"/>
              </a:ext>
            </a:extLst>
          </p:cNvPr>
          <p:cNvSpPr/>
          <p:nvPr/>
        </p:nvSpPr>
        <p:spPr>
          <a:xfrm>
            <a:off x="9047411" y="6123544"/>
            <a:ext cx="2577629"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Palatino Linotype" pitchFamily="18"/>
              </a:rPr>
              <a:t>Cruess, Acad Med 2016</a:t>
            </a:r>
            <a:endParaRPr lang="nl-NL" sz="1800" b="0" i="0" u="none" strike="noStrike" kern="1200" cap="none" spc="0" baseline="0">
              <a:solidFill>
                <a:srgbClr val="000000"/>
              </a:solidFill>
              <a:uFillTx/>
              <a:latin typeface="Calibri"/>
            </a:endParaRPr>
          </a:p>
        </p:txBody>
      </p:sp>
      <p:sp>
        <p:nvSpPr>
          <p:cNvPr id="5" name="Titel 1">
            <a:extLst>
              <a:ext uri="{FF2B5EF4-FFF2-40B4-BE49-F238E27FC236}">
                <a16:creationId xmlns:a16="http://schemas.microsoft.com/office/drawing/2014/main" id="{690C01D5-1C64-D064-50F0-36237751BEA8}"/>
              </a:ext>
            </a:extLst>
          </p:cNvPr>
          <p:cNvSpPr txBox="1"/>
          <p:nvPr/>
        </p:nvSpPr>
        <p:spPr>
          <a:xfrm>
            <a:off x="615126" y="2267529"/>
            <a:ext cx="4174665" cy="596188"/>
          </a:xfrm>
          <a:prstGeom prst="rect">
            <a:avLst/>
          </a:prstGeom>
          <a:noFill/>
          <a:ln cap="flat">
            <a:noFill/>
          </a:ln>
        </p:spPr>
        <p:txBody>
          <a:bodyPr vert="horz" wrap="square" lIns="91440" tIns="45720" rIns="91440" bIns="45720" anchor="ctr" anchorCtr="0" compatLnSpc="1">
            <a:normAutofit/>
          </a:bodyPr>
          <a:lstStyle/>
          <a:p>
            <a:pPr marL="0" marR="0" lvl="0" indent="0" algn="l" defTabSz="457200" rtl="0" fontAlgn="auto" hangingPunct="1">
              <a:lnSpc>
                <a:spcPct val="80000"/>
              </a:lnSpc>
              <a:spcBef>
                <a:spcPts val="0"/>
              </a:spcBef>
              <a:spcAft>
                <a:spcPts val="0"/>
              </a:spcAft>
              <a:buNone/>
              <a:tabLst/>
              <a:defRPr sz="1100" b="0" i="0" u="none" strike="noStrike" kern="0" cap="none" spc="0" baseline="0">
                <a:solidFill>
                  <a:srgbClr val="000000"/>
                </a:solidFill>
                <a:uFillTx/>
              </a:defRPr>
            </a:pPr>
            <a:r>
              <a:rPr lang="nl-NL" sz="3400" b="0" i="0" u="none" strike="noStrike" kern="0" cap="none" spc="0" baseline="0">
                <a:solidFill>
                  <a:srgbClr val="000000"/>
                </a:solidFill>
                <a:uFillTx/>
                <a:latin typeface="Palatino Linotype" pitchFamily="18"/>
              </a:rPr>
              <a:t>Professional identity</a:t>
            </a:r>
            <a:endParaRPr lang="nl-NL" sz="1500" b="0" i="0" u="none" strike="noStrike" kern="1200" cap="none" spc="0" baseline="0">
              <a:solidFill>
                <a:srgbClr val="000000"/>
              </a:solidFill>
              <a:uFillTx/>
              <a:latin typeface="Palatino Linotype" pitchFamily="18"/>
            </a:endParaRPr>
          </a:p>
        </p:txBody>
      </p:sp>
      <p:grpSp>
        <p:nvGrpSpPr>
          <p:cNvPr id="6" name="Groep 14">
            <a:extLst>
              <a:ext uri="{FF2B5EF4-FFF2-40B4-BE49-F238E27FC236}">
                <a16:creationId xmlns:a16="http://schemas.microsoft.com/office/drawing/2014/main" id="{3593482F-23AA-3373-2631-8DC705316B46}"/>
              </a:ext>
            </a:extLst>
          </p:cNvPr>
          <p:cNvGrpSpPr/>
          <p:nvPr/>
        </p:nvGrpSpPr>
        <p:grpSpPr>
          <a:xfrm>
            <a:off x="4719593" y="2429889"/>
            <a:ext cx="2064514" cy="262789"/>
            <a:chOff x="4719593" y="2429889"/>
            <a:chExt cx="2064514" cy="262789"/>
          </a:xfrm>
        </p:grpSpPr>
        <p:sp>
          <p:nvSpPr>
            <p:cNvPr id="7" name="Pijl: punthaak 9">
              <a:extLst>
                <a:ext uri="{FF2B5EF4-FFF2-40B4-BE49-F238E27FC236}">
                  <a16:creationId xmlns:a16="http://schemas.microsoft.com/office/drawing/2014/main" id="{F1E3A615-F9A8-8105-CA11-6E2C65206798}"/>
                </a:ext>
              </a:extLst>
            </p:cNvPr>
            <p:cNvSpPr/>
            <p:nvPr/>
          </p:nvSpPr>
          <p:spPr>
            <a:xfrm flipH="1" flipV="1">
              <a:off x="5389299"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8" name="Pijl: punthaak 9">
              <a:extLst>
                <a:ext uri="{FF2B5EF4-FFF2-40B4-BE49-F238E27FC236}">
                  <a16:creationId xmlns:a16="http://schemas.microsoft.com/office/drawing/2014/main" id="{5E474AA1-C516-7909-7881-A50AF2FA41E3}"/>
                </a:ext>
              </a:extLst>
            </p:cNvPr>
            <p:cNvSpPr/>
            <p:nvPr/>
          </p:nvSpPr>
          <p:spPr>
            <a:xfrm flipH="1" flipV="1">
              <a:off x="5614470"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9" name="Pijl: punthaak 9">
              <a:extLst>
                <a:ext uri="{FF2B5EF4-FFF2-40B4-BE49-F238E27FC236}">
                  <a16:creationId xmlns:a16="http://schemas.microsoft.com/office/drawing/2014/main" id="{D4837446-24F1-1C7F-E790-9D85ECE7E328}"/>
                </a:ext>
              </a:extLst>
            </p:cNvPr>
            <p:cNvSpPr/>
            <p:nvPr/>
          </p:nvSpPr>
          <p:spPr>
            <a:xfrm flipH="1" flipV="1">
              <a:off x="4945139"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0" name="Pijl: punthaak 9">
              <a:extLst>
                <a:ext uri="{FF2B5EF4-FFF2-40B4-BE49-F238E27FC236}">
                  <a16:creationId xmlns:a16="http://schemas.microsoft.com/office/drawing/2014/main" id="{A46FFA0D-192F-198B-972F-1D96A5CDC80D}"/>
                </a:ext>
              </a:extLst>
            </p:cNvPr>
            <p:cNvSpPr/>
            <p:nvPr/>
          </p:nvSpPr>
          <p:spPr>
            <a:xfrm flipH="1" flipV="1">
              <a:off x="5168252" y="2429889"/>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Pijl: punthaak 9">
              <a:extLst>
                <a:ext uri="{FF2B5EF4-FFF2-40B4-BE49-F238E27FC236}">
                  <a16:creationId xmlns:a16="http://schemas.microsoft.com/office/drawing/2014/main" id="{A1AC21D1-F21C-C695-86FB-52BDE9F13404}"/>
                </a:ext>
              </a:extLst>
            </p:cNvPr>
            <p:cNvSpPr/>
            <p:nvPr/>
          </p:nvSpPr>
          <p:spPr>
            <a:xfrm flipH="1" flipV="1">
              <a:off x="6064822"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2" name="Pijl: punthaak 9">
              <a:extLst>
                <a:ext uri="{FF2B5EF4-FFF2-40B4-BE49-F238E27FC236}">
                  <a16:creationId xmlns:a16="http://schemas.microsoft.com/office/drawing/2014/main" id="{7217E030-3241-DA52-F499-4E7ECAA9247A}"/>
                </a:ext>
              </a:extLst>
            </p:cNvPr>
            <p:cNvSpPr/>
            <p:nvPr/>
          </p:nvSpPr>
          <p:spPr>
            <a:xfrm flipH="1" flipV="1">
              <a:off x="5846371"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3" name="Pijl: punthaak 9">
              <a:extLst>
                <a:ext uri="{FF2B5EF4-FFF2-40B4-BE49-F238E27FC236}">
                  <a16:creationId xmlns:a16="http://schemas.microsoft.com/office/drawing/2014/main" id="{8F4B6C1C-E8EF-FA5F-064D-06382D19A070}"/>
                </a:ext>
              </a:extLst>
            </p:cNvPr>
            <p:cNvSpPr/>
            <p:nvPr/>
          </p:nvSpPr>
          <p:spPr>
            <a:xfrm flipH="1" flipV="1">
              <a:off x="6296722"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4" name="Pijl: punthaak 9">
              <a:extLst>
                <a:ext uri="{FF2B5EF4-FFF2-40B4-BE49-F238E27FC236}">
                  <a16:creationId xmlns:a16="http://schemas.microsoft.com/office/drawing/2014/main" id="{1189C9B0-273C-9964-A96D-B0BDE19089B0}"/>
                </a:ext>
              </a:extLst>
            </p:cNvPr>
            <p:cNvSpPr/>
            <p:nvPr/>
          </p:nvSpPr>
          <p:spPr>
            <a:xfrm flipH="1" flipV="1">
              <a:off x="6515173"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5" name="Pijl: punthaak 9">
              <a:extLst>
                <a:ext uri="{FF2B5EF4-FFF2-40B4-BE49-F238E27FC236}">
                  <a16:creationId xmlns:a16="http://schemas.microsoft.com/office/drawing/2014/main" id="{381A046B-22DA-0AE3-002E-0B273615D127}"/>
                </a:ext>
              </a:extLst>
            </p:cNvPr>
            <p:cNvSpPr/>
            <p:nvPr/>
          </p:nvSpPr>
          <p:spPr>
            <a:xfrm flipH="1" flipV="1">
              <a:off x="4719593" y="2438567"/>
              <a:ext cx="268934" cy="254111"/>
            </a:xfrm>
            <a:custGeom>
              <a:avLst/>
              <a:gdLst>
                <a:gd name="f0" fmla="val 10800000"/>
                <a:gd name="f1" fmla="val 5400000"/>
                <a:gd name="f2" fmla="val 180"/>
                <a:gd name="f3" fmla="val w"/>
                <a:gd name="f4" fmla="val h"/>
                <a:gd name="f5" fmla="val ss"/>
                <a:gd name="f6" fmla="val 0"/>
                <a:gd name="f7" fmla="val 5444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AC671-1903-2F2D-2F3D-8AFD7006A1B3}"/>
              </a:ext>
            </a:extLst>
          </p:cNvPr>
          <p:cNvSpPr txBox="1">
            <a:spLocks noGrp="1"/>
          </p:cNvSpPr>
          <p:nvPr>
            <p:ph type="title"/>
          </p:nvPr>
        </p:nvSpPr>
        <p:spPr>
          <a:xfrm>
            <a:off x="838193" y="64648"/>
            <a:ext cx="10515600" cy="1325559"/>
          </a:xfrm>
        </p:spPr>
        <p:txBody>
          <a:bodyPr/>
          <a:lstStyle/>
          <a:p>
            <a:pPr lvl="0"/>
            <a:r>
              <a:rPr lang="nl-NL">
                <a:latin typeface="Palatino Linotype" pitchFamily="18"/>
              </a:rPr>
              <a:t>Competenties, feedback en afspraken</a:t>
            </a:r>
            <a:endParaRPr lang="nl-NL"/>
          </a:p>
        </p:txBody>
      </p:sp>
      <p:pic>
        <p:nvPicPr>
          <p:cNvPr id="3" name="table">
            <a:extLst>
              <a:ext uri="{FF2B5EF4-FFF2-40B4-BE49-F238E27FC236}">
                <a16:creationId xmlns:a16="http://schemas.microsoft.com/office/drawing/2014/main" id="{539CA963-C877-D919-1A67-19DFEE123EAB}"/>
              </a:ext>
            </a:extLst>
          </p:cNvPr>
          <p:cNvPicPr>
            <a:picLocks noChangeAspect="1"/>
          </p:cNvPicPr>
          <p:nvPr/>
        </p:nvPicPr>
        <p:blipFill>
          <a:blip r:embed="rId2"/>
          <a:stretch>
            <a:fillRect/>
          </a:stretch>
        </p:blipFill>
        <p:spPr>
          <a:xfrm>
            <a:off x="1111242" y="1093512"/>
            <a:ext cx="4296399" cy="5753816"/>
          </a:xfrm>
          <a:prstGeom prst="rect">
            <a:avLst/>
          </a:prstGeom>
          <a:noFill/>
          <a:ln cap="flat">
            <a:noFill/>
          </a:ln>
        </p:spPr>
      </p:pic>
      <p:pic>
        <p:nvPicPr>
          <p:cNvPr id="4" name="table">
            <a:extLst>
              <a:ext uri="{FF2B5EF4-FFF2-40B4-BE49-F238E27FC236}">
                <a16:creationId xmlns:a16="http://schemas.microsoft.com/office/drawing/2014/main" id="{A3D1B13E-CD0A-B458-0617-A263D61ED6B2}"/>
              </a:ext>
            </a:extLst>
          </p:cNvPr>
          <p:cNvPicPr>
            <a:picLocks noChangeAspect="1"/>
          </p:cNvPicPr>
          <p:nvPr/>
        </p:nvPicPr>
        <p:blipFill>
          <a:blip r:embed="rId3"/>
          <a:stretch>
            <a:fillRect/>
          </a:stretch>
        </p:blipFill>
        <p:spPr>
          <a:xfrm>
            <a:off x="6096003" y="1034204"/>
            <a:ext cx="4367750" cy="5799975"/>
          </a:xfrm>
          <a:prstGeom prst="rect">
            <a:avLst/>
          </a:prstGeom>
          <a:noFill/>
          <a:ln cap="flat">
            <a:noFill/>
          </a:ln>
        </p:spPr>
      </p:pic>
      <p:sp>
        <p:nvSpPr>
          <p:cNvPr id="5" name="Ovaal 4">
            <a:extLst>
              <a:ext uri="{FF2B5EF4-FFF2-40B4-BE49-F238E27FC236}">
                <a16:creationId xmlns:a16="http://schemas.microsoft.com/office/drawing/2014/main" id="{401B6280-DD0C-9143-1FA8-58DB4AD848DD}"/>
              </a:ext>
            </a:extLst>
          </p:cNvPr>
          <p:cNvSpPr/>
          <p:nvPr/>
        </p:nvSpPr>
        <p:spPr>
          <a:xfrm>
            <a:off x="7786536" y="4289194"/>
            <a:ext cx="2865747" cy="22357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39131-274D-2370-91C6-956B63335CCA}"/>
              </a:ext>
            </a:extLst>
          </p:cNvPr>
          <p:cNvSpPr txBox="1">
            <a:spLocks noGrp="1"/>
          </p:cNvSpPr>
          <p:nvPr>
            <p:ph type="title"/>
          </p:nvPr>
        </p:nvSpPr>
        <p:spPr/>
        <p:txBody>
          <a:bodyPr/>
          <a:lstStyle/>
          <a:p>
            <a:pPr lvl="0"/>
            <a:r>
              <a:rPr lang="nl-NL"/>
              <a:t>Deel I – </a:t>
            </a:r>
            <a:br>
              <a:rPr lang="nl-NL"/>
            </a:br>
            <a:r>
              <a:rPr lang="nl-NL"/>
              <a:t>Peytons 4 stappen methode</a:t>
            </a:r>
          </a:p>
        </p:txBody>
      </p:sp>
      <p:sp>
        <p:nvSpPr>
          <p:cNvPr id="3" name="Tijdelijke aanduiding voor tekst 4">
            <a:extLst>
              <a:ext uri="{FF2B5EF4-FFF2-40B4-BE49-F238E27FC236}">
                <a16:creationId xmlns:a16="http://schemas.microsoft.com/office/drawing/2014/main" id="{47BDA22E-29EC-64F0-7F40-112D1F5F9F48}"/>
              </a:ext>
            </a:extLst>
          </p:cNvPr>
          <p:cNvSpPr txBox="1">
            <a:spLocks noGrp="1"/>
          </p:cNvSpPr>
          <p:nvPr>
            <p:ph type="body" idx="1"/>
          </p:nvPr>
        </p:nvSpPr>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DEE03-8D86-5394-71D5-259BD48B59E0}"/>
              </a:ext>
            </a:extLst>
          </p:cNvPr>
          <p:cNvSpPr txBox="1">
            <a:spLocks noGrp="1"/>
          </p:cNvSpPr>
          <p:nvPr>
            <p:ph type="title"/>
          </p:nvPr>
        </p:nvSpPr>
        <p:spPr>
          <a:xfrm>
            <a:off x="707571" y="361151"/>
            <a:ext cx="11219825" cy="1325559"/>
          </a:xfrm>
        </p:spPr>
        <p:txBody>
          <a:bodyPr/>
          <a:lstStyle/>
          <a:p>
            <a:pPr lvl="0"/>
            <a:r>
              <a:rPr lang="nl-NL">
                <a:latin typeface="Palatino Linotype" pitchFamily="18"/>
              </a:rPr>
              <a:t>Korte vaardigheden beoordeling (KVB)</a:t>
            </a:r>
            <a:endParaRPr lang="nl-NL"/>
          </a:p>
        </p:txBody>
      </p:sp>
      <p:pic>
        <p:nvPicPr>
          <p:cNvPr id="3" name="table">
            <a:extLst>
              <a:ext uri="{FF2B5EF4-FFF2-40B4-BE49-F238E27FC236}">
                <a16:creationId xmlns:a16="http://schemas.microsoft.com/office/drawing/2014/main" id="{1FE894C6-A6F1-3F9F-740D-296BBEE881C7}"/>
              </a:ext>
            </a:extLst>
          </p:cNvPr>
          <p:cNvPicPr>
            <a:picLocks noChangeAspect="1"/>
          </p:cNvPicPr>
          <p:nvPr/>
        </p:nvPicPr>
        <p:blipFill>
          <a:blip r:embed="rId2"/>
          <a:stretch>
            <a:fillRect/>
          </a:stretch>
        </p:blipFill>
        <p:spPr>
          <a:xfrm>
            <a:off x="1901366" y="2004136"/>
            <a:ext cx="8389263" cy="2849736"/>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96293-7B6E-ECFB-CA08-54E17CC8B454}"/>
              </a:ext>
            </a:extLst>
          </p:cNvPr>
          <p:cNvSpPr txBox="1">
            <a:spLocks noGrp="1"/>
          </p:cNvSpPr>
          <p:nvPr>
            <p:ph type="title"/>
          </p:nvPr>
        </p:nvSpPr>
        <p:spPr/>
        <p:txBody>
          <a:bodyPr/>
          <a:lstStyle/>
          <a:p>
            <a:pPr lvl="0"/>
            <a:r>
              <a:rPr lang="nl-NL"/>
              <a:t>Optioneel: vaardigheid onderwijzen (15 min)</a:t>
            </a:r>
          </a:p>
        </p:txBody>
      </p:sp>
      <p:sp>
        <p:nvSpPr>
          <p:cNvPr id="3" name="Tijdelijke aanduiding voor inhoud 2">
            <a:extLst>
              <a:ext uri="{FF2B5EF4-FFF2-40B4-BE49-F238E27FC236}">
                <a16:creationId xmlns:a16="http://schemas.microsoft.com/office/drawing/2014/main" id="{460E13FD-80CE-1EFB-84DE-93092A4228B6}"/>
              </a:ext>
            </a:extLst>
          </p:cNvPr>
          <p:cNvSpPr txBox="1">
            <a:spLocks noGrp="1"/>
          </p:cNvSpPr>
          <p:nvPr>
            <p:ph idx="1"/>
          </p:nvPr>
        </p:nvSpPr>
        <p:spPr/>
        <p:txBody>
          <a:bodyPr/>
          <a:lstStyle/>
          <a:p>
            <a:pPr lvl="0">
              <a:lnSpc>
                <a:spcPct val="60000"/>
              </a:lnSpc>
              <a:spcAft>
                <a:spcPts val="800"/>
              </a:spcAft>
              <a:buFont typeface="Symbol" pitchFamily="18"/>
              <a:buChar char="-"/>
            </a:pPr>
            <a:r>
              <a:rPr lang="nl-NL" sz="2400">
                <a:latin typeface="Calibri" pitchFamily="34"/>
                <a:cs typeface="Calibri" pitchFamily="34"/>
              </a:rPr>
              <a:t>Vorm oefengroepjes van drietallen. De hao’s kiezen een basis of huisartsspecifieke vaardigheid uit die voor het merendeel nieuw of onbekend is. Denk aan: </a:t>
            </a:r>
            <a:r>
              <a:rPr lang="nl-NL" sz="2400" i="1">
                <a:latin typeface="Calibri" pitchFamily="34"/>
                <a:cs typeface="Calibri" pitchFamily="34"/>
              </a:rPr>
              <a:t>Epley beweging, implanon plaatsen, triggerfinger injectie of Donati hechting </a:t>
            </a:r>
          </a:p>
          <a:p>
            <a:pPr marL="0" lvl="0" indent="0">
              <a:lnSpc>
                <a:spcPct val="60000"/>
              </a:lnSpc>
              <a:spcAft>
                <a:spcPts val="800"/>
              </a:spcAft>
              <a:buNone/>
            </a:pPr>
            <a:r>
              <a:rPr lang="nl-NL" sz="2400">
                <a:latin typeface="Calibri" pitchFamily="34"/>
                <a:cs typeface="Times New Roman" pitchFamily="18"/>
              </a:rPr>
              <a:t>Per drietal is 1 hao, 1 aios en 1 patiënt/observator. De hao en aios lopen de stappenplan door voor de vaardigheid. </a:t>
            </a:r>
          </a:p>
          <a:p>
            <a:pPr lvl="0">
              <a:lnSpc>
                <a:spcPct val="60000"/>
              </a:lnSpc>
              <a:spcAft>
                <a:spcPts val="800"/>
              </a:spcAft>
              <a:buFont typeface="Symbol" pitchFamily="18"/>
              <a:buChar char="-"/>
            </a:pPr>
            <a:r>
              <a:rPr lang="nl-NL" sz="2400">
                <a:latin typeface="Calibri" pitchFamily="34"/>
                <a:cs typeface="Times New Roman" pitchFamily="18"/>
              </a:rPr>
              <a:t>Waar heb je als aios tijdens het doorlopen van stappen 1 t/m 3 behoefte aan? En als hao?</a:t>
            </a:r>
          </a:p>
          <a:p>
            <a:pPr lvl="0">
              <a:lnSpc>
                <a:spcPct val="60000"/>
              </a:lnSpc>
              <a:spcAft>
                <a:spcPts val="800"/>
              </a:spcAft>
              <a:buFont typeface="Symbol" pitchFamily="18"/>
              <a:buChar char="-"/>
            </a:pPr>
            <a:r>
              <a:rPr lang="nl-NL" sz="2400">
                <a:latin typeface="Calibri" pitchFamily="34"/>
                <a:cs typeface="Times New Roman" pitchFamily="18"/>
              </a:rPr>
              <a:t>Lukt de hao bij stap 4 om de aios de vaardigheid helemaal te laten uit voeren, zonder onnodig in te grijpen? Hoe stuurt de hao bij?</a:t>
            </a:r>
          </a:p>
          <a:p>
            <a:pPr lvl="0">
              <a:lnSpc>
                <a:spcPct val="60000"/>
              </a:lnSpc>
              <a:spcAft>
                <a:spcPts val="800"/>
              </a:spcAft>
              <a:buFont typeface="Symbol" pitchFamily="18"/>
              <a:buChar char="-"/>
            </a:pPr>
            <a:r>
              <a:rPr lang="nl-NL" sz="2400">
                <a:latin typeface="Calibri" pitchFamily="34"/>
                <a:cs typeface="Times New Roman" pitchFamily="18"/>
              </a:rPr>
              <a:t>Hoe geeft de hao feedback? De observator evalueert. </a:t>
            </a:r>
          </a:p>
          <a:p>
            <a:pPr lvl="0">
              <a:lnSpc>
                <a:spcPct val="60000"/>
              </a:lnSpc>
              <a:spcAft>
                <a:spcPts val="800"/>
              </a:spcAft>
              <a:buFont typeface="Symbol" pitchFamily="18"/>
              <a:buChar char="-"/>
            </a:pPr>
            <a:endParaRPr lang="nl-NL" sz="2400">
              <a:latin typeface="Calibri" pitchFamily="34"/>
              <a:cs typeface="Times New Roman" pitchFamily="18"/>
            </a:endParaRPr>
          </a:p>
          <a:p>
            <a:pPr lvl="0">
              <a:lnSpc>
                <a:spcPct val="60000"/>
              </a:lnSpc>
            </a:pPr>
            <a:endParaRPr lang="nl-NL"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00F6E-E8F2-F5E4-D13A-47F5913D47D1}"/>
              </a:ext>
            </a:extLst>
          </p:cNvPr>
          <p:cNvSpPr txBox="1">
            <a:spLocks noGrp="1"/>
          </p:cNvSpPr>
          <p:nvPr>
            <p:ph type="title"/>
          </p:nvPr>
        </p:nvSpPr>
        <p:spPr/>
        <p:txBody>
          <a:bodyPr/>
          <a:lstStyle/>
          <a:p>
            <a:pPr lvl="0"/>
            <a:r>
              <a:rPr lang="nl-NL"/>
              <a:t>Peytons 4 stappenmethode </a:t>
            </a:r>
          </a:p>
        </p:txBody>
      </p:sp>
      <p:sp>
        <p:nvSpPr>
          <p:cNvPr id="3" name="Tijdelijke aanduiding voor inhoud 2">
            <a:extLst>
              <a:ext uri="{FF2B5EF4-FFF2-40B4-BE49-F238E27FC236}">
                <a16:creationId xmlns:a16="http://schemas.microsoft.com/office/drawing/2014/main" id="{8C2056D3-4BA6-8BBD-9A09-077C115C4B39}"/>
              </a:ext>
            </a:extLst>
          </p:cNvPr>
          <p:cNvSpPr txBox="1">
            <a:spLocks noGrp="1"/>
          </p:cNvSpPr>
          <p:nvPr>
            <p:ph idx="1"/>
          </p:nvPr>
        </p:nvSpPr>
        <p:spPr/>
        <p:txBody>
          <a:bodyPr/>
          <a:lstStyle/>
          <a:p>
            <a:pPr lvl="0">
              <a:lnSpc>
                <a:spcPct val="90000"/>
              </a:lnSpc>
            </a:pPr>
            <a:r>
              <a:rPr lang="nl-NL" sz="2700">
                <a:latin typeface="Calibri" pitchFamily="34"/>
                <a:cs typeface="Calibri" pitchFamily="34"/>
              </a:rPr>
              <a:t>Sinds de jaren ’90 toegepast in de medische geneeskunde </a:t>
            </a:r>
          </a:p>
          <a:p>
            <a:pPr lvl="1">
              <a:lnSpc>
                <a:spcPct val="90000"/>
              </a:lnSpc>
            </a:pPr>
            <a:r>
              <a:rPr lang="nl-NL" sz="2400">
                <a:latin typeface="Calibri" pitchFamily="34"/>
                <a:cs typeface="Calibri" pitchFamily="34"/>
              </a:rPr>
              <a:t>In de snijdende vakken</a:t>
            </a:r>
          </a:p>
          <a:p>
            <a:pPr lvl="1">
              <a:lnSpc>
                <a:spcPct val="90000"/>
              </a:lnSpc>
            </a:pPr>
            <a:r>
              <a:rPr lang="nl-NL" sz="2400">
                <a:latin typeface="Calibri" pitchFamily="34"/>
                <a:cs typeface="Calibri" pitchFamily="34"/>
              </a:rPr>
              <a:t>Ook voor het onderwijs van vaardigheden in de interventie radiologie en interne geneeskunde. </a:t>
            </a:r>
          </a:p>
          <a:p>
            <a:pPr lvl="1">
              <a:lnSpc>
                <a:spcPct val="90000"/>
              </a:lnSpc>
            </a:pPr>
            <a:r>
              <a:rPr lang="nl-NL" sz="2400">
                <a:latin typeface="Calibri" pitchFamily="34"/>
                <a:cs typeface="Calibri" pitchFamily="34"/>
              </a:rPr>
              <a:t>Zelfs in het onderwijs als BLS en ALS wordt deze methode gebruikt (</a:t>
            </a:r>
            <a:r>
              <a:rPr lang="nl-NL" sz="2400" u="sng">
                <a:solidFill>
                  <a:srgbClr val="0000FF"/>
                </a:solidFill>
                <a:uFill>
                  <a:solidFill>
                    <a:srgbClr val="000000"/>
                  </a:solidFill>
                </a:uFill>
                <a:latin typeface="Calibri" pitchFamily="34"/>
                <a:cs typeface="Calibri" pitchFamily="34"/>
                <a:hlinkClick r:id="rId2"/>
              </a:rPr>
              <a:t>4 Stappenplan – Dutch Life Support</a:t>
            </a:r>
            <a:r>
              <a:rPr lang="nl-NL" sz="2400">
                <a:solidFill>
                  <a:srgbClr val="0000FF"/>
                </a:solidFill>
                <a:uFill>
                  <a:solidFill>
                    <a:srgbClr val="000000"/>
                  </a:solidFill>
                </a:uFill>
                <a:latin typeface="Calibri" pitchFamily="34"/>
                <a:cs typeface="Calibri" pitchFamily="34"/>
              </a:rPr>
              <a:t>)</a:t>
            </a:r>
          </a:p>
          <a:p>
            <a:pPr lvl="0">
              <a:lnSpc>
                <a:spcPct val="90000"/>
              </a:lnSpc>
            </a:pPr>
            <a:endParaRPr lang="nl-NL" sz="2700">
              <a:solidFill>
                <a:srgbClr val="0000FF"/>
              </a:solidFill>
              <a:uFill>
                <a:solidFill>
                  <a:srgbClr val="000000"/>
                </a:solidFill>
              </a:uFill>
              <a:latin typeface="Calibri" pitchFamily="34"/>
              <a:cs typeface="Calibri" pitchFamily="34"/>
            </a:endParaRPr>
          </a:p>
          <a:p>
            <a:pPr lvl="0">
              <a:lnSpc>
                <a:spcPct val="90000"/>
              </a:lnSpc>
            </a:pPr>
            <a:r>
              <a:rPr lang="nl-NL" sz="2700">
                <a:uFill>
                  <a:solidFill>
                    <a:srgbClr val="000000"/>
                  </a:solidFill>
                </a:uFill>
                <a:latin typeface="Calibri" pitchFamily="34"/>
                <a:cs typeface="Calibri" pitchFamily="34"/>
              </a:rPr>
              <a:t>Stappen 1, 2 en 3 van de 4: kunnen vaker herhaald worden </a:t>
            </a:r>
            <a:r>
              <a:rPr lang="nl-NL" sz="2700" i="1">
                <a:uFill>
                  <a:solidFill>
                    <a:srgbClr val="000000"/>
                  </a:solidFill>
                </a:uFill>
                <a:latin typeface="Calibri" pitchFamily="34"/>
                <a:cs typeface="Calibri" pitchFamily="34"/>
              </a:rPr>
              <a:t>voor stap 4, dat</a:t>
            </a:r>
            <a:r>
              <a:rPr lang="nl-NL" sz="2700">
                <a:uFill>
                  <a:solidFill>
                    <a:srgbClr val="000000"/>
                  </a:solidFill>
                </a:uFill>
                <a:latin typeface="Calibri" pitchFamily="34"/>
                <a:cs typeface="Calibri" pitchFamily="34"/>
              </a:rPr>
              <a:t> aios </a:t>
            </a:r>
            <a:r>
              <a:rPr lang="nl-NL" sz="2700" i="1">
                <a:uFill>
                  <a:solidFill>
                    <a:srgbClr val="000000"/>
                  </a:solidFill>
                </a:uFill>
                <a:latin typeface="Calibri" pitchFamily="34"/>
                <a:cs typeface="Calibri" pitchFamily="34"/>
              </a:rPr>
              <a:t>zelf</a:t>
            </a:r>
            <a:r>
              <a:rPr lang="nl-NL" sz="2700">
                <a:uFill>
                  <a:solidFill>
                    <a:srgbClr val="000000"/>
                  </a:solidFill>
                </a:uFill>
                <a:latin typeface="Calibri" pitchFamily="34"/>
                <a:cs typeface="Calibri" pitchFamily="34"/>
              </a:rPr>
              <a:t> de vaardigheid uitvoert</a:t>
            </a:r>
            <a:endParaRPr lang="nl-NL" sz="2700">
              <a:latin typeface="Calibri" pitchFamily="34"/>
              <a:cs typeface="Calibri" pitchFamily="34"/>
            </a:endParaRPr>
          </a:p>
          <a:p>
            <a:pPr lvl="0">
              <a:lnSpc>
                <a:spcPct val="90000"/>
              </a:lnSpc>
            </a:pPr>
            <a:endParaRPr lang="nl-NL"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AFD34-60B9-2A75-09D3-0F9D6B73B0AB}"/>
              </a:ext>
            </a:extLst>
          </p:cNvPr>
          <p:cNvSpPr txBox="1">
            <a:spLocks noGrp="1"/>
          </p:cNvSpPr>
          <p:nvPr>
            <p:ph type="title"/>
          </p:nvPr>
        </p:nvSpPr>
        <p:spPr/>
        <p:txBody>
          <a:bodyPr/>
          <a:lstStyle/>
          <a:p>
            <a:pPr lvl="0"/>
            <a:r>
              <a:rPr lang="nl-NL">
                <a:latin typeface="Palatino Linotype" pitchFamily="18"/>
              </a:rPr>
              <a:t>Peytons 4-steps approach</a:t>
            </a:r>
            <a:endParaRPr lang="nl-NL"/>
          </a:p>
        </p:txBody>
      </p:sp>
      <p:grpSp>
        <p:nvGrpSpPr>
          <p:cNvPr id="3" name="Tijdelijke aanduiding voor inhoud 5">
            <a:extLst>
              <a:ext uri="{FF2B5EF4-FFF2-40B4-BE49-F238E27FC236}">
                <a16:creationId xmlns:a16="http://schemas.microsoft.com/office/drawing/2014/main" id="{07CD998D-4E86-ACB3-7B7C-CC6BF68E4F25}"/>
              </a:ext>
            </a:extLst>
          </p:cNvPr>
          <p:cNvGrpSpPr/>
          <p:nvPr/>
        </p:nvGrpSpPr>
        <p:grpSpPr>
          <a:xfrm>
            <a:off x="838203" y="2079638"/>
            <a:ext cx="7947580" cy="2698723"/>
            <a:chOff x="838203" y="2079638"/>
            <a:chExt cx="7947580" cy="2698723"/>
          </a:xfrm>
        </p:grpSpPr>
        <p:sp>
          <p:nvSpPr>
            <p:cNvPr id="4" name="Vrije vorm: vorm 3">
              <a:extLst>
                <a:ext uri="{FF2B5EF4-FFF2-40B4-BE49-F238E27FC236}">
                  <a16:creationId xmlns:a16="http://schemas.microsoft.com/office/drawing/2014/main" id="{91132FB3-F779-D784-1F00-1FE841FCA8A4}"/>
                </a:ext>
              </a:extLst>
            </p:cNvPr>
            <p:cNvSpPr/>
            <p:nvPr/>
          </p:nvSpPr>
          <p:spPr>
            <a:xfrm>
              <a:off x="838203" y="2079638"/>
              <a:ext cx="7914717"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D6AF174B-6DE1-85AA-7C31-55114618DD12}"/>
                </a:ext>
              </a:extLst>
            </p:cNvPr>
            <p:cNvSpPr/>
            <p:nvPr/>
          </p:nvSpPr>
          <p:spPr>
            <a:xfrm>
              <a:off x="838203" y="2100934"/>
              <a:ext cx="7914717"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Demonstration: Voordoen door supervisor zonder commentaar</a:t>
              </a:r>
            </a:p>
          </p:txBody>
        </p:sp>
        <p:sp>
          <p:nvSpPr>
            <p:cNvPr id="6" name="Vrije vorm: vorm 5">
              <a:extLst>
                <a:ext uri="{FF2B5EF4-FFF2-40B4-BE49-F238E27FC236}">
                  <a16:creationId xmlns:a16="http://schemas.microsoft.com/office/drawing/2014/main" id="{2AA5BDB7-97EF-1B7A-ECF1-A623B7F76FF9}"/>
                </a:ext>
              </a:extLst>
            </p:cNvPr>
            <p:cNvSpPr/>
            <p:nvPr/>
          </p:nvSpPr>
          <p:spPr>
            <a:xfrm>
              <a:off x="854287" y="2789322"/>
              <a:ext cx="7931496"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Deconstruction:  Voordoen door supervisor met commentaar</a:t>
              </a:r>
            </a:p>
          </p:txBody>
        </p:sp>
        <p:sp>
          <p:nvSpPr>
            <p:cNvPr id="7" name="Vrije vorm: vorm 6">
              <a:extLst>
                <a:ext uri="{FF2B5EF4-FFF2-40B4-BE49-F238E27FC236}">
                  <a16:creationId xmlns:a16="http://schemas.microsoft.com/office/drawing/2014/main" id="{A1BA3628-8308-3CD9-83DB-9852A66E1A12}"/>
                </a:ext>
              </a:extLst>
            </p:cNvPr>
            <p:cNvSpPr/>
            <p:nvPr/>
          </p:nvSpPr>
          <p:spPr>
            <a:xfrm>
              <a:off x="838203" y="3455782"/>
              <a:ext cx="7936708"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3. </a:t>
              </a:r>
              <a:r>
                <a:rPr lang="nl-NL" sz="2000" b="0" i="0" u="none" strike="noStrike" kern="0" cap="none" spc="0" baseline="0">
                  <a:solidFill>
                    <a:srgbClr val="FFFFFF"/>
                  </a:solidFill>
                  <a:uFillTx/>
                  <a:latin typeface="Calibri"/>
                </a:rPr>
                <a:t>Comprehension: </a:t>
              </a:r>
              <a:r>
                <a:rPr lang="nl-NL" sz="2000" b="0" i="0" u="none" strike="noStrike" kern="1200" cap="none" spc="0" baseline="0">
                  <a:solidFill>
                    <a:srgbClr val="FFFFFF"/>
                  </a:solidFill>
                  <a:uFillTx/>
                  <a:latin typeface="Calibri"/>
                </a:rPr>
                <a:t>Voordoen door supervisor, aios geeft commentaar</a:t>
              </a:r>
            </a:p>
          </p:txBody>
        </p:sp>
        <p:sp>
          <p:nvSpPr>
            <p:cNvPr id="8" name="Vrije vorm: vorm 7">
              <a:extLst>
                <a:ext uri="{FF2B5EF4-FFF2-40B4-BE49-F238E27FC236}">
                  <a16:creationId xmlns:a16="http://schemas.microsoft.com/office/drawing/2014/main" id="{2216FD53-FE85-6726-A818-A88F859DD2B2}"/>
                </a:ext>
              </a:extLst>
            </p:cNvPr>
            <p:cNvSpPr/>
            <p:nvPr/>
          </p:nvSpPr>
          <p:spPr>
            <a:xfrm>
              <a:off x="838203" y="4133197"/>
              <a:ext cx="7899538"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nl-NL" sz="2000" b="0" i="0" u="none" strike="noStrike" kern="1200" cap="none" spc="0" baseline="0">
                <a:solidFill>
                  <a:srgbClr val="FFFFFF"/>
                </a:solidFill>
                <a:uFillTx/>
                <a:latin typeface="Calibri"/>
              </a:endParaRPr>
            </a:p>
          </p:txBody>
        </p:sp>
        <p:sp>
          <p:nvSpPr>
            <p:cNvPr id="9" name="Vrije vorm: vorm 8">
              <a:extLst>
                <a:ext uri="{FF2B5EF4-FFF2-40B4-BE49-F238E27FC236}">
                  <a16:creationId xmlns:a16="http://schemas.microsoft.com/office/drawing/2014/main" id="{CB552BAB-4F86-38EE-4BFA-B930A6B9E4F5}"/>
                </a:ext>
              </a:extLst>
            </p:cNvPr>
            <p:cNvSpPr/>
            <p:nvPr/>
          </p:nvSpPr>
          <p:spPr>
            <a:xfrm>
              <a:off x="838203" y="4131332"/>
              <a:ext cx="7936708"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Execution: Aios voert uit met commentaar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1FC18-F131-3463-890D-D2F500E16F29}"/>
              </a:ext>
            </a:extLst>
          </p:cNvPr>
          <p:cNvSpPr txBox="1">
            <a:spLocks noGrp="1"/>
          </p:cNvSpPr>
          <p:nvPr>
            <p:ph type="title"/>
          </p:nvPr>
        </p:nvSpPr>
        <p:spPr/>
        <p:txBody>
          <a:bodyPr/>
          <a:lstStyle/>
          <a:p>
            <a:pPr lvl="0"/>
            <a:r>
              <a:rPr lang="nl-NL">
                <a:latin typeface="Palatino Linotype" pitchFamily="18"/>
              </a:rPr>
              <a:t>Aanleren van vaardigheden: </a:t>
            </a:r>
            <a:br>
              <a:rPr lang="nl-NL">
                <a:latin typeface="Palatino Linotype" pitchFamily="18"/>
              </a:rPr>
            </a:br>
            <a:r>
              <a:rPr lang="nl-NL">
                <a:latin typeface="Palatino Linotype" pitchFamily="18"/>
              </a:rPr>
              <a:t>‘6’-stappenmethode </a:t>
            </a:r>
            <a:endParaRPr lang="nl-NL"/>
          </a:p>
        </p:txBody>
      </p:sp>
      <p:grpSp>
        <p:nvGrpSpPr>
          <p:cNvPr id="3" name="Tijdelijke aanduiding voor inhoud 5">
            <a:extLst>
              <a:ext uri="{FF2B5EF4-FFF2-40B4-BE49-F238E27FC236}">
                <a16:creationId xmlns:a16="http://schemas.microsoft.com/office/drawing/2014/main" id="{B813D757-0B4B-9F48-124C-71032B321978}"/>
              </a:ext>
            </a:extLst>
          </p:cNvPr>
          <p:cNvGrpSpPr/>
          <p:nvPr/>
        </p:nvGrpSpPr>
        <p:grpSpPr>
          <a:xfrm>
            <a:off x="809920" y="2331555"/>
            <a:ext cx="7085118" cy="4032275"/>
            <a:chOff x="809920" y="2331555"/>
            <a:chExt cx="7085118" cy="4032275"/>
          </a:xfrm>
        </p:grpSpPr>
        <p:sp>
          <p:nvSpPr>
            <p:cNvPr id="4" name="Vrije vorm: vorm 3">
              <a:extLst>
                <a:ext uri="{FF2B5EF4-FFF2-40B4-BE49-F238E27FC236}">
                  <a16:creationId xmlns:a16="http://schemas.microsoft.com/office/drawing/2014/main" id="{198B6A31-50E3-D2A7-3841-D49BFADD09B5}"/>
                </a:ext>
              </a:extLst>
            </p:cNvPr>
            <p:cNvSpPr/>
            <p:nvPr/>
          </p:nvSpPr>
          <p:spPr>
            <a:xfrm>
              <a:off x="809920" y="2331555"/>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8FAADC"/>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DF136504-E763-2B89-441D-ED713BEEA3A5}"/>
                </a:ext>
              </a:extLst>
            </p:cNvPr>
            <p:cNvSpPr/>
            <p:nvPr/>
          </p:nvSpPr>
          <p:spPr>
            <a:xfrm>
              <a:off x="809920" y="3008979"/>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Demonstration: Voordoen door supervisor zonder commentaar</a:t>
              </a:r>
            </a:p>
          </p:txBody>
        </p:sp>
        <p:sp>
          <p:nvSpPr>
            <p:cNvPr id="6" name="Vrije vorm: vorm 5">
              <a:extLst>
                <a:ext uri="{FF2B5EF4-FFF2-40B4-BE49-F238E27FC236}">
                  <a16:creationId xmlns:a16="http://schemas.microsoft.com/office/drawing/2014/main" id="{75ED80E5-D4FC-94F4-9D47-6F07BA45B057}"/>
                </a:ext>
              </a:extLst>
            </p:cNvPr>
            <p:cNvSpPr/>
            <p:nvPr/>
          </p:nvSpPr>
          <p:spPr>
            <a:xfrm>
              <a:off x="824258" y="3697367"/>
              <a:ext cx="7070780"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Deconstruction:  Voordoen door supervisor met commentaar</a:t>
              </a:r>
            </a:p>
          </p:txBody>
        </p:sp>
        <p:sp>
          <p:nvSpPr>
            <p:cNvPr id="7" name="Vrije vorm: vorm 6">
              <a:extLst>
                <a:ext uri="{FF2B5EF4-FFF2-40B4-BE49-F238E27FC236}">
                  <a16:creationId xmlns:a16="http://schemas.microsoft.com/office/drawing/2014/main" id="{DB9AE793-2D5D-47BB-672C-C452627995EB}"/>
                </a:ext>
              </a:extLst>
            </p:cNvPr>
            <p:cNvSpPr/>
            <p:nvPr/>
          </p:nvSpPr>
          <p:spPr>
            <a:xfrm>
              <a:off x="809920" y="4363827"/>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3. </a:t>
              </a:r>
              <a:r>
                <a:rPr lang="nl-NL" sz="1800" b="0" i="0" u="none" strike="noStrike" kern="0" cap="none" spc="0" baseline="0">
                  <a:solidFill>
                    <a:srgbClr val="FFFFFF"/>
                  </a:solidFill>
                  <a:uFillTx/>
                  <a:latin typeface="Calibri"/>
                </a:rPr>
                <a:t>Comprehension: </a:t>
              </a:r>
              <a:r>
                <a:rPr lang="nl-NL" sz="1800" b="0" i="0" u="none" strike="noStrike" kern="1200" cap="none" spc="0" baseline="0">
                  <a:solidFill>
                    <a:srgbClr val="FFFFFF"/>
                  </a:solidFill>
                  <a:uFillTx/>
                  <a:latin typeface="Calibri"/>
                </a:rPr>
                <a:t>Voordoen door supervisor, aios geeft commentaar</a:t>
              </a:r>
            </a:p>
          </p:txBody>
        </p:sp>
        <p:sp>
          <p:nvSpPr>
            <p:cNvPr id="8" name="Vrije vorm: vorm 7">
              <a:extLst>
                <a:ext uri="{FF2B5EF4-FFF2-40B4-BE49-F238E27FC236}">
                  <a16:creationId xmlns:a16="http://schemas.microsoft.com/office/drawing/2014/main" id="{56F2F35C-6FBE-16A2-91F4-C3BB1B3EF6C7}"/>
                </a:ext>
              </a:extLst>
            </p:cNvPr>
            <p:cNvSpPr/>
            <p:nvPr/>
          </p:nvSpPr>
          <p:spPr>
            <a:xfrm>
              <a:off x="809920" y="5041242"/>
              <a:ext cx="7042288"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Execution: Aios voert uit met commentaar</a:t>
              </a:r>
            </a:p>
          </p:txBody>
        </p:sp>
        <p:sp>
          <p:nvSpPr>
            <p:cNvPr id="9" name="Vrije vorm: vorm 8">
              <a:extLst>
                <a:ext uri="{FF2B5EF4-FFF2-40B4-BE49-F238E27FC236}">
                  <a16:creationId xmlns:a16="http://schemas.microsoft.com/office/drawing/2014/main" id="{4049D67C-3377-0B85-DBE6-D6CB01E9EE5A}"/>
                </a:ext>
              </a:extLst>
            </p:cNvPr>
            <p:cNvSpPr/>
            <p:nvPr/>
          </p:nvSpPr>
          <p:spPr>
            <a:xfrm>
              <a:off x="809920" y="5718666"/>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B4C7E7"/>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Supervisor geeft feedback </a:t>
              </a:r>
            </a:p>
          </p:txBody>
        </p:sp>
      </p:grpSp>
      <p:sp>
        <p:nvSpPr>
          <p:cNvPr id="10" name="Rechteraccolade 4">
            <a:extLst>
              <a:ext uri="{FF2B5EF4-FFF2-40B4-BE49-F238E27FC236}">
                <a16:creationId xmlns:a16="http://schemas.microsoft.com/office/drawing/2014/main" id="{453B57FF-D62B-A297-9747-E83338287022}"/>
              </a:ext>
            </a:extLst>
          </p:cNvPr>
          <p:cNvSpPr/>
          <p:nvPr/>
        </p:nvSpPr>
        <p:spPr>
          <a:xfrm flipH="1">
            <a:off x="549691" y="3090836"/>
            <a:ext cx="236820" cy="2545973"/>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32778"/>
              <a:gd name="f11" fmla="val 48682"/>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56 0 f59"/>
              <a:gd name="f64" fmla="+- f42 0 f59"/>
              <a:gd name="f65" fmla="+- f60 0 f1"/>
              <a:gd name="f66" fmla="*/ f59 f37 1"/>
              <a:gd name="f67" fmla="cos 1 f65"/>
              <a:gd name="f68" fmla="sin 1 f65"/>
              <a:gd name="f69" fmla="*/ f63 f37 1"/>
              <a:gd name="f70" fmla="*/ f64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Tekstvak 9">
            <a:extLst>
              <a:ext uri="{FF2B5EF4-FFF2-40B4-BE49-F238E27FC236}">
                <a16:creationId xmlns:a16="http://schemas.microsoft.com/office/drawing/2014/main" id="{CE353803-7993-0919-5D23-9504C5FE18E0}"/>
              </a:ext>
            </a:extLst>
          </p:cNvPr>
          <p:cNvSpPr txBox="1"/>
          <p:nvPr/>
        </p:nvSpPr>
        <p:spPr>
          <a:xfrm rot="16200004">
            <a:off x="-1082966" y="4069441"/>
            <a:ext cx="2833817"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Calibri"/>
              </a:rPr>
              <a:t>Peytons 4-steps approach</a:t>
            </a:r>
          </a:p>
        </p:txBody>
      </p:sp>
      <p:sp>
        <p:nvSpPr>
          <p:cNvPr id="12" name="Tekstvak 12">
            <a:extLst>
              <a:ext uri="{FF2B5EF4-FFF2-40B4-BE49-F238E27FC236}">
                <a16:creationId xmlns:a16="http://schemas.microsoft.com/office/drawing/2014/main" id="{9553F5B2-D40A-A2B9-E552-03DBF0D54FD8}"/>
              </a:ext>
            </a:extLst>
          </p:cNvPr>
          <p:cNvSpPr txBox="1"/>
          <p:nvPr/>
        </p:nvSpPr>
        <p:spPr>
          <a:xfrm>
            <a:off x="6260137" y="1160209"/>
            <a:ext cx="5093656"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b="0" i="0" u="none" strike="noStrike" kern="1200" cap="none" spc="0" baseline="0">
                <a:solidFill>
                  <a:srgbClr val="000000"/>
                </a:solidFill>
                <a:uFillTx/>
                <a:latin typeface="Palatino Linotype" pitchFamily="18"/>
              </a:rPr>
              <a:t>Peyton + voorbereiding en feedback</a:t>
            </a:r>
            <a:endParaRPr lang="nl-NL" sz="2400" b="0" i="0" u="none" strike="noStrike" kern="1200" cap="none" spc="0" baseline="0">
              <a:solidFill>
                <a:srgbClr val="000000"/>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4E966-3A5E-320C-F5F3-7BED4063AE91}"/>
              </a:ext>
            </a:extLst>
          </p:cNvPr>
          <p:cNvSpPr txBox="1">
            <a:spLocks noGrp="1"/>
          </p:cNvSpPr>
          <p:nvPr>
            <p:ph type="title"/>
          </p:nvPr>
        </p:nvSpPr>
        <p:spPr/>
        <p:txBody>
          <a:bodyPr/>
          <a:lstStyle/>
          <a:p>
            <a:pPr lvl="0"/>
            <a:r>
              <a:rPr lang="nl-NL">
                <a:latin typeface="Palatino Linotype" pitchFamily="18"/>
              </a:rPr>
              <a:t>Aanleren van vaardigheden: </a:t>
            </a:r>
            <a:br>
              <a:rPr lang="nl-NL">
                <a:latin typeface="Palatino Linotype" pitchFamily="18"/>
              </a:rPr>
            </a:br>
            <a:r>
              <a:rPr lang="nl-NL">
                <a:latin typeface="Palatino Linotype" pitchFamily="18"/>
              </a:rPr>
              <a:t>‘6’-stappenmethode </a:t>
            </a:r>
            <a:endParaRPr lang="nl-NL"/>
          </a:p>
        </p:txBody>
      </p:sp>
      <p:grpSp>
        <p:nvGrpSpPr>
          <p:cNvPr id="3" name="Tijdelijke aanduiding voor inhoud 5">
            <a:extLst>
              <a:ext uri="{FF2B5EF4-FFF2-40B4-BE49-F238E27FC236}">
                <a16:creationId xmlns:a16="http://schemas.microsoft.com/office/drawing/2014/main" id="{E5372AB7-872F-5A47-2967-58647B75E1D9}"/>
              </a:ext>
            </a:extLst>
          </p:cNvPr>
          <p:cNvGrpSpPr/>
          <p:nvPr/>
        </p:nvGrpSpPr>
        <p:grpSpPr>
          <a:xfrm>
            <a:off x="809920" y="2331555"/>
            <a:ext cx="7085118" cy="4032275"/>
            <a:chOff x="809920" y="2331555"/>
            <a:chExt cx="7085118" cy="4032275"/>
          </a:xfrm>
        </p:grpSpPr>
        <p:sp>
          <p:nvSpPr>
            <p:cNvPr id="4" name="Vrije vorm: vorm 3">
              <a:extLst>
                <a:ext uri="{FF2B5EF4-FFF2-40B4-BE49-F238E27FC236}">
                  <a16:creationId xmlns:a16="http://schemas.microsoft.com/office/drawing/2014/main" id="{682707B0-1CCF-E773-BD12-FA0572393082}"/>
                </a:ext>
              </a:extLst>
            </p:cNvPr>
            <p:cNvSpPr/>
            <p:nvPr/>
          </p:nvSpPr>
          <p:spPr>
            <a:xfrm>
              <a:off x="809920" y="2331555"/>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5DE24AC8-37A6-4453-D19A-749DC62EF12D}"/>
                </a:ext>
              </a:extLst>
            </p:cNvPr>
            <p:cNvSpPr/>
            <p:nvPr/>
          </p:nvSpPr>
          <p:spPr>
            <a:xfrm>
              <a:off x="809920" y="3008979"/>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Demonstration: Voordoen door supervisor zonder commentaar</a:t>
              </a:r>
            </a:p>
          </p:txBody>
        </p:sp>
        <p:sp>
          <p:nvSpPr>
            <p:cNvPr id="6" name="Vrije vorm: vorm 5">
              <a:extLst>
                <a:ext uri="{FF2B5EF4-FFF2-40B4-BE49-F238E27FC236}">
                  <a16:creationId xmlns:a16="http://schemas.microsoft.com/office/drawing/2014/main" id="{D29BE4F1-B248-41F4-63CF-AF94175BBD8F}"/>
                </a:ext>
              </a:extLst>
            </p:cNvPr>
            <p:cNvSpPr/>
            <p:nvPr/>
          </p:nvSpPr>
          <p:spPr>
            <a:xfrm>
              <a:off x="824258" y="3697367"/>
              <a:ext cx="7070780"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Deconstruction:  Voordoen door supervisor met commentaar</a:t>
              </a:r>
            </a:p>
          </p:txBody>
        </p:sp>
        <p:sp>
          <p:nvSpPr>
            <p:cNvPr id="7" name="Vrije vorm: vorm 6">
              <a:extLst>
                <a:ext uri="{FF2B5EF4-FFF2-40B4-BE49-F238E27FC236}">
                  <a16:creationId xmlns:a16="http://schemas.microsoft.com/office/drawing/2014/main" id="{164F1CBD-F85B-30BE-1D78-8A66DEBD91BD}"/>
                </a:ext>
              </a:extLst>
            </p:cNvPr>
            <p:cNvSpPr/>
            <p:nvPr/>
          </p:nvSpPr>
          <p:spPr>
            <a:xfrm>
              <a:off x="809920" y="4363827"/>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3. </a:t>
              </a:r>
              <a:r>
                <a:rPr lang="nl-NL" sz="1800" b="0" i="0" u="none" strike="noStrike" kern="0" cap="none" spc="0" baseline="0">
                  <a:solidFill>
                    <a:srgbClr val="FFFFFF"/>
                  </a:solidFill>
                  <a:uFillTx/>
                  <a:latin typeface="Calibri"/>
                </a:rPr>
                <a:t>Comprehension: </a:t>
              </a:r>
              <a:r>
                <a:rPr lang="nl-NL" sz="1800" b="0" i="0" u="none" strike="noStrike" kern="1200" cap="none" spc="0" baseline="0">
                  <a:solidFill>
                    <a:srgbClr val="FFFFFF"/>
                  </a:solidFill>
                  <a:uFillTx/>
                  <a:latin typeface="Calibri"/>
                </a:rPr>
                <a:t>Voordoen door supervisor, aios geeft commentaar</a:t>
              </a:r>
            </a:p>
          </p:txBody>
        </p:sp>
        <p:sp>
          <p:nvSpPr>
            <p:cNvPr id="8" name="Vrije vorm: vorm 7">
              <a:extLst>
                <a:ext uri="{FF2B5EF4-FFF2-40B4-BE49-F238E27FC236}">
                  <a16:creationId xmlns:a16="http://schemas.microsoft.com/office/drawing/2014/main" id="{5109FB2C-D45B-22CD-79FF-A069F5CA283D}"/>
                </a:ext>
              </a:extLst>
            </p:cNvPr>
            <p:cNvSpPr/>
            <p:nvPr/>
          </p:nvSpPr>
          <p:spPr>
            <a:xfrm>
              <a:off x="809920" y="5041242"/>
              <a:ext cx="7042288"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Execution: Aios voert uit met commentaar</a:t>
              </a:r>
            </a:p>
          </p:txBody>
        </p:sp>
        <p:sp>
          <p:nvSpPr>
            <p:cNvPr id="9" name="Vrije vorm: vorm 8">
              <a:extLst>
                <a:ext uri="{FF2B5EF4-FFF2-40B4-BE49-F238E27FC236}">
                  <a16:creationId xmlns:a16="http://schemas.microsoft.com/office/drawing/2014/main" id="{A94A8B29-DD1B-4AEC-57EA-B46252C3CBB4}"/>
                </a:ext>
              </a:extLst>
            </p:cNvPr>
            <p:cNvSpPr/>
            <p:nvPr/>
          </p:nvSpPr>
          <p:spPr>
            <a:xfrm>
              <a:off x="809920" y="5718666"/>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Supervisor geeft feedback* </a:t>
              </a:r>
            </a:p>
          </p:txBody>
        </p:sp>
      </p:grpSp>
      <p:sp>
        <p:nvSpPr>
          <p:cNvPr id="10" name="Rechteraccolade 4">
            <a:extLst>
              <a:ext uri="{FF2B5EF4-FFF2-40B4-BE49-F238E27FC236}">
                <a16:creationId xmlns:a16="http://schemas.microsoft.com/office/drawing/2014/main" id="{4CB674EB-0557-145E-9585-3EE58DC32C24}"/>
              </a:ext>
            </a:extLst>
          </p:cNvPr>
          <p:cNvSpPr/>
          <p:nvPr/>
        </p:nvSpPr>
        <p:spPr>
          <a:xfrm flipH="1">
            <a:off x="549691" y="3090836"/>
            <a:ext cx="236820" cy="2545973"/>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32778"/>
              <a:gd name="f11" fmla="val 48682"/>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56 0 f59"/>
              <a:gd name="f64" fmla="+- f42 0 f59"/>
              <a:gd name="f65" fmla="+- f60 0 f1"/>
              <a:gd name="f66" fmla="*/ f59 f37 1"/>
              <a:gd name="f67" fmla="cos 1 f65"/>
              <a:gd name="f68" fmla="sin 1 f65"/>
              <a:gd name="f69" fmla="*/ f63 f37 1"/>
              <a:gd name="f70" fmla="*/ f64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Tekstvak 9">
            <a:extLst>
              <a:ext uri="{FF2B5EF4-FFF2-40B4-BE49-F238E27FC236}">
                <a16:creationId xmlns:a16="http://schemas.microsoft.com/office/drawing/2014/main" id="{3FA9CAAF-1B0B-BF29-2D07-E37C6A0FFAAB}"/>
              </a:ext>
            </a:extLst>
          </p:cNvPr>
          <p:cNvSpPr txBox="1"/>
          <p:nvPr/>
        </p:nvSpPr>
        <p:spPr>
          <a:xfrm rot="16200004">
            <a:off x="-1082966" y="4069441"/>
            <a:ext cx="2833817"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Calibri"/>
              </a:rPr>
              <a:t>Peytons 4-step approach</a:t>
            </a:r>
          </a:p>
        </p:txBody>
      </p:sp>
      <p:sp>
        <p:nvSpPr>
          <p:cNvPr id="12" name="Tekstvak 11">
            <a:extLst>
              <a:ext uri="{FF2B5EF4-FFF2-40B4-BE49-F238E27FC236}">
                <a16:creationId xmlns:a16="http://schemas.microsoft.com/office/drawing/2014/main" id="{04D83B42-5FE4-EF55-5245-C6EDE04506DB}"/>
              </a:ext>
            </a:extLst>
          </p:cNvPr>
          <p:cNvSpPr txBox="1"/>
          <p:nvPr/>
        </p:nvSpPr>
        <p:spPr>
          <a:xfrm>
            <a:off x="7932785" y="2469474"/>
            <a:ext cx="435981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Protocol en/of video NHG doornemen </a:t>
            </a:r>
          </a:p>
        </p:txBody>
      </p:sp>
      <p:sp>
        <p:nvSpPr>
          <p:cNvPr id="13" name="Tekstvak 12">
            <a:extLst>
              <a:ext uri="{FF2B5EF4-FFF2-40B4-BE49-F238E27FC236}">
                <a16:creationId xmlns:a16="http://schemas.microsoft.com/office/drawing/2014/main" id="{4BAC80C2-ED93-A465-F91F-D761DCFF992B}"/>
              </a:ext>
            </a:extLst>
          </p:cNvPr>
          <p:cNvSpPr txBox="1"/>
          <p:nvPr/>
        </p:nvSpPr>
        <p:spPr>
          <a:xfrm>
            <a:off x="7942478" y="3008979"/>
            <a:ext cx="461402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Samen doornemen video NHG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Voordoen vaardigheid bij pt/ fantoom</a:t>
            </a:r>
          </a:p>
        </p:txBody>
      </p:sp>
      <p:sp>
        <p:nvSpPr>
          <p:cNvPr id="14" name="Tekstvak 13">
            <a:extLst>
              <a:ext uri="{FF2B5EF4-FFF2-40B4-BE49-F238E27FC236}">
                <a16:creationId xmlns:a16="http://schemas.microsoft.com/office/drawing/2014/main" id="{2C04AC42-4C38-B889-E47E-1FEA60F34253}"/>
              </a:ext>
            </a:extLst>
          </p:cNvPr>
          <p:cNvSpPr txBox="1"/>
          <p:nvPr/>
        </p:nvSpPr>
        <p:spPr>
          <a:xfrm>
            <a:off x="7932785" y="3751152"/>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Hao licht vaardigheid toe tijdens uitvoeren bij pt/ fantoom</a:t>
            </a:r>
          </a:p>
        </p:txBody>
      </p:sp>
      <p:sp>
        <p:nvSpPr>
          <p:cNvPr id="15" name="Tekstvak 14">
            <a:extLst>
              <a:ext uri="{FF2B5EF4-FFF2-40B4-BE49-F238E27FC236}">
                <a16:creationId xmlns:a16="http://schemas.microsoft.com/office/drawing/2014/main" id="{695623BF-5893-23EC-C03D-A2EC8190FAB6}"/>
              </a:ext>
            </a:extLst>
          </p:cNvPr>
          <p:cNvSpPr txBox="1"/>
          <p:nvPr/>
        </p:nvSpPr>
        <p:spPr>
          <a:xfrm>
            <a:off x="7942478" y="4363818"/>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Aios geeft commentaar terwijl hao vaardigheid uitvoer bij pt/ fantoom</a:t>
            </a:r>
          </a:p>
        </p:txBody>
      </p:sp>
      <p:sp>
        <p:nvSpPr>
          <p:cNvPr id="16" name="Tekstvak 15">
            <a:extLst>
              <a:ext uri="{FF2B5EF4-FFF2-40B4-BE49-F238E27FC236}">
                <a16:creationId xmlns:a16="http://schemas.microsoft.com/office/drawing/2014/main" id="{3AD34323-EE28-92CE-8A27-80035A8AE363}"/>
              </a:ext>
            </a:extLst>
          </p:cNvPr>
          <p:cNvSpPr txBox="1"/>
          <p:nvPr/>
        </p:nvSpPr>
        <p:spPr>
          <a:xfrm>
            <a:off x="7942478" y="5008991"/>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Aios voert vaardigheid uit bij fantoom, later bij pt</a:t>
            </a:r>
          </a:p>
        </p:txBody>
      </p:sp>
      <p:sp>
        <p:nvSpPr>
          <p:cNvPr id="17" name="Tekstvak 16">
            <a:extLst>
              <a:ext uri="{FF2B5EF4-FFF2-40B4-BE49-F238E27FC236}">
                <a16:creationId xmlns:a16="http://schemas.microsoft.com/office/drawing/2014/main" id="{813D3950-C584-52B0-DAAA-C7A26BE78329}"/>
              </a:ext>
            </a:extLst>
          </p:cNvPr>
          <p:cNvSpPr txBox="1"/>
          <p:nvPr/>
        </p:nvSpPr>
        <p:spPr>
          <a:xfrm>
            <a:off x="7942478" y="1965255"/>
            <a:ext cx="3535052"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1" i="0" u="none" strike="noStrike" kern="1200" cap="none" spc="0" baseline="0">
                <a:solidFill>
                  <a:srgbClr val="082A74"/>
                </a:solidFill>
                <a:uFillTx/>
                <a:latin typeface="Palatino Linotype" pitchFamily="18"/>
              </a:rPr>
              <a:t>In de praktijk:</a:t>
            </a:r>
          </a:p>
        </p:txBody>
      </p:sp>
      <p:sp>
        <p:nvSpPr>
          <p:cNvPr id="18" name="Tekstvak 18">
            <a:extLst>
              <a:ext uri="{FF2B5EF4-FFF2-40B4-BE49-F238E27FC236}">
                <a16:creationId xmlns:a16="http://schemas.microsoft.com/office/drawing/2014/main" id="{4C15B90A-8ECF-16EB-2263-2E45CB2B2AD6}"/>
              </a:ext>
            </a:extLst>
          </p:cNvPr>
          <p:cNvSpPr txBox="1"/>
          <p:nvPr/>
        </p:nvSpPr>
        <p:spPr>
          <a:xfrm>
            <a:off x="6546271" y="6473558"/>
            <a:ext cx="5645725"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Trebuchet MS"/>
              </a:rPr>
              <a:t>* Zie voor feedback Pendleton rules bijv. laatste 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B0086-6647-0A85-0C3E-C3F5956826F3}"/>
              </a:ext>
            </a:extLst>
          </p:cNvPr>
          <p:cNvSpPr txBox="1">
            <a:spLocks noGrp="1"/>
          </p:cNvSpPr>
          <p:nvPr>
            <p:ph type="title"/>
          </p:nvPr>
        </p:nvSpPr>
        <p:spPr/>
        <p:txBody>
          <a:bodyPr/>
          <a:lstStyle/>
          <a:p>
            <a:pPr lvl="0"/>
            <a:r>
              <a:rPr lang="nl-NL">
                <a:latin typeface="Palatino Linotype" pitchFamily="18"/>
              </a:rPr>
              <a:t>Aanleren van vaardigheden: </a:t>
            </a:r>
            <a:br>
              <a:rPr lang="nl-NL">
                <a:latin typeface="Palatino Linotype" pitchFamily="18"/>
              </a:rPr>
            </a:br>
            <a:r>
              <a:rPr lang="nl-NL">
                <a:latin typeface="Palatino Linotype" pitchFamily="18"/>
              </a:rPr>
              <a:t>‘6’-stappenmethode </a:t>
            </a:r>
            <a:endParaRPr lang="nl-NL"/>
          </a:p>
        </p:txBody>
      </p:sp>
      <p:grpSp>
        <p:nvGrpSpPr>
          <p:cNvPr id="3" name="Tijdelijke aanduiding voor inhoud 5">
            <a:extLst>
              <a:ext uri="{FF2B5EF4-FFF2-40B4-BE49-F238E27FC236}">
                <a16:creationId xmlns:a16="http://schemas.microsoft.com/office/drawing/2014/main" id="{F44543D7-5EB4-3ED5-BE54-B6718CB88E98}"/>
              </a:ext>
            </a:extLst>
          </p:cNvPr>
          <p:cNvGrpSpPr/>
          <p:nvPr/>
        </p:nvGrpSpPr>
        <p:grpSpPr>
          <a:xfrm>
            <a:off x="809920" y="2331555"/>
            <a:ext cx="7085118" cy="4032275"/>
            <a:chOff x="809920" y="2331555"/>
            <a:chExt cx="7085118" cy="4032275"/>
          </a:xfrm>
        </p:grpSpPr>
        <p:sp>
          <p:nvSpPr>
            <p:cNvPr id="4" name="Vrije vorm: vorm 3">
              <a:extLst>
                <a:ext uri="{FF2B5EF4-FFF2-40B4-BE49-F238E27FC236}">
                  <a16:creationId xmlns:a16="http://schemas.microsoft.com/office/drawing/2014/main" id="{B14B45A0-620C-F82F-B687-C291F692BB30}"/>
                </a:ext>
              </a:extLst>
            </p:cNvPr>
            <p:cNvSpPr/>
            <p:nvPr/>
          </p:nvSpPr>
          <p:spPr>
            <a:xfrm>
              <a:off x="809920" y="2331555"/>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2910945C-78B5-D952-0B74-F84DA1653995}"/>
                </a:ext>
              </a:extLst>
            </p:cNvPr>
            <p:cNvSpPr/>
            <p:nvPr/>
          </p:nvSpPr>
          <p:spPr>
            <a:xfrm>
              <a:off x="809920" y="3008979"/>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Demonstration: Voordoen door supervisor zonder commentaar</a:t>
              </a:r>
            </a:p>
          </p:txBody>
        </p:sp>
        <p:sp>
          <p:nvSpPr>
            <p:cNvPr id="6" name="Vrije vorm: vorm 5">
              <a:extLst>
                <a:ext uri="{FF2B5EF4-FFF2-40B4-BE49-F238E27FC236}">
                  <a16:creationId xmlns:a16="http://schemas.microsoft.com/office/drawing/2014/main" id="{AA51DF43-854E-E54D-8456-CD87E397F667}"/>
                </a:ext>
              </a:extLst>
            </p:cNvPr>
            <p:cNvSpPr/>
            <p:nvPr/>
          </p:nvSpPr>
          <p:spPr>
            <a:xfrm>
              <a:off x="824258" y="3697367"/>
              <a:ext cx="7070780"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Deconstruction:  Voordoen door supervisor met commentaar</a:t>
              </a:r>
            </a:p>
          </p:txBody>
        </p:sp>
        <p:sp>
          <p:nvSpPr>
            <p:cNvPr id="7" name="Vrije vorm: vorm 6">
              <a:extLst>
                <a:ext uri="{FF2B5EF4-FFF2-40B4-BE49-F238E27FC236}">
                  <a16:creationId xmlns:a16="http://schemas.microsoft.com/office/drawing/2014/main" id="{7CC210B3-5FB1-F94A-DF31-08644E1224B5}"/>
                </a:ext>
              </a:extLst>
            </p:cNvPr>
            <p:cNvSpPr/>
            <p:nvPr/>
          </p:nvSpPr>
          <p:spPr>
            <a:xfrm>
              <a:off x="809920" y="4363827"/>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3. </a:t>
              </a:r>
              <a:r>
                <a:rPr lang="nl-NL" sz="1800" b="0" i="0" u="none" strike="noStrike" kern="0" cap="none" spc="0" baseline="0">
                  <a:solidFill>
                    <a:srgbClr val="FFFFFF"/>
                  </a:solidFill>
                  <a:uFillTx/>
                  <a:latin typeface="Calibri"/>
                </a:rPr>
                <a:t>Comprehension: </a:t>
              </a:r>
              <a:r>
                <a:rPr lang="nl-NL" sz="1800" b="0" i="0" u="none" strike="noStrike" kern="1200" cap="none" spc="0" baseline="0">
                  <a:solidFill>
                    <a:srgbClr val="FFFFFF"/>
                  </a:solidFill>
                  <a:uFillTx/>
                  <a:latin typeface="Calibri"/>
                </a:rPr>
                <a:t>Voordoen door supervisor, aios geeft commentaar</a:t>
              </a:r>
            </a:p>
          </p:txBody>
        </p:sp>
        <p:sp>
          <p:nvSpPr>
            <p:cNvPr id="8" name="Vrije vorm: vorm 7">
              <a:extLst>
                <a:ext uri="{FF2B5EF4-FFF2-40B4-BE49-F238E27FC236}">
                  <a16:creationId xmlns:a16="http://schemas.microsoft.com/office/drawing/2014/main" id="{DF4B0102-2368-520D-4625-0AE67C7BC4A0}"/>
                </a:ext>
              </a:extLst>
            </p:cNvPr>
            <p:cNvSpPr/>
            <p:nvPr/>
          </p:nvSpPr>
          <p:spPr>
            <a:xfrm>
              <a:off x="809920" y="5041242"/>
              <a:ext cx="7042288"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Execution: Aios voert uit met commentaar</a:t>
              </a:r>
            </a:p>
          </p:txBody>
        </p:sp>
        <p:sp>
          <p:nvSpPr>
            <p:cNvPr id="9" name="Vrije vorm: vorm 8">
              <a:extLst>
                <a:ext uri="{FF2B5EF4-FFF2-40B4-BE49-F238E27FC236}">
                  <a16:creationId xmlns:a16="http://schemas.microsoft.com/office/drawing/2014/main" id="{9F419DEA-9A73-F7B0-B136-A6B95180D7E8}"/>
                </a:ext>
              </a:extLst>
            </p:cNvPr>
            <p:cNvSpPr/>
            <p:nvPr/>
          </p:nvSpPr>
          <p:spPr>
            <a:xfrm>
              <a:off x="809920" y="5718666"/>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Supervisor geeft feedback* </a:t>
              </a:r>
            </a:p>
          </p:txBody>
        </p:sp>
      </p:grpSp>
      <p:sp>
        <p:nvSpPr>
          <p:cNvPr id="10" name="Rechteraccolade 4">
            <a:extLst>
              <a:ext uri="{FF2B5EF4-FFF2-40B4-BE49-F238E27FC236}">
                <a16:creationId xmlns:a16="http://schemas.microsoft.com/office/drawing/2014/main" id="{19631AF6-A108-FE8B-86B9-907AF52CDAD4}"/>
              </a:ext>
            </a:extLst>
          </p:cNvPr>
          <p:cNvSpPr/>
          <p:nvPr/>
        </p:nvSpPr>
        <p:spPr>
          <a:xfrm flipH="1">
            <a:off x="549691" y="3090836"/>
            <a:ext cx="236820" cy="2545973"/>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32778"/>
              <a:gd name="f11" fmla="val 48682"/>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56 0 f59"/>
              <a:gd name="f64" fmla="+- f42 0 f59"/>
              <a:gd name="f65" fmla="+- f60 0 f1"/>
              <a:gd name="f66" fmla="*/ f59 f37 1"/>
              <a:gd name="f67" fmla="cos 1 f65"/>
              <a:gd name="f68" fmla="sin 1 f65"/>
              <a:gd name="f69" fmla="*/ f63 f37 1"/>
              <a:gd name="f70" fmla="*/ f64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Tekstvak 9">
            <a:extLst>
              <a:ext uri="{FF2B5EF4-FFF2-40B4-BE49-F238E27FC236}">
                <a16:creationId xmlns:a16="http://schemas.microsoft.com/office/drawing/2014/main" id="{974D2C93-C211-86C8-0232-D6752F70DE8A}"/>
              </a:ext>
            </a:extLst>
          </p:cNvPr>
          <p:cNvSpPr txBox="1"/>
          <p:nvPr/>
        </p:nvSpPr>
        <p:spPr>
          <a:xfrm rot="16200004">
            <a:off x="-1082966" y="4069441"/>
            <a:ext cx="2833817"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Calibri"/>
              </a:rPr>
              <a:t>Peytons 4-step approach</a:t>
            </a:r>
          </a:p>
        </p:txBody>
      </p:sp>
      <p:sp>
        <p:nvSpPr>
          <p:cNvPr id="12" name="Tekstvak 11">
            <a:extLst>
              <a:ext uri="{FF2B5EF4-FFF2-40B4-BE49-F238E27FC236}">
                <a16:creationId xmlns:a16="http://schemas.microsoft.com/office/drawing/2014/main" id="{26A498A1-841D-4026-D64C-CB07D0892E60}"/>
              </a:ext>
            </a:extLst>
          </p:cNvPr>
          <p:cNvSpPr txBox="1"/>
          <p:nvPr/>
        </p:nvSpPr>
        <p:spPr>
          <a:xfrm>
            <a:off x="7932785" y="2469474"/>
            <a:ext cx="435981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Protocol en/of video NHG doornemen </a:t>
            </a:r>
          </a:p>
        </p:txBody>
      </p:sp>
      <p:sp>
        <p:nvSpPr>
          <p:cNvPr id="13" name="Tekstvak 12">
            <a:extLst>
              <a:ext uri="{FF2B5EF4-FFF2-40B4-BE49-F238E27FC236}">
                <a16:creationId xmlns:a16="http://schemas.microsoft.com/office/drawing/2014/main" id="{A9D4DA72-07C1-AFC8-DDF7-59333DCDEF97}"/>
              </a:ext>
            </a:extLst>
          </p:cNvPr>
          <p:cNvSpPr txBox="1"/>
          <p:nvPr/>
        </p:nvSpPr>
        <p:spPr>
          <a:xfrm>
            <a:off x="7942478" y="3008979"/>
            <a:ext cx="461402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Samen doornemen video NHG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Voordoen vaardigheid bij pt/ fantoom</a:t>
            </a:r>
          </a:p>
        </p:txBody>
      </p:sp>
      <p:sp>
        <p:nvSpPr>
          <p:cNvPr id="14" name="Tekstvak 13">
            <a:extLst>
              <a:ext uri="{FF2B5EF4-FFF2-40B4-BE49-F238E27FC236}">
                <a16:creationId xmlns:a16="http://schemas.microsoft.com/office/drawing/2014/main" id="{CC5933A1-1CFB-9F75-159C-C81E59DC9953}"/>
              </a:ext>
            </a:extLst>
          </p:cNvPr>
          <p:cNvSpPr txBox="1"/>
          <p:nvPr/>
        </p:nvSpPr>
        <p:spPr>
          <a:xfrm>
            <a:off x="7932785" y="3751152"/>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Hao licht vaardigheid toe tijdens uitvoeren bij pt/ fantoom</a:t>
            </a:r>
          </a:p>
        </p:txBody>
      </p:sp>
      <p:sp>
        <p:nvSpPr>
          <p:cNvPr id="15" name="Tekstvak 14">
            <a:extLst>
              <a:ext uri="{FF2B5EF4-FFF2-40B4-BE49-F238E27FC236}">
                <a16:creationId xmlns:a16="http://schemas.microsoft.com/office/drawing/2014/main" id="{84EC6B7A-0EC3-C9AC-6445-CBAC3AD46D76}"/>
              </a:ext>
            </a:extLst>
          </p:cNvPr>
          <p:cNvSpPr txBox="1"/>
          <p:nvPr/>
        </p:nvSpPr>
        <p:spPr>
          <a:xfrm>
            <a:off x="7942478" y="4363818"/>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Aios geeft commentaar terwijl hao vaardigheid uitvoer bij pt/ fantoom</a:t>
            </a:r>
          </a:p>
        </p:txBody>
      </p:sp>
      <p:sp>
        <p:nvSpPr>
          <p:cNvPr id="16" name="Tekstvak 15">
            <a:extLst>
              <a:ext uri="{FF2B5EF4-FFF2-40B4-BE49-F238E27FC236}">
                <a16:creationId xmlns:a16="http://schemas.microsoft.com/office/drawing/2014/main" id="{2967FA65-98F2-5D39-98CE-D92897696FCC}"/>
              </a:ext>
            </a:extLst>
          </p:cNvPr>
          <p:cNvSpPr txBox="1"/>
          <p:nvPr/>
        </p:nvSpPr>
        <p:spPr>
          <a:xfrm>
            <a:off x="7942478" y="5008991"/>
            <a:ext cx="435981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82A74"/>
                </a:solidFill>
                <a:uFillTx/>
                <a:latin typeface="Palatino Linotype" pitchFamily="18"/>
              </a:rPr>
              <a:t>Aios voert vaardigheid uit bij fantoom,  Aios voert vaardigheid uit bij pt</a:t>
            </a:r>
          </a:p>
        </p:txBody>
      </p:sp>
      <p:sp>
        <p:nvSpPr>
          <p:cNvPr id="17" name="Tekstvak 16">
            <a:extLst>
              <a:ext uri="{FF2B5EF4-FFF2-40B4-BE49-F238E27FC236}">
                <a16:creationId xmlns:a16="http://schemas.microsoft.com/office/drawing/2014/main" id="{CC5B3341-6D4E-5B21-AFE0-771DCC1E4269}"/>
              </a:ext>
            </a:extLst>
          </p:cNvPr>
          <p:cNvSpPr txBox="1"/>
          <p:nvPr/>
        </p:nvSpPr>
        <p:spPr>
          <a:xfrm>
            <a:off x="7942478" y="1965255"/>
            <a:ext cx="3535052"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1" i="0" u="none" strike="noStrike" kern="1200" cap="none" spc="0" baseline="0">
                <a:solidFill>
                  <a:srgbClr val="082A74"/>
                </a:solidFill>
                <a:uFillTx/>
                <a:latin typeface="Palatino Linotype" pitchFamily="18"/>
              </a:rPr>
              <a:t>In de praktijk:</a:t>
            </a:r>
          </a:p>
        </p:txBody>
      </p:sp>
      <p:grpSp>
        <p:nvGrpSpPr>
          <p:cNvPr id="18" name="Groep 21">
            <a:extLst>
              <a:ext uri="{FF2B5EF4-FFF2-40B4-BE49-F238E27FC236}">
                <a16:creationId xmlns:a16="http://schemas.microsoft.com/office/drawing/2014/main" id="{B374232D-6B56-24B3-CCBF-AAAF7177D8AF}"/>
              </a:ext>
            </a:extLst>
          </p:cNvPr>
          <p:cNvGrpSpPr/>
          <p:nvPr/>
        </p:nvGrpSpPr>
        <p:grpSpPr>
          <a:xfrm>
            <a:off x="7971775" y="2469474"/>
            <a:ext cx="4086343" cy="4335782"/>
            <a:chOff x="7971775" y="2469474"/>
            <a:chExt cx="4086343" cy="4335782"/>
          </a:xfrm>
        </p:grpSpPr>
        <p:sp>
          <p:nvSpPr>
            <p:cNvPr id="19" name="Rechthoek 17">
              <a:extLst>
                <a:ext uri="{FF2B5EF4-FFF2-40B4-BE49-F238E27FC236}">
                  <a16:creationId xmlns:a16="http://schemas.microsoft.com/office/drawing/2014/main" id="{4138012B-0C31-F6CE-3E9B-0E31B9A6618C}"/>
                </a:ext>
              </a:extLst>
            </p:cNvPr>
            <p:cNvSpPr/>
            <p:nvPr/>
          </p:nvSpPr>
          <p:spPr>
            <a:xfrm>
              <a:off x="7971775" y="2469474"/>
              <a:ext cx="4086343" cy="2875522"/>
            </a:xfrm>
            <a:prstGeom prst="rect">
              <a:avLst/>
            </a:pr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cxnSp>
          <p:nvCxnSpPr>
            <p:cNvPr id="20" name="Rechte verbindingslijn 19">
              <a:extLst>
                <a:ext uri="{FF2B5EF4-FFF2-40B4-BE49-F238E27FC236}">
                  <a16:creationId xmlns:a16="http://schemas.microsoft.com/office/drawing/2014/main" id="{2641AFCB-27A3-BC70-6925-F51FD61592D7}"/>
                </a:ext>
              </a:extLst>
            </p:cNvPr>
            <p:cNvCxnSpPr/>
            <p:nvPr/>
          </p:nvCxnSpPr>
          <p:spPr>
            <a:xfrm>
              <a:off x="11477530" y="5344997"/>
              <a:ext cx="0" cy="820134"/>
            </a:xfrm>
            <a:prstGeom prst="straightConnector1">
              <a:avLst/>
            </a:prstGeom>
            <a:noFill/>
            <a:ln w="38103" cap="flat">
              <a:solidFill>
                <a:srgbClr val="ED7D31"/>
              </a:solidFill>
              <a:prstDash val="solid"/>
              <a:miter/>
            </a:ln>
          </p:spPr>
        </p:cxnSp>
        <p:sp>
          <p:nvSpPr>
            <p:cNvPr id="21" name="Tekstvak 20">
              <a:extLst>
                <a:ext uri="{FF2B5EF4-FFF2-40B4-BE49-F238E27FC236}">
                  <a16:creationId xmlns:a16="http://schemas.microsoft.com/office/drawing/2014/main" id="{B464D974-2CEE-7C68-B8AF-98D443F58816}"/>
                </a:ext>
              </a:extLst>
            </p:cNvPr>
            <p:cNvSpPr txBox="1"/>
            <p:nvPr/>
          </p:nvSpPr>
          <p:spPr>
            <a:xfrm>
              <a:off x="10595728" y="6158922"/>
              <a:ext cx="1462390" cy="646334"/>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0" cap="none" spc="0" baseline="0">
                  <a:solidFill>
                    <a:srgbClr val="000000"/>
                  </a:solidFill>
                  <a:uFillTx/>
                  <a:latin typeface="Calibri"/>
                </a:rPr>
                <a:t>Zo nodig te herhalen!</a:t>
              </a:r>
              <a:endParaRPr lang="nl-NL" sz="1800" b="0" i="0" u="none" strike="noStrike" kern="1200" cap="none" spc="0" baseline="0">
                <a:solidFill>
                  <a:srgbClr val="000000"/>
                </a:solidFill>
                <a:uFillTx/>
                <a:latin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B878-836B-52CD-8AB3-9F34A354C26A}"/>
              </a:ext>
            </a:extLst>
          </p:cNvPr>
          <p:cNvSpPr txBox="1">
            <a:spLocks noGrp="1"/>
          </p:cNvSpPr>
          <p:nvPr>
            <p:ph type="title"/>
          </p:nvPr>
        </p:nvSpPr>
        <p:spPr/>
        <p:txBody>
          <a:bodyPr/>
          <a:lstStyle/>
          <a:p>
            <a:pPr lvl="0"/>
            <a:r>
              <a:rPr lang="nl-NL">
                <a:latin typeface="Palatino Linotype" pitchFamily="18"/>
              </a:rPr>
              <a:t>Aanleren van vaardigheden</a:t>
            </a:r>
            <a:br>
              <a:rPr lang="nl-NL">
                <a:latin typeface="Palatino Linotype" pitchFamily="18"/>
              </a:rPr>
            </a:br>
            <a:r>
              <a:rPr lang="nl-NL">
                <a:latin typeface="Palatino Linotype" pitchFamily="18"/>
              </a:rPr>
              <a:t>bij </a:t>
            </a:r>
            <a:r>
              <a:rPr lang="nl-NL" b="1">
                <a:latin typeface="Palatino Linotype" pitchFamily="18"/>
              </a:rPr>
              <a:t>afstandsonderwijs</a:t>
            </a:r>
            <a:r>
              <a:rPr lang="nl-NL">
                <a:latin typeface="Palatino Linotype" pitchFamily="18"/>
              </a:rPr>
              <a:t>:</a:t>
            </a:r>
            <a:endParaRPr lang="nl-NL"/>
          </a:p>
        </p:txBody>
      </p:sp>
      <p:grpSp>
        <p:nvGrpSpPr>
          <p:cNvPr id="3" name="Tijdelijke aanduiding voor inhoud 5">
            <a:extLst>
              <a:ext uri="{FF2B5EF4-FFF2-40B4-BE49-F238E27FC236}">
                <a16:creationId xmlns:a16="http://schemas.microsoft.com/office/drawing/2014/main" id="{E441C744-7669-DAF6-A706-4C7A4B65C744}"/>
              </a:ext>
            </a:extLst>
          </p:cNvPr>
          <p:cNvGrpSpPr/>
          <p:nvPr/>
        </p:nvGrpSpPr>
        <p:grpSpPr>
          <a:xfrm>
            <a:off x="809920" y="2331555"/>
            <a:ext cx="7085118" cy="4032275"/>
            <a:chOff x="809920" y="2331555"/>
            <a:chExt cx="7085118" cy="4032275"/>
          </a:xfrm>
        </p:grpSpPr>
        <p:sp>
          <p:nvSpPr>
            <p:cNvPr id="4" name="Vrije vorm: vorm 3">
              <a:extLst>
                <a:ext uri="{FF2B5EF4-FFF2-40B4-BE49-F238E27FC236}">
                  <a16:creationId xmlns:a16="http://schemas.microsoft.com/office/drawing/2014/main" id="{5C21EEDA-8161-D4F4-DF1F-E45F821C6D50}"/>
                </a:ext>
              </a:extLst>
            </p:cNvPr>
            <p:cNvSpPr/>
            <p:nvPr/>
          </p:nvSpPr>
          <p:spPr>
            <a:xfrm>
              <a:off x="809920" y="2331555"/>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E447EEA7-7181-1DB5-81E2-2AF42E77A487}"/>
                </a:ext>
              </a:extLst>
            </p:cNvPr>
            <p:cNvSpPr/>
            <p:nvPr/>
          </p:nvSpPr>
          <p:spPr>
            <a:xfrm>
              <a:off x="809920" y="3008979"/>
              <a:ext cx="7055821"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Demonstration: Voordoen door supervisor zonder commentaar</a:t>
              </a:r>
            </a:p>
          </p:txBody>
        </p:sp>
        <p:sp>
          <p:nvSpPr>
            <p:cNvPr id="6" name="Vrije vorm: vorm 5">
              <a:extLst>
                <a:ext uri="{FF2B5EF4-FFF2-40B4-BE49-F238E27FC236}">
                  <a16:creationId xmlns:a16="http://schemas.microsoft.com/office/drawing/2014/main" id="{D4B00C42-F94A-F477-640B-4A3E3039F41E}"/>
                </a:ext>
              </a:extLst>
            </p:cNvPr>
            <p:cNvSpPr/>
            <p:nvPr/>
          </p:nvSpPr>
          <p:spPr>
            <a:xfrm>
              <a:off x="824258" y="3697367"/>
              <a:ext cx="7070780"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Deconstruction:  Voordoen door supervisor met commentaar</a:t>
              </a:r>
            </a:p>
          </p:txBody>
        </p:sp>
        <p:sp>
          <p:nvSpPr>
            <p:cNvPr id="7" name="Vrije vorm: vorm 6">
              <a:extLst>
                <a:ext uri="{FF2B5EF4-FFF2-40B4-BE49-F238E27FC236}">
                  <a16:creationId xmlns:a16="http://schemas.microsoft.com/office/drawing/2014/main" id="{A111DBC6-2902-C1B1-2F99-5F1E24EC89B5}"/>
                </a:ext>
              </a:extLst>
            </p:cNvPr>
            <p:cNvSpPr/>
            <p:nvPr/>
          </p:nvSpPr>
          <p:spPr>
            <a:xfrm>
              <a:off x="809920" y="4363827"/>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3. </a:t>
              </a:r>
              <a:r>
                <a:rPr lang="nl-NL" sz="1800" b="0" i="0" u="none" strike="noStrike" kern="0" cap="none" spc="0" baseline="0">
                  <a:solidFill>
                    <a:srgbClr val="FFFFFF"/>
                  </a:solidFill>
                  <a:uFillTx/>
                  <a:latin typeface="Calibri"/>
                </a:rPr>
                <a:t>Comprehension: </a:t>
              </a:r>
              <a:r>
                <a:rPr lang="nl-NL" sz="1800" b="0" i="0" u="none" strike="noStrike" kern="1200" cap="none" spc="0" baseline="0">
                  <a:solidFill>
                    <a:srgbClr val="FFFFFF"/>
                  </a:solidFill>
                  <a:uFillTx/>
                  <a:latin typeface="Calibri"/>
                </a:rPr>
                <a:t>Voordoen door supervisor, aios geeft commentaar</a:t>
              </a:r>
            </a:p>
          </p:txBody>
        </p:sp>
        <p:sp>
          <p:nvSpPr>
            <p:cNvPr id="8" name="Vrije vorm: vorm 7">
              <a:extLst>
                <a:ext uri="{FF2B5EF4-FFF2-40B4-BE49-F238E27FC236}">
                  <a16:creationId xmlns:a16="http://schemas.microsoft.com/office/drawing/2014/main" id="{CF07558D-A711-2749-4EFC-68297FED9E70}"/>
                </a:ext>
              </a:extLst>
            </p:cNvPr>
            <p:cNvSpPr/>
            <p:nvPr/>
          </p:nvSpPr>
          <p:spPr>
            <a:xfrm>
              <a:off x="809920" y="5041242"/>
              <a:ext cx="7042288"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Execution: Aios voert uit met commentaar</a:t>
              </a:r>
            </a:p>
          </p:txBody>
        </p:sp>
        <p:sp>
          <p:nvSpPr>
            <p:cNvPr id="9" name="Vrije vorm: vorm 8">
              <a:extLst>
                <a:ext uri="{FF2B5EF4-FFF2-40B4-BE49-F238E27FC236}">
                  <a16:creationId xmlns:a16="http://schemas.microsoft.com/office/drawing/2014/main" id="{184A6112-85A8-5A48-DF2A-C22D4342E57A}"/>
                </a:ext>
              </a:extLst>
            </p:cNvPr>
            <p:cNvSpPr/>
            <p:nvPr/>
          </p:nvSpPr>
          <p:spPr>
            <a:xfrm>
              <a:off x="809920" y="5718666"/>
              <a:ext cx="7075426"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Supervisor geeft feedback* </a:t>
              </a:r>
            </a:p>
          </p:txBody>
        </p:sp>
      </p:grpSp>
      <p:sp>
        <p:nvSpPr>
          <p:cNvPr id="10" name="Rechteraccolade 4">
            <a:extLst>
              <a:ext uri="{FF2B5EF4-FFF2-40B4-BE49-F238E27FC236}">
                <a16:creationId xmlns:a16="http://schemas.microsoft.com/office/drawing/2014/main" id="{E6FDE96E-1F8B-DCAD-65E2-9F251E2C38E8}"/>
              </a:ext>
            </a:extLst>
          </p:cNvPr>
          <p:cNvSpPr/>
          <p:nvPr/>
        </p:nvSpPr>
        <p:spPr>
          <a:xfrm flipH="1">
            <a:off x="549691" y="3090836"/>
            <a:ext cx="236820" cy="2545973"/>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32778"/>
              <a:gd name="f11" fmla="val 48682"/>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56 0 f59"/>
              <a:gd name="f64" fmla="+- f42 0 f59"/>
              <a:gd name="f65" fmla="+- f60 0 f1"/>
              <a:gd name="f66" fmla="*/ f59 f37 1"/>
              <a:gd name="f67" fmla="cos 1 f65"/>
              <a:gd name="f68" fmla="sin 1 f65"/>
              <a:gd name="f69" fmla="*/ f63 f37 1"/>
              <a:gd name="f70" fmla="*/ f64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1" name="Tekstvak 9">
            <a:extLst>
              <a:ext uri="{FF2B5EF4-FFF2-40B4-BE49-F238E27FC236}">
                <a16:creationId xmlns:a16="http://schemas.microsoft.com/office/drawing/2014/main" id="{7AC5F131-B7CB-6F2B-6199-C8C2B3F8EC4C}"/>
              </a:ext>
            </a:extLst>
          </p:cNvPr>
          <p:cNvSpPr txBox="1"/>
          <p:nvPr/>
        </p:nvSpPr>
        <p:spPr>
          <a:xfrm rot="16200004">
            <a:off x="-1082966" y="4069441"/>
            <a:ext cx="2833817"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Calibri"/>
              </a:rPr>
              <a:t>Peytons 4-step approach</a:t>
            </a:r>
          </a:p>
        </p:txBody>
      </p:sp>
      <p:sp>
        <p:nvSpPr>
          <p:cNvPr id="12" name="Tekstvak 11">
            <a:extLst>
              <a:ext uri="{FF2B5EF4-FFF2-40B4-BE49-F238E27FC236}">
                <a16:creationId xmlns:a16="http://schemas.microsoft.com/office/drawing/2014/main" id="{782D8A24-5281-C208-040F-2E21257BCA53}"/>
              </a:ext>
            </a:extLst>
          </p:cNvPr>
          <p:cNvSpPr txBox="1"/>
          <p:nvPr/>
        </p:nvSpPr>
        <p:spPr>
          <a:xfrm>
            <a:off x="7914196" y="3139308"/>
            <a:ext cx="418038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82A74"/>
                </a:solidFill>
                <a:uFillTx/>
                <a:latin typeface="Palatino Linotype" pitchFamily="18"/>
              </a:rPr>
              <a:t>1. Film afdraaien zonder geluid</a:t>
            </a:r>
          </a:p>
        </p:txBody>
      </p:sp>
      <p:sp>
        <p:nvSpPr>
          <p:cNvPr id="13" name="Tekstvak 12">
            <a:extLst>
              <a:ext uri="{FF2B5EF4-FFF2-40B4-BE49-F238E27FC236}">
                <a16:creationId xmlns:a16="http://schemas.microsoft.com/office/drawing/2014/main" id="{31971DAB-1CD3-A06D-7E35-CA87D1F15987}"/>
              </a:ext>
            </a:extLst>
          </p:cNvPr>
          <p:cNvSpPr txBox="1"/>
          <p:nvPr/>
        </p:nvSpPr>
        <p:spPr>
          <a:xfrm>
            <a:off x="7914196" y="3815443"/>
            <a:ext cx="418038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82A74"/>
                </a:solidFill>
                <a:uFillTx/>
                <a:latin typeface="Palatino Linotype" pitchFamily="18"/>
              </a:rPr>
              <a:t>2. Film afdraaien met geluid</a:t>
            </a:r>
          </a:p>
        </p:txBody>
      </p:sp>
      <p:sp>
        <p:nvSpPr>
          <p:cNvPr id="14" name="Tekstvak 13">
            <a:extLst>
              <a:ext uri="{FF2B5EF4-FFF2-40B4-BE49-F238E27FC236}">
                <a16:creationId xmlns:a16="http://schemas.microsoft.com/office/drawing/2014/main" id="{DC5B2C63-9D61-DA8E-427A-C06DF88F3EA1}"/>
              </a:ext>
            </a:extLst>
          </p:cNvPr>
          <p:cNvSpPr txBox="1"/>
          <p:nvPr/>
        </p:nvSpPr>
        <p:spPr>
          <a:xfrm>
            <a:off x="7914196" y="4469486"/>
            <a:ext cx="435981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82A74"/>
                </a:solidFill>
                <a:uFillTx/>
                <a:latin typeface="Palatino Linotype" pitchFamily="18"/>
              </a:rPr>
              <a:t>3. Film afdraaien, aios geeft commentaar</a:t>
            </a:r>
          </a:p>
        </p:txBody>
      </p:sp>
      <p:sp>
        <p:nvSpPr>
          <p:cNvPr id="15" name="Tekstvak 14">
            <a:extLst>
              <a:ext uri="{FF2B5EF4-FFF2-40B4-BE49-F238E27FC236}">
                <a16:creationId xmlns:a16="http://schemas.microsoft.com/office/drawing/2014/main" id="{292900FB-C5FB-ADD2-43D4-B4BF7DA7DFB2}"/>
              </a:ext>
            </a:extLst>
          </p:cNvPr>
          <p:cNvSpPr txBox="1"/>
          <p:nvPr/>
        </p:nvSpPr>
        <p:spPr>
          <a:xfrm>
            <a:off x="7914196" y="5117915"/>
            <a:ext cx="414392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82A74"/>
                </a:solidFill>
                <a:uFillTx/>
                <a:latin typeface="Palatino Linotype" pitchFamily="18"/>
              </a:rPr>
              <a:t>4. Aios voert vaardigheid uit: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82A74"/>
                </a:solidFill>
                <a:uFillTx/>
                <a:latin typeface="Palatino Linotype" pitchFamily="18"/>
              </a:rPr>
              <a:t>    &gt; in oefensessie (thuis), of</a:t>
            </a:r>
            <a:br>
              <a:rPr lang="nl-NL" sz="1800" b="0" i="0" u="none" strike="noStrike" kern="1200" cap="none" spc="0" baseline="0">
                <a:solidFill>
                  <a:srgbClr val="082A74"/>
                </a:solidFill>
                <a:uFillTx/>
                <a:latin typeface="Palatino Linotype" pitchFamily="18"/>
              </a:rPr>
            </a:br>
            <a:r>
              <a:rPr lang="nl-NL" sz="1800" b="0" i="0" u="none" strike="noStrike" kern="1200" cap="none" spc="0" baseline="0">
                <a:solidFill>
                  <a:srgbClr val="082A74"/>
                </a:solidFill>
                <a:uFillTx/>
                <a:latin typeface="Palatino Linotype" pitchFamily="18"/>
              </a:rPr>
              <a:t>    &gt; in praktijk onder begeleiding hao</a:t>
            </a:r>
          </a:p>
        </p:txBody>
      </p:sp>
      <p:sp>
        <p:nvSpPr>
          <p:cNvPr id="16" name="Tekstvak 15">
            <a:extLst>
              <a:ext uri="{FF2B5EF4-FFF2-40B4-BE49-F238E27FC236}">
                <a16:creationId xmlns:a16="http://schemas.microsoft.com/office/drawing/2014/main" id="{464F8748-41D9-B5B9-E951-09F8C27C6555}"/>
              </a:ext>
            </a:extLst>
          </p:cNvPr>
          <p:cNvSpPr txBox="1"/>
          <p:nvPr/>
        </p:nvSpPr>
        <p:spPr>
          <a:xfrm>
            <a:off x="6587840" y="6473558"/>
            <a:ext cx="5604165"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Trebuchet MS"/>
              </a:rPr>
              <a:t>* Zie voor feedback Pendleton rules bijv. laatste dia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0B4D5-67EA-22D6-24CF-30C6191FE86F}"/>
              </a:ext>
            </a:extLst>
          </p:cNvPr>
          <p:cNvSpPr txBox="1">
            <a:spLocks noGrp="1"/>
          </p:cNvSpPr>
          <p:nvPr>
            <p:ph type="title"/>
          </p:nvPr>
        </p:nvSpPr>
        <p:spPr/>
        <p:txBody>
          <a:bodyPr/>
          <a:lstStyle/>
          <a:p>
            <a:pPr lvl="0"/>
            <a:r>
              <a:rPr lang="nl-NL">
                <a:latin typeface="Palatino Linotype" pitchFamily="18"/>
              </a:rPr>
              <a:t>Aanleren van vaardigheden – </a:t>
            </a:r>
            <a:br>
              <a:rPr lang="nl-NL">
                <a:latin typeface="Palatino Linotype" pitchFamily="18"/>
              </a:rPr>
            </a:br>
            <a:r>
              <a:rPr lang="nl-NL">
                <a:latin typeface="Palatino Linotype" pitchFamily="18"/>
              </a:rPr>
              <a:t>andere acties door hao bij stap (3 en) 4: </a:t>
            </a:r>
            <a:endParaRPr lang="nl-NL"/>
          </a:p>
        </p:txBody>
      </p:sp>
      <p:grpSp>
        <p:nvGrpSpPr>
          <p:cNvPr id="3" name="Tijdelijke aanduiding voor inhoud 5">
            <a:extLst>
              <a:ext uri="{FF2B5EF4-FFF2-40B4-BE49-F238E27FC236}">
                <a16:creationId xmlns:a16="http://schemas.microsoft.com/office/drawing/2014/main" id="{996EE5E9-FD5B-6034-D6BB-6F674730FC9B}"/>
              </a:ext>
            </a:extLst>
          </p:cNvPr>
          <p:cNvGrpSpPr/>
          <p:nvPr/>
        </p:nvGrpSpPr>
        <p:grpSpPr>
          <a:xfrm>
            <a:off x="1706197" y="2785801"/>
            <a:ext cx="5760563" cy="2679293"/>
            <a:chOff x="1706197" y="2785801"/>
            <a:chExt cx="5760563" cy="2679293"/>
          </a:xfrm>
        </p:grpSpPr>
        <p:sp>
          <p:nvSpPr>
            <p:cNvPr id="4" name="Vrije vorm: vorm 3">
              <a:extLst>
                <a:ext uri="{FF2B5EF4-FFF2-40B4-BE49-F238E27FC236}">
                  <a16:creationId xmlns:a16="http://schemas.microsoft.com/office/drawing/2014/main" id="{3D686704-8EE7-D3BF-8853-2EE6BCCDA26E}"/>
                </a:ext>
              </a:extLst>
            </p:cNvPr>
            <p:cNvSpPr/>
            <p:nvPr/>
          </p:nvSpPr>
          <p:spPr>
            <a:xfrm>
              <a:off x="1706197" y="2785801"/>
              <a:ext cx="5736744"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Aios laten voorbereiden</a:t>
              </a:r>
            </a:p>
          </p:txBody>
        </p:sp>
        <p:sp>
          <p:nvSpPr>
            <p:cNvPr id="5" name="Vrije vorm: vorm 4">
              <a:extLst>
                <a:ext uri="{FF2B5EF4-FFF2-40B4-BE49-F238E27FC236}">
                  <a16:creationId xmlns:a16="http://schemas.microsoft.com/office/drawing/2014/main" id="{8E313073-7AD7-5C65-0C71-0FB74D58CCA6}"/>
                </a:ext>
              </a:extLst>
            </p:cNvPr>
            <p:cNvSpPr/>
            <p:nvPr/>
          </p:nvSpPr>
          <p:spPr>
            <a:xfrm>
              <a:off x="1717855" y="2787667"/>
              <a:ext cx="5725085" cy="645164"/>
            </a:xfrm>
            <a:custGeom>
              <a:avLst/>
              <a:gdLst>
                <a:gd name="f0" fmla="val 10800000"/>
                <a:gd name="f1" fmla="val 5400000"/>
                <a:gd name="f2" fmla="val 180"/>
                <a:gd name="f3" fmla="val w"/>
                <a:gd name="f4" fmla="val h"/>
                <a:gd name="f5" fmla="val 0"/>
                <a:gd name="f6" fmla="val 5261122"/>
                <a:gd name="f7" fmla="val 645163"/>
                <a:gd name="f8" fmla="val 107529"/>
                <a:gd name="f9" fmla="val 48142"/>
                <a:gd name="f10" fmla="val 5153593"/>
                <a:gd name="f11" fmla="val 5212980"/>
                <a:gd name="f12" fmla="val 537634"/>
                <a:gd name="f13" fmla="val 597021"/>
                <a:gd name="f14" fmla="+- 0 0 -90"/>
                <a:gd name="f15" fmla="*/ f3 1 5261122"/>
                <a:gd name="f16" fmla="*/ f4 1 645163"/>
                <a:gd name="f17" fmla="+- f7 0 f5"/>
                <a:gd name="f18" fmla="+- f6 0 f5"/>
                <a:gd name="f19" fmla="*/ f14 f0 1"/>
                <a:gd name="f20" fmla="*/ f18 1 5261122"/>
                <a:gd name="f21" fmla="*/ f17 1 645163"/>
                <a:gd name="f22" fmla="*/ 0 f18 1"/>
                <a:gd name="f23" fmla="*/ 107529 f17 1"/>
                <a:gd name="f24" fmla="*/ 107529 f18 1"/>
                <a:gd name="f25" fmla="*/ 0 f17 1"/>
                <a:gd name="f26" fmla="*/ 5153593 f18 1"/>
                <a:gd name="f27" fmla="*/ 5261122 f18 1"/>
                <a:gd name="f28" fmla="*/ 537634 f17 1"/>
                <a:gd name="f29" fmla="*/ 645163 f17 1"/>
                <a:gd name="f30" fmla="*/ f19 1 f2"/>
                <a:gd name="f31" fmla="*/ f22 1 5261122"/>
                <a:gd name="f32" fmla="*/ f23 1 645163"/>
                <a:gd name="f33" fmla="*/ f24 1 5261122"/>
                <a:gd name="f34" fmla="*/ f25 1 645163"/>
                <a:gd name="f35" fmla="*/ f26 1 5261122"/>
                <a:gd name="f36" fmla="*/ f27 1 5261122"/>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61122"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1. Voordoen door supervisor zonder commentaar</a:t>
              </a:r>
            </a:p>
          </p:txBody>
        </p:sp>
        <p:sp>
          <p:nvSpPr>
            <p:cNvPr id="6" name="Vrije vorm: vorm 5">
              <a:extLst>
                <a:ext uri="{FF2B5EF4-FFF2-40B4-BE49-F238E27FC236}">
                  <a16:creationId xmlns:a16="http://schemas.microsoft.com/office/drawing/2014/main" id="{A199FA49-D523-A5DC-1FBB-DCB41595AA24}"/>
                </a:ext>
              </a:extLst>
            </p:cNvPr>
            <p:cNvSpPr/>
            <p:nvPr/>
          </p:nvSpPr>
          <p:spPr>
            <a:xfrm>
              <a:off x="1717855" y="3476055"/>
              <a:ext cx="5748905" cy="645164"/>
            </a:xfrm>
            <a:custGeom>
              <a:avLst/>
              <a:gdLst>
                <a:gd name="f0" fmla="val 10800000"/>
                <a:gd name="f1" fmla="val 5400000"/>
                <a:gd name="f2" fmla="val 180"/>
                <a:gd name="f3" fmla="val w"/>
                <a:gd name="f4" fmla="val h"/>
                <a:gd name="f5" fmla="val 0"/>
                <a:gd name="f6" fmla="val 5272276"/>
                <a:gd name="f7" fmla="val 645163"/>
                <a:gd name="f8" fmla="val 107529"/>
                <a:gd name="f9" fmla="val 48142"/>
                <a:gd name="f10" fmla="val 5164747"/>
                <a:gd name="f11" fmla="val 5224134"/>
                <a:gd name="f12" fmla="val 537634"/>
                <a:gd name="f13" fmla="val 597021"/>
                <a:gd name="f14" fmla="+- 0 0 -90"/>
                <a:gd name="f15" fmla="*/ f3 1 5272276"/>
                <a:gd name="f16" fmla="*/ f4 1 645163"/>
                <a:gd name="f17" fmla="+- f7 0 f5"/>
                <a:gd name="f18" fmla="+- f6 0 f5"/>
                <a:gd name="f19" fmla="*/ f14 f0 1"/>
                <a:gd name="f20" fmla="*/ f18 1 5272276"/>
                <a:gd name="f21" fmla="*/ f17 1 645163"/>
                <a:gd name="f22" fmla="*/ 0 f18 1"/>
                <a:gd name="f23" fmla="*/ 107529 f17 1"/>
                <a:gd name="f24" fmla="*/ 107529 f18 1"/>
                <a:gd name="f25" fmla="*/ 0 f17 1"/>
                <a:gd name="f26" fmla="*/ 5164747 f18 1"/>
                <a:gd name="f27" fmla="*/ 5272276 f18 1"/>
                <a:gd name="f28" fmla="*/ 537634 f17 1"/>
                <a:gd name="f29" fmla="*/ 645163 f17 1"/>
                <a:gd name="f30" fmla="*/ f19 1 f2"/>
                <a:gd name="f31" fmla="*/ f22 1 5272276"/>
                <a:gd name="f32" fmla="*/ f23 1 645163"/>
                <a:gd name="f33" fmla="*/ f24 1 5272276"/>
                <a:gd name="f34" fmla="*/ f25 1 645163"/>
                <a:gd name="f35" fmla="*/ f26 1 5272276"/>
                <a:gd name="f36" fmla="*/ f27 1 5272276"/>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2276"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2. Voordoen door supervisor met commentaar</a:t>
              </a:r>
            </a:p>
          </p:txBody>
        </p:sp>
        <p:sp>
          <p:nvSpPr>
            <p:cNvPr id="7" name="Vrije vorm: vorm 6">
              <a:extLst>
                <a:ext uri="{FF2B5EF4-FFF2-40B4-BE49-F238E27FC236}">
                  <a16:creationId xmlns:a16="http://schemas.microsoft.com/office/drawing/2014/main" id="{F081B1B2-732E-A35D-8919-9FA2192EE934}"/>
                </a:ext>
              </a:extLst>
            </p:cNvPr>
            <p:cNvSpPr/>
            <p:nvPr/>
          </p:nvSpPr>
          <p:spPr>
            <a:xfrm>
              <a:off x="1706197" y="4142515"/>
              <a:ext cx="5752682"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0071" tIns="65781" rIns="100071" bIns="65781"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3. Voordoen door supervisor, aios geeft commentaar</a:t>
              </a:r>
            </a:p>
          </p:txBody>
        </p:sp>
        <p:sp>
          <p:nvSpPr>
            <p:cNvPr id="8" name="Vrije vorm: vorm 7">
              <a:extLst>
                <a:ext uri="{FF2B5EF4-FFF2-40B4-BE49-F238E27FC236}">
                  <a16:creationId xmlns:a16="http://schemas.microsoft.com/office/drawing/2014/main" id="{CE76D08D-013E-1DE5-8E82-C79195F9A05A}"/>
                </a:ext>
              </a:extLst>
            </p:cNvPr>
            <p:cNvSpPr/>
            <p:nvPr/>
          </p:nvSpPr>
          <p:spPr>
            <a:xfrm>
              <a:off x="1706197" y="4819930"/>
              <a:ext cx="5725735" cy="645164"/>
            </a:xfrm>
            <a:custGeom>
              <a:avLst/>
              <a:gdLst>
                <a:gd name="f0" fmla="val 10800000"/>
                <a:gd name="f1" fmla="val 5400000"/>
                <a:gd name="f2" fmla="val 180"/>
                <a:gd name="f3" fmla="val w"/>
                <a:gd name="f4" fmla="val h"/>
                <a:gd name="f5" fmla="val 0"/>
                <a:gd name="f6" fmla="val 5251034"/>
                <a:gd name="f7" fmla="val 645163"/>
                <a:gd name="f8" fmla="val 107529"/>
                <a:gd name="f9" fmla="val 48142"/>
                <a:gd name="f10" fmla="val 5143505"/>
                <a:gd name="f11" fmla="val 5202892"/>
                <a:gd name="f12" fmla="val 537634"/>
                <a:gd name="f13" fmla="val 597021"/>
                <a:gd name="f14" fmla="+- 0 0 -90"/>
                <a:gd name="f15" fmla="*/ f3 1 5251034"/>
                <a:gd name="f16" fmla="*/ f4 1 645163"/>
                <a:gd name="f17" fmla="+- f7 0 f5"/>
                <a:gd name="f18" fmla="+- f6 0 f5"/>
                <a:gd name="f19" fmla="*/ f14 f0 1"/>
                <a:gd name="f20" fmla="*/ f18 1 5251034"/>
                <a:gd name="f21" fmla="*/ f17 1 645163"/>
                <a:gd name="f22" fmla="*/ 0 f18 1"/>
                <a:gd name="f23" fmla="*/ 107529 f17 1"/>
                <a:gd name="f24" fmla="*/ 107529 f18 1"/>
                <a:gd name="f25" fmla="*/ 0 f17 1"/>
                <a:gd name="f26" fmla="*/ 5143505 f18 1"/>
                <a:gd name="f27" fmla="*/ 5251034 f18 1"/>
                <a:gd name="f28" fmla="*/ 537634 f17 1"/>
                <a:gd name="f29" fmla="*/ 645163 f17 1"/>
                <a:gd name="f30" fmla="*/ f19 1 f2"/>
                <a:gd name="f31" fmla="*/ f22 1 5251034"/>
                <a:gd name="f32" fmla="*/ f23 1 645163"/>
                <a:gd name="f33" fmla="*/ f24 1 5251034"/>
                <a:gd name="f34" fmla="*/ f25 1 645163"/>
                <a:gd name="f35" fmla="*/ f26 1 5251034"/>
                <a:gd name="f36" fmla="*/ f27 1 5251034"/>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51034"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nl-NL" sz="2000" b="0" i="0" u="none" strike="noStrike" kern="1200" cap="none" spc="0" baseline="0">
                <a:solidFill>
                  <a:srgbClr val="FFFFFF"/>
                </a:solidFill>
                <a:uFillTx/>
                <a:latin typeface="Calibri"/>
              </a:endParaRPr>
            </a:p>
          </p:txBody>
        </p:sp>
        <p:sp>
          <p:nvSpPr>
            <p:cNvPr id="9" name="Vrije vorm: vorm 8">
              <a:extLst>
                <a:ext uri="{FF2B5EF4-FFF2-40B4-BE49-F238E27FC236}">
                  <a16:creationId xmlns:a16="http://schemas.microsoft.com/office/drawing/2014/main" id="{EBB49EFC-46E5-AD10-F813-B911AB91E1ED}"/>
                </a:ext>
              </a:extLst>
            </p:cNvPr>
            <p:cNvSpPr/>
            <p:nvPr/>
          </p:nvSpPr>
          <p:spPr>
            <a:xfrm>
              <a:off x="1706197" y="4818065"/>
              <a:ext cx="5752682" cy="645164"/>
            </a:xfrm>
            <a:custGeom>
              <a:avLst/>
              <a:gdLst>
                <a:gd name="f0" fmla="val 10800000"/>
                <a:gd name="f1" fmla="val 5400000"/>
                <a:gd name="f2" fmla="val 180"/>
                <a:gd name="f3" fmla="val w"/>
                <a:gd name="f4" fmla="val h"/>
                <a:gd name="f5" fmla="val 0"/>
                <a:gd name="f6" fmla="val 5275743"/>
                <a:gd name="f7" fmla="val 645163"/>
                <a:gd name="f8" fmla="val 107529"/>
                <a:gd name="f9" fmla="val 48142"/>
                <a:gd name="f10" fmla="val 5168214"/>
                <a:gd name="f11" fmla="val 5227601"/>
                <a:gd name="f12" fmla="val 537634"/>
                <a:gd name="f13" fmla="val 597021"/>
                <a:gd name="f14" fmla="+- 0 0 -90"/>
                <a:gd name="f15" fmla="*/ f3 1 5275743"/>
                <a:gd name="f16" fmla="*/ f4 1 645163"/>
                <a:gd name="f17" fmla="+- f7 0 f5"/>
                <a:gd name="f18" fmla="+- f6 0 f5"/>
                <a:gd name="f19" fmla="*/ f14 f0 1"/>
                <a:gd name="f20" fmla="*/ f18 1 5275743"/>
                <a:gd name="f21" fmla="*/ f17 1 645163"/>
                <a:gd name="f22" fmla="*/ 0 f18 1"/>
                <a:gd name="f23" fmla="*/ 107529 f17 1"/>
                <a:gd name="f24" fmla="*/ 107529 f18 1"/>
                <a:gd name="f25" fmla="*/ 0 f17 1"/>
                <a:gd name="f26" fmla="*/ 5168214 f18 1"/>
                <a:gd name="f27" fmla="*/ 5275743 f18 1"/>
                <a:gd name="f28" fmla="*/ 537634 f17 1"/>
                <a:gd name="f29" fmla="*/ 645163 f17 1"/>
                <a:gd name="f30" fmla="*/ f19 1 f2"/>
                <a:gd name="f31" fmla="*/ f22 1 5275743"/>
                <a:gd name="f32" fmla="*/ f23 1 645163"/>
                <a:gd name="f33" fmla="*/ f24 1 5275743"/>
                <a:gd name="f34" fmla="*/ f25 1 645163"/>
                <a:gd name="f35" fmla="*/ f26 1 5275743"/>
                <a:gd name="f36" fmla="*/ f27 1 5275743"/>
                <a:gd name="f37" fmla="*/ f28 1 645163"/>
                <a:gd name="f38" fmla="*/ f29 1 64516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275743" h="6451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07698" tIns="69594" rIns="107698" bIns="695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4. Aios voert uit met commentaar</a:t>
              </a:r>
            </a:p>
          </p:txBody>
        </p:sp>
      </p:grpSp>
      <p:grpSp>
        <p:nvGrpSpPr>
          <p:cNvPr id="10" name="Tijdelijke aanduiding voor inhoud 8">
            <a:extLst>
              <a:ext uri="{FF2B5EF4-FFF2-40B4-BE49-F238E27FC236}">
                <a16:creationId xmlns:a16="http://schemas.microsoft.com/office/drawing/2014/main" id="{E5DB7CDA-9B64-9B26-18D4-7B88FBE47511}"/>
              </a:ext>
            </a:extLst>
          </p:cNvPr>
          <p:cNvGrpSpPr/>
          <p:nvPr/>
        </p:nvGrpSpPr>
        <p:grpSpPr>
          <a:xfrm>
            <a:off x="7920267" y="4107731"/>
            <a:ext cx="4083198" cy="1951539"/>
            <a:chOff x="7920267" y="4107731"/>
            <a:chExt cx="4083198" cy="1951539"/>
          </a:xfrm>
        </p:grpSpPr>
        <p:sp>
          <p:nvSpPr>
            <p:cNvPr id="11" name="Vrije vorm: vorm 10">
              <a:extLst>
                <a:ext uri="{FF2B5EF4-FFF2-40B4-BE49-F238E27FC236}">
                  <a16:creationId xmlns:a16="http://schemas.microsoft.com/office/drawing/2014/main" id="{6B66F122-BBAA-E83C-BD95-53B6BC7B6A71}"/>
                </a:ext>
              </a:extLst>
            </p:cNvPr>
            <p:cNvSpPr/>
            <p:nvPr/>
          </p:nvSpPr>
          <p:spPr>
            <a:xfrm>
              <a:off x="7920267" y="4107731"/>
              <a:ext cx="2565541" cy="629527"/>
            </a:xfrm>
            <a:custGeom>
              <a:avLst/>
              <a:gdLst>
                <a:gd name="f0" fmla="val 10800000"/>
                <a:gd name="f1" fmla="val 5400000"/>
                <a:gd name="f2" fmla="val 180"/>
                <a:gd name="f3" fmla="val w"/>
                <a:gd name="f4" fmla="val h"/>
                <a:gd name="f5" fmla="val 0"/>
                <a:gd name="f6" fmla="val 3083690"/>
                <a:gd name="f7" fmla="val 939562"/>
                <a:gd name="f8" fmla="val 156597"/>
                <a:gd name="f9" fmla="val 70111"/>
                <a:gd name="f10" fmla="val 2927093"/>
                <a:gd name="f11" fmla="val 3013579"/>
                <a:gd name="f12" fmla="val 782965"/>
                <a:gd name="f13" fmla="val 869451"/>
                <a:gd name="f14" fmla="+- 0 0 -90"/>
                <a:gd name="f15" fmla="*/ f3 1 3083690"/>
                <a:gd name="f16" fmla="*/ f4 1 939562"/>
                <a:gd name="f17" fmla="+- f7 0 f5"/>
                <a:gd name="f18" fmla="+- f6 0 f5"/>
                <a:gd name="f19" fmla="*/ f14 f0 1"/>
                <a:gd name="f20" fmla="*/ f18 1 3083690"/>
                <a:gd name="f21" fmla="*/ f17 1 939562"/>
                <a:gd name="f22" fmla="*/ 0 f18 1"/>
                <a:gd name="f23" fmla="*/ 156597 f17 1"/>
                <a:gd name="f24" fmla="*/ 156597 f18 1"/>
                <a:gd name="f25" fmla="*/ 0 f17 1"/>
                <a:gd name="f26" fmla="*/ 2927093 f18 1"/>
                <a:gd name="f27" fmla="*/ 3083690 f18 1"/>
                <a:gd name="f28" fmla="*/ 782965 f17 1"/>
                <a:gd name="f29" fmla="*/ 939562 f17 1"/>
                <a:gd name="f30" fmla="*/ f19 1 f2"/>
                <a:gd name="f31" fmla="*/ f22 1 3083690"/>
                <a:gd name="f32" fmla="*/ f23 1 939562"/>
                <a:gd name="f33" fmla="*/ f24 1 3083690"/>
                <a:gd name="f34" fmla="*/ f25 1 939562"/>
                <a:gd name="f35" fmla="*/ f26 1 3083690"/>
                <a:gd name="f36" fmla="*/ f27 1 3083690"/>
                <a:gd name="f37" fmla="*/ f28 1 939562"/>
                <a:gd name="f38" fmla="*/ f29 1 93956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083690" h="93956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44923" tIns="95399" rIns="144923" bIns="95399"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Direct observeren</a:t>
              </a:r>
            </a:p>
          </p:txBody>
        </p:sp>
        <p:sp>
          <p:nvSpPr>
            <p:cNvPr id="12" name="Vrije vorm: vorm 11">
              <a:extLst>
                <a:ext uri="{FF2B5EF4-FFF2-40B4-BE49-F238E27FC236}">
                  <a16:creationId xmlns:a16="http://schemas.microsoft.com/office/drawing/2014/main" id="{85ACBA24-3ECC-8BE0-C750-0F54E2612B67}"/>
                </a:ext>
              </a:extLst>
            </p:cNvPr>
            <p:cNvSpPr/>
            <p:nvPr/>
          </p:nvSpPr>
          <p:spPr>
            <a:xfrm>
              <a:off x="7920267" y="4768742"/>
              <a:ext cx="3281635" cy="629527"/>
            </a:xfrm>
            <a:custGeom>
              <a:avLst/>
              <a:gdLst>
                <a:gd name="f0" fmla="val 10800000"/>
                <a:gd name="f1" fmla="val 5400000"/>
                <a:gd name="f2" fmla="val 180"/>
                <a:gd name="f3" fmla="val w"/>
                <a:gd name="f4" fmla="val h"/>
                <a:gd name="f5" fmla="val 0"/>
                <a:gd name="f6" fmla="val 3944411"/>
                <a:gd name="f7" fmla="val 939562"/>
                <a:gd name="f8" fmla="val 156597"/>
                <a:gd name="f9" fmla="val 70111"/>
                <a:gd name="f10" fmla="val 3787814"/>
                <a:gd name="f11" fmla="val 3874300"/>
                <a:gd name="f12" fmla="val 782965"/>
                <a:gd name="f13" fmla="val 869451"/>
                <a:gd name="f14" fmla="+- 0 0 -90"/>
                <a:gd name="f15" fmla="*/ f3 1 3944411"/>
                <a:gd name="f16" fmla="*/ f4 1 939562"/>
                <a:gd name="f17" fmla="+- f7 0 f5"/>
                <a:gd name="f18" fmla="+- f6 0 f5"/>
                <a:gd name="f19" fmla="*/ f14 f0 1"/>
                <a:gd name="f20" fmla="*/ f18 1 3944411"/>
                <a:gd name="f21" fmla="*/ f17 1 939562"/>
                <a:gd name="f22" fmla="*/ 0 f18 1"/>
                <a:gd name="f23" fmla="*/ 156597 f17 1"/>
                <a:gd name="f24" fmla="*/ 156597 f18 1"/>
                <a:gd name="f25" fmla="*/ 0 f17 1"/>
                <a:gd name="f26" fmla="*/ 3787814 f18 1"/>
                <a:gd name="f27" fmla="*/ 3944411 f18 1"/>
                <a:gd name="f28" fmla="*/ 782965 f17 1"/>
                <a:gd name="f29" fmla="*/ 939562 f17 1"/>
                <a:gd name="f30" fmla="*/ f19 1 f2"/>
                <a:gd name="f31" fmla="*/ f22 1 3944411"/>
                <a:gd name="f32" fmla="*/ f23 1 939562"/>
                <a:gd name="f33" fmla="*/ f24 1 3944411"/>
                <a:gd name="f34" fmla="*/ f25 1 939562"/>
                <a:gd name="f35" fmla="*/ f26 1 3944411"/>
                <a:gd name="f36" fmla="*/ f27 1 3944411"/>
                <a:gd name="f37" fmla="*/ f28 1 939562"/>
                <a:gd name="f38" fmla="*/ f29 1 93956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944411" h="93956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41119" tIns="93488" rIns="141119" bIns="93488" anchor="ctr" anchorCtr="1" compatLnSpc="1">
              <a:noAutofit/>
            </a:bodyPr>
            <a:lstStyle/>
            <a:p>
              <a:pPr marL="0" marR="0" lvl="0" indent="0" algn="ctr"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Alleen ingrijpen als aios fouten laat zien</a:t>
              </a:r>
            </a:p>
          </p:txBody>
        </p:sp>
        <p:sp>
          <p:nvSpPr>
            <p:cNvPr id="13" name="Vrije vorm: vorm 12">
              <a:extLst>
                <a:ext uri="{FF2B5EF4-FFF2-40B4-BE49-F238E27FC236}">
                  <a16:creationId xmlns:a16="http://schemas.microsoft.com/office/drawing/2014/main" id="{B9AC225C-0DE4-93AC-60A6-7A89D15655AC}"/>
                </a:ext>
              </a:extLst>
            </p:cNvPr>
            <p:cNvSpPr/>
            <p:nvPr/>
          </p:nvSpPr>
          <p:spPr>
            <a:xfrm>
              <a:off x="7920267" y="5429743"/>
              <a:ext cx="4083198" cy="629527"/>
            </a:xfrm>
            <a:custGeom>
              <a:avLst/>
              <a:gdLst>
                <a:gd name="f0" fmla="val 10800000"/>
                <a:gd name="f1" fmla="val 5400000"/>
                <a:gd name="f2" fmla="val 180"/>
                <a:gd name="f3" fmla="val w"/>
                <a:gd name="f4" fmla="val h"/>
                <a:gd name="f5" fmla="val 0"/>
                <a:gd name="f6" fmla="val 4907863"/>
                <a:gd name="f7" fmla="val 939562"/>
                <a:gd name="f8" fmla="val 156597"/>
                <a:gd name="f9" fmla="val 70111"/>
                <a:gd name="f10" fmla="val 4751266"/>
                <a:gd name="f11" fmla="val 4837752"/>
                <a:gd name="f12" fmla="val 782965"/>
                <a:gd name="f13" fmla="val 869451"/>
                <a:gd name="f14" fmla="+- 0 0 -90"/>
                <a:gd name="f15" fmla="*/ f3 1 4907863"/>
                <a:gd name="f16" fmla="*/ f4 1 939562"/>
                <a:gd name="f17" fmla="+- f7 0 f5"/>
                <a:gd name="f18" fmla="+- f6 0 f5"/>
                <a:gd name="f19" fmla="*/ f14 f0 1"/>
                <a:gd name="f20" fmla="*/ f18 1 4907863"/>
                <a:gd name="f21" fmla="*/ f17 1 939562"/>
                <a:gd name="f22" fmla="*/ 0 f18 1"/>
                <a:gd name="f23" fmla="*/ 156597 f17 1"/>
                <a:gd name="f24" fmla="*/ 156597 f18 1"/>
                <a:gd name="f25" fmla="*/ 0 f17 1"/>
                <a:gd name="f26" fmla="*/ 4751266 f18 1"/>
                <a:gd name="f27" fmla="*/ 4907863 f18 1"/>
                <a:gd name="f28" fmla="*/ 782965 f17 1"/>
                <a:gd name="f29" fmla="*/ 939562 f17 1"/>
                <a:gd name="f30" fmla="*/ f19 1 f2"/>
                <a:gd name="f31" fmla="*/ f22 1 4907863"/>
                <a:gd name="f32" fmla="*/ f23 1 939562"/>
                <a:gd name="f33" fmla="*/ f24 1 4907863"/>
                <a:gd name="f34" fmla="*/ f25 1 939562"/>
                <a:gd name="f35" fmla="*/ f26 1 4907863"/>
                <a:gd name="f36" fmla="*/ f27 1 4907863"/>
                <a:gd name="f37" fmla="*/ f28 1 939562"/>
                <a:gd name="f38" fmla="*/ f29 1 93956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907863" h="93956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41119" tIns="93488" rIns="141119" bIns="93488" anchor="ctr" anchorCtr="1" compatLnSpc="1">
              <a:noAutofit/>
            </a:bodyPr>
            <a:lstStyle/>
            <a:p>
              <a:pPr marL="0" marR="0" lvl="0" indent="0" algn="ctr"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nl-NL" sz="2000" b="0" i="0" u="none" strike="noStrike" kern="1200" cap="none" spc="0" baseline="0">
                  <a:solidFill>
                    <a:srgbClr val="FFFFFF"/>
                  </a:solidFill>
                  <a:uFillTx/>
                  <a:latin typeface="Calibri"/>
                </a:rPr>
                <a:t>Aansluitend feedback geven: narratief, tips en tops*</a:t>
              </a:r>
            </a:p>
          </p:txBody>
        </p:sp>
      </p:grpSp>
      <p:sp>
        <p:nvSpPr>
          <p:cNvPr id="14" name="Rechteraccolade 4">
            <a:extLst>
              <a:ext uri="{FF2B5EF4-FFF2-40B4-BE49-F238E27FC236}">
                <a16:creationId xmlns:a16="http://schemas.microsoft.com/office/drawing/2014/main" id="{FDCE0354-E570-79FF-0184-17BCC71543CE}"/>
              </a:ext>
            </a:extLst>
          </p:cNvPr>
          <p:cNvSpPr/>
          <p:nvPr/>
        </p:nvSpPr>
        <p:spPr>
          <a:xfrm>
            <a:off x="7583786" y="4185501"/>
            <a:ext cx="301660" cy="1212768"/>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32778"/>
              <a:gd name="f11" fmla="val 48682"/>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56 0 f59"/>
              <a:gd name="f64" fmla="+- f42 0 f59"/>
              <a:gd name="f65" fmla="+- f60 0 f1"/>
              <a:gd name="f66" fmla="*/ f59 f37 1"/>
              <a:gd name="f67" fmla="cos 1 f65"/>
              <a:gd name="f68" fmla="sin 1 f65"/>
              <a:gd name="f69" fmla="*/ f63 f37 1"/>
              <a:gd name="f70" fmla="*/ f64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15" name="Tekstvak 4">
            <a:extLst>
              <a:ext uri="{FF2B5EF4-FFF2-40B4-BE49-F238E27FC236}">
                <a16:creationId xmlns:a16="http://schemas.microsoft.com/office/drawing/2014/main" id="{E0E4F601-0F99-7B4D-AC19-DE4DE1FB0981}"/>
              </a:ext>
            </a:extLst>
          </p:cNvPr>
          <p:cNvSpPr txBox="1"/>
          <p:nvPr/>
        </p:nvSpPr>
        <p:spPr>
          <a:xfrm>
            <a:off x="10301008" y="6492870"/>
            <a:ext cx="189099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 Pendleton rules </a:t>
            </a:r>
          </a:p>
        </p:txBody>
      </p:sp>
    </p:spTree>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2678</TotalTime>
  <Words>1431</Words>
  <Application>Microsoft Office PowerPoint</Application>
  <PresentationFormat>Breedbeeld</PresentationFormat>
  <Paragraphs>169</Paragraphs>
  <Slides>21</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Arial</vt:lpstr>
      <vt:lpstr>Calibri</vt:lpstr>
      <vt:lpstr>Calibri </vt:lpstr>
      <vt:lpstr>Palatino Linotype</vt:lpstr>
      <vt:lpstr>Symbol</vt:lpstr>
      <vt:lpstr>Trebuchet MS</vt:lpstr>
      <vt:lpstr>Wingdings</vt:lpstr>
      <vt:lpstr>Wingdings 3</vt:lpstr>
      <vt:lpstr>Facet</vt:lpstr>
      <vt:lpstr>Paralleldag: Onderwijzen en beoordelen van medisch technische vaardigheden </vt:lpstr>
      <vt:lpstr>Deel I –  Peytons 4 stappen methode</vt:lpstr>
      <vt:lpstr>Peytons 4 stappenmethode </vt:lpstr>
      <vt:lpstr>Peytons 4-steps approach</vt:lpstr>
      <vt:lpstr>Aanleren van vaardigheden:  ‘6’-stappenmethode </vt:lpstr>
      <vt:lpstr>Aanleren van vaardigheden:  ‘6’-stappenmethode </vt:lpstr>
      <vt:lpstr>Aanleren van vaardigheden:  ‘6’-stappenmethode </vt:lpstr>
      <vt:lpstr>Aanleren van vaardigheden bij afstandsonderwijs:</vt:lpstr>
      <vt:lpstr>Aanleren van vaardigheden –  andere acties door hao bij stap (3 en) 4: </vt:lpstr>
      <vt:lpstr>Feedback geven: the Pendleton rules </vt:lpstr>
      <vt:lpstr>Oefening: de 4 stappen methode (10 min)</vt:lpstr>
      <vt:lpstr>Discussie </vt:lpstr>
      <vt:lpstr>Deel II –  Korte vaardigheid beoordeling </vt:lpstr>
      <vt:lpstr>Korte vaardigheid beoordeling (KVB)</vt:lpstr>
      <vt:lpstr>Miller’s pyramid </vt:lpstr>
      <vt:lpstr>Het formulier</vt:lpstr>
      <vt:lpstr>Handig of Vaardig?</vt:lpstr>
      <vt:lpstr>Amending Miller’s pyramid</vt:lpstr>
      <vt:lpstr>Competenties, feedback en afspraken</vt:lpstr>
      <vt:lpstr>Korte vaardigheden beoordeling (KVB)</vt:lpstr>
      <vt:lpstr>Optioneel: vaardigheid onderwijzen (15 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yeunying@outlook.com</dc:creator>
  <cp:lastModifiedBy>yeunying@outlook.com</cp:lastModifiedBy>
  <cp:revision>20</cp:revision>
  <dcterms:created xsi:type="dcterms:W3CDTF">2022-10-31T17:11:05Z</dcterms:created>
  <dcterms:modified xsi:type="dcterms:W3CDTF">2023-01-08T15:20:05Z</dcterms:modified>
</cp:coreProperties>
</file>