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315" r:id="rId3"/>
    <p:sldId id="323" r:id="rId4"/>
    <p:sldId id="316" r:id="rId5"/>
    <p:sldId id="275" r:id="rId6"/>
    <p:sldId id="317" r:id="rId7"/>
    <p:sldId id="278" r:id="rId8"/>
    <p:sldId id="318" r:id="rId9"/>
    <p:sldId id="279" r:id="rId10"/>
    <p:sldId id="270" r:id="rId11"/>
    <p:sldId id="286" r:id="rId12"/>
    <p:sldId id="324" r:id="rId13"/>
    <p:sldId id="311" r:id="rId14"/>
    <p:sldId id="314"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60828" autoAdjust="0"/>
  </p:normalViewPr>
  <p:slideViewPr>
    <p:cSldViewPr snapToGrid="0">
      <p:cViewPr varScale="1">
        <p:scale>
          <a:sx n="57" d="100"/>
          <a:sy n="57" d="100"/>
        </p:scale>
        <p:origin x="-187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xmlns=""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27/06/22</a:t>
            </a:fld>
            <a:endParaRPr lang="nl-NL"/>
          </a:p>
        </p:txBody>
      </p:sp>
      <p:sp>
        <p:nvSpPr>
          <p:cNvPr id="4" name="Tijdelijke aanduiding voor voettekst 3">
            <a:extLst>
              <a:ext uri="{FF2B5EF4-FFF2-40B4-BE49-F238E27FC236}">
                <a16:creationId xmlns:a16="http://schemas.microsoft.com/office/drawing/2014/main" xmlns=""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xmlns=""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27/06/22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Kort </a:t>
            </a:r>
            <a:r>
              <a:rPr lang="nl-NL" dirty="0" err="1"/>
              <a:t>buzzen</a:t>
            </a:r>
            <a:r>
              <a:rPr lang="nl-NL" dirty="0"/>
              <a:t> in de groep: wat zijn </a:t>
            </a:r>
            <a:r>
              <a:rPr lang="nl-NL" dirty="0" err="1"/>
              <a:t>gedachtenn</a:t>
            </a:r>
            <a:r>
              <a:rPr lang="nl-NL" dirty="0"/>
              <a:t> en ideeën hierover, wat hopen ze te leren? </a:t>
            </a:r>
          </a:p>
          <a:p>
            <a:r>
              <a:rPr lang="nl-NL" dirty="0"/>
              <a:t>Hoe belangrijk is ‘ongerustheid’ in hun consulten, hoe vaak komt </a:t>
            </a:r>
            <a:r>
              <a:rPr lang="nl-NL"/>
              <a:t>het </a:t>
            </a:r>
            <a:r>
              <a:rPr lang="nl-NL" smtClean="0"/>
              <a:t>voor?</a:t>
            </a:r>
            <a:endParaRPr lang="nl-NL" dirty="0"/>
          </a:p>
          <a:p>
            <a:endParaRPr lang="nl-NL" dirty="0"/>
          </a:p>
          <a:p>
            <a:endParaRPr lang="nl-NL" dirty="0"/>
          </a:p>
        </p:txBody>
      </p:sp>
    </p:spTree>
    <p:extLst>
      <p:ext uri="{BB962C8B-B14F-4D97-AF65-F5344CB8AC3E}">
        <p14:creationId xmlns:p14="http://schemas.microsoft.com/office/powerpoint/2010/main" val="142955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Deel</a:t>
            </a:r>
            <a:r>
              <a:rPr lang="en-US" dirty="0"/>
              <a:t> </a:t>
            </a:r>
            <a:r>
              <a:rPr lang="en-US" dirty="0" err="1"/>
              <a:t>hierbij</a:t>
            </a:r>
            <a:r>
              <a:rPr lang="en-US" dirty="0"/>
              <a:t> de handout </a:t>
            </a:r>
            <a:r>
              <a:rPr lang="en-US" dirty="0" err="1"/>
              <a:t>uit</a:t>
            </a:r>
            <a:r>
              <a:rPr lang="en-US" dirty="0"/>
              <a:t> die je </a:t>
            </a:r>
            <a:r>
              <a:rPr lang="en-US" dirty="0" err="1"/>
              <a:t>hebt</a:t>
            </a:r>
            <a:r>
              <a:rPr lang="en-US" dirty="0"/>
              <a:t> </a:t>
            </a:r>
            <a:r>
              <a:rPr lang="en-US" dirty="0" err="1"/>
              <a:t>voorbereid</a:t>
            </a:r>
            <a:r>
              <a:rPr lang="en-US" dirty="0"/>
              <a:t>.</a:t>
            </a:r>
          </a:p>
          <a:p>
            <a:endParaRPr lang="en-US" dirty="0"/>
          </a:p>
          <a:p>
            <a:r>
              <a:rPr lang="en-US" dirty="0" err="1"/>
              <a:t>Uitleg</a:t>
            </a:r>
            <a:r>
              <a:rPr lang="en-US" dirty="0"/>
              <a:t> schema:</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Het schema visualiseert hoe je een consult kunt aanpakken waarin je een patiënt wilt geruststellen. Daarbij zijn een aantal doelen belangrijk.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Allereerst het </a:t>
            </a:r>
            <a:r>
              <a:rPr lang="nl-NL" sz="1200" b="1" dirty="0"/>
              <a:t>beïnvloeden van emoties</a:t>
            </a:r>
            <a:r>
              <a:rPr lang="nl-NL" sz="1200" dirty="0"/>
              <a:t>, ofwel het creëren van randvoorwaarden voor effectieve geruststelling: een vertrouwensrelatie en vertrouwen in de expertise van de arts. Hoe meer vertrouwen er is, hoe makkelijker het beïnvloeden van de gedachten van de patiënt wordt.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Om </a:t>
            </a:r>
            <a:r>
              <a:rPr lang="nl-NL" sz="1200" b="1" dirty="0"/>
              <a:t>gedachten te beïnvloeden </a:t>
            </a:r>
            <a:r>
              <a:rPr lang="nl-NL" sz="1200" dirty="0"/>
              <a:t>is het goed om de te begrijpen waar de patiënt nu precies ongerust over is, bijv. ‘</a:t>
            </a:r>
            <a:r>
              <a:rPr lang="nl-NL" sz="1200" i="1" dirty="0"/>
              <a:t>ik ben bang dat de pijn op de borst van mijn hart komt, want mijn vader had dit ook’</a:t>
            </a:r>
            <a:r>
              <a:rPr lang="nl-NL" sz="1200" dirty="0"/>
              <a:t>. Bovendien creëert het begrijpen van de ongerustheid vertrouwen: als de patiënt weet dat jij ongerustheid begrijpt, is dat op zichzelf al geruststellend.</a:t>
            </a:r>
            <a:r>
              <a:rPr lang="nl-NL" sz="1200" i="1" dirty="0"/>
              <a:t>  </a:t>
            </a:r>
            <a:r>
              <a:rPr lang="nl-NL" sz="1200" dirty="0"/>
              <a:t>Vervolgens kun je uitleggen waarom de klacht niet ernstig is, bijv. waarom de pijn op de borst niet van het hart afkomstig is. Zolang de patiënt nog bang is voor een ernstige oorzaak, staat die angst het luisteren naar jouw  uitleg over de daadwerkelijke oorzaak in de weg.  Als de primaire angst is weggenomen kan de patiënt zich beter concentreren op de vervolguitleg over wat er daadwerkelijk aan de hand is (bijv. de pijn op de borst wordt veroorzaakt door spierspanning).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Indien de patiënt ongerust is over de hinder van de klacht, is het geruststellend als de patiënt weet dat de klacht overgaat of niet zal verergeren. gedachten beïnvloeden gaat makkelijker als de patiënt de gegeven informatie goed begrijpt. Daarom schetsen we ook een aantal middelen om informatieoverdracht te ondersteunen. </a:t>
            </a:r>
          </a:p>
          <a:p>
            <a:endParaRPr lang="en-US" dirty="0"/>
          </a:p>
          <a:p>
            <a:endParaRPr lang="en-US" dirty="0"/>
          </a:p>
        </p:txBody>
      </p:sp>
      <p:sp>
        <p:nvSpPr>
          <p:cNvPr id="4" name="Slide Number Placeholder 3"/>
          <p:cNvSpPr>
            <a:spLocks noGrp="1"/>
          </p:cNvSpPr>
          <p:nvPr>
            <p:ph type="sldNum" sz="quarter" idx="10"/>
          </p:nvPr>
        </p:nvSpPr>
        <p:spPr/>
        <p:txBody>
          <a:bodyPr/>
          <a:lstStyle/>
          <a:p>
            <a:fld id="{954FE2FB-3377-403E-A303-275FA3F8B2EF}" type="slidenum">
              <a:rPr lang="en-US" smtClean="0"/>
              <a:t>10</a:t>
            </a:fld>
            <a:endParaRPr lang="en-US" dirty="0"/>
          </a:p>
        </p:txBody>
      </p:sp>
    </p:spTree>
    <p:extLst>
      <p:ext uri="{BB962C8B-B14F-4D97-AF65-F5344CB8AC3E}">
        <p14:creationId xmlns:p14="http://schemas.microsoft.com/office/powerpoint/2010/main" val="133766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1679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onderwerp komt heel vaak naar voren, dus we geven er kort aandacht aan. Besteed er beperkt tijd aan, het onderwerp komt terug bijv. bij intervisie en bij onderwijs over ‘pluis-niet pluis’</a:t>
            </a:r>
          </a:p>
          <a:p>
            <a:r>
              <a:rPr lang="nl-NL" dirty="0" err="1"/>
              <a:t>Aios</a:t>
            </a:r>
            <a:r>
              <a:rPr lang="nl-NL" dirty="0"/>
              <a:t> hebben een korte voorbereidingsopdracht hierover gedaan.</a:t>
            </a:r>
          </a:p>
          <a:p>
            <a:endParaRPr lang="nl-NL" dirty="0"/>
          </a:p>
          <a:p>
            <a:r>
              <a:rPr lang="nl-NL" dirty="0"/>
              <a:t>Inventariseer kort met de </a:t>
            </a:r>
            <a:r>
              <a:rPr lang="nl-NL" dirty="0" err="1"/>
              <a:t>aios</a:t>
            </a:r>
            <a:r>
              <a:rPr lang="nl-NL" dirty="0"/>
              <a:t> situaties waarin eigen onzekerheid een rol speelt. Waarschijnlijk komen de drie categorieën van deze slide terug, werk daarnaartoe en laat de slide zien als afsluiting van de discussie.</a:t>
            </a:r>
          </a:p>
          <a:p>
            <a:r>
              <a:rPr lang="nl-NL" dirty="0"/>
              <a:t>Alternatief (kost minder tijd): laat de slide zien en laat </a:t>
            </a:r>
            <a:r>
              <a:rPr lang="nl-NL" dirty="0" err="1"/>
              <a:t>aios</a:t>
            </a:r>
            <a:r>
              <a:rPr lang="nl-NL" dirty="0"/>
              <a:t> hun eigen voorbeelden rubriceren binnen deze drie categorieën. Waar wringt het, wat herkennen ze, wat helpt?</a:t>
            </a:r>
          </a:p>
        </p:txBody>
      </p:sp>
    </p:spTree>
    <p:extLst>
      <p:ext uri="{BB962C8B-B14F-4D97-AF65-F5344CB8AC3E}">
        <p14:creationId xmlns:p14="http://schemas.microsoft.com/office/powerpoint/2010/main" val="21227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pPr marL="171450" indent="-171450">
              <a:buFontTx/>
              <a:buChar char="-"/>
            </a:pPr>
            <a:r>
              <a:rPr lang="nl-NL" dirty="0"/>
              <a:t>Ieder formuleert een ontwikkelpunt. Zo concreet mogelijk. Afhankelijk van de tijd kort plenair of in 2 tallen uitwisselen en concretiseren (met Luisteren/samenvatten/doorvragen)</a:t>
            </a:r>
          </a:p>
          <a:p>
            <a:pPr marL="171450" indent="-171450">
              <a:buFontTx/>
              <a:buChar cha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ontwikkelen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394338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2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Ongerustheid speelt een belangrijke rol in veel consulten. De getallen wisselen: reviews geven 20-55% aan, dokters neigen ertoe het hoger in te schatten.</a:t>
            </a:r>
          </a:p>
          <a:p>
            <a:r>
              <a:rPr lang="nl-NL" dirty="0"/>
              <a:t>Emotionele cues worden vaak niet opgepikt door dokters (zie ook onderwijsprogramma ‘emoties’).</a:t>
            </a:r>
          </a:p>
          <a:p>
            <a:r>
              <a:rPr lang="nl-NL" dirty="0"/>
              <a:t>Dokters hebben vaak een eenzijdige blik op ongerustheid, alsof het gelijk staat aan ‘angst voor kanker’.</a:t>
            </a:r>
          </a:p>
          <a:p>
            <a:r>
              <a:rPr lang="nl-NL" dirty="0"/>
              <a:t>Doel van dit programma is om </a:t>
            </a:r>
            <a:r>
              <a:rPr lang="nl-NL" dirty="0" err="1"/>
              <a:t>aios</a:t>
            </a:r>
            <a:r>
              <a:rPr lang="nl-NL" dirty="0"/>
              <a:t> bewust te maken van de signalen van ongerustheid in de spreekkamer, van de ongeruste cognities bij patiënten.</a:t>
            </a:r>
          </a:p>
          <a:p>
            <a:r>
              <a:rPr lang="nl-NL" dirty="0"/>
              <a:t>In het tweede deel van het programma (vanaf punt 4 en slide 7) gaat het om effectieve communicatievaardigheden gericht op geruststellen.</a:t>
            </a:r>
          </a:p>
          <a:p>
            <a:endParaRPr lang="nl-NL" dirty="0"/>
          </a:p>
          <a:p>
            <a:r>
              <a:rPr lang="nl-NL" dirty="0"/>
              <a:t>Dit programma gaat over ‘gewone’ consulten, niet specifiek over geruststellen bij SOLK patiënten. Zie daarvoor de leerlijn SOLK.</a:t>
            </a:r>
          </a:p>
          <a:p>
            <a:r>
              <a:rPr lang="nl-NL" dirty="0"/>
              <a:t>Hoewel ‘ongerustheid bij de dokter zelf’ een belangrijk item is valt ook dat buiten de scoop van dit programma.</a:t>
            </a:r>
          </a:p>
          <a:p>
            <a:endParaRPr lang="nl-NL" dirty="0"/>
          </a:p>
          <a:p>
            <a:endParaRPr lang="nl-NL" dirty="0"/>
          </a:p>
        </p:txBody>
      </p:sp>
    </p:spTree>
    <p:extLst>
      <p:ext uri="{BB962C8B-B14F-4D97-AF65-F5344CB8AC3E}">
        <p14:creationId xmlns:p14="http://schemas.microsoft.com/office/powerpoint/2010/main" val="10660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het eerste onderdeel van dit programma en sluit aan op onderdeel 1 van de voorbereidingsopdracht.</a:t>
            </a:r>
          </a:p>
        </p:txBody>
      </p:sp>
    </p:spTree>
    <p:extLst>
      <p:ext uri="{BB962C8B-B14F-4D97-AF65-F5344CB8AC3E}">
        <p14:creationId xmlns:p14="http://schemas.microsoft.com/office/powerpoint/2010/main" val="39758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Aios</a:t>
            </a:r>
            <a:r>
              <a:rPr lang="nl-NL" dirty="0"/>
              <a:t> hebben als voorbereiding gelet op signalen (cues) van ongerustheid (onderdeel 1 van de voorbereidingsopdracht)</a:t>
            </a:r>
          </a:p>
          <a:p>
            <a:r>
              <a:rPr lang="nl-NL" dirty="0"/>
              <a:t>Hier inventariseer je met de groep: op basis van welke informatie/welke signalen concludeer je dat er sprake is van ongerustheid?</a:t>
            </a:r>
          </a:p>
          <a:p>
            <a:endParaRPr lang="nl-NL" dirty="0"/>
          </a:p>
          <a:p>
            <a:r>
              <a:rPr lang="nl-NL" dirty="0"/>
              <a:t>Evt. kun je de opbrengst vast verdelen in vier categorieën: verbaal, non-verbaal, gedrag van de patiënt en voorkennis. (bijv. 4 flap-over vellen voorbereiden, zonder al weg te geven waar dit over gaat)</a:t>
            </a:r>
          </a:p>
          <a:p>
            <a:endParaRPr lang="nl-NL" dirty="0"/>
          </a:p>
        </p:txBody>
      </p:sp>
    </p:spTree>
    <p:extLst>
      <p:ext uri="{BB962C8B-B14F-4D97-AF65-F5344CB8AC3E}">
        <p14:creationId xmlns:p14="http://schemas.microsoft.com/office/powerpoint/2010/main" val="388188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Na inventariseren, rubriceren (flap over vellen) en discussie in de groep volgt nu wat theoretische onderbouwing op basis van onderzoek </a:t>
            </a:r>
            <a:r>
              <a:rPr lang="nl-NL" sz="1200" b="0" kern="1200" dirty="0" err="1">
                <a:solidFill>
                  <a:schemeClr val="tx1"/>
                </a:solidFill>
                <a:effectLst/>
                <a:latin typeface="+mn-lt"/>
                <a:ea typeface="+mn-ea"/>
                <a:cs typeface="+mn-cs"/>
              </a:rPr>
              <a:t>Giroldi</a:t>
            </a:r>
            <a:r>
              <a:rPr lang="nl-NL" sz="1200" b="0" kern="1200" dirty="0">
                <a:solidFill>
                  <a:schemeClr val="tx1"/>
                </a:solidFill>
                <a:effectLst/>
                <a:latin typeface="+mn-lt"/>
                <a:ea typeface="+mn-ea"/>
                <a:cs typeface="+mn-cs"/>
              </a:rPr>
              <a:t>.</a:t>
            </a: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Esther </a:t>
            </a:r>
            <a:r>
              <a:rPr lang="nl-NL" sz="1200" b="1" kern="1200" dirty="0" err="1">
                <a:solidFill>
                  <a:schemeClr val="tx1"/>
                </a:solidFill>
                <a:effectLst/>
                <a:latin typeface="+mn-lt"/>
                <a:ea typeface="+mn-ea"/>
                <a:cs typeface="+mn-cs"/>
              </a:rPr>
              <a:t>Giroldi</a:t>
            </a:r>
            <a:r>
              <a:rPr lang="nl-NL" sz="1200" b="1" kern="1200" dirty="0">
                <a:solidFill>
                  <a:schemeClr val="tx1"/>
                </a:solidFill>
                <a:effectLst/>
                <a:latin typeface="+mn-lt"/>
                <a:ea typeface="+mn-ea"/>
                <a:cs typeface="+mn-cs"/>
              </a:rPr>
              <a:t> </a:t>
            </a:r>
            <a:r>
              <a:rPr lang="nl-NL" sz="1200" b="0" kern="1200" dirty="0">
                <a:solidFill>
                  <a:schemeClr val="tx1"/>
                </a:solidFill>
                <a:effectLst/>
                <a:latin typeface="+mn-lt"/>
                <a:ea typeface="+mn-ea"/>
                <a:cs typeface="+mn-cs"/>
              </a:rPr>
              <a:t>promoveerde (2016) met onderzoek over ongerustheid en geruststellen.</a:t>
            </a:r>
          </a:p>
          <a:p>
            <a:r>
              <a:rPr lang="nl-NL" sz="1200" b="0" kern="1200" dirty="0">
                <a:solidFill>
                  <a:schemeClr val="tx1"/>
                </a:solidFill>
                <a:effectLst/>
                <a:latin typeface="+mn-lt"/>
                <a:ea typeface="+mn-ea"/>
                <a:cs typeface="+mn-cs"/>
              </a:rPr>
              <a:t>De eerste publicatie ging over ‘tekenen van ongerustheid’</a:t>
            </a:r>
          </a:p>
          <a:p>
            <a:r>
              <a:rPr lang="nl-NL" sz="1200" b="0" kern="1200" dirty="0">
                <a:solidFill>
                  <a:schemeClr val="tx1"/>
                </a:solidFill>
                <a:effectLst/>
                <a:latin typeface="+mn-lt"/>
                <a:ea typeface="+mn-ea"/>
                <a:cs typeface="+mn-cs"/>
              </a:rPr>
              <a:t>Waarover is de patiënt ongerust, en hoe merk je dat?</a:t>
            </a:r>
          </a:p>
          <a:p>
            <a:endParaRPr lang="nl-NL" sz="1200" b="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Non-verbaal  </a:t>
            </a:r>
            <a:endParaRPr lang="nl-NL" dirty="0">
              <a:effectLst/>
            </a:endParaRPr>
          </a:p>
          <a:p>
            <a:r>
              <a:rPr lang="nl-NL" sz="1200" kern="1200" dirty="0">
                <a:solidFill>
                  <a:schemeClr val="tx1"/>
                </a:solidFill>
                <a:effectLst/>
                <a:latin typeface="+mn-lt"/>
                <a:ea typeface="+mn-ea"/>
                <a:cs typeface="+mn-cs"/>
              </a:rPr>
              <a:t>-Gespannen houding/gezichtsuitdrukking</a:t>
            </a:r>
            <a:endParaRPr lang="nl-NL" dirty="0">
              <a:effectLst/>
            </a:endParaRPr>
          </a:p>
          <a:p>
            <a:r>
              <a:rPr lang="nl-NL" sz="1200" kern="1200" dirty="0">
                <a:solidFill>
                  <a:schemeClr val="tx1"/>
                </a:solidFill>
                <a:effectLst/>
                <a:latin typeface="+mn-lt"/>
                <a:ea typeface="+mn-ea"/>
                <a:cs typeface="+mn-cs"/>
              </a:rPr>
              <a:t>-Transpireren</a:t>
            </a:r>
            <a:endParaRPr lang="nl-NL" dirty="0">
              <a:effectLst/>
            </a:endParaRPr>
          </a:p>
          <a:p>
            <a:r>
              <a:rPr lang="nl-NL" sz="1200" kern="1200" dirty="0">
                <a:solidFill>
                  <a:schemeClr val="tx1"/>
                </a:solidFill>
                <a:effectLst/>
                <a:latin typeface="+mn-lt"/>
                <a:ea typeface="+mn-ea"/>
                <a:cs typeface="+mn-cs"/>
              </a:rPr>
              <a:t>-Manier van spreken: snel, korte zinnen, trillende stem, oppervlakkige ademhaling</a:t>
            </a:r>
            <a:endParaRPr lang="nl-NL" dirty="0">
              <a:effectLst/>
            </a:endParaRPr>
          </a:p>
          <a:p>
            <a:r>
              <a:rPr lang="nl-NL" sz="1200" kern="1200" dirty="0">
                <a:solidFill>
                  <a:schemeClr val="tx1"/>
                </a:solidFill>
                <a:effectLst/>
                <a:latin typeface="+mn-lt"/>
                <a:ea typeface="+mn-ea"/>
                <a:cs typeface="+mn-cs"/>
              </a:rPr>
              <a:t> </a:t>
            </a:r>
            <a:endParaRPr lang="nl-NL" dirty="0">
              <a:effectLst/>
            </a:endParaRPr>
          </a:p>
          <a:p>
            <a:r>
              <a:rPr lang="nl-NL" sz="1200" b="1" kern="1200" dirty="0">
                <a:solidFill>
                  <a:schemeClr val="tx1"/>
                </a:solidFill>
                <a:effectLst/>
                <a:latin typeface="+mn-lt"/>
                <a:ea typeface="+mn-ea"/>
                <a:cs typeface="+mn-cs"/>
              </a:rPr>
              <a:t>Verbaal </a:t>
            </a:r>
            <a:endParaRPr lang="nl-NL" dirty="0">
              <a:effectLst/>
            </a:endParaRPr>
          </a:p>
          <a:p>
            <a:r>
              <a:rPr lang="nl-NL" sz="1200" kern="1200" dirty="0">
                <a:solidFill>
                  <a:schemeClr val="tx1"/>
                </a:solidFill>
                <a:effectLst/>
                <a:latin typeface="+mn-lt"/>
                <a:ea typeface="+mn-ea"/>
                <a:cs typeface="+mn-cs"/>
              </a:rPr>
              <a:t>Iets ernstigs :</a:t>
            </a:r>
            <a:endParaRPr lang="nl-NL" dirty="0">
              <a:effectLst/>
            </a:endParaRPr>
          </a:p>
          <a:p>
            <a:pPr lvl="0"/>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	legt associaties tussen eigen symptomen/afwijkingen en iets ernstigs</a:t>
            </a:r>
          </a:p>
          <a:p>
            <a:pPr lvl="0"/>
            <a:r>
              <a:rPr lang="nl-NL" sz="1200" kern="1200" dirty="0">
                <a:solidFill>
                  <a:schemeClr val="tx1"/>
                </a:solidFill>
                <a:effectLst/>
                <a:latin typeface="+mn-lt"/>
                <a:ea typeface="+mn-ea"/>
                <a:cs typeface="+mn-cs"/>
              </a:rPr>
              <a:t>	bagatelliseert de klacht</a:t>
            </a:r>
          </a:p>
          <a:p>
            <a:pPr lvl="0"/>
            <a:r>
              <a:rPr lang="nl-NL" sz="1200" kern="1200" dirty="0">
                <a:solidFill>
                  <a:schemeClr val="tx1"/>
                </a:solidFill>
                <a:effectLst/>
                <a:latin typeface="+mn-lt"/>
                <a:ea typeface="+mn-ea"/>
                <a:cs typeface="+mn-cs"/>
              </a:rPr>
              <a:t>	geeft aan dat ernstige aandoening voorkomt in familie / omgeving</a:t>
            </a:r>
          </a:p>
          <a:p>
            <a:pPr lvl="0"/>
            <a:r>
              <a:rPr lang="nl-NL" sz="1200" kern="1200" dirty="0">
                <a:solidFill>
                  <a:schemeClr val="tx1"/>
                </a:solidFill>
                <a:effectLst/>
                <a:latin typeface="+mn-lt"/>
                <a:ea typeface="+mn-ea"/>
                <a:cs typeface="+mn-cs"/>
              </a:rPr>
              <a:t>	verifieert reeds gedeelde bevindingen arts </a:t>
            </a:r>
          </a:p>
          <a:p>
            <a:pPr lvl="0"/>
            <a:r>
              <a:rPr lang="nl-NL" sz="1200" kern="1200" dirty="0">
                <a:solidFill>
                  <a:schemeClr val="tx1"/>
                </a:solidFill>
                <a:effectLst/>
                <a:latin typeface="+mn-lt"/>
                <a:ea typeface="+mn-ea"/>
                <a:cs typeface="+mn-cs"/>
              </a:rPr>
              <a:t>	 vraagt om aanvullend onderzoek</a:t>
            </a:r>
          </a:p>
          <a:p>
            <a:pPr lvl="0"/>
            <a:r>
              <a:rPr lang="nl-NL" sz="1200" kern="1200" dirty="0">
                <a:solidFill>
                  <a:schemeClr val="tx1"/>
                </a:solidFill>
                <a:effectLst/>
                <a:latin typeface="+mn-lt"/>
                <a:ea typeface="+mn-ea"/>
                <a:cs typeface="+mn-cs"/>
              </a:rPr>
              <a:t>	vraagt of aanvullende onderzoek snel kan plaatsvinden</a:t>
            </a:r>
          </a:p>
          <a:p>
            <a:pPr lvl="0"/>
            <a:r>
              <a:rPr lang="nl-NL" sz="1200" kern="1200" dirty="0">
                <a:solidFill>
                  <a:schemeClr val="tx1"/>
                </a:solidFill>
                <a:effectLst/>
                <a:latin typeface="+mn-lt"/>
                <a:ea typeface="+mn-ea"/>
                <a:cs typeface="+mn-cs"/>
              </a:rPr>
              <a:t>	vraagt of klacht normaal is</a:t>
            </a:r>
          </a:p>
          <a:p>
            <a:pPr lvl="0"/>
            <a:r>
              <a:rPr lang="nl-NL" sz="1200" kern="1200" dirty="0">
                <a:solidFill>
                  <a:schemeClr val="tx1"/>
                </a:solidFill>
                <a:effectLst/>
                <a:latin typeface="+mn-lt"/>
                <a:ea typeface="+mn-ea"/>
                <a:cs typeface="+mn-cs"/>
              </a:rPr>
              <a:t>	geeft aan niet gehinderd te worden door de klacht </a:t>
            </a:r>
          </a:p>
          <a:p>
            <a:pPr lvl="0"/>
            <a:r>
              <a:rPr lang="nl-NL" sz="1200" kern="1200" dirty="0">
                <a:solidFill>
                  <a:schemeClr val="tx1"/>
                </a:solidFill>
                <a:effectLst/>
                <a:latin typeface="+mn-lt"/>
                <a:ea typeface="+mn-ea"/>
                <a:cs typeface="+mn-cs"/>
              </a:rPr>
              <a:t>	probeert zichzelf gerust te stellen</a:t>
            </a:r>
          </a:p>
          <a:p>
            <a:pPr lvl="0"/>
            <a:r>
              <a:rPr lang="nl-NL" sz="1200" kern="1200" dirty="0">
                <a:solidFill>
                  <a:schemeClr val="tx1"/>
                </a:solidFill>
                <a:effectLst/>
                <a:latin typeface="+mn-lt"/>
                <a:ea typeface="+mn-ea"/>
                <a:cs typeface="+mn-cs"/>
              </a:rPr>
              <a:t>	vraagt om bevestiging van arts</a:t>
            </a:r>
          </a:p>
          <a:p>
            <a:pPr lvl="0"/>
            <a:r>
              <a:rPr lang="nl-NL" sz="1200" kern="1200" dirty="0">
                <a:solidFill>
                  <a:schemeClr val="tx1"/>
                </a:solidFill>
                <a:effectLst/>
                <a:latin typeface="+mn-lt"/>
                <a:ea typeface="+mn-ea"/>
                <a:cs typeface="+mn-cs"/>
              </a:rPr>
              <a:t>	spreekt angst voor de dood uit</a:t>
            </a:r>
          </a:p>
          <a:p>
            <a:pPr lvl="0"/>
            <a:r>
              <a:rPr lang="nl-NL" sz="1200" kern="1200" dirty="0">
                <a:solidFill>
                  <a:schemeClr val="tx1"/>
                </a:solidFill>
                <a:effectLst/>
                <a:latin typeface="+mn-lt"/>
                <a:ea typeface="+mn-ea"/>
                <a:cs typeface="+mn-cs"/>
              </a:rPr>
              <a:t>	geeft aan deze klacht/aandoening al eerder gehad te hebben</a:t>
            </a:r>
          </a:p>
          <a:p>
            <a:pPr lvl="0"/>
            <a:r>
              <a:rPr lang="nl-NL" sz="1200" kern="1200" dirty="0">
                <a:solidFill>
                  <a:schemeClr val="tx1"/>
                </a:solidFill>
                <a:effectLst/>
                <a:latin typeface="+mn-lt"/>
                <a:ea typeface="+mn-ea"/>
                <a:cs typeface="+mn-cs"/>
              </a:rPr>
              <a:t>	blijft (nieuwe) klachten naar voren brengen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Gevolgen van) behandeling:</a:t>
            </a:r>
            <a:endParaRPr lang="nl-NL" dirty="0">
              <a:effectLst/>
            </a:endParaRPr>
          </a:p>
          <a:p>
            <a:pPr lvl="0"/>
            <a:r>
              <a:rPr lang="nl-NL" sz="1200" kern="1200" dirty="0">
                <a:solidFill>
                  <a:schemeClr val="tx1"/>
                </a:solidFill>
                <a:effectLst/>
                <a:latin typeface="+mn-lt"/>
                <a:ea typeface="+mn-ea"/>
                <a:cs typeface="+mn-cs"/>
              </a:rPr>
              <a:t>De patiënt 	stelt vragen over de behandeling  </a:t>
            </a:r>
          </a:p>
          <a:p>
            <a:pPr lvl="0"/>
            <a:r>
              <a:rPr lang="nl-NL" sz="1200" kern="1200" dirty="0">
                <a:solidFill>
                  <a:schemeClr val="tx1"/>
                </a:solidFill>
                <a:effectLst/>
                <a:latin typeface="+mn-lt"/>
                <a:ea typeface="+mn-ea"/>
                <a:cs typeface="+mn-cs"/>
              </a:rPr>
              <a:t>	trekt diagnose en behandeling door andere hulpverlener in twijfel</a:t>
            </a:r>
          </a:p>
          <a:p>
            <a:pPr lvl="0"/>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Impact:</a:t>
            </a:r>
            <a:endParaRPr lang="nl-NL" dirty="0">
              <a:effectLst/>
            </a:endParaRPr>
          </a:p>
          <a:p>
            <a:pPr lvl="0"/>
            <a:r>
              <a:rPr lang="nl-NL" sz="1200" kern="1200" dirty="0">
                <a:solidFill>
                  <a:schemeClr val="tx1"/>
                </a:solidFill>
                <a:effectLst/>
                <a:latin typeface="+mn-lt"/>
                <a:ea typeface="+mn-ea"/>
                <a:cs typeface="+mn-cs"/>
              </a:rPr>
              <a:t>De patiënt	geeft aan veel hinder van de klacht te ervaren </a:t>
            </a:r>
          </a:p>
          <a:p>
            <a:pPr lvl="0"/>
            <a:r>
              <a:rPr lang="nl-NL" sz="1200" kern="1200" dirty="0">
                <a:solidFill>
                  <a:schemeClr val="tx1"/>
                </a:solidFill>
                <a:effectLst/>
                <a:latin typeface="+mn-lt"/>
                <a:ea typeface="+mn-ea"/>
                <a:cs typeface="+mn-cs"/>
              </a:rPr>
              <a:t>	uit onzekerheid over toekomst</a:t>
            </a:r>
          </a:p>
          <a:p>
            <a:r>
              <a:rPr lang="nl-NL" sz="1200" kern="1200" dirty="0">
                <a:solidFill>
                  <a:schemeClr val="tx1"/>
                </a:solidFill>
                <a:effectLst/>
                <a:latin typeface="+mn-lt"/>
                <a:ea typeface="+mn-ea"/>
                <a:cs typeface="+mn-cs"/>
              </a:rPr>
              <a:t> </a:t>
            </a:r>
            <a:endParaRPr lang="nl-NL" dirty="0">
              <a:effectLst/>
            </a:endParaRPr>
          </a:p>
          <a:p>
            <a:r>
              <a:rPr lang="nl-NL" sz="1200" b="1" kern="1200" dirty="0">
                <a:solidFill>
                  <a:schemeClr val="tx1"/>
                </a:solidFill>
                <a:effectLst/>
                <a:latin typeface="+mn-lt"/>
                <a:ea typeface="+mn-ea"/>
                <a:cs typeface="+mn-cs"/>
              </a:rPr>
              <a:t>Gedrag</a:t>
            </a:r>
            <a:endParaRPr lang="nl-NL" dirty="0">
              <a:effectLst/>
            </a:endParaRPr>
          </a:p>
          <a:p>
            <a:r>
              <a:rPr lang="nl-NL" sz="1200" kern="1200" dirty="0">
                <a:solidFill>
                  <a:schemeClr val="tx1"/>
                </a:solidFill>
                <a:effectLst/>
                <a:latin typeface="+mn-lt"/>
                <a:ea typeface="+mn-ea"/>
                <a:cs typeface="+mn-cs"/>
              </a:rPr>
              <a:t>De patiënt 	heeft een lijstje van klachten en/of vragen gemaakt</a:t>
            </a:r>
            <a:endParaRPr lang="nl-NL" dirty="0">
              <a:effectLst/>
            </a:endParaRPr>
          </a:p>
          <a:p>
            <a:r>
              <a:rPr lang="nl-NL" sz="1200" kern="1200" dirty="0">
                <a:solidFill>
                  <a:schemeClr val="tx1"/>
                </a:solidFill>
                <a:effectLst/>
                <a:latin typeface="+mn-lt"/>
                <a:ea typeface="+mn-ea"/>
                <a:cs typeface="+mn-cs"/>
              </a:rPr>
              <a:t>	komt ondanks verbetering klacht</a:t>
            </a:r>
            <a:endParaRPr lang="nl-NL" dirty="0">
              <a:effectLst/>
            </a:endParaRPr>
          </a:p>
          <a:p>
            <a:r>
              <a:rPr lang="nl-NL" sz="1200" kern="1200" dirty="0">
                <a:solidFill>
                  <a:schemeClr val="tx1"/>
                </a:solidFill>
                <a:effectLst/>
                <a:latin typeface="+mn-lt"/>
                <a:ea typeface="+mn-ea"/>
                <a:cs typeface="+mn-cs"/>
              </a:rPr>
              <a:t>	Hoge frequentie bezoek huisarts</a:t>
            </a:r>
            <a:endParaRPr lang="nl-NL" dirty="0">
              <a:effectLst/>
            </a:endParaRPr>
          </a:p>
          <a:p>
            <a:r>
              <a:rPr lang="nl-NL" sz="1200" kern="1200" dirty="0">
                <a:solidFill>
                  <a:schemeClr val="tx1"/>
                </a:solidFill>
                <a:effectLst/>
                <a:latin typeface="+mn-lt"/>
                <a:ea typeface="+mn-ea"/>
                <a:cs typeface="+mn-cs"/>
              </a:rPr>
              <a:t>	komt normaal nooit met zulke onschuldige klachten	</a:t>
            </a:r>
          </a:p>
          <a:p>
            <a:r>
              <a:rPr lang="nl-NL" sz="1200" kern="1200" dirty="0">
                <a:solidFill>
                  <a:schemeClr val="tx1"/>
                </a:solidFill>
                <a:effectLst/>
                <a:latin typeface="+mn-lt"/>
                <a:ea typeface="+mn-ea"/>
                <a:cs typeface="+mn-cs"/>
              </a:rPr>
              <a:t>	heeft zelf al therapeutische middelen ingezet</a:t>
            </a:r>
            <a:endParaRPr lang="nl-NL" dirty="0">
              <a:effectLst/>
            </a:endParaRPr>
          </a:p>
          <a:p>
            <a:r>
              <a:rPr lang="nl-NL" sz="1200" kern="1200" dirty="0">
                <a:solidFill>
                  <a:schemeClr val="tx1"/>
                </a:solidFill>
                <a:effectLst/>
                <a:latin typeface="+mn-lt"/>
                <a:ea typeface="+mn-ea"/>
                <a:cs typeface="+mn-cs"/>
              </a:rPr>
              <a:t>	zoekt acuut hulp voor de klacht</a:t>
            </a:r>
            <a:endParaRPr lang="nl-NL" dirty="0">
              <a:effectLst/>
            </a:endParaRP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Voorkennis</a:t>
            </a:r>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Ongerustheid is aannemelijk bij:</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-klachten waarbij veel anderen denken aan een specifieke aandoening (bijv. vlekje = kanker)</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-een ongeruste persoonlijkheid</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-breedsprakigheid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-hypochondrie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-somatisch onverklaarde klachten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-een ernstige aandoening in de voorgeschiedenis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-een ernstige aandoening in de familie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-een hoge frequentie huisartsbezoeken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-klachten waar patiënt normaal gesproken niet mee zou komen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-consulten waarin er geen andere hulpvraag waarschijnlijk is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-consulten waarbij ongerustheid is </a:t>
            </a:r>
            <a:r>
              <a:rPr lang="nl-NL" sz="1200" kern="1200" dirty="0" err="1">
                <a:solidFill>
                  <a:schemeClr val="tx1"/>
                </a:solidFill>
                <a:effectLst/>
                <a:latin typeface="+mn-lt"/>
                <a:ea typeface="+mn-ea"/>
                <a:cs typeface="+mn-cs"/>
              </a:rPr>
              <a:t>getriageerd</a:t>
            </a:r>
            <a:r>
              <a:rPr lang="nl-NL" sz="1200" kern="1200" dirty="0">
                <a:solidFill>
                  <a:schemeClr val="tx1"/>
                </a:solidFill>
                <a:effectLst/>
                <a:latin typeface="+mn-lt"/>
                <a:ea typeface="+mn-ea"/>
                <a:cs typeface="+mn-cs"/>
              </a:rPr>
              <a:t> door de assistent(e)</a:t>
            </a:r>
          </a:p>
          <a:p>
            <a:endParaRPr lang="nl-NL" dirty="0">
              <a:effectLst/>
            </a:endParaRPr>
          </a:p>
        </p:txBody>
      </p:sp>
      <p:sp>
        <p:nvSpPr>
          <p:cNvPr id="4" name="Tijdelijke aanduiding voor dianummer 3"/>
          <p:cNvSpPr>
            <a:spLocks noGrp="1"/>
          </p:cNvSpPr>
          <p:nvPr>
            <p:ph type="sldNum" sz="quarter" idx="5"/>
          </p:nvPr>
        </p:nvSpPr>
        <p:spPr/>
        <p:txBody>
          <a:bodyPr/>
          <a:lstStyle/>
          <a:p>
            <a:fld id="{F01D5A85-50B7-9D4E-9F5A-EBA815B5C716}" type="slidenum">
              <a:rPr lang="nl-NL" smtClean="0"/>
              <a:t>5</a:t>
            </a:fld>
            <a:endParaRPr lang="nl-NL"/>
          </a:p>
        </p:txBody>
      </p:sp>
    </p:spTree>
    <p:extLst>
      <p:ext uri="{BB962C8B-B14F-4D97-AF65-F5344CB8AC3E}">
        <p14:creationId xmlns:p14="http://schemas.microsoft.com/office/powerpoint/2010/main" val="10466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Inventariseer ook hier de eigen ervaringen van </a:t>
            </a:r>
            <a:r>
              <a:rPr lang="nl-NL" dirty="0" err="1"/>
              <a:t>aios</a:t>
            </a:r>
            <a:r>
              <a:rPr lang="nl-NL" dirty="0"/>
              <a:t>: waarover gaat die ongerustheid bij patiënten (wat zijn hun cognities)</a:t>
            </a:r>
          </a:p>
          <a:p>
            <a:endParaRPr lang="nl-NL" dirty="0"/>
          </a:p>
          <a:p>
            <a:r>
              <a:rPr lang="nl-NL" dirty="0"/>
              <a:t>Onderscheid:</a:t>
            </a:r>
          </a:p>
          <a:p>
            <a:endParaRPr lang="nl-NL" dirty="0"/>
          </a:p>
          <a:p>
            <a:pPr marL="228600" indent="-228600">
              <a:buFont typeface="+mj-lt"/>
              <a:buAutoNum type="arabicPeriod"/>
            </a:pPr>
            <a:r>
              <a:rPr lang="nl-NL" dirty="0"/>
              <a:t>Angst voor een ernstige </a:t>
            </a:r>
            <a:r>
              <a:rPr lang="nl-NL" b="1" dirty="0"/>
              <a:t>oorzaak  </a:t>
            </a:r>
            <a:r>
              <a:rPr lang="nl-NL" b="0" dirty="0"/>
              <a:t>van de klachten.</a:t>
            </a:r>
          </a:p>
          <a:p>
            <a:pPr marL="228600" indent="-228600">
              <a:buFont typeface="+mj-lt"/>
              <a:buAutoNum type="arabicPeriod"/>
            </a:pPr>
            <a:r>
              <a:rPr lang="nl-NL" b="0" dirty="0"/>
              <a:t>Angst voor nare </a:t>
            </a:r>
            <a:r>
              <a:rPr lang="nl-NL" b="1" dirty="0"/>
              <a:t>gevolgen </a:t>
            </a:r>
            <a:r>
              <a:rPr lang="nl-NL" b="0" dirty="0"/>
              <a:t>van de klachten. (nadelig effect op het leven, lichamelijke gevolgen zoals een beperking, of gevolgen van de behandeling/bijwerkingen).</a:t>
            </a:r>
          </a:p>
          <a:p>
            <a:endParaRPr lang="nl-NL" b="0" dirty="0"/>
          </a:p>
          <a:p>
            <a:r>
              <a:rPr lang="nl-NL" b="0" dirty="0"/>
              <a:t>Over het algemeen zijn dokters vooral gespitst op 1, maar er zijn vele varianten van ongerustheid.</a:t>
            </a:r>
            <a:endParaRPr lang="nl-NL" b="1" dirty="0"/>
          </a:p>
          <a:p>
            <a:endParaRPr lang="nl-NL" dirty="0"/>
          </a:p>
          <a:p>
            <a:endParaRPr lang="nl-NL" dirty="0"/>
          </a:p>
        </p:txBody>
      </p:sp>
    </p:spTree>
    <p:extLst>
      <p:ext uri="{BB962C8B-B14F-4D97-AF65-F5344CB8AC3E}">
        <p14:creationId xmlns:p14="http://schemas.microsoft.com/office/powerpoint/2010/main" val="409204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N.B.: </a:t>
            </a:r>
            <a:r>
              <a:rPr lang="nl-NL" dirty="0"/>
              <a:t>Ongerustheid over de behandeling wordt zelden besproken in de spreekkamer, uit zorg de dokter voor de voeten te lopen.( in het onderzoek van </a:t>
            </a:r>
            <a:r>
              <a:rPr lang="nl-NL" dirty="0" err="1"/>
              <a:t>Giroldi</a:t>
            </a:r>
            <a:r>
              <a:rPr lang="nl-NL" dirty="0"/>
              <a:t>)</a:t>
            </a:r>
          </a:p>
          <a:p>
            <a:r>
              <a:rPr lang="nl-NL" dirty="0"/>
              <a:t>Het komt bijvoorbeeld heel veel voor bij ouders van kinderen die een behandeling krijgen voorgeschreven.</a:t>
            </a:r>
          </a:p>
          <a:p>
            <a:endParaRPr lang="nl-NL" dirty="0"/>
          </a:p>
          <a:p>
            <a:r>
              <a:rPr lang="nl-NL" dirty="0"/>
              <a:t>Uit onderwijsprogramma Maastricht, toelichting:</a:t>
            </a:r>
          </a:p>
          <a:p>
            <a:endParaRPr lang="nl-NL" dirty="0"/>
          </a:p>
          <a:p>
            <a:r>
              <a:rPr lang="nl-NL" sz="1200" b="1" kern="1200" dirty="0">
                <a:solidFill>
                  <a:schemeClr val="tx1"/>
                </a:solidFill>
                <a:effectLst/>
                <a:latin typeface="+mn-lt"/>
                <a:ea typeface="+mn-ea"/>
                <a:cs typeface="+mn-cs"/>
              </a:rPr>
              <a:t>Soorten ongerustheid en onderliggende gedachten</a:t>
            </a:r>
            <a:endParaRPr lang="nl-NL" sz="1200" kern="1200" dirty="0">
              <a:solidFill>
                <a:schemeClr val="tx1"/>
              </a:solidFill>
              <a:effectLst/>
              <a:latin typeface="+mn-lt"/>
              <a:ea typeface="+mn-ea"/>
              <a:cs typeface="+mn-cs"/>
            </a:endParaRPr>
          </a:p>
          <a:p>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Ik ben bang dat ik iets ernstigs heb want: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Ik heb een alarmsymptoom/ afwijkende uitslag die duidt op een specifieke ernstige aandoening</a:t>
            </a:r>
          </a:p>
          <a:p>
            <a:r>
              <a:rPr lang="nl-NL" sz="1200" kern="1200" dirty="0">
                <a:solidFill>
                  <a:schemeClr val="tx1"/>
                </a:solidFill>
                <a:effectLst/>
                <a:latin typeface="+mn-lt"/>
                <a:ea typeface="+mn-ea"/>
                <a:cs typeface="+mn-cs"/>
              </a:rPr>
              <a:t>- De klachten die ik heb zijn abnormaal, gezonde mensen hebben dat niet</a:t>
            </a:r>
          </a:p>
          <a:p>
            <a:r>
              <a:rPr lang="nl-NL" sz="1200" kern="1200" dirty="0">
                <a:solidFill>
                  <a:schemeClr val="tx1"/>
                </a:solidFill>
                <a:effectLst/>
                <a:latin typeface="+mn-lt"/>
                <a:ea typeface="+mn-ea"/>
                <a:cs typeface="+mn-cs"/>
              </a:rPr>
              <a:t>- Naarmate ik ouder wordt, wordt de kans op iets ernstigs steeds groter </a:t>
            </a:r>
          </a:p>
          <a:p>
            <a:r>
              <a:rPr lang="nl-NL" sz="1200" kern="1200" dirty="0">
                <a:solidFill>
                  <a:schemeClr val="tx1"/>
                </a:solidFill>
                <a:effectLst/>
                <a:latin typeface="+mn-lt"/>
                <a:ea typeface="+mn-ea"/>
                <a:cs typeface="+mn-cs"/>
              </a:rPr>
              <a:t>- Mijn klachten zijn niet verdwenen na behandeling </a:t>
            </a:r>
          </a:p>
          <a:p>
            <a:r>
              <a:rPr lang="nl-NL" sz="1200" kern="1200" dirty="0">
                <a:solidFill>
                  <a:schemeClr val="tx1"/>
                </a:solidFill>
                <a:effectLst/>
                <a:latin typeface="+mn-lt"/>
                <a:ea typeface="+mn-ea"/>
                <a:cs typeface="+mn-cs"/>
              </a:rPr>
              <a:t>- Ik heb al eerder deze klachten gehad en toen bleek het ook ernstig te zijn</a:t>
            </a:r>
          </a:p>
          <a:p>
            <a:r>
              <a:rPr lang="nl-NL" sz="1200" kern="1200" dirty="0">
                <a:solidFill>
                  <a:schemeClr val="tx1"/>
                </a:solidFill>
                <a:effectLst/>
                <a:latin typeface="+mn-lt"/>
                <a:ea typeface="+mn-ea"/>
                <a:cs typeface="+mn-cs"/>
              </a:rPr>
              <a:t>- Deze aandoening komt vaak voor volgens de media / in mijn familie /omgeving </a:t>
            </a:r>
          </a:p>
          <a:p>
            <a:r>
              <a:rPr lang="nl-NL" sz="1200" kern="1200" dirty="0">
                <a:solidFill>
                  <a:schemeClr val="tx1"/>
                </a:solidFill>
                <a:effectLst/>
                <a:latin typeface="+mn-lt"/>
                <a:ea typeface="+mn-ea"/>
                <a:cs typeface="+mn-cs"/>
              </a:rPr>
              <a:t>- De media / mijn omgeving zegt dat mijn symptomen duiden op iets ernstigs </a:t>
            </a:r>
          </a:p>
          <a:p>
            <a:pPr marL="0" indent="0">
              <a:buFontTx/>
              <a:buNone/>
            </a:pPr>
            <a:r>
              <a:rPr lang="nl-NL" sz="1200" kern="1200" dirty="0">
                <a:solidFill>
                  <a:schemeClr val="tx1"/>
                </a:solidFill>
                <a:effectLst/>
                <a:latin typeface="+mn-lt"/>
                <a:ea typeface="+mn-ea"/>
                <a:cs typeface="+mn-cs"/>
              </a:rPr>
              <a:t>- Mijn klachten zijn abnormaal, niemand van mijn leeftijdsgenoten heeft dit</a:t>
            </a:r>
          </a:p>
          <a:p>
            <a:pPr marL="171450" indent="-171450">
              <a:buFontTx/>
              <a:buChar char="-"/>
            </a:pP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Mijn klacht zal ernstige lichamelijke gevolgen hebben want: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Het zal leiden tot ernstige ziekte en vervolgens tot lichamelijke beperkingen / meer aandoeningen / de dood </a:t>
            </a:r>
          </a:p>
          <a:p>
            <a:r>
              <a:rPr lang="nl-NL" sz="1200" kern="1200" dirty="0">
                <a:solidFill>
                  <a:schemeClr val="tx1"/>
                </a:solidFill>
                <a:effectLst/>
                <a:latin typeface="+mn-lt"/>
                <a:ea typeface="+mn-ea"/>
                <a:cs typeface="+mn-cs"/>
              </a:rPr>
              <a:t>- Het gaat niet over / wordt steeds erger </a:t>
            </a:r>
          </a:p>
          <a:p>
            <a:r>
              <a:rPr lang="nl-NL" sz="1200" kern="1200" dirty="0">
                <a:solidFill>
                  <a:schemeClr val="tx1"/>
                </a:solidFill>
                <a:effectLst/>
                <a:latin typeface="+mn-lt"/>
                <a:ea typeface="+mn-ea"/>
                <a:cs typeface="+mn-cs"/>
              </a:rPr>
              <a:t>- Ik weet niet wat het veroorzaakt en hoe het behandeld kan worden </a:t>
            </a:r>
          </a:p>
          <a:p>
            <a:pPr marL="0" indent="0">
              <a:buFontTx/>
              <a:buNone/>
            </a:pPr>
            <a:r>
              <a:rPr lang="nl-NL" sz="1200" kern="1200" dirty="0">
                <a:solidFill>
                  <a:schemeClr val="tx1"/>
                </a:solidFill>
                <a:effectLst/>
                <a:latin typeface="+mn-lt"/>
                <a:ea typeface="+mn-ea"/>
                <a:cs typeface="+mn-cs"/>
              </a:rPr>
              <a:t>- Deze gevolgen komen voortdurend voor: volgens de media / in mijn familie / in mijn omgeving </a:t>
            </a:r>
          </a:p>
          <a:p>
            <a:pPr marL="171450" indent="-171450">
              <a:buFontTx/>
              <a:buChar char="-"/>
            </a:pP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Mijn behandeling zal ernstige gevolgen hebben want: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Mijn klacht is niet goed behandeld en zal dus aanhouden </a:t>
            </a:r>
          </a:p>
          <a:p>
            <a:r>
              <a:rPr lang="nl-NL" sz="1200" kern="1200" dirty="0">
                <a:solidFill>
                  <a:schemeClr val="tx1"/>
                </a:solidFill>
                <a:effectLst/>
                <a:latin typeface="+mn-lt"/>
                <a:ea typeface="+mn-ea"/>
                <a:cs typeface="+mn-cs"/>
              </a:rPr>
              <a:t> -Als ik medicatie moet slikken: kom ik er nooit meer van af / krijg ik bijwerkingen / zal ik moeite hebben om therapietrouw te zijn</a:t>
            </a:r>
          </a:p>
          <a:p>
            <a:r>
              <a:rPr lang="nl-NL" sz="1200" kern="1200" dirty="0">
                <a:solidFill>
                  <a:schemeClr val="tx1"/>
                </a:solidFill>
                <a:effectLst/>
                <a:latin typeface="+mn-lt"/>
                <a:ea typeface="+mn-ea"/>
                <a:cs typeface="+mn-cs"/>
              </a:rPr>
              <a:t>- Ik heb in mijn omgeving gevallen gezien van inadequate behandeling en de nadelige gevolgen hiervan </a:t>
            </a:r>
          </a:p>
          <a:p>
            <a:pPr marL="0" indent="0">
              <a:buFontTx/>
              <a:buNone/>
            </a:pPr>
            <a:r>
              <a:rPr lang="nl-NL" sz="1200" kern="1200" dirty="0">
                <a:solidFill>
                  <a:schemeClr val="tx1"/>
                </a:solidFill>
                <a:effectLst/>
                <a:latin typeface="+mn-lt"/>
                <a:ea typeface="+mn-ea"/>
                <a:cs typeface="+mn-cs"/>
              </a:rPr>
              <a:t>- Ik heb in mijn omgeving de negatieve effecten van medicatiegebruik gezien</a:t>
            </a:r>
          </a:p>
          <a:p>
            <a:pPr marL="171450" indent="-171450">
              <a:buFontTx/>
              <a:buChar char="-"/>
            </a:pPr>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Mijn klacht zal een negatieve impact hebben op mijn leven want: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Ik had een toekomst voorgesteld zonder gezondheidsproblemen </a:t>
            </a:r>
          </a:p>
          <a:p>
            <a:r>
              <a:rPr lang="nl-NL" sz="1200" kern="1200" dirty="0">
                <a:solidFill>
                  <a:schemeClr val="tx1"/>
                </a:solidFill>
                <a:effectLst/>
                <a:latin typeface="+mn-lt"/>
                <a:ea typeface="+mn-ea"/>
                <a:cs typeface="+mn-cs"/>
              </a:rPr>
              <a:t>- Ik heb zo veel verschillende klachten tegelijkertijd / mijn klachten gaan maar niet over / mijn klachten worden steeds erger / mijn behandeling is niet langer effectief</a:t>
            </a:r>
          </a:p>
          <a:p>
            <a:r>
              <a:rPr lang="nl-NL" sz="1200" kern="1200" dirty="0">
                <a:solidFill>
                  <a:schemeClr val="tx1"/>
                </a:solidFill>
                <a:effectLst/>
                <a:latin typeface="+mn-lt"/>
                <a:ea typeface="+mn-ea"/>
                <a:cs typeface="+mn-cs"/>
              </a:rPr>
              <a:t>- Mijn klacht zal me afhankelijk maken van anderen / beperken in mijn dagelijks functioneren </a:t>
            </a:r>
          </a:p>
          <a:p>
            <a:r>
              <a:rPr lang="nl-NL" sz="1200" kern="1200" dirty="0">
                <a:solidFill>
                  <a:schemeClr val="tx1"/>
                </a:solidFill>
                <a:effectLst/>
                <a:latin typeface="+mn-lt"/>
                <a:ea typeface="+mn-ea"/>
                <a:cs typeface="+mn-cs"/>
              </a:rPr>
              <a:t>- Ik krijg geen steun vanuit mijn sociale omgeving  </a:t>
            </a:r>
          </a:p>
          <a:p>
            <a:r>
              <a:rPr lang="nl-NL" sz="1200" kern="1200" dirty="0">
                <a:solidFill>
                  <a:schemeClr val="tx1"/>
                </a:solidFill>
                <a:effectLst/>
                <a:latin typeface="+mn-lt"/>
                <a:ea typeface="+mn-ea"/>
                <a:cs typeface="+mn-cs"/>
              </a:rPr>
              <a:t>- Mijn sociale omgeving geeft me niet te ruimte om op mijn manier met mijn klacht om te gaan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F01D5A85-50B7-9D4E-9F5A-EBA815B5C716}" type="slidenum">
              <a:rPr lang="nl-NL" smtClean="0"/>
              <a:t>7</a:t>
            </a:fld>
            <a:endParaRPr lang="nl-NL"/>
          </a:p>
        </p:txBody>
      </p:sp>
    </p:spTree>
    <p:extLst>
      <p:ext uri="{BB962C8B-B14F-4D97-AF65-F5344CB8AC3E}">
        <p14:creationId xmlns:p14="http://schemas.microsoft.com/office/powerpoint/2010/main" val="226794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onderdeel 2 van de voorbereidingsopdracht hebben </a:t>
            </a:r>
            <a:r>
              <a:rPr lang="nl-NL" dirty="0" err="1"/>
              <a:t>aios</a:t>
            </a:r>
            <a:r>
              <a:rPr lang="nl-NL" dirty="0"/>
              <a:t> een leergesprek gevoerd en samen met de opleider een consult bekeken. Focus: effectief geruststellen.</a:t>
            </a:r>
          </a:p>
          <a:p>
            <a:r>
              <a:rPr lang="nl-NL" dirty="0"/>
              <a:t>Inventariseer welke acties </a:t>
            </a:r>
            <a:r>
              <a:rPr lang="nl-NL" dirty="0" err="1"/>
              <a:t>aios</a:t>
            </a:r>
            <a:r>
              <a:rPr lang="nl-NL" dirty="0"/>
              <a:t> opgespoord hebben om hun patiënten gerust te stellen?</a:t>
            </a:r>
          </a:p>
          <a:p>
            <a:r>
              <a:rPr lang="nl-NL" dirty="0"/>
              <a:t>Wat deden ze zelf al, en welke aanvullingen kwamen van de opleiders?</a:t>
            </a:r>
          </a:p>
          <a:p>
            <a:endParaRPr lang="nl-NL" dirty="0"/>
          </a:p>
          <a:p>
            <a:r>
              <a:rPr lang="nl-NL" dirty="0"/>
              <a:t>Onderzoek ook: is de actie gericht op de specifieke ongerustheid van die patiënt,</a:t>
            </a:r>
          </a:p>
          <a:p>
            <a:r>
              <a:rPr lang="nl-NL" dirty="0"/>
              <a:t>of zijn ze meer ‘generiek’ bezig (een geruststellende activiteit die ze steevast inzetten, zoals bijv. vertellen dat het ‘niet ernstig’ is, of dat patiënt zich ‘niet ongerust hoeft te maken’.</a:t>
            </a:r>
          </a:p>
        </p:txBody>
      </p:sp>
    </p:spTree>
    <p:extLst>
      <p:ext uri="{BB962C8B-B14F-4D97-AF65-F5344CB8AC3E}">
        <p14:creationId xmlns:p14="http://schemas.microsoft.com/office/powerpoint/2010/main" val="155372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Deze doelen dienen achtereenvolgens aan de orde te komen en de huisarts en patiënt kunnen pas werken aan een volgende doel in het consult, als het voorgaande doel is bereikt. Daarnaast zijn niet alle doelen in ieder consult relevant!  </a:t>
            </a:r>
          </a:p>
          <a:p>
            <a:endParaRPr lang="nl-NL" b="0"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dirty="0">
                <a:solidFill>
                  <a:srgbClr val="0070C0"/>
                </a:solidFill>
              </a:rPr>
              <a:t>Ik begrijp waarom patiënt ongerust is: herhaal de hulpvraag bij de start van de beleidsfase, koppel je bevindingen en inzichten specifiek aan deze hulpvraag. (bijv. ‘u bent bang dat uw hart niet goed is, net zoals uw vader. Bij mijn onderzoek klopt het hart sterk en regelmatig, uw bloeddruk is uitstekend.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dirty="0">
                <a:solidFill>
                  <a:srgbClr val="0070C0"/>
                </a:solidFill>
              </a:rPr>
              <a:t>Doel: Patiënt gelooft dat het niet ernstig is: check nadrukkelijk of de informatie geruststellend werkt, of dat patiënt nog andere informatie nodig heeft. Pas als de ongerustheid/angst afneemt kan patiënt zich openstellen voor de verdere informatie.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dirty="0">
                <a:solidFill>
                  <a:srgbClr val="0070C0"/>
                </a:solidFill>
              </a:rPr>
              <a:t>Doel: Patiënt weet wat het wel is: ‘maar dokter wat is het dan </a:t>
            </a:r>
            <a:r>
              <a:rPr lang="nl-NL" sz="1200" dirty="0" err="1">
                <a:solidFill>
                  <a:srgbClr val="0070C0"/>
                </a:solidFill>
              </a:rPr>
              <a:t>wèl</a:t>
            </a:r>
            <a:r>
              <a:rPr lang="nl-NL" sz="1200" dirty="0">
                <a:solidFill>
                  <a:srgbClr val="0070C0"/>
                </a:solidFill>
              </a:rPr>
              <a:t>?’ Parkeer de vraag zo mogelijk tot aandachtspunt 2 optimaal is afgehandeld. Geef zo mogelijk een verklaring voor de klachten (u ervaart spierpijn als ik druk op de borstkas, waarschijnlijk komt de pijn van uw spieren). Als er geen heldere verklaring is kan het al voldoende zijn om te ‘normaliseren’: het komt heel vaak voor dat we als dokters geen afwijkingen vinden (zie ook onderwijs bouwstenen bij SOLK)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1200" dirty="0">
                <a:solidFill>
                  <a:srgbClr val="0070C0"/>
                </a:solidFill>
              </a:rPr>
              <a:t>Doel: Patiënt gelooft dat het over gaat</a:t>
            </a:r>
            <a:r>
              <a:rPr lang="en-US" sz="1200" dirty="0">
                <a:solidFill>
                  <a:srgbClr val="0070C0"/>
                </a:solidFill>
              </a:rPr>
              <a:t>: </a:t>
            </a:r>
            <a:r>
              <a:rPr lang="en-US" sz="1200" dirty="0" err="1">
                <a:solidFill>
                  <a:srgbClr val="0070C0"/>
                </a:solidFill>
              </a:rPr>
              <a:t>schets</a:t>
            </a:r>
            <a:r>
              <a:rPr lang="en-US" sz="1200" dirty="0">
                <a:solidFill>
                  <a:srgbClr val="0070C0"/>
                </a:solidFill>
              </a:rPr>
              <a:t> de prognose </a:t>
            </a:r>
            <a:r>
              <a:rPr lang="en-US" sz="1200" dirty="0" err="1">
                <a:solidFill>
                  <a:srgbClr val="0070C0"/>
                </a:solidFill>
              </a:rPr>
              <a:t>zoals</a:t>
            </a:r>
            <a:r>
              <a:rPr lang="en-US" sz="1200" dirty="0">
                <a:solidFill>
                  <a:srgbClr val="0070C0"/>
                </a:solidFill>
              </a:rPr>
              <a:t> je </a:t>
            </a:r>
            <a:r>
              <a:rPr lang="en-US" sz="1200" dirty="0" err="1">
                <a:solidFill>
                  <a:srgbClr val="0070C0"/>
                </a:solidFill>
              </a:rPr>
              <a:t>dit</a:t>
            </a:r>
            <a:r>
              <a:rPr lang="en-US" sz="1200" dirty="0">
                <a:solidFill>
                  <a:srgbClr val="0070C0"/>
                </a:solidFill>
              </a:rPr>
              <a:t> </a:t>
            </a:r>
            <a:r>
              <a:rPr lang="en-US" sz="1200" dirty="0" err="1">
                <a:solidFill>
                  <a:srgbClr val="0070C0"/>
                </a:solidFill>
              </a:rPr>
              <a:t>inschat</a:t>
            </a:r>
            <a:r>
              <a:rPr lang="en-US" sz="1200" dirty="0">
                <a:solidFill>
                  <a:srgbClr val="0070C0"/>
                </a:solidFill>
              </a:rPr>
              <a:t> </a:t>
            </a:r>
            <a:r>
              <a:rPr lang="en-US" sz="1200" dirty="0" err="1">
                <a:solidFill>
                  <a:srgbClr val="0070C0"/>
                </a:solidFill>
              </a:rPr>
              <a:t>realistisch</a:t>
            </a:r>
            <a:r>
              <a:rPr lang="en-US" sz="1200" dirty="0">
                <a:solidFill>
                  <a:srgbClr val="0070C0"/>
                </a:solidFill>
              </a:rPr>
              <a:t> </a:t>
            </a:r>
            <a:r>
              <a:rPr lang="en-US" sz="1200" dirty="0" err="1">
                <a:solidFill>
                  <a:srgbClr val="0070C0"/>
                </a:solidFill>
              </a:rPr>
              <a:t>en</a:t>
            </a:r>
            <a:r>
              <a:rPr lang="en-US" sz="1200" dirty="0">
                <a:solidFill>
                  <a:srgbClr val="0070C0"/>
                </a:solidFill>
              </a:rPr>
              <a:t> </a:t>
            </a:r>
            <a:r>
              <a:rPr lang="en-US" sz="1200" dirty="0" err="1">
                <a:solidFill>
                  <a:srgbClr val="0070C0"/>
                </a:solidFill>
              </a:rPr>
              <a:t>vraag</a:t>
            </a:r>
            <a:r>
              <a:rPr lang="en-US" sz="1200" dirty="0">
                <a:solidFill>
                  <a:srgbClr val="0070C0"/>
                </a:solidFill>
              </a:rPr>
              <a:t> </a:t>
            </a:r>
            <a:r>
              <a:rPr lang="en-US" sz="1200" dirty="0" err="1">
                <a:solidFill>
                  <a:srgbClr val="0070C0"/>
                </a:solidFill>
              </a:rPr>
              <a:t>naar</a:t>
            </a:r>
            <a:r>
              <a:rPr lang="en-US" sz="1200" dirty="0">
                <a:solidFill>
                  <a:srgbClr val="0070C0"/>
                </a:solidFill>
              </a:rPr>
              <a:t> het effect van die </a:t>
            </a:r>
            <a:r>
              <a:rPr lang="en-US" sz="1200" dirty="0" err="1">
                <a:solidFill>
                  <a:srgbClr val="0070C0"/>
                </a:solidFill>
              </a:rPr>
              <a:t>informatie</a:t>
            </a:r>
            <a:endParaRPr lang="nl-NL" sz="1200" dirty="0">
              <a:solidFill>
                <a:srgbClr val="0070C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chemeClr val="accent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200" dirty="0">
              <a:solidFill>
                <a:srgbClr val="0070C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70C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200" dirty="0">
              <a:solidFill>
                <a:srgbClr val="0070C0"/>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rgbClr val="0070C0"/>
              </a:solidFill>
            </a:endParaRPr>
          </a:p>
          <a:p>
            <a:pPr marL="228600" indent="-228600">
              <a:buFont typeface="+mj-lt"/>
              <a:buAutoNum type="arabicPeriod"/>
            </a:pPr>
            <a:endParaRPr lang="nl-NL" b="0" i="0" dirty="0"/>
          </a:p>
          <a:p>
            <a:endParaRPr lang="nl-NL" b="0" i="0" dirty="0"/>
          </a:p>
          <a:p>
            <a:endParaRPr lang="nl-NL" b="0" i="0" dirty="0"/>
          </a:p>
        </p:txBody>
      </p:sp>
    </p:spTree>
    <p:extLst>
      <p:ext uri="{BB962C8B-B14F-4D97-AF65-F5344CB8AC3E}">
        <p14:creationId xmlns:p14="http://schemas.microsoft.com/office/powerpoint/2010/main" val="136348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xmlns=""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xmlns=""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35FD068-5D7E-964A-9EDA-14AE52E5BE7A}" type="datetimeFigureOut">
              <a:rPr lang="nl-NL" smtClean="0"/>
              <a:t>27/06/22</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86DE9C-798C-D84D-B9D6-190B317B05A3}" type="slidenum">
              <a:rPr lang="nl-NL" smtClean="0"/>
              <a:t>‹#›</a:t>
            </a:fld>
            <a:endParaRPr lang="nl-NL"/>
          </a:p>
        </p:txBody>
      </p:sp>
    </p:spTree>
    <p:extLst>
      <p:ext uri="{BB962C8B-B14F-4D97-AF65-F5344CB8AC3E}">
        <p14:creationId xmlns:p14="http://schemas.microsoft.com/office/powerpoint/2010/main" val="11949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4A281-6E34-4B6F-A621-B919BFF19527}" type="datetimeFigureOut">
              <a:rPr lang="nl-BE" smtClean="0"/>
              <a:t>27/06/22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AA950944-CA20-4FA3-A47C-69A4955CF112}" type="slidenum">
              <a:rPr lang="nl-BE" smtClean="0"/>
              <a:t>‹#›</a:t>
            </a:fld>
            <a:endParaRPr lang="nl-BE"/>
          </a:p>
        </p:txBody>
      </p:sp>
    </p:spTree>
    <p:extLst>
      <p:ext uri="{BB962C8B-B14F-4D97-AF65-F5344CB8AC3E}">
        <p14:creationId xmlns:p14="http://schemas.microsoft.com/office/powerpoint/2010/main" val="47966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xmlns=""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xmlns=""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xmlns="" id="{1A6CEDF9-8401-43A2-A4AB-0E7332B8A3EF}"/>
              </a:ext>
            </a:extLst>
          </p:cNvPr>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 id="214748368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5" Type="http://schemas.openxmlformats.org/officeDocument/2006/relationships/image" Target="../media/image27.tif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5" Type="http://schemas.openxmlformats.org/officeDocument/2006/relationships/image" Target="../media/image30.tiff"/><Relationship Id="rId6" Type="http://schemas.openxmlformats.org/officeDocument/2006/relationships/image" Target="../media/image31.tif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B27C79-C680-4A7F-8DF6-D93FA9B640E9}"/>
              </a:ext>
            </a:extLst>
          </p:cNvPr>
          <p:cNvSpPr>
            <a:spLocks noGrp="1"/>
          </p:cNvSpPr>
          <p:nvPr>
            <p:ph type="ctrTitle"/>
          </p:nvPr>
        </p:nvSpPr>
        <p:spPr>
          <a:xfrm>
            <a:off x="653143" y="-528319"/>
            <a:ext cx="10776857" cy="3312159"/>
          </a:xfrm>
        </p:spPr>
        <p:txBody>
          <a:bodyPr>
            <a:normAutofit/>
          </a:bodyPr>
          <a:lstStyle/>
          <a:p>
            <a:pPr algn="ctr"/>
            <a:r>
              <a:rPr lang="en-US" sz="4000" dirty="0" err="1">
                <a:solidFill>
                  <a:schemeClr val="tx1"/>
                </a:solidFill>
              </a:rPr>
              <a:t>Effectief</a:t>
            </a:r>
            <a:r>
              <a:rPr lang="en-US" sz="4000" dirty="0">
                <a:solidFill>
                  <a:schemeClr val="tx1"/>
                </a:solidFill>
              </a:rPr>
              <a:t> </a:t>
            </a:r>
            <a:r>
              <a:rPr lang="en-US" sz="4000" dirty="0" err="1">
                <a:solidFill>
                  <a:schemeClr val="tx1"/>
                </a:solidFill>
              </a:rPr>
              <a:t>geruststellen</a:t>
            </a:r>
            <a:r>
              <a:rPr lang="en-US" sz="4000" dirty="0">
                <a:solidFill>
                  <a:schemeClr val="tx1"/>
                </a:solidFill>
              </a:rPr>
              <a:t/>
            </a:r>
            <a:br>
              <a:rPr lang="en-US" sz="4000" dirty="0">
                <a:solidFill>
                  <a:schemeClr val="tx1"/>
                </a:solidFill>
              </a:rPr>
            </a:br>
            <a:r>
              <a:rPr lang="en-US" sz="1800" dirty="0"/>
              <a:t/>
            </a:r>
            <a:br>
              <a:rPr lang="en-US" sz="1800" dirty="0"/>
            </a:br>
            <a:r>
              <a:rPr lang="nl-NL" sz="1800" dirty="0">
                <a:solidFill>
                  <a:schemeClr val="tx1"/>
                </a:solidFill>
              </a:rPr>
              <a:t>(op basis van onderzoek en </a:t>
            </a:r>
            <a:r>
              <a:rPr lang="nl-NL" sz="1800" dirty="0" err="1">
                <a:solidFill>
                  <a:schemeClr val="tx1"/>
                </a:solidFill>
              </a:rPr>
              <a:t>onderwijsmaterial</a:t>
            </a:r>
            <a:r>
              <a:rPr lang="nl-NL" sz="1800" dirty="0">
                <a:solidFill>
                  <a:schemeClr val="tx1"/>
                </a:solidFill>
              </a:rPr>
              <a:t> Huisartsenopleiding Maastricht/Esther </a:t>
            </a:r>
            <a:r>
              <a:rPr lang="nl-NL" sz="1800" dirty="0" err="1">
                <a:solidFill>
                  <a:schemeClr val="tx1"/>
                </a:solidFill>
              </a:rPr>
              <a:t>Giroldi</a:t>
            </a:r>
            <a:r>
              <a:rPr lang="nl-NL" sz="1800" dirty="0">
                <a:solidFill>
                  <a:schemeClr val="tx1"/>
                </a:solidFill>
              </a:rPr>
              <a:t>)</a:t>
            </a:r>
            <a:endParaRPr lang="nl-NL" sz="1800" i="1" dirty="0"/>
          </a:p>
        </p:txBody>
      </p:sp>
      <p:sp>
        <p:nvSpPr>
          <p:cNvPr id="4" name="Tijdelijke aanduiding voor voettekst 3">
            <a:extLst>
              <a:ext uri="{FF2B5EF4-FFF2-40B4-BE49-F238E27FC236}">
                <a16:creationId xmlns:a16="http://schemas.microsoft.com/office/drawing/2014/main" xmlns="" id="{E6950766-2EC4-9742-AC59-73986D09C5FA}"/>
              </a:ext>
            </a:extLst>
          </p:cNvPr>
          <p:cNvSpPr txBox="1">
            <a:spLocks/>
          </p:cNvSpPr>
          <p:nvPr/>
        </p:nvSpPr>
        <p:spPr>
          <a:xfrm>
            <a:off x="0" y="0"/>
            <a:ext cx="4114800" cy="6477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‘geruststellen’ </a:t>
            </a:r>
          </a:p>
          <a:p>
            <a:r>
              <a:rPr lang="nl-NL" dirty="0" err="1"/>
              <a:t>HOVUmc</a:t>
            </a:r>
            <a:endParaRPr lang="nl-NL" dirty="0"/>
          </a:p>
        </p:txBody>
      </p:sp>
      <p:sp>
        <p:nvSpPr>
          <p:cNvPr id="6" name="Tekstvak 5">
            <a:extLst>
              <a:ext uri="{FF2B5EF4-FFF2-40B4-BE49-F238E27FC236}">
                <a16:creationId xmlns:a16="http://schemas.microsoft.com/office/drawing/2014/main" xmlns="" id="{D6839566-AD25-3F4B-B6C5-682C92A7C397}"/>
              </a:ext>
            </a:extLst>
          </p:cNvPr>
          <p:cNvSpPr txBox="1"/>
          <p:nvPr/>
        </p:nvSpPr>
        <p:spPr>
          <a:xfrm>
            <a:off x="5554133" y="5181600"/>
            <a:ext cx="184731" cy="369332"/>
          </a:xfrm>
          <a:prstGeom prst="rect">
            <a:avLst/>
          </a:prstGeom>
          <a:noFill/>
        </p:spPr>
        <p:txBody>
          <a:bodyPr wrap="none" rtlCol="0">
            <a:spAutoFit/>
          </a:bodyPr>
          <a:lstStyle/>
          <a:p>
            <a:endParaRPr lang="nl-NL" dirty="0"/>
          </a:p>
        </p:txBody>
      </p:sp>
      <p:pic>
        <p:nvPicPr>
          <p:cNvPr id="3" name="Afbeelding 2">
            <a:extLst>
              <a:ext uri="{FF2B5EF4-FFF2-40B4-BE49-F238E27FC236}">
                <a16:creationId xmlns:a16="http://schemas.microsoft.com/office/drawing/2014/main" xmlns="" id="{68EF8F79-3E6A-B047-96F6-D18308DD1463}"/>
              </a:ext>
            </a:extLst>
          </p:cNvPr>
          <p:cNvPicPr>
            <a:picLocks noChangeAspect="1"/>
          </p:cNvPicPr>
          <p:nvPr/>
        </p:nvPicPr>
        <p:blipFill>
          <a:blip r:embed="rId3"/>
          <a:stretch>
            <a:fillRect/>
          </a:stretch>
        </p:blipFill>
        <p:spPr>
          <a:xfrm>
            <a:off x="3698240" y="3152546"/>
            <a:ext cx="4080510" cy="2925649"/>
          </a:xfrm>
          <a:prstGeom prst="rect">
            <a:avLst/>
          </a:prstGeom>
        </p:spPr>
      </p:pic>
    </p:spTree>
    <p:extLst>
      <p:ext uri="{BB962C8B-B14F-4D97-AF65-F5344CB8AC3E}">
        <p14:creationId xmlns:p14="http://schemas.microsoft.com/office/powerpoint/2010/main" val="40575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6"/>
          <p:cNvSpPr>
            <a:spLocks noChangeArrowheads="1"/>
          </p:cNvSpPr>
          <p:nvPr/>
        </p:nvSpPr>
        <p:spPr bwMode="auto">
          <a:xfrm>
            <a:off x="8282642" y="695752"/>
            <a:ext cx="647700" cy="4893491"/>
          </a:xfrm>
          <a:prstGeom prst="downArrow">
            <a:avLst>
              <a:gd name="adj1" fmla="val 50000"/>
              <a:gd name="adj2" fmla="val 194547"/>
            </a:avLst>
          </a:prstGeom>
          <a:solidFill>
            <a:schemeClr val="bg1">
              <a:lumMod val="65000"/>
            </a:schemeClr>
          </a:solidFill>
          <a:ln w="9525" cap="rnd">
            <a:solidFill>
              <a:schemeClr val="bg1"/>
            </a:solidFill>
            <a:prstDash val="sysDot"/>
            <a:miter lim="800000"/>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6" name="AutoShape 38"/>
          <p:cNvSpPr>
            <a:spLocks noChangeArrowheads="1"/>
          </p:cNvSpPr>
          <p:nvPr/>
        </p:nvSpPr>
        <p:spPr bwMode="auto">
          <a:xfrm>
            <a:off x="5733339" y="1196754"/>
            <a:ext cx="647700" cy="4392489"/>
          </a:xfrm>
          <a:prstGeom prst="downArrow">
            <a:avLst>
              <a:gd name="adj1" fmla="val 50000"/>
              <a:gd name="adj2" fmla="val 158456"/>
            </a:avLst>
          </a:prstGeom>
          <a:solidFill>
            <a:srgbClr val="0070C0"/>
          </a:solidFill>
          <a:ln w="9525" cap="rnd">
            <a:solidFill>
              <a:schemeClr val="bg1"/>
            </a:solidFill>
            <a:prstDash val="sysDot"/>
            <a:miter lim="800000"/>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solidFill>
                <a:srgbClr val="0070C0"/>
              </a:solidFill>
            </a:endParaRPr>
          </a:p>
        </p:txBody>
      </p:sp>
      <p:sp>
        <p:nvSpPr>
          <p:cNvPr id="6" name="Rectangle 5">
            <a:hlinkClick r:id="" action="ppaction://noaction"/>
          </p:cNvPr>
          <p:cNvSpPr/>
          <p:nvPr/>
        </p:nvSpPr>
        <p:spPr>
          <a:xfrm>
            <a:off x="5259800" y="1280217"/>
            <a:ext cx="1561899" cy="72008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solidFill>
                  <a:srgbClr val="0070C0"/>
                </a:solidFill>
              </a:rPr>
              <a:t>Ik begrijp waarom patiënt ongerust is</a:t>
            </a:r>
            <a:endParaRPr lang="en-US" sz="1400" dirty="0">
              <a:solidFill>
                <a:srgbClr val="0070C0"/>
              </a:solidFill>
            </a:endParaRPr>
          </a:p>
        </p:txBody>
      </p:sp>
      <p:sp>
        <p:nvSpPr>
          <p:cNvPr id="7" name="Rectangle 6">
            <a:hlinkClick r:id="" action="ppaction://noaction"/>
          </p:cNvPr>
          <p:cNvSpPr/>
          <p:nvPr/>
        </p:nvSpPr>
        <p:spPr>
          <a:xfrm>
            <a:off x="5259799" y="2066547"/>
            <a:ext cx="1541012" cy="723723"/>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Patiënt gelooft dat het niet ernstig is</a:t>
            </a:r>
            <a:endParaRPr lang="en-US" sz="1400" dirty="0">
              <a:solidFill>
                <a:srgbClr val="0070C0"/>
              </a:solidFill>
            </a:endParaRPr>
          </a:p>
        </p:txBody>
      </p:sp>
      <p:sp>
        <p:nvSpPr>
          <p:cNvPr id="8" name="Rectangle 7">
            <a:hlinkClick r:id="" action="ppaction://noaction"/>
          </p:cNvPr>
          <p:cNvSpPr/>
          <p:nvPr/>
        </p:nvSpPr>
        <p:spPr>
          <a:xfrm>
            <a:off x="5266583" y="2854527"/>
            <a:ext cx="1537100" cy="70321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Patiënt weet wat het wel is</a:t>
            </a:r>
            <a:endParaRPr lang="en-US" sz="1400" dirty="0">
              <a:solidFill>
                <a:schemeClr val="accent1"/>
              </a:solidFill>
            </a:endParaRPr>
          </a:p>
        </p:txBody>
      </p:sp>
      <p:sp>
        <p:nvSpPr>
          <p:cNvPr id="9" name="Rectangle 8">
            <a:hlinkClick r:id="" action="ppaction://noaction"/>
          </p:cNvPr>
          <p:cNvSpPr/>
          <p:nvPr/>
        </p:nvSpPr>
        <p:spPr>
          <a:xfrm>
            <a:off x="5266583" y="3645025"/>
            <a:ext cx="1530319" cy="72008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Patiënt gelooft dat het over gaat</a:t>
            </a:r>
            <a:endParaRPr lang="en-US" sz="1400" dirty="0">
              <a:solidFill>
                <a:srgbClr val="0070C0"/>
              </a:solidFill>
            </a:endParaRPr>
          </a:p>
        </p:txBody>
      </p:sp>
      <p:sp>
        <p:nvSpPr>
          <p:cNvPr id="13" name="Rounded Rectangle 12"/>
          <p:cNvSpPr/>
          <p:nvPr/>
        </p:nvSpPr>
        <p:spPr>
          <a:xfrm>
            <a:off x="2495602" y="370902"/>
            <a:ext cx="6912769" cy="521834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utoShape 26"/>
          <p:cNvSpPr>
            <a:spLocks noChangeArrowheads="1"/>
          </p:cNvSpPr>
          <p:nvPr/>
        </p:nvSpPr>
        <p:spPr bwMode="auto">
          <a:xfrm>
            <a:off x="3171237" y="695752"/>
            <a:ext cx="647700" cy="4893491"/>
          </a:xfrm>
          <a:prstGeom prst="downArrow">
            <a:avLst>
              <a:gd name="adj1" fmla="val 50000"/>
              <a:gd name="adj2" fmla="val 194547"/>
            </a:avLst>
          </a:prstGeom>
          <a:solidFill>
            <a:schemeClr val="bg1">
              <a:lumMod val="65000"/>
            </a:schemeClr>
          </a:solidFill>
          <a:ln w="9525" cap="rnd">
            <a:solidFill>
              <a:schemeClr val="bg1"/>
            </a:solidFill>
            <a:prstDash val="sysDot"/>
            <a:miter lim="800000"/>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17" name="Rectangle 16">
            <a:hlinkClick r:id="" action="ppaction://noaction"/>
          </p:cNvPr>
          <p:cNvSpPr/>
          <p:nvPr/>
        </p:nvSpPr>
        <p:spPr>
          <a:xfrm>
            <a:off x="2814795" y="418753"/>
            <a:ext cx="2335576" cy="307777"/>
          </a:xfrm>
          <a:prstGeom prst="rect">
            <a:avLst/>
          </a:prstGeom>
        </p:spPr>
        <p:txBody>
          <a:bodyPr wrap="none">
            <a:spAutoFit/>
          </a:bodyPr>
          <a:lstStyle/>
          <a:p>
            <a:pPr algn="ctr"/>
            <a:r>
              <a:rPr lang="nl-NL" sz="1400" dirty="0">
                <a:solidFill>
                  <a:schemeClr val="tx1">
                    <a:lumMod val="50000"/>
                    <a:lumOff val="50000"/>
                  </a:schemeClr>
                </a:solidFill>
              </a:rPr>
              <a:t>Vertrouwen in onze relatie</a:t>
            </a:r>
            <a:endParaRPr lang="en-US" sz="1400" dirty="0">
              <a:solidFill>
                <a:schemeClr val="tx1">
                  <a:lumMod val="50000"/>
                  <a:lumOff val="50000"/>
                </a:schemeClr>
              </a:solidFill>
            </a:endParaRPr>
          </a:p>
        </p:txBody>
      </p:sp>
      <p:sp>
        <p:nvSpPr>
          <p:cNvPr id="18" name="Rectangle 17">
            <a:hlinkClick r:id="" action="ppaction://noaction"/>
          </p:cNvPr>
          <p:cNvSpPr/>
          <p:nvPr/>
        </p:nvSpPr>
        <p:spPr>
          <a:xfrm>
            <a:off x="5971256" y="387975"/>
            <a:ext cx="3242875" cy="307777"/>
          </a:xfrm>
          <a:prstGeom prst="rect">
            <a:avLst/>
          </a:prstGeom>
        </p:spPr>
        <p:txBody>
          <a:bodyPr wrap="none">
            <a:spAutoFit/>
          </a:bodyPr>
          <a:lstStyle/>
          <a:p>
            <a:pPr algn="ctr"/>
            <a:r>
              <a:rPr lang="nl-NL" sz="1400" dirty="0"/>
              <a:t>             </a:t>
            </a:r>
            <a:r>
              <a:rPr lang="nl-NL" sz="1400" dirty="0">
                <a:solidFill>
                  <a:schemeClr val="tx1">
                    <a:lumMod val="50000"/>
                    <a:lumOff val="50000"/>
                  </a:schemeClr>
                </a:solidFill>
              </a:rPr>
              <a:t>Vertrouwen in mijn expertise</a:t>
            </a:r>
            <a:endParaRPr lang="en-US" sz="1400" dirty="0">
              <a:solidFill>
                <a:schemeClr val="tx1">
                  <a:lumMod val="50000"/>
                  <a:lumOff val="50000"/>
                </a:schemeClr>
              </a:solidFill>
            </a:endParaRPr>
          </a:p>
        </p:txBody>
      </p:sp>
      <p:sp>
        <p:nvSpPr>
          <p:cNvPr id="22" name="Line 30"/>
          <p:cNvSpPr>
            <a:spLocks noChangeShapeType="1"/>
          </p:cNvSpPr>
          <p:nvPr/>
        </p:nvSpPr>
        <p:spPr bwMode="auto">
          <a:xfrm flipH="1" flipV="1">
            <a:off x="6821698" y="2790270"/>
            <a:ext cx="354423" cy="350699"/>
          </a:xfrm>
          <a:prstGeom prst="line">
            <a:avLst/>
          </a:prstGeom>
          <a:noFill/>
          <a:ln w="28575">
            <a:solidFill>
              <a:srgbClr val="0070C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3" name="Line 30"/>
          <p:cNvSpPr>
            <a:spLocks noChangeShapeType="1"/>
          </p:cNvSpPr>
          <p:nvPr/>
        </p:nvSpPr>
        <p:spPr bwMode="auto">
          <a:xfrm flipH="1">
            <a:off x="6796902" y="3206131"/>
            <a:ext cx="324025" cy="0"/>
          </a:xfrm>
          <a:prstGeom prst="line">
            <a:avLst/>
          </a:prstGeom>
          <a:noFill/>
          <a:ln w="28575">
            <a:solidFill>
              <a:srgbClr val="0070C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4" name="Line 30"/>
          <p:cNvSpPr>
            <a:spLocks noChangeShapeType="1"/>
          </p:cNvSpPr>
          <p:nvPr/>
        </p:nvSpPr>
        <p:spPr bwMode="auto">
          <a:xfrm flipH="1">
            <a:off x="6784749" y="3429000"/>
            <a:ext cx="391371" cy="216024"/>
          </a:xfrm>
          <a:prstGeom prst="line">
            <a:avLst/>
          </a:prstGeom>
          <a:noFill/>
          <a:ln w="28575">
            <a:solidFill>
              <a:srgbClr val="0070C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25" name="Oval 24">
            <a:hlinkClick r:id="" action="ppaction://noaction"/>
          </p:cNvPr>
          <p:cNvSpPr>
            <a:spLocks noChangeArrowheads="1"/>
          </p:cNvSpPr>
          <p:nvPr/>
        </p:nvSpPr>
        <p:spPr bwMode="auto">
          <a:xfrm>
            <a:off x="7139747" y="2875203"/>
            <a:ext cx="1257495" cy="724119"/>
          </a:xfrm>
          <a:prstGeom prst="ellipse">
            <a:avLst/>
          </a:prstGeom>
          <a:solidFill>
            <a:srgbClr val="FFFFFF"/>
          </a:solidFill>
          <a:ln w="28575" algn="ctr">
            <a:solidFill>
              <a:srgbClr val="0070C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r>
              <a:rPr lang="nl-NL" sz="1200" dirty="0">
                <a:solidFill>
                  <a:srgbClr val="0070C0"/>
                </a:solidFill>
                <a:latin typeface="Calibri"/>
              </a:rPr>
              <a:t>Patiënt</a:t>
            </a:r>
            <a:r>
              <a:rPr lang="nl-NL" altLang="en-US" sz="1200" dirty="0">
                <a:solidFill>
                  <a:srgbClr val="0070C0"/>
                </a:solidFill>
                <a:latin typeface="+mj-lt"/>
              </a:rPr>
              <a:t> begrijpt </a:t>
            </a:r>
          </a:p>
          <a:p>
            <a:pPr algn="ctr" eaLnBrk="0" hangingPunct="0"/>
            <a:r>
              <a:rPr lang="nl-NL" altLang="en-US" sz="1200" dirty="0">
                <a:solidFill>
                  <a:srgbClr val="0070C0"/>
                </a:solidFill>
                <a:latin typeface="+mj-lt"/>
              </a:rPr>
              <a:t>wat ik zeg</a:t>
            </a:r>
            <a:endParaRPr lang="en-US" altLang="en-US" sz="1200" dirty="0">
              <a:solidFill>
                <a:srgbClr val="0070C0"/>
              </a:solidFill>
              <a:latin typeface="+mj-lt"/>
            </a:endParaRPr>
          </a:p>
        </p:txBody>
      </p:sp>
      <p:sp>
        <p:nvSpPr>
          <p:cNvPr id="2" name="TextBox 1"/>
          <p:cNvSpPr txBox="1"/>
          <p:nvPr/>
        </p:nvSpPr>
        <p:spPr>
          <a:xfrm>
            <a:off x="3910575" y="-17831"/>
            <a:ext cx="5780472" cy="400110"/>
          </a:xfrm>
          <a:prstGeom prst="rect">
            <a:avLst/>
          </a:prstGeom>
          <a:noFill/>
        </p:spPr>
        <p:txBody>
          <a:bodyPr wrap="square" rtlCol="0">
            <a:spAutoFit/>
          </a:bodyPr>
          <a:lstStyle/>
          <a:p>
            <a:r>
              <a:rPr lang="nl-NL" sz="2000" b="1" dirty="0">
                <a:solidFill>
                  <a:srgbClr val="0070C0"/>
                </a:solidFill>
              </a:rPr>
              <a:t>Hoofddoelen in een geruststellend consult  </a:t>
            </a:r>
          </a:p>
        </p:txBody>
      </p:sp>
      <p:sp>
        <p:nvSpPr>
          <p:cNvPr id="3" name="Rounded Rectangle 2"/>
          <p:cNvSpPr/>
          <p:nvPr/>
        </p:nvSpPr>
        <p:spPr>
          <a:xfrm>
            <a:off x="2138547" y="5871756"/>
            <a:ext cx="282679" cy="144016"/>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2495600" y="6196662"/>
            <a:ext cx="792088" cy="369332"/>
          </a:xfrm>
          <a:prstGeom prst="rect">
            <a:avLst/>
          </a:prstGeom>
          <a:noFill/>
        </p:spPr>
        <p:txBody>
          <a:bodyPr wrap="square" rtlCol="0">
            <a:spAutoFit/>
          </a:bodyPr>
          <a:lstStyle/>
          <a:p>
            <a:endParaRPr lang="nl-NL" dirty="0"/>
          </a:p>
        </p:txBody>
      </p:sp>
      <p:sp>
        <p:nvSpPr>
          <p:cNvPr id="5" name="TextBox 4"/>
          <p:cNvSpPr txBox="1"/>
          <p:nvPr/>
        </p:nvSpPr>
        <p:spPr>
          <a:xfrm>
            <a:off x="2456323" y="5805265"/>
            <a:ext cx="2088232" cy="276999"/>
          </a:xfrm>
          <a:prstGeom prst="rect">
            <a:avLst/>
          </a:prstGeom>
          <a:noFill/>
        </p:spPr>
        <p:txBody>
          <a:bodyPr wrap="square" rtlCol="0">
            <a:spAutoFit/>
          </a:bodyPr>
          <a:lstStyle/>
          <a:p>
            <a:r>
              <a:rPr lang="nl-NL" sz="1200" b="1" dirty="0">
                <a:solidFill>
                  <a:schemeClr val="bg1">
                    <a:lumMod val="50000"/>
                  </a:schemeClr>
                </a:solidFill>
              </a:rPr>
              <a:t>= Emoties beïnvloeden </a:t>
            </a:r>
          </a:p>
        </p:txBody>
      </p:sp>
      <p:sp>
        <p:nvSpPr>
          <p:cNvPr id="28" name="Rounded Rectangle 27"/>
          <p:cNvSpPr/>
          <p:nvPr/>
        </p:nvSpPr>
        <p:spPr>
          <a:xfrm>
            <a:off x="2138547" y="6124655"/>
            <a:ext cx="282679" cy="14401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xtBox 28"/>
          <p:cNvSpPr txBox="1"/>
          <p:nvPr/>
        </p:nvSpPr>
        <p:spPr>
          <a:xfrm>
            <a:off x="2456324" y="6082265"/>
            <a:ext cx="3495661" cy="276999"/>
          </a:xfrm>
          <a:prstGeom prst="rect">
            <a:avLst/>
          </a:prstGeom>
          <a:noFill/>
        </p:spPr>
        <p:txBody>
          <a:bodyPr wrap="square" rtlCol="0">
            <a:spAutoFit/>
          </a:bodyPr>
          <a:lstStyle/>
          <a:p>
            <a:r>
              <a:rPr lang="nl-NL" sz="1200" b="1" dirty="0">
                <a:solidFill>
                  <a:srgbClr val="0070C0"/>
                </a:solidFill>
              </a:rPr>
              <a:t>= gedachten beïnvloeden</a:t>
            </a:r>
          </a:p>
        </p:txBody>
      </p:sp>
      <p:sp>
        <p:nvSpPr>
          <p:cNvPr id="10" name="Tekstvak 9">
            <a:extLst>
              <a:ext uri="{FF2B5EF4-FFF2-40B4-BE49-F238E27FC236}">
                <a16:creationId xmlns:a16="http://schemas.microsoft.com/office/drawing/2014/main" xmlns="" id="{C569F029-8EBF-314F-9734-6867DAE7833D}"/>
              </a:ext>
            </a:extLst>
          </p:cNvPr>
          <p:cNvSpPr txBox="1"/>
          <p:nvPr/>
        </p:nvSpPr>
        <p:spPr>
          <a:xfrm>
            <a:off x="568960" y="6502400"/>
            <a:ext cx="3297698" cy="230832"/>
          </a:xfrm>
          <a:prstGeom prst="rect">
            <a:avLst/>
          </a:prstGeom>
          <a:noFill/>
        </p:spPr>
        <p:txBody>
          <a:bodyPr wrap="none" rtlCol="0">
            <a:spAutoFit/>
          </a:bodyPr>
          <a:lstStyle/>
          <a:p>
            <a:r>
              <a:rPr lang="nl-NL" sz="900" dirty="0"/>
              <a:t>Presentatie ‘effectief geruststellen’- APC Onderwijs HOVU. </a:t>
            </a:r>
            <a:endParaRPr lang="nl-NL" dirty="0"/>
          </a:p>
        </p:txBody>
      </p:sp>
    </p:spTree>
    <p:extLst>
      <p:ext uri="{BB962C8B-B14F-4D97-AF65-F5344CB8AC3E}">
        <p14:creationId xmlns:p14="http://schemas.microsoft.com/office/powerpoint/2010/main" val="195832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052736"/>
            <a:ext cx="8219256" cy="1080864"/>
          </a:xfrm>
        </p:spPr>
        <p:txBody>
          <a:bodyPr>
            <a:normAutofit fontScale="90000"/>
          </a:bodyPr>
          <a:lstStyle/>
          <a:p>
            <a:pPr algn="ctr"/>
            <a:r>
              <a:rPr lang="en-GB" b="1" dirty="0" err="1">
                <a:solidFill>
                  <a:schemeClr val="tx1"/>
                </a:solidFill>
              </a:rPr>
              <a:t>Samenvatting</a:t>
            </a:r>
            <a:r>
              <a:rPr lang="en-GB" b="1" dirty="0">
                <a:solidFill>
                  <a:schemeClr val="tx1"/>
                </a:solidFill>
              </a:rPr>
              <a:t>: </a:t>
            </a:r>
            <a:r>
              <a:rPr lang="en-GB" b="1" dirty="0" err="1">
                <a:solidFill>
                  <a:schemeClr val="tx1"/>
                </a:solidFill>
              </a:rPr>
              <a:t>effectief</a:t>
            </a:r>
            <a:r>
              <a:rPr lang="en-GB" b="1" dirty="0">
                <a:solidFill>
                  <a:schemeClr val="tx1"/>
                </a:solidFill>
              </a:rPr>
              <a:t> </a:t>
            </a:r>
            <a:r>
              <a:rPr lang="en-GB" b="1" dirty="0" err="1">
                <a:solidFill>
                  <a:schemeClr val="tx1"/>
                </a:solidFill>
              </a:rPr>
              <a:t>geruststellen</a:t>
            </a:r>
            <a:endParaRPr lang="en-GB" b="1" dirty="0">
              <a:solidFill>
                <a:schemeClr val="tx1"/>
              </a:solidFill>
            </a:endParaRPr>
          </a:p>
        </p:txBody>
      </p:sp>
      <p:sp>
        <p:nvSpPr>
          <p:cNvPr id="3" name="Content Placeholder 2"/>
          <p:cNvSpPr>
            <a:spLocks noGrp="1"/>
          </p:cNvSpPr>
          <p:nvPr>
            <p:ph sz="quarter" idx="1"/>
          </p:nvPr>
        </p:nvSpPr>
        <p:spPr>
          <a:xfrm>
            <a:off x="2063552" y="1889760"/>
            <a:ext cx="8132440" cy="4165600"/>
          </a:xfrm>
        </p:spPr>
        <p:txBody>
          <a:bodyPr/>
          <a:lstStyle/>
          <a:p>
            <a:pPr marL="514350" indent="-514350">
              <a:buAutoNum type="arabicParenR"/>
            </a:pPr>
            <a:endParaRPr lang="nl-NL" b="1" dirty="0">
              <a:solidFill>
                <a:srgbClr val="00B0F0"/>
              </a:solidFill>
            </a:endParaRPr>
          </a:p>
          <a:p>
            <a:pPr marL="514350" indent="-514350">
              <a:buAutoNum type="arabicParenR"/>
            </a:pPr>
            <a:r>
              <a:rPr lang="nl-NL" b="1" dirty="0">
                <a:solidFill>
                  <a:srgbClr val="00B0F0"/>
                </a:solidFill>
              </a:rPr>
              <a:t>Emoties beïnvloeden</a:t>
            </a:r>
            <a:r>
              <a:rPr lang="nl-NL" dirty="0"/>
              <a:t>: vertrouwensrelatie en expertise arts.</a:t>
            </a:r>
          </a:p>
          <a:p>
            <a:pPr marL="514350" indent="-514350">
              <a:buAutoNum type="arabicParenR"/>
            </a:pPr>
            <a:r>
              <a:rPr lang="nl-NL" b="1" dirty="0">
                <a:solidFill>
                  <a:srgbClr val="00B0F0"/>
                </a:solidFill>
              </a:rPr>
              <a:t>Gedachten beïnvloeden: </a:t>
            </a:r>
            <a:r>
              <a:rPr lang="nl-NL" dirty="0"/>
              <a:t>er zijn vier soorten ongerustheid</a:t>
            </a:r>
          </a:p>
          <a:p>
            <a:pPr marL="788670" lvl="1" indent="-514350">
              <a:buAutoNum type="arabicParenR"/>
            </a:pPr>
            <a:r>
              <a:rPr lang="nl-NL" dirty="0"/>
              <a:t>Bang dat het iets ernstigs is</a:t>
            </a:r>
          </a:p>
          <a:p>
            <a:pPr marL="788670" lvl="1" indent="-514350">
              <a:buAutoNum type="arabicParenR"/>
            </a:pPr>
            <a:r>
              <a:rPr lang="nl-NL" dirty="0"/>
              <a:t>Klacht zal ernstige lichamelijke gevolgen hebben</a:t>
            </a:r>
          </a:p>
          <a:p>
            <a:pPr marL="788670" lvl="1" indent="-514350">
              <a:buAutoNum type="arabicParenR"/>
            </a:pPr>
            <a:r>
              <a:rPr lang="nl-NL" dirty="0"/>
              <a:t>Behandeling zal ernstige gevolgen hebben</a:t>
            </a:r>
          </a:p>
          <a:p>
            <a:pPr marL="788670" lvl="1" indent="-514350">
              <a:buAutoNum type="arabicParenR"/>
            </a:pPr>
            <a:r>
              <a:rPr lang="nl-NL" dirty="0"/>
              <a:t>Klacht zal hinder geven in dagelijks leven</a:t>
            </a:r>
          </a:p>
          <a:p>
            <a:pPr marL="788670" lvl="1" indent="-514350">
              <a:buAutoNum type="arabicParenR"/>
            </a:pPr>
            <a:endParaRPr lang="nl-NL" dirty="0"/>
          </a:p>
          <a:p>
            <a:pPr marL="788670" lvl="1" indent="-514350">
              <a:buAutoNum type="arabicParenR"/>
            </a:pPr>
            <a:endParaRPr lang="nl-NL" dirty="0"/>
          </a:p>
        </p:txBody>
      </p:sp>
      <p:sp>
        <p:nvSpPr>
          <p:cNvPr id="4" name="Tekstvak 3">
            <a:extLst>
              <a:ext uri="{FF2B5EF4-FFF2-40B4-BE49-F238E27FC236}">
                <a16:creationId xmlns:a16="http://schemas.microsoft.com/office/drawing/2014/main" xmlns="" id="{1FA20454-8D2D-4A45-AEF3-CE61A3CBFA5D}"/>
              </a:ext>
            </a:extLst>
          </p:cNvPr>
          <p:cNvSpPr txBox="1"/>
          <p:nvPr/>
        </p:nvSpPr>
        <p:spPr>
          <a:xfrm>
            <a:off x="1117600" y="6604084"/>
            <a:ext cx="3297698" cy="507831"/>
          </a:xfrm>
          <a:prstGeom prst="rect">
            <a:avLst/>
          </a:prstGeom>
          <a:noFill/>
        </p:spPr>
        <p:txBody>
          <a:bodyPr wrap="none" rtlCol="0">
            <a:spAutoFit/>
          </a:bodyPr>
          <a:lstStyle/>
          <a:p>
            <a:r>
              <a:rPr lang="nl-NL" sz="900" dirty="0"/>
              <a:t>Presentatie ‘effectief geruststellen’- APC Onderwijs HOVU. </a:t>
            </a:r>
          </a:p>
          <a:p>
            <a:endParaRPr lang="nl-NL" dirty="0"/>
          </a:p>
        </p:txBody>
      </p:sp>
    </p:spTree>
    <p:extLst>
      <p:ext uri="{BB962C8B-B14F-4D97-AF65-F5344CB8AC3E}">
        <p14:creationId xmlns:p14="http://schemas.microsoft.com/office/powerpoint/2010/main" val="358941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5DDF83-A390-024E-A807-44B82D6BF84C}"/>
              </a:ext>
            </a:extLst>
          </p:cNvPr>
          <p:cNvSpPr>
            <a:spLocks noGrp="1"/>
          </p:cNvSpPr>
          <p:nvPr>
            <p:ph type="title"/>
          </p:nvPr>
        </p:nvSpPr>
        <p:spPr/>
        <p:txBody>
          <a:bodyPr/>
          <a:lstStyle/>
          <a:p>
            <a:pPr algn="ctr"/>
            <a:r>
              <a:rPr lang="nl-NL" dirty="0"/>
              <a:t>En de eigen ongerustheid van de dokter?</a:t>
            </a:r>
          </a:p>
        </p:txBody>
      </p:sp>
      <p:sp>
        <p:nvSpPr>
          <p:cNvPr id="3" name="Tijdelijke aanduiding voor inhoud 2">
            <a:extLst>
              <a:ext uri="{FF2B5EF4-FFF2-40B4-BE49-F238E27FC236}">
                <a16:creationId xmlns:a16="http://schemas.microsoft.com/office/drawing/2014/main" xmlns="" id="{F36BE03E-CA82-FF45-A85C-CA7A673842B9}"/>
              </a:ext>
            </a:extLst>
          </p:cNvPr>
          <p:cNvSpPr>
            <a:spLocks noGrp="1"/>
          </p:cNvSpPr>
          <p:nvPr>
            <p:ph sz="half" idx="2"/>
          </p:nvPr>
        </p:nvSpPr>
        <p:spPr/>
        <p:txBody>
          <a:bodyPr/>
          <a:lstStyle/>
          <a:p>
            <a:pPr marL="457200" indent="-457200">
              <a:buFont typeface="+mj-lt"/>
              <a:buAutoNum type="arabicPeriod"/>
            </a:pPr>
            <a:r>
              <a:rPr lang="nl-NL" dirty="0"/>
              <a:t>Gaat het om iets waar jij persoonlijk onzeker over bent, en is dit ook relevant in het kader van je taak als huisarts in dit consult?</a:t>
            </a:r>
          </a:p>
          <a:p>
            <a:pPr marL="457200" indent="-457200">
              <a:buFont typeface="+mj-lt"/>
              <a:buAutoNum type="arabicPeriod"/>
            </a:pPr>
            <a:r>
              <a:rPr lang="nl-NL" dirty="0"/>
              <a:t>Gaat het om onzekerheid die eigenlijk voor 'alle dokters' kan gelden ('deze vraag kunnen wij als dokters eigenlijk niet beantwoorden')</a:t>
            </a:r>
          </a:p>
          <a:p>
            <a:pPr marL="457200" indent="-457200">
              <a:buFont typeface="+mj-lt"/>
              <a:buAutoNum type="arabicPeriod"/>
            </a:pPr>
            <a:r>
              <a:rPr lang="nl-NL" dirty="0"/>
              <a:t>Gaat het om onzekerheid van de patiënt die op jou van invloed is, en kun je dit scheiden?</a:t>
            </a:r>
          </a:p>
          <a:p>
            <a:endParaRPr lang="nl-NL" dirty="0"/>
          </a:p>
        </p:txBody>
      </p:sp>
      <p:sp>
        <p:nvSpPr>
          <p:cNvPr id="4" name="Tijdelijke aanduiding voor voettekst 3">
            <a:extLst>
              <a:ext uri="{FF2B5EF4-FFF2-40B4-BE49-F238E27FC236}">
                <a16:creationId xmlns:a16="http://schemas.microsoft.com/office/drawing/2014/main" xmlns="" id="{D65275B3-EA54-8342-AA5A-040AD983056C}"/>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a:t>
            </a:r>
          </a:p>
        </p:txBody>
      </p:sp>
    </p:spTree>
    <p:extLst>
      <p:ext uri="{BB962C8B-B14F-4D97-AF65-F5344CB8AC3E}">
        <p14:creationId xmlns:p14="http://schemas.microsoft.com/office/powerpoint/2010/main" val="152893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a:lstStyle/>
          <a:p>
            <a:pPr algn="ctr"/>
            <a:r>
              <a:rPr lang="nl-NL" dirty="0">
                <a:solidFill>
                  <a:schemeClr val="tx1"/>
                </a:solidFill>
              </a:rPr>
              <a:t>Afsluiting</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a:lstStyle/>
          <a:p>
            <a:r>
              <a:rPr lang="nl-NL" sz="2400" dirty="0"/>
              <a:t>Eigen ontwikkelpunt over ‘geruststellen’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xmlns="" id="{CA1B3823-110A-4F46-BB0B-C63A88688D1E}"/>
              </a:ext>
            </a:extLst>
          </p:cNvPr>
          <p:cNvSpPr>
            <a:spLocks noGrp="1"/>
          </p:cNvSpPr>
          <p:nvPr>
            <p:ph type="ftr" sz="quarter" idx="11"/>
          </p:nvPr>
        </p:nvSpPr>
        <p:spPr/>
        <p:txBody>
          <a:bodyPr/>
          <a:lstStyle/>
          <a:p>
            <a:r>
              <a:rPr lang="nl-NL" dirty="0"/>
              <a:t>Presentatie ‘effectief geruststellen’- APC Onderwijs </a:t>
            </a:r>
            <a:r>
              <a:rPr lang="nl-NL" dirty="0" err="1"/>
              <a:t>HOVUmc</a:t>
            </a:r>
            <a:endParaRPr lang="nl-NL" dirty="0"/>
          </a:p>
        </p:txBody>
      </p:sp>
    </p:spTree>
    <p:extLst>
      <p:ext uri="{BB962C8B-B14F-4D97-AF65-F5344CB8AC3E}">
        <p14:creationId xmlns:p14="http://schemas.microsoft.com/office/powerpoint/2010/main" val="7101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a:lstStyle/>
          <a:p>
            <a:pPr algn="ctr"/>
            <a:r>
              <a:rPr lang="nl-NL" dirty="0">
                <a:solidFill>
                  <a:schemeClr val="tx1"/>
                </a:solidFill>
              </a:rPr>
              <a:t>©️ APC-Werkgroep, maart 2020</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a:t>
            </a:r>
            <a:r>
              <a:rPr lang="nl-NL" sz="2000" dirty="0" err="1"/>
              <a:t>Mariël</a:t>
            </a:r>
            <a:r>
              <a:rPr lang="nl-NL" sz="2000" dirty="0"/>
              <a:t> </a:t>
            </a:r>
            <a:r>
              <a:rPr lang="nl-NL" sz="2000" dirty="0" err="1"/>
              <a:t>jacobs</a:t>
            </a:r>
            <a:r>
              <a:rPr lang="nl-NL" sz="2000"/>
              <a:t> (m.jacobs@</a:t>
            </a:r>
            <a:r>
              <a:rPr lang="nl-NL" sz="2000" dirty="0"/>
              <a:t>amsterdamumc.nl). </a:t>
            </a:r>
          </a:p>
        </p:txBody>
      </p:sp>
      <p:sp>
        <p:nvSpPr>
          <p:cNvPr id="4" name="Tekstvak 3">
            <a:extLst>
              <a:ext uri="{FF2B5EF4-FFF2-40B4-BE49-F238E27FC236}">
                <a16:creationId xmlns:a16="http://schemas.microsoft.com/office/drawing/2014/main" xmlns="" id="{120BBC51-BB80-3D47-A74D-B971ABE4109B}"/>
              </a:ext>
            </a:extLst>
          </p:cNvPr>
          <p:cNvSpPr txBox="1"/>
          <p:nvPr/>
        </p:nvSpPr>
        <p:spPr>
          <a:xfrm>
            <a:off x="1315453" y="6346111"/>
            <a:ext cx="6124058" cy="230832"/>
          </a:xfrm>
          <a:prstGeom prst="rect">
            <a:avLst/>
          </a:prstGeom>
          <a:noFill/>
        </p:spPr>
        <p:txBody>
          <a:bodyPr wrap="square" rtlCol="0">
            <a:spAutoFit/>
          </a:bodyPr>
          <a:lstStyle/>
          <a:p>
            <a:r>
              <a:rPr lang="nl-NL" sz="900" dirty="0"/>
              <a:t>Presentatie ‘effectief geruststellen’- APC Onderwijs </a:t>
            </a:r>
            <a:r>
              <a:rPr lang="nl-NL" sz="900" dirty="0" err="1"/>
              <a:t>HOVUmc</a:t>
            </a:r>
            <a:r>
              <a:rPr lang="nl-NL" sz="900" dirty="0"/>
              <a:t>. </a:t>
            </a:r>
          </a:p>
        </p:txBody>
      </p:sp>
    </p:spTree>
    <p:extLst>
      <p:ext uri="{BB962C8B-B14F-4D97-AF65-F5344CB8AC3E}">
        <p14:creationId xmlns:p14="http://schemas.microsoft.com/office/powerpoint/2010/main" val="389030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88578B-4328-0344-96CE-72E23FF778E2}"/>
              </a:ext>
            </a:extLst>
          </p:cNvPr>
          <p:cNvSpPr>
            <a:spLocks noGrp="1"/>
          </p:cNvSpPr>
          <p:nvPr>
            <p:ph type="title"/>
          </p:nvPr>
        </p:nvSpPr>
        <p:spPr/>
        <p:txBody>
          <a:bodyPr/>
          <a:lstStyle/>
          <a:p>
            <a:pPr algn="ctr"/>
            <a:r>
              <a:rPr lang="nl-NL" sz="2800" dirty="0">
                <a:solidFill>
                  <a:schemeClr val="tx1"/>
                </a:solidFill>
              </a:rPr>
              <a:t>Programma ‘Effectief geruststellen’</a:t>
            </a:r>
            <a:br>
              <a:rPr lang="nl-NL" sz="2800" dirty="0">
                <a:solidFill>
                  <a:schemeClr val="tx1"/>
                </a:solidFill>
              </a:rPr>
            </a:br>
            <a:endParaRPr lang="nl-NL" sz="2800" dirty="0">
              <a:solidFill>
                <a:schemeClr val="tx1"/>
              </a:solidFill>
            </a:endParaRPr>
          </a:p>
        </p:txBody>
      </p:sp>
      <p:sp>
        <p:nvSpPr>
          <p:cNvPr id="3" name="Tijdelijke aanduiding voor inhoud 2">
            <a:extLst>
              <a:ext uri="{FF2B5EF4-FFF2-40B4-BE49-F238E27FC236}">
                <a16:creationId xmlns:a16="http://schemas.microsoft.com/office/drawing/2014/main" xmlns="" id="{ACFD2077-2EE5-A545-ADD8-E19819D0A010}"/>
              </a:ext>
            </a:extLst>
          </p:cNvPr>
          <p:cNvSpPr>
            <a:spLocks noGrp="1"/>
          </p:cNvSpPr>
          <p:nvPr>
            <p:ph sz="half" idx="2"/>
          </p:nvPr>
        </p:nvSpPr>
        <p:spPr/>
        <p:txBody>
          <a:bodyPr/>
          <a:lstStyle/>
          <a:p>
            <a:pPr marL="514350" indent="-514350">
              <a:buFont typeface="+mj-lt"/>
              <a:buAutoNum type="arabicPeriod"/>
            </a:pPr>
            <a:r>
              <a:rPr lang="nl-NL" sz="2800" dirty="0"/>
              <a:t>Eigen ervaringen met ongerustheid in de spreekkamer ? </a:t>
            </a:r>
          </a:p>
          <a:p>
            <a:pPr marL="514350" indent="-514350">
              <a:buFont typeface="+mj-lt"/>
              <a:buAutoNum type="arabicPeriod"/>
            </a:pPr>
            <a:r>
              <a:rPr lang="nl-NL" sz="2800" dirty="0"/>
              <a:t>Hoe ziet ongerustheid eruit in de huisartsenpraktijk?</a:t>
            </a:r>
          </a:p>
          <a:p>
            <a:pPr marL="514350" indent="-514350">
              <a:buFont typeface="+mj-lt"/>
              <a:buAutoNum type="arabicPeriod"/>
            </a:pPr>
            <a:r>
              <a:rPr lang="nl-NL" sz="2800" dirty="0"/>
              <a:t>Waar gaat ongerustheid over?</a:t>
            </a:r>
          </a:p>
          <a:p>
            <a:pPr marL="514350" indent="-514350">
              <a:buFont typeface="+mj-lt"/>
              <a:buAutoNum type="arabicPeriod"/>
            </a:pPr>
            <a:r>
              <a:rPr lang="nl-NL" sz="2800" dirty="0"/>
              <a:t>Hoe kun je ‘effectief geruststellen’?</a:t>
            </a:r>
          </a:p>
          <a:p>
            <a:pPr marL="514350" indent="-514350">
              <a:buFont typeface="+mj-lt"/>
              <a:buAutoNum type="arabicPeriod"/>
            </a:pPr>
            <a:r>
              <a:rPr lang="nl-NL" sz="2800" dirty="0"/>
              <a:t>Wat hiervan is nieuw, wat is bruikbaar en neem je mee?</a:t>
            </a:r>
          </a:p>
          <a:p>
            <a:endParaRPr lang="nl-NL" sz="2800" dirty="0"/>
          </a:p>
        </p:txBody>
      </p:sp>
      <p:sp>
        <p:nvSpPr>
          <p:cNvPr id="4" name="Tijdelijke aanduiding voor voettekst 3">
            <a:extLst>
              <a:ext uri="{FF2B5EF4-FFF2-40B4-BE49-F238E27FC236}">
                <a16:creationId xmlns:a16="http://schemas.microsoft.com/office/drawing/2014/main" xmlns="" id="{793A1088-E5D1-7247-9F99-1978B321BE1F}"/>
              </a:ext>
            </a:extLst>
          </p:cNvPr>
          <p:cNvSpPr>
            <a:spLocks noGrp="1"/>
          </p:cNvSpPr>
          <p:nvPr>
            <p:ph type="ftr" sz="quarter" idx="11"/>
          </p:nvPr>
        </p:nvSpPr>
        <p:spPr>
          <a:xfrm>
            <a:off x="509722" y="6350753"/>
            <a:ext cx="4114800" cy="365125"/>
          </a:xfrm>
        </p:spPr>
        <p:txBody>
          <a:bodyPr/>
          <a:lstStyle/>
          <a:p>
            <a:r>
              <a:rPr lang="nl-NL" dirty="0"/>
              <a:t>Presentatie ‘effectief geruststellen’- APC Onderwijs </a:t>
            </a:r>
            <a:r>
              <a:rPr lang="nl-NL" dirty="0" err="1"/>
              <a:t>HOVUmc</a:t>
            </a:r>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E7E4511-70BD-074F-9266-F6B807F73F9A}"/>
              </a:ext>
            </a:extLst>
          </p:cNvPr>
          <p:cNvSpPr>
            <a:spLocks noGrp="1"/>
          </p:cNvSpPr>
          <p:nvPr>
            <p:ph type="title"/>
          </p:nvPr>
        </p:nvSpPr>
        <p:spPr/>
        <p:txBody>
          <a:bodyPr/>
          <a:lstStyle/>
          <a:p>
            <a:r>
              <a:rPr lang="nl-NL" sz="3200" dirty="0">
                <a:solidFill>
                  <a:schemeClr val="tx1"/>
                </a:solidFill>
              </a:rPr>
              <a:t>Stap 1: signaleren en benoemen van ongerustheid</a:t>
            </a:r>
          </a:p>
        </p:txBody>
      </p:sp>
      <p:sp>
        <p:nvSpPr>
          <p:cNvPr id="4" name="Tijdelijke aanduiding voor voettekst 3">
            <a:extLst>
              <a:ext uri="{FF2B5EF4-FFF2-40B4-BE49-F238E27FC236}">
                <a16:creationId xmlns:a16="http://schemas.microsoft.com/office/drawing/2014/main" xmlns="" id="{25A97E7B-8617-1947-B479-DDA4AEE6055F}"/>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a:t>
            </a:r>
          </a:p>
        </p:txBody>
      </p:sp>
      <p:pic>
        <p:nvPicPr>
          <p:cNvPr id="5" name="Picture 20">
            <a:extLst>
              <a:ext uri="{FF2B5EF4-FFF2-40B4-BE49-F238E27FC236}">
                <a16:creationId xmlns:a16="http://schemas.microsoft.com/office/drawing/2014/main" xmlns="" id="{E5AD3635-5A5A-8C42-8AB3-2D80BD1D5AA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621280" y="2586831"/>
            <a:ext cx="5732145" cy="4160044"/>
          </a:xfrm>
          <a:prstGeom prst="rect">
            <a:avLst/>
          </a:prstGeom>
          <a:noFill/>
        </p:spPr>
      </p:pic>
    </p:spTree>
    <p:extLst>
      <p:ext uri="{BB962C8B-B14F-4D97-AF65-F5344CB8AC3E}">
        <p14:creationId xmlns:p14="http://schemas.microsoft.com/office/powerpoint/2010/main" val="29300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88578B-4328-0344-96CE-72E23FF778E2}"/>
              </a:ext>
            </a:extLst>
          </p:cNvPr>
          <p:cNvSpPr>
            <a:spLocks noGrp="1"/>
          </p:cNvSpPr>
          <p:nvPr>
            <p:ph type="title"/>
          </p:nvPr>
        </p:nvSpPr>
        <p:spPr/>
        <p:txBody>
          <a:bodyPr/>
          <a:lstStyle/>
          <a:p>
            <a:pPr algn="ctr"/>
            <a:r>
              <a:rPr lang="nl-NL" sz="2800" dirty="0">
                <a:solidFill>
                  <a:schemeClr val="tx1"/>
                </a:solidFill>
              </a:rPr>
              <a:t>Eigen ervaringen met ongerustheid in de spreekkamer</a:t>
            </a:r>
          </a:p>
        </p:txBody>
      </p:sp>
      <p:sp>
        <p:nvSpPr>
          <p:cNvPr id="3" name="Tijdelijke aanduiding voor inhoud 2">
            <a:extLst>
              <a:ext uri="{FF2B5EF4-FFF2-40B4-BE49-F238E27FC236}">
                <a16:creationId xmlns:a16="http://schemas.microsoft.com/office/drawing/2014/main" xmlns="" id="{ACFD2077-2EE5-A545-ADD8-E19819D0A010}"/>
              </a:ext>
            </a:extLst>
          </p:cNvPr>
          <p:cNvSpPr>
            <a:spLocks noGrp="1"/>
          </p:cNvSpPr>
          <p:nvPr>
            <p:ph sz="half" idx="2"/>
          </p:nvPr>
        </p:nvSpPr>
        <p:spPr/>
        <p:txBody>
          <a:bodyPr/>
          <a:lstStyle/>
          <a:p>
            <a:r>
              <a:rPr lang="nl-NL" sz="2800" dirty="0"/>
              <a:t>Hoe kom je ongerustheid tegen in de spreekkamer?</a:t>
            </a:r>
          </a:p>
          <a:p>
            <a:pPr marL="457200" lvl="1" indent="0">
              <a:buNone/>
            </a:pPr>
            <a:endParaRPr lang="nl-NL" sz="2800" dirty="0"/>
          </a:p>
          <a:p>
            <a:endParaRPr lang="nl-NL" sz="2800" dirty="0"/>
          </a:p>
        </p:txBody>
      </p:sp>
      <p:sp>
        <p:nvSpPr>
          <p:cNvPr id="4" name="Tijdelijke aanduiding voor voettekst 3">
            <a:extLst>
              <a:ext uri="{FF2B5EF4-FFF2-40B4-BE49-F238E27FC236}">
                <a16:creationId xmlns:a16="http://schemas.microsoft.com/office/drawing/2014/main" xmlns="" id="{793A1088-E5D1-7247-9F99-1978B321BE1F}"/>
              </a:ext>
            </a:extLst>
          </p:cNvPr>
          <p:cNvSpPr>
            <a:spLocks noGrp="1"/>
          </p:cNvSpPr>
          <p:nvPr>
            <p:ph type="ftr" sz="quarter" idx="11"/>
          </p:nvPr>
        </p:nvSpPr>
        <p:spPr>
          <a:xfrm>
            <a:off x="509722" y="6350753"/>
            <a:ext cx="4114800" cy="365125"/>
          </a:xfrm>
        </p:spPr>
        <p:txBody>
          <a:bodyPr/>
          <a:lstStyle/>
          <a:p>
            <a:r>
              <a:rPr lang="nl-NL" dirty="0"/>
              <a:t>Presentatie ‘effectief geruststellen’- APC Onderwijs </a:t>
            </a:r>
            <a:r>
              <a:rPr lang="nl-NL" dirty="0" err="1"/>
              <a:t>HOVUmc</a:t>
            </a:r>
            <a:endParaRPr lang="nl-NL" dirty="0"/>
          </a:p>
        </p:txBody>
      </p:sp>
      <p:pic>
        <p:nvPicPr>
          <p:cNvPr id="5" name="Afbeelding 4">
            <a:extLst>
              <a:ext uri="{FF2B5EF4-FFF2-40B4-BE49-F238E27FC236}">
                <a16:creationId xmlns:a16="http://schemas.microsoft.com/office/drawing/2014/main" xmlns="" id="{EDCC213D-D614-FE4A-8E7A-E7C0B059A1C3}"/>
              </a:ext>
            </a:extLst>
          </p:cNvPr>
          <p:cNvPicPr>
            <a:picLocks noChangeAspect="1"/>
          </p:cNvPicPr>
          <p:nvPr/>
        </p:nvPicPr>
        <p:blipFill>
          <a:blip r:embed="rId3"/>
          <a:stretch>
            <a:fillRect/>
          </a:stretch>
        </p:blipFill>
        <p:spPr>
          <a:xfrm>
            <a:off x="3518718" y="3074001"/>
            <a:ext cx="3185866" cy="3185866"/>
          </a:xfrm>
          <a:prstGeom prst="rect">
            <a:avLst/>
          </a:prstGeom>
        </p:spPr>
      </p:pic>
      <p:pic>
        <p:nvPicPr>
          <p:cNvPr id="6" name="Afbeelding 5">
            <a:extLst>
              <a:ext uri="{FF2B5EF4-FFF2-40B4-BE49-F238E27FC236}">
                <a16:creationId xmlns:a16="http://schemas.microsoft.com/office/drawing/2014/main" xmlns="" id="{CA901DD9-C198-3942-9B61-4EC1F69FB110}"/>
              </a:ext>
            </a:extLst>
          </p:cNvPr>
          <p:cNvPicPr>
            <a:picLocks noChangeAspect="1"/>
          </p:cNvPicPr>
          <p:nvPr/>
        </p:nvPicPr>
        <p:blipFill>
          <a:blip r:embed="rId4"/>
          <a:stretch>
            <a:fillRect/>
          </a:stretch>
        </p:blipFill>
        <p:spPr>
          <a:xfrm>
            <a:off x="509722" y="3959181"/>
            <a:ext cx="3683000" cy="2209800"/>
          </a:xfrm>
          <a:prstGeom prst="rect">
            <a:avLst/>
          </a:prstGeom>
        </p:spPr>
      </p:pic>
      <p:pic>
        <p:nvPicPr>
          <p:cNvPr id="7" name="Afbeelding 6">
            <a:extLst>
              <a:ext uri="{FF2B5EF4-FFF2-40B4-BE49-F238E27FC236}">
                <a16:creationId xmlns:a16="http://schemas.microsoft.com/office/drawing/2014/main" xmlns="" id="{A790EC73-7E12-CE4B-BBE4-D83A50A64C20}"/>
              </a:ext>
            </a:extLst>
          </p:cNvPr>
          <p:cNvPicPr>
            <a:picLocks noChangeAspect="1"/>
          </p:cNvPicPr>
          <p:nvPr/>
        </p:nvPicPr>
        <p:blipFill>
          <a:blip r:embed="rId5"/>
          <a:stretch>
            <a:fillRect/>
          </a:stretch>
        </p:blipFill>
        <p:spPr>
          <a:xfrm>
            <a:off x="6402070" y="3751218"/>
            <a:ext cx="3492500" cy="2324100"/>
          </a:xfrm>
          <a:prstGeom prst="rect">
            <a:avLst/>
          </a:prstGeom>
        </p:spPr>
      </p:pic>
    </p:spTree>
    <p:extLst>
      <p:ext uri="{BB962C8B-B14F-4D97-AF65-F5344CB8AC3E}">
        <p14:creationId xmlns:p14="http://schemas.microsoft.com/office/powerpoint/2010/main" val="13180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b="1" dirty="0">
                <a:solidFill>
                  <a:schemeClr val="tx1"/>
                </a:solidFill>
              </a:rPr>
              <a:t>Vier  soorten patiënt cues</a:t>
            </a:r>
          </a:p>
        </p:txBody>
      </p:sp>
      <p:sp>
        <p:nvSpPr>
          <p:cNvPr id="4" name="Oval 3">
            <a:hlinkClick r:id="" action="ppaction://noaction"/>
          </p:cNvPr>
          <p:cNvSpPr/>
          <p:nvPr/>
        </p:nvSpPr>
        <p:spPr>
          <a:xfrm>
            <a:off x="6528048" y="1837811"/>
            <a:ext cx="2376264" cy="119987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Verbaal</a:t>
            </a:r>
          </a:p>
        </p:txBody>
      </p:sp>
      <p:sp>
        <p:nvSpPr>
          <p:cNvPr id="13" name="Oval 12">
            <a:hlinkClick r:id="rId3" action="ppaction://hlinksldjump"/>
          </p:cNvPr>
          <p:cNvSpPr/>
          <p:nvPr/>
        </p:nvSpPr>
        <p:spPr>
          <a:xfrm>
            <a:off x="3047066" y="1859960"/>
            <a:ext cx="2472870" cy="119987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Non-verbaal</a:t>
            </a:r>
          </a:p>
        </p:txBody>
      </p:sp>
      <p:sp>
        <p:nvSpPr>
          <p:cNvPr id="16" name="Oval 15">
            <a:hlinkClick r:id="" action="ppaction://noaction"/>
          </p:cNvPr>
          <p:cNvSpPr/>
          <p:nvPr/>
        </p:nvSpPr>
        <p:spPr>
          <a:xfrm>
            <a:off x="3044901" y="3792877"/>
            <a:ext cx="2317612" cy="119987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Gedrag</a:t>
            </a:r>
          </a:p>
        </p:txBody>
      </p:sp>
      <p:sp>
        <p:nvSpPr>
          <p:cNvPr id="11" name="Oval 10">
            <a:hlinkClick r:id="" action="ppaction://noaction"/>
          </p:cNvPr>
          <p:cNvSpPr/>
          <p:nvPr/>
        </p:nvSpPr>
        <p:spPr>
          <a:xfrm>
            <a:off x="6528048" y="3792877"/>
            <a:ext cx="2472870" cy="119987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Voorkennis</a:t>
            </a:r>
          </a:p>
        </p:txBody>
      </p:sp>
    </p:spTree>
    <p:extLst>
      <p:ext uri="{BB962C8B-B14F-4D97-AF65-F5344CB8AC3E}">
        <p14:creationId xmlns:p14="http://schemas.microsoft.com/office/powerpoint/2010/main" val="414649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88578B-4328-0344-96CE-72E23FF778E2}"/>
              </a:ext>
            </a:extLst>
          </p:cNvPr>
          <p:cNvSpPr>
            <a:spLocks noGrp="1"/>
          </p:cNvSpPr>
          <p:nvPr>
            <p:ph type="title"/>
          </p:nvPr>
        </p:nvSpPr>
        <p:spPr/>
        <p:txBody>
          <a:bodyPr/>
          <a:lstStyle/>
          <a:p>
            <a:pPr algn="ctr"/>
            <a:r>
              <a:rPr lang="nl-NL" sz="2800" dirty="0">
                <a:solidFill>
                  <a:schemeClr val="tx1"/>
                </a:solidFill>
              </a:rPr>
              <a:t>Waarover is de patiënt ongerust?</a:t>
            </a:r>
          </a:p>
        </p:txBody>
      </p:sp>
      <p:pic>
        <p:nvPicPr>
          <p:cNvPr id="5" name="Tijdelijke aanduiding voor inhoud 4">
            <a:extLst>
              <a:ext uri="{FF2B5EF4-FFF2-40B4-BE49-F238E27FC236}">
                <a16:creationId xmlns:a16="http://schemas.microsoft.com/office/drawing/2014/main" xmlns="" id="{29FD84F4-261F-0A45-8486-CB4523D64EF2}"/>
              </a:ext>
            </a:extLst>
          </p:cNvPr>
          <p:cNvPicPr>
            <a:picLocks noGrp="1" noChangeAspect="1"/>
          </p:cNvPicPr>
          <p:nvPr>
            <p:ph sz="half" idx="2"/>
          </p:nvPr>
        </p:nvPicPr>
        <p:blipFill>
          <a:blip r:embed="rId3"/>
          <a:stretch>
            <a:fillRect/>
          </a:stretch>
        </p:blipFill>
        <p:spPr>
          <a:xfrm>
            <a:off x="839922" y="2425655"/>
            <a:ext cx="3784600" cy="2146300"/>
          </a:xfrm>
          <a:prstGeom prst="rect">
            <a:avLst/>
          </a:prstGeom>
        </p:spPr>
      </p:pic>
      <p:sp>
        <p:nvSpPr>
          <p:cNvPr id="4" name="Tijdelijke aanduiding voor voettekst 3">
            <a:extLst>
              <a:ext uri="{FF2B5EF4-FFF2-40B4-BE49-F238E27FC236}">
                <a16:creationId xmlns:a16="http://schemas.microsoft.com/office/drawing/2014/main" xmlns="" id="{793A1088-E5D1-7247-9F99-1978B321BE1F}"/>
              </a:ext>
            </a:extLst>
          </p:cNvPr>
          <p:cNvSpPr>
            <a:spLocks noGrp="1"/>
          </p:cNvSpPr>
          <p:nvPr>
            <p:ph type="ftr" sz="quarter" idx="11"/>
          </p:nvPr>
        </p:nvSpPr>
        <p:spPr>
          <a:xfrm>
            <a:off x="509722" y="6350753"/>
            <a:ext cx="4114800" cy="365125"/>
          </a:xfrm>
        </p:spPr>
        <p:txBody>
          <a:bodyPr/>
          <a:lstStyle/>
          <a:p>
            <a:r>
              <a:rPr lang="nl-NL" dirty="0"/>
              <a:t>Presentatie ‘effectief geruststellen’- APC Onderwijs </a:t>
            </a:r>
            <a:r>
              <a:rPr lang="nl-NL" dirty="0" err="1"/>
              <a:t>HOVUmc</a:t>
            </a:r>
            <a:endParaRPr lang="nl-NL" dirty="0"/>
          </a:p>
        </p:txBody>
      </p:sp>
      <p:pic>
        <p:nvPicPr>
          <p:cNvPr id="6" name="Afbeelding 5">
            <a:extLst>
              <a:ext uri="{FF2B5EF4-FFF2-40B4-BE49-F238E27FC236}">
                <a16:creationId xmlns:a16="http://schemas.microsoft.com/office/drawing/2014/main" xmlns="" id="{4017064C-FCC9-2B4D-BB12-2757F3DEF1AA}"/>
              </a:ext>
            </a:extLst>
          </p:cNvPr>
          <p:cNvPicPr>
            <a:picLocks noChangeAspect="1"/>
          </p:cNvPicPr>
          <p:nvPr/>
        </p:nvPicPr>
        <p:blipFill>
          <a:blip r:embed="rId4"/>
          <a:stretch>
            <a:fillRect/>
          </a:stretch>
        </p:blipFill>
        <p:spPr>
          <a:xfrm>
            <a:off x="2315888" y="3878218"/>
            <a:ext cx="4038600" cy="2019300"/>
          </a:xfrm>
          <a:prstGeom prst="rect">
            <a:avLst/>
          </a:prstGeom>
        </p:spPr>
      </p:pic>
      <p:pic>
        <p:nvPicPr>
          <p:cNvPr id="7" name="Afbeelding 6">
            <a:extLst>
              <a:ext uri="{FF2B5EF4-FFF2-40B4-BE49-F238E27FC236}">
                <a16:creationId xmlns:a16="http://schemas.microsoft.com/office/drawing/2014/main" xmlns="" id="{1AA8F166-8772-C44A-B450-D5D8FF874A3B}"/>
              </a:ext>
            </a:extLst>
          </p:cNvPr>
          <p:cNvPicPr>
            <a:picLocks noChangeAspect="1"/>
          </p:cNvPicPr>
          <p:nvPr/>
        </p:nvPicPr>
        <p:blipFill>
          <a:blip r:embed="rId5"/>
          <a:stretch>
            <a:fillRect/>
          </a:stretch>
        </p:blipFill>
        <p:spPr>
          <a:xfrm>
            <a:off x="7738788" y="2790580"/>
            <a:ext cx="2400300" cy="3390900"/>
          </a:xfrm>
          <a:prstGeom prst="rect">
            <a:avLst/>
          </a:prstGeom>
        </p:spPr>
      </p:pic>
      <p:pic>
        <p:nvPicPr>
          <p:cNvPr id="8" name="Afbeelding 7">
            <a:extLst>
              <a:ext uri="{FF2B5EF4-FFF2-40B4-BE49-F238E27FC236}">
                <a16:creationId xmlns:a16="http://schemas.microsoft.com/office/drawing/2014/main" xmlns="" id="{54A5D704-EF05-3044-BAD9-94100CB1049F}"/>
              </a:ext>
            </a:extLst>
          </p:cNvPr>
          <p:cNvPicPr>
            <a:picLocks noChangeAspect="1"/>
          </p:cNvPicPr>
          <p:nvPr/>
        </p:nvPicPr>
        <p:blipFill>
          <a:blip r:embed="rId6"/>
          <a:stretch>
            <a:fillRect/>
          </a:stretch>
        </p:blipFill>
        <p:spPr>
          <a:xfrm>
            <a:off x="4624522" y="2691085"/>
            <a:ext cx="4038600" cy="1615440"/>
          </a:xfrm>
          <a:prstGeom prst="rect">
            <a:avLst/>
          </a:prstGeom>
        </p:spPr>
      </p:pic>
    </p:spTree>
    <p:extLst>
      <p:ext uri="{BB962C8B-B14F-4D97-AF65-F5344CB8AC3E}">
        <p14:creationId xmlns:p14="http://schemas.microsoft.com/office/powerpoint/2010/main" val="109286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1" y="624110"/>
            <a:ext cx="9472612" cy="1280890"/>
          </a:xfrm>
        </p:spPr>
        <p:txBody>
          <a:bodyPr>
            <a:normAutofit/>
          </a:bodyPr>
          <a:lstStyle/>
          <a:p>
            <a:pPr algn="ctr"/>
            <a:r>
              <a:rPr lang="nl-NL" b="1" dirty="0">
                <a:solidFill>
                  <a:schemeClr val="tx1"/>
                </a:solidFill>
              </a:rPr>
              <a:t>Esther </a:t>
            </a:r>
            <a:r>
              <a:rPr lang="nl-NL" b="1" dirty="0" err="1">
                <a:solidFill>
                  <a:schemeClr val="tx1"/>
                </a:solidFill>
              </a:rPr>
              <a:t>Giroldi</a:t>
            </a:r>
            <a:r>
              <a:rPr lang="nl-NL" b="1" dirty="0">
                <a:solidFill>
                  <a:schemeClr val="tx1"/>
                </a:solidFill>
              </a:rPr>
              <a:t> (2016) </a:t>
            </a:r>
            <a:br>
              <a:rPr lang="nl-NL" b="1" dirty="0">
                <a:solidFill>
                  <a:schemeClr val="tx1"/>
                </a:solidFill>
              </a:rPr>
            </a:br>
            <a:r>
              <a:rPr lang="nl-NL" b="1" dirty="0">
                <a:solidFill>
                  <a:schemeClr val="tx1"/>
                </a:solidFill>
              </a:rPr>
              <a:t>Vier soorten ongerustheid (cognities)</a:t>
            </a:r>
          </a:p>
        </p:txBody>
      </p:sp>
      <p:sp>
        <p:nvSpPr>
          <p:cNvPr id="4" name="Oval 3">
            <a:hlinkClick r:id="" action="ppaction://noaction"/>
          </p:cNvPr>
          <p:cNvSpPr/>
          <p:nvPr/>
        </p:nvSpPr>
        <p:spPr>
          <a:xfrm>
            <a:off x="2244374" y="2132856"/>
            <a:ext cx="3384376" cy="14401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a:t>Ik ben bang dat ik iets ernstigs heb</a:t>
            </a:r>
          </a:p>
        </p:txBody>
      </p:sp>
      <p:sp>
        <p:nvSpPr>
          <p:cNvPr id="7" name="Oval 6">
            <a:hlinkClick r:id="" action="ppaction://noaction"/>
          </p:cNvPr>
          <p:cNvSpPr/>
          <p:nvPr/>
        </p:nvSpPr>
        <p:spPr>
          <a:xfrm>
            <a:off x="6343200" y="2112074"/>
            <a:ext cx="3456384" cy="14401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a:t>Mijn klacht zal ernstige lichamelijke gevolgen hebben</a:t>
            </a:r>
          </a:p>
        </p:txBody>
      </p:sp>
      <p:sp>
        <p:nvSpPr>
          <p:cNvPr id="8" name="Oval 7">
            <a:hlinkClick r:id="" action="ppaction://noaction"/>
          </p:cNvPr>
          <p:cNvSpPr/>
          <p:nvPr/>
        </p:nvSpPr>
        <p:spPr>
          <a:xfrm>
            <a:off x="2279576" y="4162772"/>
            <a:ext cx="3240360" cy="15740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a:t>Mijn behandeling zal ernstige gevolgen hebben</a:t>
            </a:r>
          </a:p>
        </p:txBody>
      </p:sp>
      <p:sp>
        <p:nvSpPr>
          <p:cNvPr id="9" name="Oval 8">
            <a:hlinkClick r:id="" action="ppaction://noaction"/>
          </p:cNvPr>
          <p:cNvSpPr/>
          <p:nvPr/>
        </p:nvSpPr>
        <p:spPr>
          <a:xfrm>
            <a:off x="6414700" y="4211634"/>
            <a:ext cx="3387044" cy="152518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a:t>Mijn klacht zal een negatieve impact hebben op mijn leven</a:t>
            </a:r>
          </a:p>
        </p:txBody>
      </p:sp>
    </p:spTree>
    <p:extLst>
      <p:ext uri="{BB962C8B-B14F-4D97-AF65-F5344CB8AC3E}">
        <p14:creationId xmlns:p14="http://schemas.microsoft.com/office/powerpoint/2010/main" val="87999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88578B-4328-0344-96CE-72E23FF778E2}"/>
              </a:ext>
            </a:extLst>
          </p:cNvPr>
          <p:cNvSpPr>
            <a:spLocks noGrp="1"/>
          </p:cNvSpPr>
          <p:nvPr>
            <p:ph type="title"/>
          </p:nvPr>
        </p:nvSpPr>
        <p:spPr>
          <a:xfrm>
            <a:off x="673100" y="142122"/>
            <a:ext cx="10766044" cy="2283533"/>
          </a:xfrm>
        </p:spPr>
        <p:txBody>
          <a:bodyPr/>
          <a:lstStyle/>
          <a:p>
            <a:pPr algn="ctr"/>
            <a:r>
              <a:rPr lang="nl-NL" sz="2800" dirty="0">
                <a:solidFill>
                  <a:schemeClr val="tx1"/>
                </a:solidFill>
              </a:rPr>
              <a:t>Stap 2: effectief geruststellen</a:t>
            </a:r>
            <a:br>
              <a:rPr lang="nl-NL" sz="2800" dirty="0">
                <a:solidFill>
                  <a:schemeClr val="tx1"/>
                </a:solidFill>
              </a:rPr>
            </a:br>
            <a:r>
              <a:rPr lang="nl-NL" sz="2800" dirty="0">
                <a:solidFill>
                  <a:schemeClr val="tx1"/>
                </a:solidFill>
              </a:rPr>
              <a:t/>
            </a:r>
            <a:br>
              <a:rPr lang="nl-NL" sz="2800" dirty="0">
                <a:solidFill>
                  <a:schemeClr val="tx1"/>
                </a:solidFill>
              </a:rPr>
            </a:br>
            <a:r>
              <a:rPr lang="nl-NL" sz="2800" dirty="0">
                <a:solidFill>
                  <a:schemeClr val="tx1"/>
                </a:solidFill>
              </a:rPr>
              <a:t>Wat doe je nu om gerust te stellen?</a:t>
            </a:r>
          </a:p>
        </p:txBody>
      </p:sp>
      <p:pic>
        <p:nvPicPr>
          <p:cNvPr id="5" name="Tijdelijke aanduiding voor inhoud 4">
            <a:extLst>
              <a:ext uri="{FF2B5EF4-FFF2-40B4-BE49-F238E27FC236}">
                <a16:creationId xmlns:a16="http://schemas.microsoft.com/office/drawing/2014/main" xmlns="" id="{F9860356-5A2A-3C4C-AF35-64ECF95F8C9B}"/>
              </a:ext>
            </a:extLst>
          </p:cNvPr>
          <p:cNvPicPr>
            <a:picLocks noGrp="1" noChangeAspect="1"/>
          </p:cNvPicPr>
          <p:nvPr>
            <p:ph sz="half" idx="2"/>
          </p:nvPr>
        </p:nvPicPr>
        <p:blipFill>
          <a:blip r:embed="rId3"/>
          <a:stretch>
            <a:fillRect/>
          </a:stretch>
        </p:blipFill>
        <p:spPr>
          <a:xfrm>
            <a:off x="1405072" y="2047081"/>
            <a:ext cx="2324100" cy="3492500"/>
          </a:xfrm>
          <a:prstGeom prst="rect">
            <a:avLst/>
          </a:prstGeom>
        </p:spPr>
      </p:pic>
      <p:sp>
        <p:nvSpPr>
          <p:cNvPr id="4" name="Tijdelijke aanduiding voor voettekst 3">
            <a:extLst>
              <a:ext uri="{FF2B5EF4-FFF2-40B4-BE49-F238E27FC236}">
                <a16:creationId xmlns:a16="http://schemas.microsoft.com/office/drawing/2014/main" xmlns="" id="{793A1088-E5D1-7247-9F99-1978B321BE1F}"/>
              </a:ext>
            </a:extLst>
          </p:cNvPr>
          <p:cNvSpPr>
            <a:spLocks noGrp="1"/>
          </p:cNvSpPr>
          <p:nvPr>
            <p:ph type="ftr" sz="quarter" idx="11"/>
          </p:nvPr>
        </p:nvSpPr>
        <p:spPr>
          <a:xfrm>
            <a:off x="509722" y="6350753"/>
            <a:ext cx="4114800" cy="365125"/>
          </a:xfrm>
        </p:spPr>
        <p:txBody>
          <a:bodyPr/>
          <a:lstStyle/>
          <a:p>
            <a:r>
              <a:rPr lang="nl-NL" dirty="0"/>
              <a:t>Presentatie ‘effectief geruststellen’- APC Onderwijs </a:t>
            </a:r>
            <a:r>
              <a:rPr lang="nl-NL" dirty="0" err="1"/>
              <a:t>HOVUmc</a:t>
            </a:r>
            <a:endParaRPr lang="nl-NL" dirty="0"/>
          </a:p>
        </p:txBody>
      </p:sp>
      <p:pic>
        <p:nvPicPr>
          <p:cNvPr id="6" name="Afbeelding 5">
            <a:extLst>
              <a:ext uri="{FF2B5EF4-FFF2-40B4-BE49-F238E27FC236}">
                <a16:creationId xmlns:a16="http://schemas.microsoft.com/office/drawing/2014/main" xmlns="" id="{37AD8925-6FB5-2442-94DB-1CA71C4F4E52}"/>
              </a:ext>
            </a:extLst>
          </p:cNvPr>
          <p:cNvPicPr>
            <a:picLocks noChangeAspect="1"/>
          </p:cNvPicPr>
          <p:nvPr/>
        </p:nvPicPr>
        <p:blipFill>
          <a:blip r:embed="rId4"/>
          <a:stretch>
            <a:fillRect/>
          </a:stretch>
        </p:blipFill>
        <p:spPr>
          <a:xfrm>
            <a:off x="3468370" y="2959454"/>
            <a:ext cx="2857500" cy="2857500"/>
          </a:xfrm>
          <a:prstGeom prst="rect">
            <a:avLst/>
          </a:prstGeom>
        </p:spPr>
      </p:pic>
      <p:pic>
        <p:nvPicPr>
          <p:cNvPr id="7" name="Afbeelding 6">
            <a:extLst>
              <a:ext uri="{FF2B5EF4-FFF2-40B4-BE49-F238E27FC236}">
                <a16:creationId xmlns:a16="http://schemas.microsoft.com/office/drawing/2014/main" xmlns="" id="{DE38B036-2B6C-ED4D-ADE7-DEB6DCFECCFF}"/>
              </a:ext>
            </a:extLst>
          </p:cNvPr>
          <p:cNvPicPr>
            <a:picLocks noChangeAspect="1"/>
          </p:cNvPicPr>
          <p:nvPr/>
        </p:nvPicPr>
        <p:blipFill>
          <a:blip r:embed="rId5"/>
          <a:stretch>
            <a:fillRect/>
          </a:stretch>
        </p:blipFill>
        <p:spPr>
          <a:xfrm>
            <a:off x="6056122" y="4026653"/>
            <a:ext cx="3492500" cy="2324100"/>
          </a:xfrm>
          <a:prstGeom prst="rect">
            <a:avLst/>
          </a:prstGeom>
        </p:spPr>
      </p:pic>
    </p:spTree>
    <p:extLst>
      <p:ext uri="{BB962C8B-B14F-4D97-AF65-F5344CB8AC3E}">
        <p14:creationId xmlns:p14="http://schemas.microsoft.com/office/powerpoint/2010/main" val="240202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16633"/>
            <a:ext cx="8731176" cy="2030890"/>
          </a:xfrm>
        </p:spPr>
        <p:txBody>
          <a:bodyPr>
            <a:normAutofit/>
          </a:bodyPr>
          <a:lstStyle/>
          <a:p>
            <a:pPr algn="ctr"/>
            <a:r>
              <a:rPr lang="en-GB" b="1" dirty="0" err="1">
                <a:solidFill>
                  <a:schemeClr val="tx1"/>
                </a:solidFill>
              </a:rPr>
              <a:t>Doelen</a:t>
            </a:r>
            <a:r>
              <a:rPr lang="en-GB" b="1" dirty="0">
                <a:solidFill>
                  <a:schemeClr val="tx1"/>
                </a:solidFill>
              </a:rPr>
              <a:t> </a:t>
            </a:r>
            <a:r>
              <a:rPr lang="en-GB" b="1" dirty="0" err="1">
                <a:solidFill>
                  <a:schemeClr val="tx1"/>
                </a:solidFill>
              </a:rPr>
              <a:t>en</a:t>
            </a:r>
            <a:r>
              <a:rPr lang="en-GB" b="1" dirty="0">
                <a:solidFill>
                  <a:schemeClr val="tx1"/>
                </a:solidFill>
              </a:rPr>
              <a:t> </a:t>
            </a:r>
            <a:r>
              <a:rPr lang="en-GB" b="1" dirty="0" err="1">
                <a:solidFill>
                  <a:schemeClr val="tx1"/>
                </a:solidFill>
              </a:rPr>
              <a:t>communicatie</a:t>
            </a:r>
            <a:r>
              <a:rPr lang="en-GB" b="1" dirty="0">
                <a:solidFill>
                  <a:schemeClr val="tx1"/>
                </a:solidFill>
              </a:rPr>
              <a:t> </a:t>
            </a:r>
            <a:r>
              <a:rPr lang="en-GB" b="1" dirty="0" err="1">
                <a:solidFill>
                  <a:schemeClr val="tx1"/>
                </a:solidFill>
              </a:rPr>
              <a:t>strategieën</a:t>
            </a:r>
            <a:r>
              <a:rPr lang="en-GB" b="1" dirty="0">
                <a:solidFill>
                  <a:schemeClr val="tx1"/>
                </a:solidFill>
              </a:rPr>
              <a:t>  </a:t>
            </a:r>
          </a:p>
        </p:txBody>
      </p:sp>
      <p:sp>
        <p:nvSpPr>
          <p:cNvPr id="3" name="Content Placeholder 2"/>
          <p:cNvSpPr>
            <a:spLocks noGrp="1"/>
          </p:cNvSpPr>
          <p:nvPr>
            <p:ph sz="quarter" idx="1"/>
          </p:nvPr>
        </p:nvSpPr>
        <p:spPr>
          <a:xfrm>
            <a:off x="2207568" y="1520788"/>
            <a:ext cx="7772400" cy="4680520"/>
          </a:xfrm>
        </p:spPr>
        <p:txBody>
          <a:bodyPr>
            <a:normAutofit/>
          </a:bodyPr>
          <a:lstStyle/>
          <a:p>
            <a:pPr marL="0" indent="0">
              <a:buNone/>
            </a:pPr>
            <a:r>
              <a:rPr lang="nl-NL" dirty="0"/>
              <a:t>	 </a:t>
            </a:r>
            <a:r>
              <a:rPr lang="nl-NL" dirty="0">
                <a:latin typeface="Calibri"/>
              </a:rPr>
              <a:t>→→→</a:t>
            </a:r>
            <a:endParaRPr lang="nl-NL" dirty="0"/>
          </a:p>
        </p:txBody>
      </p:sp>
      <p:sp>
        <p:nvSpPr>
          <p:cNvPr id="6" name="Rectangle 5">
            <a:hlinkClick r:id="" action="ppaction://noaction"/>
          </p:cNvPr>
          <p:cNvSpPr/>
          <p:nvPr/>
        </p:nvSpPr>
        <p:spPr>
          <a:xfrm>
            <a:off x="2639617" y="1628800"/>
            <a:ext cx="1561899" cy="72008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solidFill>
                  <a:srgbClr val="0070C0"/>
                </a:solidFill>
              </a:rPr>
              <a:t>Ik begrijp waarom patiënt ongerust is</a:t>
            </a:r>
            <a:endParaRPr lang="en-US" sz="1400" dirty="0">
              <a:solidFill>
                <a:srgbClr val="0070C0"/>
              </a:solidFill>
            </a:endParaRPr>
          </a:p>
        </p:txBody>
      </p:sp>
      <p:sp>
        <p:nvSpPr>
          <p:cNvPr id="7" name="Rectangle 6">
            <a:hlinkClick r:id="" action="ppaction://noaction"/>
          </p:cNvPr>
          <p:cNvSpPr/>
          <p:nvPr/>
        </p:nvSpPr>
        <p:spPr>
          <a:xfrm>
            <a:off x="2660503" y="2708921"/>
            <a:ext cx="1541012" cy="72372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Patiënt gelooft dat het niet ernstig is</a:t>
            </a:r>
            <a:endParaRPr lang="en-US" sz="1400" dirty="0">
              <a:solidFill>
                <a:srgbClr val="0070C0"/>
              </a:solidFill>
            </a:endParaRPr>
          </a:p>
        </p:txBody>
      </p:sp>
      <p:sp>
        <p:nvSpPr>
          <p:cNvPr id="8" name="Rectangle 7">
            <a:hlinkClick r:id="" action="ppaction://noaction"/>
          </p:cNvPr>
          <p:cNvSpPr/>
          <p:nvPr/>
        </p:nvSpPr>
        <p:spPr>
          <a:xfrm>
            <a:off x="2639616" y="3861048"/>
            <a:ext cx="1537100" cy="7032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Patiënt weet wat het wel is</a:t>
            </a:r>
            <a:endParaRPr lang="en-US" sz="1400" dirty="0">
              <a:solidFill>
                <a:schemeClr val="accent1"/>
              </a:solidFill>
            </a:endParaRPr>
          </a:p>
        </p:txBody>
      </p:sp>
      <p:sp>
        <p:nvSpPr>
          <p:cNvPr id="9" name="Rectangle 8">
            <a:hlinkClick r:id="" action="ppaction://noaction"/>
          </p:cNvPr>
          <p:cNvSpPr/>
          <p:nvPr/>
        </p:nvSpPr>
        <p:spPr>
          <a:xfrm>
            <a:off x="2655406" y="5085184"/>
            <a:ext cx="1530319" cy="7200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Patiënt gelooft dat het over gaat</a:t>
            </a:r>
            <a:endParaRPr lang="en-US" sz="1400" dirty="0">
              <a:solidFill>
                <a:srgbClr val="0070C0"/>
              </a:solidFill>
            </a:endParaRPr>
          </a:p>
        </p:txBody>
      </p:sp>
      <p:cxnSp>
        <p:nvCxnSpPr>
          <p:cNvPr id="11" name="Straight Arrow Connector 10"/>
          <p:cNvCxnSpPr/>
          <p:nvPr/>
        </p:nvCxnSpPr>
        <p:spPr>
          <a:xfrm>
            <a:off x="4727848" y="1988840"/>
            <a:ext cx="144016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27848" y="3017461"/>
            <a:ext cx="144016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64992" y="4174415"/>
            <a:ext cx="144016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27848" y="5445224"/>
            <a:ext cx="144016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hlinkClick r:id="" action="ppaction://noaction"/>
          </p:cNvPr>
          <p:cNvSpPr/>
          <p:nvPr/>
        </p:nvSpPr>
        <p:spPr>
          <a:xfrm>
            <a:off x="7032104" y="1628800"/>
            <a:ext cx="2664296" cy="63966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solidFill>
                  <a:srgbClr val="0070C0"/>
                </a:solidFill>
              </a:rPr>
              <a:t>Doorvragen over cognities ongerustheid </a:t>
            </a:r>
            <a:endParaRPr lang="en-US" sz="1400" dirty="0">
              <a:solidFill>
                <a:srgbClr val="0070C0"/>
              </a:solidFill>
            </a:endParaRPr>
          </a:p>
        </p:txBody>
      </p:sp>
      <p:sp>
        <p:nvSpPr>
          <p:cNvPr id="17" name="Rectangle 16">
            <a:hlinkClick r:id="" action="ppaction://noaction"/>
          </p:cNvPr>
          <p:cNvSpPr/>
          <p:nvPr/>
        </p:nvSpPr>
        <p:spPr>
          <a:xfrm>
            <a:off x="7063680" y="2670088"/>
            <a:ext cx="2652888" cy="67040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Uitleg waarom klacht niet ernstig is</a:t>
            </a:r>
            <a:endParaRPr lang="en-US" sz="1400" dirty="0">
              <a:solidFill>
                <a:srgbClr val="0070C0"/>
              </a:solidFill>
            </a:endParaRPr>
          </a:p>
        </p:txBody>
      </p:sp>
      <p:sp>
        <p:nvSpPr>
          <p:cNvPr id="18" name="Rectangle 17">
            <a:hlinkClick r:id="" action="ppaction://noaction"/>
          </p:cNvPr>
          <p:cNvSpPr/>
          <p:nvPr/>
        </p:nvSpPr>
        <p:spPr>
          <a:xfrm>
            <a:off x="7052272" y="3861048"/>
            <a:ext cx="2652888" cy="7032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Uitleg wat de oorzaak van de klacht is</a:t>
            </a:r>
            <a:r>
              <a:rPr lang="en-US" sz="1400" dirty="0">
                <a:solidFill>
                  <a:srgbClr val="0070C0"/>
                </a:solidFill>
              </a:rPr>
              <a:t> </a:t>
            </a:r>
            <a:endParaRPr lang="nl-NL" sz="1400" dirty="0">
              <a:solidFill>
                <a:srgbClr val="0070C0"/>
              </a:solidFill>
            </a:endParaRPr>
          </a:p>
        </p:txBody>
      </p:sp>
      <p:sp>
        <p:nvSpPr>
          <p:cNvPr id="19" name="Rectangle 18">
            <a:hlinkClick r:id="" action="ppaction://noaction"/>
          </p:cNvPr>
          <p:cNvSpPr/>
          <p:nvPr/>
        </p:nvSpPr>
        <p:spPr>
          <a:xfrm>
            <a:off x="7096072" y="5013176"/>
            <a:ext cx="2620856" cy="7200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70C0"/>
                </a:solidFill>
              </a:rPr>
              <a:t>Informeren over beloop/ bespreken opties verminderen hinder klacht</a:t>
            </a:r>
            <a:endParaRPr lang="en-US" sz="1400" dirty="0">
              <a:solidFill>
                <a:srgbClr val="0070C0"/>
              </a:solidFill>
            </a:endParaRPr>
          </a:p>
        </p:txBody>
      </p:sp>
      <p:sp>
        <p:nvSpPr>
          <p:cNvPr id="4" name="Tekstvak 3">
            <a:extLst>
              <a:ext uri="{FF2B5EF4-FFF2-40B4-BE49-F238E27FC236}">
                <a16:creationId xmlns:a16="http://schemas.microsoft.com/office/drawing/2014/main" xmlns="" id="{C0CF6817-3A76-F743-A26E-EAC49BF501EA}"/>
              </a:ext>
            </a:extLst>
          </p:cNvPr>
          <p:cNvSpPr txBox="1"/>
          <p:nvPr/>
        </p:nvSpPr>
        <p:spPr>
          <a:xfrm>
            <a:off x="1524000" y="6461760"/>
            <a:ext cx="3062057" cy="492443"/>
          </a:xfrm>
          <a:prstGeom prst="rect">
            <a:avLst/>
          </a:prstGeom>
          <a:noFill/>
        </p:spPr>
        <p:txBody>
          <a:bodyPr wrap="none" rtlCol="0">
            <a:spAutoFit/>
          </a:bodyPr>
          <a:lstStyle/>
          <a:p>
            <a:r>
              <a:rPr lang="nl-NL" sz="800" dirty="0"/>
              <a:t>Presentatie ‘effectief geruststellen’- APC Onderwijs HOVU.mc</a:t>
            </a:r>
          </a:p>
          <a:p>
            <a:endParaRPr lang="nl-NL" dirty="0"/>
          </a:p>
        </p:txBody>
      </p:sp>
    </p:spTree>
    <p:extLst>
      <p:ext uri="{BB962C8B-B14F-4D97-AF65-F5344CB8AC3E}">
        <p14:creationId xmlns:p14="http://schemas.microsoft.com/office/powerpoint/2010/main" val="16188132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10621</TotalTime>
  <Words>2379</Words>
  <Application>Microsoft Macintosh PowerPoint</Application>
  <PresentationFormat>Custom</PresentationFormat>
  <Paragraphs>221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Kantoorthema</vt:lpstr>
      <vt:lpstr>Effectief geruststellen  (op basis van onderzoek en onderwijsmaterial Huisartsenopleiding Maastricht/Esther Giroldi)</vt:lpstr>
      <vt:lpstr>Programma ‘Effectief geruststellen’ </vt:lpstr>
      <vt:lpstr>Stap 1: signaleren en benoemen van ongerustheid</vt:lpstr>
      <vt:lpstr>Eigen ervaringen met ongerustheid in de spreekkamer</vt:lpstr>
      <vt:lpstr>Vier  soorten patiënt cues</vt:lpstr>
      <vt:lpstr>Waarover is de patiënt ongerust?</vt:lpstr>
      <vt:lpstr>Esther Giroldi (2016)  Vier soorten ongerustheid (cognities)</vt:lpstr>
      <vt:lpstr>Stap 2: effectief geruststellen  Wat doe je nu om gerust te stellen?</vt:lpstr>
      <vt:lpstr>Doelen en communicatie strategieën  </vt:lpstr>
      <vt:lpstr>PowerPoint Presentation</vt:lpstr>
      <vt:lpstr>Samenvatting: effectief geruststellen</vt:lpstr>
      <vt:lpstr>En de eigen ongerustheid van de dokter?</vt:lpstr>
      <vt:lpstr>Afsluiting</vt:lpstr>
      <vt:lpstr>©️ APC-Werkgroep, maart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Laurie Hageman</cp:lastModifiedBy>
  <cp:revision>218</cp:revision>
  <dcterms:created xsi:type="dcterms:W3CDTF">2018-06-28T15:32:29Z</dcterms:created>
  <dcterms:modified xsi:type="dcterms:W3CDTF">2022-06-27T18:55:40Z</dcterms:modified>
</cp:coreProperties>
</file>