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460" r:id="rId3"/>
    <p:sldId id="410" r:id="rId4"/>
    <p:sldId id="411" r:id="rId5"/>
    <p:sldId id="461" r:id="rId6"/>
    <p:sldId id="422" r:id="rId7"/>
    <p:sldId id="417" r:id="rId8"/>
    <p:sldId id="425" r:id="rId9"/>
    <p:sldId id="427" r:id="rId10"/>
    <p:sldId id="426" r:id="rId11"/>
    <p:sldId id="424" r:id="rId12"/>
    <p:sldId id="428" r:id="rId13"/>
    <p:sldId id="259" r:id="rId14"/>
    <p:sldId id="260" r:id="rId15"/>
    <p:sldId id="261" r:id="rId16"/>
    <p:sldId id="423"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3E"/>
    <a:srgbClr val="009CB4"/>
    <a:srgbClr val="003741"/>
    <a:srgbClr val="F07814"/>
    <a:srgbClr val="E89E00"/>
    <a:srgbClr val="6AB650"/>
    <a:srgbClr val="CED9E5"/>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A8DEE-543E-40F6-8FD1-8EF3BF3FD2B7}" v="3" dt="2022-06-19T12:54:38.243"/>
    <p1510:client id="{C4ED1723-8A33-4945-8596-1F79FF327213}" v="72" dt="2022-06-19T12:48:35.6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7" autoAdjust="0"/>
    <p:restoredTop sz="87179" autoAdjust="0"/>
  </p:normalViewPr>
  <p:slideViewPr>
    <p:cSldViewPr snapToGrid="0">
      <p:cViewPr varScale="1">
        <p:scale>
          <a:sx n="55" d="100"/>
          <a:sy n="55" d="100"/>
        </p:scale>
        <p:origin x="108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10-10-2022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‹nr.›</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Links: Door de veranderde basisopleiding Geneeskunde zijn basisartsen zeer wisselend bekwaam in verschillende MTV, kan er bij aanvang</a:t>
            </a:r>
            <a:r>
              <a:rPr lang="nl-NL" baseline="0" dirty="0"/>
              <a:t> van de beroepsopleiding tot huisarts niet meer van een bepaald niveau uitgegaan worden</a:t>
            </a:r>
            <a:r>
              <a:rPr lang="nl-NL" dirty="0"/>
              <a:t> en moeten er in de opleiding tot huisarts</a:t>
            </a:r>
            <a:r>
              <a:rPr lang="nl-NL" baseline="0" dirty="0"/>
              <a:t> </a:t>
            </a:r>
            <a:r>
              <a:rPr lang="nl-NL" dirty="0"/>
              <a:t>meer MTV aangeleerd worden.</a:t>
            </a:r>
          </a:p>
          <a:p>
            <a:endParaRPr lang="nl-NL" dirty="0"/>
          </a:p>
          <a:p>
            <a:r>
              <a:rPr lang="nl-NL" dirty="0"/>
              <a:t>Rechts: door de voortschrijdende</a:t>
            </a:r>
            <a:r>
              <a:rPr lang="nl-NL" baseline="0" dirty="0"/>
              <a:t> technologie en de substitutie van de tweede naar de eerste lijn is het noodzakelijk dat huisartsen voortdurend verouderde vaardigheden op nieuwe wijze leren uitvoeren en nieuwe vaardigheden aanleren.</a:t>
            </a:r>
          </a:p>
          <a:p>
            <a:endParaRPr lang="nl-NL" baseline="0" dirty="0"/>
          </a:p>
          <a:p>
            <a:r>
              <a:rPr lang="nl-NL" baseline="0" dirty="0"/>
              <a:t>Dit vereist een levenslang leren om een veilige en hoog kwalitatieve patiëntenzorg te garanderen. Dus moet de </a:t>
            </a:r>
            <a:r>
              <a:rPr lang="nl-NL" baseline="0" dirty="0" err="1"/>
              <a:t>aios</a:t>
            </a:r>
            <a:r>
              <a:rPr lang="nl-NL" baseline="0" dirty="0"/>
              <a:t>/collega huisarts niet alleen huisartsgeneeskundige vaardigheden aanleren maar ook leren hoe steeds nieuwe vaardigheden verantwoord te leren beheersen.</a:t>
            </a:r>
            <a:endParaRPr lang="nl-NL" dirty="0"/>
          </a:p>
          <a:p>
            <a:endParaRPr lang="nl-NL" dirty="0"/>
          </a:p>
        </p:txBody>
      </p:sp>
      <p:sp>
        <p:nvSpPr>
          <p:cNvPr id="4" name="Tijdelijke aanduiding voor dianummer 3"/>
          <p:cNvSpPr>
            <a:spLocks noGrp="1"/>
          </p:cNvSpPr>
          <p:nvPr>
            <p:ph type="sldNum" sz="quarter" idx="10"/>
          </p:nvPr>
        </p:nvSpPr>
        <p:spPr/>
        <p:txBody>
          <a:bodyPr/>
          <a:lstStyle/>
          <a:p>
            <a:fld id="{27C690C1-56C1-9F4A-8EBB-B079F164E119}" type="slidenum">
              <a:rPr lang="nl-NL" smtClean="0"/>
              <a:t>12</a:t>
            </a:fld>
            <a:endParaRPr lang="nl-NL"/>
          </a:p>
        </p:txBody>
      </p:sp>
    </p:spTree>
    <p:extLst>
      <p:ext uri="{BB962C8B-B14F-4D97-AF65-F5344CB8AC3E}">
        <p14:creationId xmlns:p14="http://schemas.microsoft.com/office/powerpoint/2010/main" val="320826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Volgens de literatuur</a:t>
            </a:r>
            <a:r>
              <a:rPr lang="nl-NL" baseline="0" dirty="0"/>
              <a:t> is het weinig effectief vaardigheden aan te leren met checklists, objectieve afstreeplijstjes of alleen maar een subjectieve beoordeling van een meer ervaren arts. Afgevinkte en als voldoende beoordeelde vaardigheden nodigen uit tot er geen aandacht meer aan besteden. Terwijl zich steeds weer laten observeren, om (narratieve) feedback vragen en reflecteren op de uitgevoerde vaardigheid met het formuleren van een leerdoel een voortdurende kwaliteitsverbetering van het eigen functioneren garandeert.</a:t>
            </a:r>
            <a:endParaRPr lang="nl-NL" dirty="0"/>
          </a:p>
          <a:p>
            <a:endParaRPr lang="nl-NL" dirty="0"/>
          </a:p>
        </p:txBody>
      </p:sp>
      <p:sp>
        <p:nvSpPr>
          <p:cNvPr id="4" name="Tijdelijke aanduiding voor dianummer 3"/>
          <p:cNvSpPr>
            <a:spLocks noGrp="1"/>
          </p:cNvSpPr>
          <p:nvPr>
            <p:ph type="sldNum" sz="quarter" idx="10"/>
          </p:nvPr>
        </p:nvSpPr>
        <p:spPr/>
        <p:txBody>
          <a:bodyPr/>
          <a:lstStyle/>
          <a:p>
            <a:fld id="{27C690C1-56C1-9F4A-8EBB-B079F164E119}" type="slidenum">
              <a:rPr lang="nl-NL" smtClean="0"/>
              <a:t>13</a:t>
            </a:fld>
            <a:endParaRPr lang="nl-NL"/>
          </a:p>
        </p:txBody>
      </p:sp>
    </p:spTree>
    <p:extLst>
      <p:ext uri="{BB962C8B-B14F-4D97-AF65-F5344CB8AC3E}">
        <p14:creationId xmlns:p14="http://schemas.microsoft.com/office/powerpoint/2010/main" val="50259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als dit in de literatuur aangetoond is en </a:t>
            </a:r>
            <a:r>
              <a:rPr lang="nl-NL" dirty="0" err="1"/>
              <a:t>aios</a:t>
            </a:r>
            <a:r>
              <a:rPr lang="nl-NL" dirty="0"/>
              <a:t> opleidt tot meer</a:t>
            </a:r>
            <a:r>
              <a:rPr lang="nl-NL" baseline="0" dirty="0"/>
              <a:t> vaardige huisartsen wordt dit in de praktijk van alledag weinig toegepast en raakt dit ondergesneeuwd?</a:t>
            </a:r>
          </a:p>
          <a:p>
            <a:endParaRPr lang="nl-NL" baseline="0" dirty="0"/>
          </a:p>
          <a:p>
            <a:r>
              <a:rPr lang="nl-NL" baseline="0" dirty="0"/>
              <a:t>Als start zijn </a:t>
            </a:r>
            <a:r>
              <a:rPr lang="nl-NL" baseline="0" dirty="0" err="1"/>
              <a:t>aios</a:t>
            </a:r>
            <a:r>
              <a:rPr lang="nl-NL" baseline="0" dirty="0"/>
              <a:t>/collega huisartsen vaak onbewust onbekwaam. Ze vragen alleen om hulp als ze het niet (meer) weten, niet als ze denken de vaardigheid al te beheersen.</a:t>
            </a:r>
          </a:p>
          <a:p>
            <a:r>
              <a:rPr lang="nl-NL" baseline="0" dirty="0"/>
              <a:t>Verder: door de tijdsdruk en praktijkdrukte van alledag is er de neiging om maar snel iets al te doen en niet de opleider er bij te vragen: het spreekuur loopt al zo vaak uit en wachten op de opleider neemt veel tijd. Bovendien kan de opleider zelf ook geprikkeld reageren als deze vaak uit zijn spreekuur gehaald wordt en achter loopt. Een gezamenlijk spreekuur zou dit kunnen ondervangen, maar moet ook op tijd lopen, wordt vaak onderbroken door </a:t>
            </a:r>
            <a:r>
              <a:rPr lang="nl-NL" baseline="0" dirty="0" err="1"/>
              <a:t>spoedjes</a:t>
            </a:r>
            <a:r>
              <a:rPr lang="nl-NL" baseline="0" dirty="0"/>
              <a:t> en is niet altijd haalbaar vanwege te weinig tijd voor teveel patiënten.</a:t>
            </a:r>
          </a:p>
          <a:p>
            <a:endParaRPr lang="nl-NL" baseline="0" dirty="0"/>
          </a:p>
          <a:p>
            <a:r>
              <a:rPr lang="nl-NL" baseline="0" dirty="0"/>
              <a:t>Tenslotte: hoe zal de beoordeling door de opleider uitvallen als je als </a:t>
            </a:r>
            <a:r>
              <a:rPr lang="nl-NL" baseline="0" dirty="0" err="1"/>
              <a:t>aios</a:t>
            </a:r>
            <a:r>
              <a:rPr lang="nl-NL" baseline="0" dirty="0"/>
              <a:t> laat zien dat je bepaalde (basis) vaardigheden misschien nog niet voldoende beheerst? Je zal liever die vaardigheden laten observeren die top gaan en waar je eigenlijk geen hulp meer nodig hebt, dus toch weer: liever examen doen en een voldoende halen dan echt leren, leren.</a:t>
            </a:r>
            <a:endParaRPr lang="nl-NL" dirty="0"/>
          </a:p>
          <a:p>
            <a:endParaRPr lang="nl-NL" dirty="0"/>
          </a:p>
        </p:txBody>
      </p:sp>
      <p:sp>
        <p:nvSpPr>
          <p:cNvPr id="4" name="Tijdelijke aanduiding voor dianummer 3"/>
          <p:cNvSpPr>
            <a:spLocks noGrp="1"/>
          </p:cNvSpPr>
          <p:nvPr>
            <p:ph type="sldNum" sz="quarter" idx="10"/>
          </p:nvPr>
        </p:nvSpPr>
        <p:spPr/>
        <p:txBody>
          <a:bodyPr/>
          <a:lstStyle/>
          <a:p>
            <a:fld id="{27C690C1-56C1-9F4A-8EBB-B079F164E119}" type="slidenum">
              <a:rPr lang="nl-NL" smtClean="0"/>
              <a:t>14</a:t>
            </a:fld>
            <a:endParaRPr lang="nl-NL"/>
          </a:p>
        </p:txBody>
      </p:sp>
    </p:spTree>
    <p:extLst>
      <p:ext uri="{BB962C8B-B14F-4D97-AF65-F5344CB8AC3E}">
        <p14:creationId xmlns:p14="http://schemas.microsoft.com/office/powerpoint/2010/main" val="307194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Het blijft dus balanceren: wat doet de </a:t>
            </a:r>
            <a:r>
              <a:rPr lang="nl-NL" dirty="0" err="1"/>
              <a:t>aios</a:t>
            </a:r>
            <a:r>
              <a:rPr lang="nl-NL" dirty="0"/>
              <a:t> zelf, hoe</a:t>
            </a:r>
            <a:r>
              <a:rPr lang="nl-NL" baseline="0" dirty="0"/>
              <a:t> vertrouw je de </a:t>
            </a:r>
            <a:r>
              <a:rPr lang="nl-NL" baseline="0" dirty="0" err="1"/>
              <a:t>aios</a:t>
            </a:r>
            <a:r>
              <a:rPr lang="nl-NL" baseline="0" dirty="0"/>
              <a:t> toe wat je (nog) niet geobserveerd hebt, hoe stimuleer je opleider en </a:t>
            </a:r>
            <a:r>
              <a:rPr lang="nl-NL" baseline="0" dirty="0" err="1"/>
              <a:t>aios</a:t>
            </a:r>
            <a:r>
              <a:rPr lang="nl-NL" baseline="0" dirty="0"/>
              <a:t> om elkaar te observeren en van elkaar te (blijven) leren zodat er echt gestreefd wordt naar het aanleren van levenslang leren?</a:t>
            </a:r>
            <a:endParaRPr lang="nl-NL" dirty="0"/>
          </a:p>
          <a:p>
            <a:endParaRPr lang="nl-NL" dirty="0"/>
          </a:p>
        </p:txBody>
      </p:sp>
      <p:sp>
        <p:nvSpPr>
          <p:cNvPr id="4" name="Tijdelijke aanduiding voor dianummer 3"/>
          <p:cNvSpPr>
            <a:spLocks noGrp="1"/>
          </p:cNvSpPr>
          <p:nvPr>
            <p:ph type="sldNum" sz="quarter" idx="10"/>
          </p:nvPr>
        </p:nvSpPr>
        <p:spPr/>
        <p:txBody>
          <a:bodyPr/>
          <a:lstStyle/>
          <a:p>
            <a:fld id="{27C690C1-56C1-9F4A-8EBB-B079F164E119}" type="slidenum">
              <a:rPr lang="nl-NL" smtClean="0"/>
              <a:t>15</a:t>
            </a:fld>
            <a:endParaRPr lang="nl-NL"/>
          </a:p>
        </p:txBody>
      </p:sp>
    </p:spTree>
    <p:extLst>
      <p:ext uri="{BB962C8B-B14F-4D97-AF65-F5344CB8AC3E}">
        <p14:creationId xmlns:p14="http://schemas.microsoft.com/office/powerpoint/2010/main" val="1984735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 patiëntenzor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n beeld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409513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and kleurvlak - onderzoek">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1945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gend kleurvlak - onderzoek">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45627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pagina - onderwijs">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14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ee kolommen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3665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en kolom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6AB650"/>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44265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en beeld - onderw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6AB650"/>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5813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and kleurvlak - onderwijs">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07334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gend kleurvlak - onderwijs">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6A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99139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pagina - algemeen">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68413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ee kolommen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53029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en kolom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3741"/>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754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en beeld - algeme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solidFill>
                  <a:srgbClr val="003741"/>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33887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and kleurvlak - algemeen">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4344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gend kleurvlak - algemeen">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003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21715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9" name="Tijdelijke aanduiding voor afbeelding 14">
            <a:extLst>
              <a:ext uri="{FF2B5EF4-FFF2-40B4-BE49-F238E27FC236}">
                <a16:creationId xmlns:a16="http://schemas.microsoft.com/office/drawing/2014/main" id="{DA58A6F3-534A-40A0-83C6-89CBA2926159}"/>
              </a:ext>
            </a:extLst>
          </p:cNvPr>
          <p:cNvSpPr>
            <a:spLocks noGrp="1"/>
          </p:cNvSpPr>
          <p:nvPr>
            <p:ph type="pic" sz="quarter" idx="10"/>
          </p:nvPr>
        </p:nvSpPr>
        <p:spPr>
          <a:xfrm>
            <a:off x="0" y="603738"/>
            <a:ext cx="12192000" cy="6254262"/>
          </a:xfrm>
          <a:prstGeom prst="rect">
            <a:avLst/>
          </a:prstGeom>
          <a:blipFill>
            <a:blip r:embed="rId2"/>
            <a:stretch>
              <a:fillRect/>
            </a:stretch>
          </a:blipFill>
        </p:spPr>
        <p:txBody>
          <a:bodyPr/>
          <a:lstStyle>
            <a:lvl1pPr marL="0" indent="0">
              <a:buNone/>
              <a:defRPr>
                <a:noFill/>
              </a:defRPr>
            </a:lvl1pPr>
          </a:lstStyle>
          <a:p>
            <a:endParaRPr lang="nl-NL" dirty="0"/>
          </a:p>
        </p:txBody>
      </p:sp>
      <p:pic>
        <p:nvPicPr>
          <p:cNvPr id="8" name="Afbeelding 7">
            <a:extLst>
              <a:ext uri="{FF2B5EF4-FFF2-40B4-BE49-F238E27FC236}">
                <a16:creationId xmlns:a16="http://schemas.microsoft.com/office/drawing/2014/main" id="{BDDD695A-1081-46FE-92DA-DE89DD3F4C0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Tree>
    <p:extLst>
      <p:ext uri="{BB962C8B-B14F-4D97-AF65-F5344CB8AC3E}">
        <p14:creationId xmlns:p14="http://schemas.microsoft.com/office/powerpoint/2010/main" val="26730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age - research">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545122"/>
            <a:ext cx="12192000" cy="3677628"/>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97498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Enter </a:t>
            </a:r>
            <a:r>
              <a:rPr lang="nl-NL" dirty="0" err="1"/>
              <a:t>title</a:t>
            </a:r>
            <a:r>
              <a:rPr lang="nl-NL" dirty="0"/>
              <a:t> here</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325836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Enter sub </a:t>
            </a:r>
            <a:r>
              <a:rPr lang="nl-NL" dirty="0" err="1"/>
              <a:t>title</a:t>
            </a:r>
            <a:r>
              <a:rPr lang="nl-NL" dirty="0"/>
              <a:t> here</a:t>
            </a:r>
          </a:p>
        </p:txBody>
      </p:sp>
      <p:grpSp>
        <p:nvGrpSpPr>
          <p:cNvPr id="13" name="Groep 12">
            <a:extLst>
              <a:ext uri="{FF2B5EF4-FFF2-40B4-BE49-F238E27FC236}">
                <a16:creationId xmlns:a16="http://schemas.microsoft.com/office/drawing/2014/main" id="{455BB8EC-FD7C-4339-9B77-EF3A7A679195}"/>
              </a:ext>
            </a:extLst>
          </p:cNvPr>
          <p:cNvGrpSpPr/>
          <p:nvPr userDrawn="1"/>
        </p:nvGrpSpPr>
        <p:grpSpPr>
          <a:xfrm>
            <a:off x="4309680" y="-733"/>
            <a:ext cx="3565908" cy="992921"/>
            <a:chOff x="4309680" y="-733"/>
            <a:chExt cx="3565908" cy="992921"/>
          </a:xfrm>
        </p:grpSpPr>
        <p:sp>
          <p:nvSpPr>
            <p:cNvPr id="14" name="AutoShape 3">
              <a:extLst>
                <a:ext uri="{FF2B5EF4-FFF2-40B4-BE49-F238E27FC236}">
                  <a16:creationId xmlns:a16="http://schemas.microsoft.com/office/drawing/2014/main" id="{41C2ED93-ADB9-4842-B417-6FB7F6480FF3}"/>
                </a:ext>
              </a:extLst>
            </p:cNvPr>
            <p:cNvSpPr>
              <a:spLocks noChangeAspect="1" noChangeArrowheads="1" noTextEdit="1"/>
            </p:cNvSpPr>
            <p:nvPr userDrawn="1"/>
          </p:nvSpPr>
          <p:spPr bwMode="auto">
            <a:xfrm>
              <a:off x="4313238" y="0"/>
              <a:ext cx="3562350" cy="9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16" name="Freeform 5">
              <a:extLst>
                <a:ext uri="{FF2B5EF4-FFF2-40B4-BE49-F238E27FC236}">
                  <a16:creationId xmlns:a16="http://schemas.microsoft.com/office/drawing/2014/main" id="{77C4B3ED-6D5B-4985-91AE-C722381822A6}"/>
                </a:ext>
              </a:extLst>
            </p:cNvPr>
            <p:cNvSpPr>
              <a:spLocks/>
            </p:cNvSpPr>
            <p:nvPr userDrawn="1"/>
          </p:nvSpPr>
          <p:spPr bwMode="auto">
            <a:xfrm>
              <a:off x="4309680" y="-733"/>
              <a:ext cx="3561146" cy="986572"/>
            </a:xfrm>
            <a:custGeom>
              <a:avLst/>
              <a:gdLst>
                <a:gd name="T0" fmla="*/ 0 w 9343"/>
                <a:gd name="T1" fmla="*/ 0 h 3048"/>
                <a:gd name="T2" fmla="*/ 0 w 9343"/>
                <a:gd name="T3" fmla="*/ 2148 h 3048"/>
                <a:gd name="T4" fmla="*/ 900 w 9343"/>
                <a:gd name="T5" fmla="*/ 3048 h 3048"/>
                <a:gd name="T6" fmla="*/ 8443 w 9343"/>
                <a:gd name="T7" fmla="*/ 3048 h 3048"/>
                <a:gd name="T8" fmla="*/ 9343 w 9343"/>
                <a:gd name="T9" fmla="*/ 2148 h 3048"/>
                <a:gd name="T10" fmla="*/ 9343 w 9343"/>
                <a:gd name="T11" fmla="*/ 0 h 3048"/>
                <a:gd name="T12" fmla="*/ 0 w 9343"/>
                <a:gd name="T13" fmla="*/ 0 h 3048"/>
                <a:gd name="connsiteX0" fmla="*/ 0 w 10000"/>
                <a:gd name="connsiteY0" fmla="*/ 0 h 10000"/>
                <a:gd name="connsiteX1" fmla="*/ 0 w 10000"/>
                <a:gd name="connsiteY1" fmla="*/ 7047 h 10000"/>
                <a:gd name="connsiteX2" fmla="*/ 963 w 10000"/>
                <a:gd name="connsiteY2" fmla="*/ 10000 h 10000"/>
                <a:gd name="connsiteX3" fmla="*/ 9037 w 10000"/>
                <a:gd name="connsiteY3" fmla="*/ 10000 h 10000"/>
                <a:gd name="connsiteX4" fmla="*/ 10000 w 10000"/>
                <a:gd name="connsiteY4" fmla="*/ 7047 h 10000"/>
                <a:gd name="connsiteX5" fmla="*/ 10000 w 10000"/>
                <a:gd name="connsiteY5" fmla="*/ 1497 h 10000"/>
                <a:gd name="connsiteX6" fmla="*/ 0 w 10000"/>
                <a:gd name="connsiteY6" fmla="*/ 0 h 10000"/>
                <a:gd name="connsiteX0" fmla="*/ 0 w 10010"/>
                <a:gd name="connsiteY0" fmla="*/ 125 h 8503"/>
                <a:gd name="connsiteX1" fmla="*/ 10 w 10010"/>
                <a:gd name="connsiteY1" fmla="*/ 5550 h 8503"/>
                <a:gd name="connsiteX2" fmla="*/ 973 w 10010"/>
                <a:gd name="connsiteY2" fmla="*/ 8503 h 8503"/>
                <a:gd name="connsiteX3" fmla="*/ 9047 w 10010"/>
                <a:gd name="connsiteY3" fmla="*/ 8503 h 8503"/>
                <a:gd name="connsiteX4" fmla="*/ 10010 w 10010"/>
                <a:gd name="connsiteY4" fmla="*/ 5550 h 8503"/>
                <a:gd name="connsiteX5" fmla="*/ 10010 w 10010"/>
                <a:gd name="connsiteY5" fmla="*/ 0 h 8503"/>
                <a:gd name="connsiteX6" fmla="*/ 0 w 10010"/>
                <a:gd name="connsiteY6" fmla="*/ 125 h 8503"/>
                <a:gd name="connsiteX0" fmla="*/ 0 w 10000"/>
                <a:gd name="connsiteY0" fmla="*/ 37 h 10000"/>
                <a:gd name="connsiteX1" fmla="*/ 10 w 10000"/>
                <a:gd name="connsiteY1" fmla="*/ 6527 h 10000"/>
                <a:gd name="connsiteX2" fmla="*/ 972 w 10000"/>
                <a:gd name="connsiteY2" fmla="*/ 10000 h 10000"/>
                <a:gd name="connsiteX3" fmla="*/ 9038 w 10000"/>
                <a:gd name="connsiteY3" fmla="*/ 10000 h 10000"/>
                <a:gd name="connsiteX4" fmla="*/ 10000 w 10000"/>
                <a:gd name="connsiteY4" fmla="*/ 6527 h 10000"/>
                <a:gd name="connsiteX5" fmla="*/ 10000 w 10000"/>
                <a:gd name="connsiteY5" fmla="*/ 0 h 10000"/>
                <a:gd name="connsiteX6" fmla="*/ 0 w 10000"/>
                <a:gd name="connsiteY6" fmla="*/ 37 h 10000"/>
                <a:gd name="connsiteX0" fmla="*/ 0 w 10000"/>
                <a:gd name="connsiteY0" fmla="*/ 8 h 9971"/>
                <a:gd name="connsiteX1" fmla="*/ 10 w 10000"/>
                <a:gd name="connsiteY1" fmla="*/ 6498 h 9971"/>
                <a:gd name="connsiteX2" fmla="*/ 972 w 10000"/>
                <a:gd name="connsiteY2" fmla="*/ 9971 h 9971"/>
                <a:gd name="connsiteX3" fmla="*/ 9038 w 10000"/>
                <a:gd name="connsiteY3" fmla="*/ 9971 h 9971"/>
                <a:gd name="connsiteX4" fmla="*/ 10000 w 10000"/>
                <a:gd name="connsiteY4" fmla="*/ 6498 h 9971"/>
                <a:gd name="connsiteX5" fmla="*/ 9992 w 10000"/>
                <a:gd name="connsiteY5" fmla="*/ 0 h 9971"/>
                <a:gd name="connsiteX6" fmla="*/ 0 w 10000"/>
                <a:gd name="connsiteY6" fmla="*/ 8 h 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9971">
                  <a:moveTo>
                    <a:pt x="0" y="8"/>
                  </a:moveTo>
                  <a:cubicBezTo>
                    <a:pt x="3" y="2134"/>
                    <a:pt x="7" y="4372"/>
                    <a:pt x="10" y="6498"/>
                  </a:cubicBezTo>
                  <a:cubicBezTo>
                    <a:pt x="10" y="8416"/>
                    <a:pt x="441" y="9971"/>
                    <a:pt x="972" y="9971"/>
                  </a:cubicBezTo>
                  <a:lnTo>
                    <a:pt x="9038" y="9971"/>
                  </a:lnTo>
                  <a:cubicBezTo>
                    <a:pt x="9569" y="9971"/>
                    <a:pt x="10000" y="8416"/>
                    <a:pt x="10000" y="6498"/>
                  </a:cubicBezTo>
                  <a:cubicBezTo>
                    <a:pt x="9997" y="4332"/>
                    <a:pt x="9995" y="2166"/>
                    <a:pt x="9992" y="0"/>
                  </a:cubicBezTo>
                  <a:lnTo>
                    <a:pt x="0" y="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pic>
          <p:nvPicPr>
            <p:cNvPr id="17" name="Afbeelding 16">
              <a:extLst>
                <a:ext uri="{FF2B5EF4-FFF2-40B4-BE49-F238E27FC236}">
                  <a16:creationId xmlns:a16="http://schemas.microsoft.com/office/drawing/2014/main" id="{0949537F-98A9-4146-8DF4-81598976B81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96588" y="297838"/>
              <a:ext cx="2790888" cy="504057"/>
            </a:xfrm>
            <a:prstGeom prst="rect">
              <a:avLst/>
            </a:prstGeom>
          </p:spPr>
        </p:pic>
      </p:grpSp>
      <p:sp>
        <p:nvSpPr>
          <p:cNvPr id="7" name="TextBox 6"/>
          <p:cNvSpPr txBox="1"/>
          <p:nvPr userDrawn="1"/>
        </p:nvSpPr>
        <p:spPr>
          <a:xfrm>
            <a:off x="3723176" y="1152769"/>
            <a:ext cx="4786923" cy="769441"/>
          </a:xfrm>
          <a:prstGeom prst="rect">
            <a:avLst/>
          </a:prstGeom>
          <a:noFill/>
        </p:spPr>
        <p:txBody>
          <a:bodyPr wrap="square" rtlCol="0">
            <a:spAutoFit/>
          </a:bodyPr>
          <a:lstStyle/>
          <a:p>
            <a:pPr algn="ctr"/>
            <a:r>
              <a:rPr lang="en-US" sz="2400" b="0" i="0" dirty="0">
                <a:solidFill>
                  <a:schemeClr val="bg1"/>
                </a:solidFill>
                <a:latin typeface="Museo Sans 300"/>
                <a:cs typeface="Museo Sans 300"/>
              </a:rPr>
              <a:t>Amsterdam Public Health</a:t>
            </a:r>
          </a:p>
          <a:p>
            <a:pPr algn="ctr"/>
            <a:r>
              <a:rPr lang="en-US" sz="2000" b="0" i="0" dirty="0">
                <a:solidFill>
                  <a:schemeClr val="bg1"/>
                </a:solidFill>
                <a:latin typeface="Museo Sans 300"/>
                <a:cs typeface="Museo Sans 300"/>
              </a:rPr>
              <a:t>research</a:t>
            </a:r>
            <a:r>
              <a:rPr lang="en-US" sz="2000" b="0" i="0" baseline="0" dirty="0">
                <a:solidFill>
                  <a:schemeClr val="bg1"/>
                </a:solidFill>
                <a:latin typeface="Museo Sans 300"/>
                <a:cs typeface="Museo Sans 300"/>
              </a:rPr>
              <a:t> institute</a:t>
            </a:r>
            <a:endParaRPr lang="en-US" sz="2000" b="0" i="0" dirty="0">
              <a:solidFill>
                <a:schemeClr val="bg1"/>
              </a:solidFill>
              <a:latin typeface="Museo Sans 300"/>
              <a:cs typeface="Museo Sans 300"/>
            </a:endParaRPr>
          </a:p>
        </p:txBody>
      </p:sp>
      <p:pic>
        <p:nvPicPr>
          <p:cNvPr id="8" name="Picture 7" descr="handen Amsterdam Public health pp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287" y="4165599"/>
            <a:ext cx="12279870" cy="2708276"/>
          </a:xfrm>
          <a:prstGeom prst="rect">
            <a:avLst/>
          </a:prstGeom>
        </p:spPr>
      </p:pic>
    </p:spTree>
    <p:extLst>
      <p:ext uri="{BB962C8B-B14F-4D97-AF65-F5344CB8AC3E}">
        <p14:creationId xmlns:p14="http://schemas.microsoft.com/office/powerpoint/2010/main" val="189808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CC53A81-AB51-4F4F-83B4-D86C9E0E40D6}" type="datetimeFigureOut">
              <a:rPr lang="nl-NL" smtClean="0"/>
              <a:pPr/>
              <a:t>10-10-2022</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9FFF769-B524-B748-9260-BCA29E5387CC}" type="slidenum">
              <a:rPr lang="nl-NL" smtClean="0"/>
              <a:pPr/>
              <a:t>‹nr.›</a:t>
            </a:fld>
            <a:endParaRPr lang="nl-NL"/>
          </a:p>
        </p:txBody>
      </p:sp>
    </p:spTree>
    <p:extLst>
      <p:ext uri="{BB962C8B-B14F-4D97-AF65-F5344CB8AC3E}">
        <p14:creationId xmlns:p14="http://schemas.microsoft.com/office/powerpoint/2010/main" val="1314754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Landscape colored bg - research">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descr="handen Amsterdam Public health.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541992"/>
            <a:ext cx="12192000" cy="8128000"/>
          </a:xfrm>
          <a:prstGeom prst="rect">
            <a:avLst/>
          </a:prstGeom>
        </p:spPr>
      </p:pic>
    </p:spTree>
    <p:extLst>
      <p:ext uri="{BB962C8B-B14F-4D97-AF65-F5344CB8AC3E}">
        <p14:creationId xmlns:p14="http://schemas.microsoft.com/office/powerpoint/2010/main" val="95421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column - resear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Example footer | July 2018</a:t>
            </a:r>
          </a:p>
        </p:txBody>
      </p:sp>
    </p:spTree>
    <p:extLst>
      <p:ext uri="{BB962C8B-B14F-4D97-AF65-F5344CB8AC3E}">
        <p14:creationId xmlns:p14="http://schemas.microsoft.com/office/powerpoint/2010/main" val="412913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4" name="Tijdelijke aanduiding voor voettekst 3"/>
          <p:cNvSpPr>
            <a:spLocks noGrp="1"/>
          </p:cNvSpPr>
          <p:nvPr>
            <p:ph type="ftr" sz="quarter" idx="11"/>
          </p:nvPr>
        </p:nvSpPr>
        <p:spPr/>
        <p:txBody>
          <a:bodyPr/>
          <a:lstStyle>
            <a:lvl1pPr algn="l">
              <a:defRPr/>
            </a:lvl1pPr>
          </a:lstStyle>
          <a:p>
            <a:r>
              <a:rPr lang="nl-NL"/>
              <a:t>&lt;voettekst, aanpassen via Invoegen -&gt; Koptekst en voettekst&gt;</a:t>
            </a:r>
            <a:endParaRPr lang="nl-NL" dirty="0"/>
          </a:p>
        </p:txBody>
      </p:sp>
      <p:sp>
        <p:nvSpPr>
          <p:cNvPr id="5" name="Tijdelijke aanduiding voor dianummer 4"/>
          <p:cNvSpPr>
            <a:spLocks noGrp="1"/>
          </p:cNvSpPr>
          <p:nvPr>
            <p:ph type="sldNum" sz="quarter" idx="12"/>
          </p:nvPr>
        </p:nvSpPr>
        <p:spPr/>
        <p:txBody>
          <a:bodyPr/>
          <a:lstStyle/>
          <a:p>
            <a:fld id="{4D8A6874-5530-004C-9748-CB666A561DD5}" type="slidenum">
              <a:rPr lang="nl-NL" smtClean="0"/>
              <a:t>‹nr.›</a:t>
            </a:fld>
            <a:endParaRPr lang="nl-NL"/>
          </a:p>
        </p:txBody>
      </p:sp>
    </p:spTree>
    <p:extLst>
      <p:ext uri="{BB962C8B-B14F-4D97-AF65-F5344CB8AC3E}">
        <p14:creationId xmlns:p14="http://schemas.microsoft.com/office/powerpoint/2010/main" val="56708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beeld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439708"/>
            <a:ext cx="5346700" cy="646331"/>
          </a:xfrm>
        </p:spPr>
        <p:txBody>
          <a:bodyPr anchor="t" anchorCtr="0">
            <a:sp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350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540932"/>
            <a:ext cx="6096000" cy="4722439"/>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47700" y="2705101"/>
            <a:ext cx="5359400" cy="3204086"/>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0933"/>
            <a:ext cx="6096000" cy="4722440"/>
          </a:xfrm>
          <a:prstGeom prst="rect">
            <a:avLst/>
          </a:prstGeom>
          <a:blipFill dpi="0" rotWithShape="1">
            <a:blip r:embed="rId2"/>
            <a:srcRect/>
            <a:tile tx="0" ty="0" sx="60000" sy="60000" flip="none" algn="tl"/>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16597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end kleurvlak - patiëntenzor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7FC29EB-7314-49D1-BCCF-0C1FC9DD7AFF}"/>
              </a:ext>
            </a:extLst>
          </p:cNvPr>
          <p:cNvSpPr/>
          <p:nvPr userDrawn="1"/>
        </p:nvSpPr>
        <p:spPr>
          <a:xfrm>
            <a:off x="0" y="4360985"/>
            <a:ext cx="12192000" cy="1900987"/>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59E529B3-AB90-4577-AB7E-9471B1A4493D}"/>
              </a:ext>
            </a:extLst>
          </p:cNvPr>
          <p:cNvSpPr/>
          <p:nvPr userDrawn="1"/>
        </p:nvSpPr>
        <p:spPr>
          <a:xfrm>
            <a:off x="0" y="6263370"/>
            <a:ext cx="12192000" cy="594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57224" y="4591050"/>
            <a:ext cx="5438775" cy="1428750"/>
          </a:xfrm>
          <a:prstGeom prst="rect">
            <a:avLst/>
          </a:prstGeom>
        </p:spPr>
        <p:txBody>
          <a:bodyPr/>
          <a:lstStyle>
            <a:lvl1pPr marL="0" indent="0">
              <a:lnSpc>
                <a:spcPct val="125000"/>
              </a:lnSpc>
              <a:spcBef>
                <a:spcPts val="0"/>
              </a:spcBef>
              <a:buFont typeface="Arial" panose="020B0604020202020204" pitchFamily="34" charset="0"/>
              <a:buNone/>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096000" y="1543050"/>
            <a:ext cx="6096000" cy="2816537"/>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47700" y="1884145"/>
            <a:ext cx="5346700" cy="646331"/>
          </a:xfrm>
        </p:spPr>
        <p:txBody>
          <a:bodyPr anchor="t" anchorCtr="0">
            <a:spAutoFit/>
          </a:bodyPr>
          <a:lstStyle>
            <a:lvl1pPr>
              <a:defRPr>
                <a:solidFill>
                  <a:schemeClr val="bg1"/>
                </a:solidFill>
              </a:defRPr>
            </a:lvl1pPr>
          </a:lstStyle>
          <a:p>
            <a:r>
              <a:rPr lang="nl-NL" dirty="0"/>
              <a:t>Hier de titel</a:t>
            </a:r>
          </a:p>
        </p:txBody>
      </p:sp>
      <p:sp>
        <p:nvSpPr>
          <p:cNvPr id="10" name="Tijdelijke aanduiding voor afbeelding 8">
            <a:extLst>
              <a:ext uri="{FF2B5EF4-FFF2-40B4-BE49-F238E27FC236}">
                <a16:creationId xmlns:a16="http://schemas.microsoft.com/office/drawing/2014/main" id="{2567F586-9BCF-4F4E-9B12-659A83DECC0E}"/>
              </a:ext>
            </a:extLst>
          </p:cNvPr>
          <p:cNvSpPr>
            <a:spLocks noGrp="1"/>
          </p:cNvSpPr>
          <p:nvPr>
            <p:ph type="pic" sz="quarter" idx="13"/>
          </p:nvPr>
        </p:nvSpPr>
        <p:spPr>
          <a:xfrm>
            <a:off x="0" y="1543050"/>
            <a:ext cx="6096000" cy="2816537"/>
          </a:xfrm>
          <a:prstGeom prst="rect">
            <a:avLst/>
          </a:prstGeom>
          <a:blipFill>
            <a:blip r:embed="rId3"/>
            <a:stretch>
              <a:fillRect/>
            </a:stretch>
          </a:blipFill>
        </p:spPr>
        <p:txBody>
          <a:bodyPr/>
          <a:lstStyle>
            <a:lvl1pPr>
              <a:defRPr>
                <a:noFill/>
              </a:defRPr>
            </a:lvl1pPr>
          </a:lstStyle>
          <a:p>
            <a:endParaRPr lang="nl-NL" dirty="0"/>
          </a:p>
        </p:txBody>
      </p:sp>
      <p:sp>
        <p:nvSpPr>
          <p:cNvPr id="11" name="Tijdelijke aanduiding voor inhoud 2">
            <a:extLst>
              <a:ext uri="{FF2B5EF4-FFF2-40B4-BE49-F238E27FC236}">
                <a16:creationId xmlns:a16="http://schemas.microsoft.com/office/drawing/2014/main" id="{0E57F8D3-B0E4-4983-AE22-66D32A275319}"/>
              </a:ext>
            </a:extLst>
          </p:cNvPr>
          <p:cNvSpPr>
            <a:spLocks noGrp="1"/>
          </p:cNvSpPr>
          <p:nvPr>
            <p:ph sz="half" idx="14" hasCustomPrompt="1"/>
          </p:nvPr>
        </p:nvSpPr>
        <p:spPr>
          <a:xfrm>
            <a:off x="6296024" y="4600575"/>
            <a:ext cx="5438775" cy="1428750"/>
          </a:xfrm>
          <a:prstGeom prst="rect">
            <a:avLst/>
          </a:prstGeom>
        </p:spPr>
        <p:txBody>
          <a:bodyPr/>
          <a:lstStyle>
            <a:lvl1pPr marL="342900" indent="-342900">
              <a:lnSpc>
                <a:spcPct val="125000"/>
              </a:lnSpc>
              <a:spcBef>
                <a:spcPts val="0"/>
              </a:spcBef>
              <a:buFont typeface="Arial" panose="020B0604020202020204" pitchFamily="34" charset="0"/>
              <a:buChar char="•"/>
              <a:defRPr sz="2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puntenlijst</a:t>
            </a:r>
          </a:p>
        </p:txBody>
      </p:sp>
    </p:spTree>
    <p:extLst>
      <p:ext uri="{BB962C8B-B14F-4D97-AF65-F5344CB8AC3E}">
        <p14:creationId xmlns:p14="http://schemas.microsoft.com/office/powerpoint/2010/main" val="41410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pagina - onderzoek">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33C430D-E413-4705-BF87-59067A65F4AD}"/>
              </a:ext>
            </a:extLst>
          </p:cNvPr>
          <p:cNvSpPr/>
          <p:nvPr userDrawn="1"/>
        </p:nvSpPr>
        <p:spPr>
          <a:xfrm>
            <a:off x="0" y="603738"/>
            <a:ext cx="12192000" cy="2825262"/>
          </a:xfrm>
          <a:prstGeom prst="rect">
            <a:avLst/>
          </a:prstGeom>
          <a:solidFill>
            <a:srgbClr val="009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Titel 1">
            <a:extLst>
              <a:ext uri="{FF2B5EF4-FFF2-40B4-BE49-F238E27FC236}">
                <a16:creationId xmlns:a16="http://schemas.microsoft.com/office/drawing/2014/main" id="{5B1D3611-1177-48EA-A067-CEF0CDB42490}"/>
              </a:ext>
            </a:extLst>
          </p:cNvPr>
          <p:cNvSpPr>
            <a:spLocks noGrp="1"/>
          </p:cNvSpPr>
          <p:nvPr>
            <p:ph type="ctrTitle" hasCustomPrompt="1"/>
          </p:nvPr>
        </p:nvSpPr>
        <p:spPr>
          <a:xfrm>
            <a:off x="653143" y="1057047"/>
            <a:ext cx="10776857" cy="1152751"/>
          </a:xfrm>
        </p:spPr>
        <p:txBody>
          <a:bodyPr anchor="b">
            <a:normAutofit/>
          </a:bodyPr>
          <a:lstStyle>
            <a:lvl1pPr algn="l">
              <a:defRPr sz="5000" b="1">
                <a:solidFill>
                  <a:schemeClr val="bg1"/>
                </a:solidFill>
                <a:latin typeface="Trebuchet MS" panose="020B0603020202020204" pitchFamily="34" charset="0"/>
              </a:defRPr>
            </a:lvl1pPr>
          </a:lstStyle>
          <a:p>
            <a:r>
              <a:rPr lang="nl-NL" dirty="0"/>
              <a:t>Hier de titel</a:t>
            </a:r>
          </a:p>
        </p:txBody>
      </p:sp>
      <p:sp>
        <p:nvSpPr>
          <p:cNvPr id="3" name="Ondertitel 2">
            <a:extLst>
              <a:ext uri="{FF2B5EF4-FFF2-40B4-BE49-F238E27FC236}">
                <a16:creationId xmlns:a16="http://schemas.microsoft.com/office/drawing/2014/main" id="{3AC4A8E8-3E90-4C49-8DE9-AAB8EE459045}"/>
              </a:ext>
            </a:extLst>
          </p:cNvPr>
          <p:cNvSpPr>
            <a:spLocks noGrp="1"/>
          </p:cNvSpPr>
          <p:nvPr>
            <p:ph type="subTitle" idx="1" hasCustomPrompt="1"/>
          </p:nvPr>
        </p:nvSpPr>
        <p:spPr>
          <a:xfrm>
            <a:off x="674915" y="2340428"/>
            <a:ext cx="10776857" cy="653143"/>
          </a:xfrm>
          <a:prstGeom prst="rect">
            <a:avLst/>
          </a:prstGeom>
        </p:spPr>
        <p:txBody>
          <a:bodyPr>
            <a:normAutofit/>
          </a:bodyPr>
          <a:lstStyle>
            <a:lvl1pPr marL="0" indent="0" algn="l">
              <a:buNone/>
              <a:defRPr sz="3800" b="0">
                <a:solidFill>
                  <a:schemeClr val="bg1"/>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Hier de subtitel</a:t>
            </a:r>
          </a:p>
        </p:txBody>
      </p:sp>
      <p:pic>
        <p:nvPicPr>
          <p:cNvPr id="10" name="Afbeelding 9">
            <a:extLst>
              <a:ext uri="{FF2B5EF4-FFF2-40B4-BE49-F238E27FC236}">
                <a16:creationId xmlns:a16="http://schemas.microsoft.com/office/drawing/2014/main" id="{2E896DCE-6314-4456-ADEB-F5C25B82E6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312762" y="0"/>
            <a:ext cx="3563547" cy="992580"/>
          </a:xfrm>
          <a:prstGeom prst="rect">
            <a:avLst/>
          </a:prstGeom>
        </p:spPr>
      </p:pic>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3"/>
            <a:stretch>
              <a:fillRect/>
            </a:stretch>
          </a:blipFill>
        </p:spPr>
        <p:txBody>
          <a:bodyPr/>
          <a:lstStyle>
            <a:lvl1pPr marL="0" indent="0">
              <a:buNone/>
              <a:defRPr>
                <a:noFill/>
              </a:defRPr>
            </a:lvl1pPr>
          </a:lstStyle>
          <a:p>
            <a:endParaRPr lang="nl-NL" dirty="0"/>
          </a:p>
        </p:txBody>
      </p:sp>
    </p:spTree>
    <p:extLst>
      <p:ext uri="{BB962C8B-B14F-4D97-AF65-F5344CB8AC3E}">
        <p14:creationId xmlns:p14="http://schemas.microsoft.com/office/powerpoint/2010/main" val="312330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55"/>
            <a:ext cx="5346700" cy="3751308"/>
          </a:xfrm>
          <a:prstGeom prst="rect">
            <a:avLst/>
          </a:prstGeom>
        </p:spPr>
        <p:txBody>
          <a:bodyPr/>
          <a:lstStyle>
            <a:lvl1pPr marL="0" indent="0">
              <a:lnSpc>
                <a:spcPct val="125000"/>
              </a:lnSpc>
              <a:spcBef>
                <a:spcPts val="0"/>
              </a:spcBef>
              <a:buNone/>
              <a:defRPr sz="2300"/>
            </a:lvl1pPr>
            <a:lvl2pPr marL="457200" indent="0">
              <a:buNone/>
              <a:defRPr/>
            </a:lvl2pPr>
            <a:lvl3pPr marL="914400" indent="0">
              <a:buNone/>
              <a:defRPr/>
            </a:lvl3pPr>
            <a:lvl4pPr marL="1371600" indent="0">
              <a:buNone/>
              <a:defRPr/>
            </a:lvl4pPr>
            <a:lvl5pPr marL="1828800"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2107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en kolom - onderzoe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p:spPr>
        <p:txBody>
          <a:bodyPr>
            <a:noAutofit/>
          </a:bodyPr>
          <a:lstStyle>
            <a:lvl1pPr>
              <a:defRPr>
                <a:solidFill>
                  <a:srgbClr val="009CB4"/>
                </a:solidFill>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vl1pPr>
            <a:lvl2pPr>
              <a:defRPr sz="2300"/>
            </a:lvl2pPr>
            <a:lvl3pPr>
              <a:defRPr sz="2300"/>
            </a:lvl3pPr>
            <a:lvl4pPr>
              <a:defRPr sz="2300"/>
            </a:lvl4pPr>
            <a:lvl5pPr>
              <a:defRPr sz="230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29827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3CCC1A1E-656A-4AF0-AA4A-4C5B0A9CBB55}"/>
              </a:ext>
            </a:extLst>
          </p:cNvPr>
          <p:cNvSpPr/>
          <p:nvPr userDrawn="1"/>
        </p:nvSpPr>
        <p:spPr>
          <a:xfrm>
            <a:off x="1" y="6271260"/>
            <a:ext cx="12192000" cy="586740"/>
          </a:xfrm>
          <a:prstGeom prst="rect">
            <a:avLst/>
          </a:prstGeom>
          <a:solidFill>
            <a:srgbClr val="CED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a:extLst>
              <a:ext uri="{FF2B5EF4-FFF2-40B4-BE49-F238E27FC236}">
                <a16:creationId xmlns:a16="http://schemas.microsoft.com/office/drawing/2014/main" id="{F05E57A9-EF42-41CC-A2FF-69FC444635B3}"/>
              </a:ext>
            </a:extLst>
          </p:cNvPr>
          <p:cNvSpPr>
            <a:spLocks noGrp="1"/>
          </p:cNvSpPr>
          <p:nvPr>
            <p:ph type="title"/>
          </p:nvPr>
        </p:nvSpPr>
        <p:spPr>
          <a:xfrm>
            <a:off x="673100" y="1100092"/>
            <a:ext cx="10515600" cy="1325563"/>
          </a:xfrm>
          <a:prstGeom prst="rect">
            <a:avLst/>
          </a:prstGeom>
        </p:spPr>
        <p:txBody>
          <a:bodyPr vert="horz" lIns="91440" tIns="45720" rIns="91440" bIns="45720" rtlCol="0" anchor="ctr">
            <a:normAutofit/>
          </a:bodyPr>
          <a:lstStyle/>
          <a:p>
            <a:r>
              <a:rPr lang="nl-NL" dirty="0"/>
              <a:t>Hier de titel</a:t>
            </a:r>
          </a:p>
        </p:txBody>
      </p:sp>
      <p:sp>
        <p:nvSpPr>
          <p:cNvPr id="5" name="Tijdelijke aanduiding voor voettekst 4">
            <a:extLst>
              <a:ext uri="{FF2B5EF4-FFF2-40B4-BE49-F238E27FC236}">
                <a16:creationId xmlns:a16="http://schemas.microsoft.com/office/drawing/2014/main" id="{F64C743E-8D29-4316-98AB-B30200D583DD}"/>
              </a:ext>
            </a:extLst>
          </p:cNvPr>
          <p:cNvSpPr>
            <a:spLocks noGrp="1"/>
          </p:cNvSpPr>
          <p:nvPr>
            <p:ph type="ftr" sz="quarter" idx="3"/>
          </p:nvPr>
        </p:nvSpPr>
        <p:spPr>
          <a:xfrm>
            <a:off x="711200" y="6381750"/>
            <a:ext cx="4114800" cy="365125"/>
          </a:xfrm>
          <a:prstGeom prst="rect">
            <a:avLst/>
          </a:prstGeom>
        </p:spPr>
        <p:txBody>
          <a:bodyPr vert="horz" lIns="91440" tIns="45720" rIns="91440" bIns="45720" rtlCol="0" anchor="ctr"/>
          <a:lstStyle>
            <a:lvl1pPr algn="l">
              <a:defRPr sz="1250">
                <a:solidFill>
                  <a:srgbClr val="00373E"/>
                </a:solidFill>
              </a:defRPr>
            </a:lvl1pPr>
          </a:lstStyle>
          <a:p>
            <a:r>
              <a:rPr lang="nl-NL"/>
              <a:t>Voorbeeld voettekst | juli 2018</a:t>
            </a:r>
            <a:endParaRPr lang="nl-NL" dirty="0"/>
          </a:p>
        </p:txBody>
      </p:sp>
      <p:pic>
        <p:nvPicPr>
          <p:cNvPr id="8" name="Afbeelding 7">
            <a:extLst>
              <a:ext uri="{FF2B5EF4-FFF2-40B4-BE49-F238E27FC236}">
                <a16:creationId xmlns:a16="http://schemas.microsoft.com/office/drawing/2014/main" id="{1A6CEDF9-8401-43A2-A4AB-0E7332B8A3EF}"/>
              </a:ext>
            </a:extLst>
          </p:cNvPr>
          <p:cNvPicPr>
            <a:picLocks noChangeAspect="1"/>
          </p:cNvPicPr>
          <p:nvPr userDrawn="1"/>
        </p:nvPicPr>
        <p:blipFill>
          <a:blip r:embed="rId32" cstate="email">
            <a:extLst>
              <a:ext uri="{28A0092B-C50C-407E-A947-70E740481C1C}">
                <a14:useLocalDpi xmlns:a14="http://schemas.microsoft.com/office/drawing/2010/main" val="0"/>
              </a:ext>
            </a:extLst>
          </a:blip>
          <a:stretch>
            <a:fillRect/>
          </a:stretch>
        </p:blipFill>
        <p:spPr>
          <a:xfrm>
            <a:off x="5848413" y="0"/>
            <a:ext cx="495173" cy="1011192"/>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55" r:id="rId25"/>
    <p:sldLayoutId id="2147483683" r:id="rId26"/>
    <p:sldLayoutId id="2147483684" r:id="rId27"/>
    <p:sldLayoutId id="2147483686" r:id="rId28"/>
    <p:sldLayoutId id="2147483687" r:id="rId29"/>
    <p:sldLayoutId id="214748368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b="1" kern="1200">
          <a:solidFill>
            <a:srgbClr val="E89E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hyperlink" Target="https://www.huisartsopleiding.nl/opleidingsprogramma/vaardigheden/" TargetMode="Externa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Shape 1"/>
          <p:cNvSpPr txBox="1"/>
          <p:nvPr/>
        </p:nvSpPr>
        <p:spPr>
          <a:xfrm>
            <a:off x="653040" y="1974960"/>
            <a:ext cx="10776600" cy="1152360"/>
          </a:xfrm>
          <a:prstGeom prst="rect">
            <a:avLst/>
          </a:prstGeom>
          <a:noFill/>
          <a:ln>
            <a:noFill/>
          </a:ln>
        </p:spPr>
        <p:txBody>
          <a:bodyPr anchor="b">
            <a:normAutofit/>
          </a:bodyPr>
          <a:lstStyle/>
          <a:p>
            <a:pPr>
              <a:lnSpc>
                <a:spcPct val="90000"/>
              </a:lnSpc>
            </a:pPr>
            <a:r>
              <a:rPr lang="nl-NL" sz="5000" b="1" strike="noStrike" spc="-1" dirty="0">
                <a:solidFill>
                  <a:srgbClr val="FFFFFF"/>
                </a:solidFill>
                <a:latin typeface="Trebuchet MS"/>
              </a:rPr>
              <a:t>Leergang Duizendpoot</a:t>
            </a:r>
            <a:endParaRPr lang="nl-NL" sz="5000" b="0" strike="noStrike" spc="-1" dirty="0">
              <a:solidFill>
                <a:srgbClr val="000000"/>
              </a:solidFill>
              <a:latin typeface="Trebuchet MS"/>
            </a:endParaRPr>
          </a:p>
        </p:txBody>
      </p:sp>
      <p:sp>
        <p:nvSpPr>
          <p:cNvPr id="254" name="TextShape 2"/>
          <p:cNvSpPr txBox="1"/>
          <p:nvPr/>
        </p:nvSpPr>
        <p:spPr>
          <a:xfrm>
            <a:off x="653040" y="3245722"/>
            <a:ext cx="10776600" cy="652680"/>
          </a:xfrm>
          <a:prstGeom prst="rect">
            <a:avLst/>
          </a:prstGeom>
          <a:noFill/>
          <a:ln>
            <a:noFill/>
          </a:ln>
        </p:spPr>
        <p:txBody>
          <a:bodyPr lIns="90000" tIns="45000" rIns="90000" bIns="45000" anchor="t">
            <a:normAutofit/>
          </a:bodyPr>
          <a:lstStyle/>
          <a:p>
            <a:r>
              <a:rPr lang="nl-NL" sz="2400" spc="-1" dirty="0">
                <a:solidFill>
                  <a:srgbClr val="FFFFFF"/>
                </a:solidFill>
                <a:latin typeface="Trebuchet MS"/>
              </a:rPr>
              <a:t>Juni 2022</a:t>
            </a:r>
            <a:endParaRPr lang="nl-NL" sz="2400" b="0" strike="noStrike" spc="-1" dirty="0">
              <a:solidFill>
                <a:srgbClr val="FFFFFF"/>
              </a:solidFill>
              <a:latin typeface="Trebuchet MS"/>
            </a:endParaRPr>
          </a:p>
        </p:txBody>
      </p:sp>
      <p:sp>
        <p:nvSpPr>
          <p:cNvPr id="255" name="CustomShape 3"/>
          <p:cNvSpPr/>
          <p:nvPr/>
        </p:nvSpPr>
        <p:spPr>
          <a:xfrm>
            <a:off x="4213080" y="1238400"/>
            <a:ext cx="4745160" cy="736200"/>
          </a:xfrm>
          <a:prstGeom prst="rect">
            <a:avLst/>
          </a:prstGeom>
          <a:solidFill>
            <a:srgbClr val="009CB4"/>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577370806"/>
      </p:ext>
    </p:extLst>
  </p:cSld>
  <p:clrMapOvr>
    <a:masterClrMapping/>
  </p:clrMapOvr>
  <p:transition spd="med">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06FEC63-FEED-54DA-BCB1-B2752D906AF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6056" y="0"/>
            <a:ext cx="11019098" cy="6215605"/>
          </a:xfrm>
          <a:prstGeom prst="rect">
            <a:avLst/>
          </a:prstGeom>
        </p:spPr>
      </p:pic>
    </p:spTree>
    <p:extLst>
      <p:ext uri="{BB962C8B-B14F-4D97-AF65-F5344CB8AC3E}">
        <p14:creationId xmlns:p14="http://schemas.microsoft.com/office/powerpoint/2010/main" val="314463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4E3CA-26C0-4528-B98D-E1E7530CF2D4}"/>
              </a:ext>
            </a:extLst>
          </p:cNvPr>
          <p:cNvSpPr>
            <a:spLocks noGrp="1"/>
          </p:cNvSpPr>
          <p:nvPr>
            <p:ph type="title"/>
          </p:nvPr>
        </p:nvSpPr>
        <p:spPr>
          <a:xfrm>
            <a:off x="712978" y="0"/>
            <a:ext cx="10766044" cy="1325563"/>
          </a:xfrm>
        </p:spPr>
        <p:txBody>
          <a:bodyPr/>
          <a:lstStyle/>
          <a:p>
            <a:r>
              <a:rPr lang="nl-NL"/>
              <a:t>4 stappen model</a:t>
            </a:r>
            <a:endParaRPr lang="nl-NL" dirty="0"/>
          </a:p>
        </p:txBody>
      </p:sp>
      <p:sp>
        <p:nvSpPr>
          <p:cNvPr id="3" name="Tijdelijke aanduiding voor inhoud 2">
            <a:extLst>
              <a:ext uri="{FF2B5EF4-FFF2-40B4-BE49-F238E27FC236}">
                <a16:creationId xmlns:a16="http://schemas.microsoft.com/office/drawing/2014/main" id="{41B94781-7E73-4F9C-9180-62AB67ADB2FB}"/>
              </a:ext>
            </a:extLst>
          </p:cNvPr>
          <p:cNvSpPr>
            <a:spLocks noGrp="1"/>
          </p:cNvSpPr>
          <p:nvPr>
            <p:ph sz="half" idx="2"/>
          </p:nvPr>
        </p:nvSpPr>
        <p:spPr>
          <a:xfrm>
            <a:off x="489995" y="955670"/>
            <a:ext cx="12095544" cy="3751308"/>
          </a:xfrm>
        </p:spPr>
        <p:txBody>
          <a:bodyPr/>
          <a:lstStyle/>
          <a:p>
            <a:pPr marL="457200" indent="-457200">
              <a:buFont typeface="+mj-lt"/>
              <a:buAutoNum type="arabicPeriod"/>
            </a:pPr>
            <a:r>
              <a:rPr lang="nl-NL" sz="3600" b="1" dirty="0"/>
              <a:t>Demonstreer op werkelijke snelheid </a:t>
            </a:r>
            <a:r>
              <a:rPr lang="nl-NL" sz="3600" dirty="0"/>
              <a:t>(</a:t>
            </a:r>
            <a:r>
              <a:rPr lang="nl-NL" sz="3600" i="1" dirty="0"/>
              <a:t>Denker</a:t>
            </a:r>
            <a:r>
              <a:rPr lang="nl-NL" sz="3600" dirty="0"/>
              <a:t>=bestudering vooraf)</a:t>
            </a:r>
          </a:p>
          <a:p>
            <a:pPr marL="457200" indent="-457200">
              <a:buFont typeface="+mj-lt"/>
              <a:buAutoNum type="arabicPeriod"/>
            </a:pPr>
            <a:r>
              <a:rPr lang="nl-NL" sz="3600" b="1" dirty="0"/>
              <a:t>Demonstreer langzaam met uitleg </a:t>
            </a:r>
            <a:r>
              <a:rPr lang="nl-NL" sz="3600" dirty="0"/>
              <a:t>(</a:t>
            </a:r>
            <a:r>
              <a:rPr lang="nl-NL" sz="3600" i="1" dirty="0"/>
              <a:t>Beslisser</a:t>
            </a:r>
            <a:r>
              <a:rPr lang="nl-NL" sz="3600" dirty="0"/>
              <a:t>=Verbanden tussen leerstof en werk)</a:t>
            </a:r>
          </a:p>
          <a:p>
            <a:pPr marL="457200" indent="-457200">
              <a:buFont typeface="+mj-lt"/>
              <a:buAutoNum type="arabicPeriod"/>
            </a:pPr>
            <a:r>
              <a:rPr lang="nl-NL" sz="3600" b="1" dirty="0"/>
              <a:t>Cursist leiden instructeur </a:t>
            </a:r>
            <a:r>
              <a:rPr lang="nl-NL" sz="3600" dirty="0"/>
              <a:t>(</a:t>
            </a:r>
            <a:r>
              <a:rPr lang="nl-NL" sz="3600" i="1" dirty="0"/>
              <a:t>Dromer/</a:t>
            </a:r>
            <a:r>
              <a:rPr lang="nl-NL" sz="3600" i="1" dirty="0" err="1"/>
              <a:t>Bezinner</a:t>
            </a:r>
            <a:r>
              <a:rPr lang="nl-NL" sz="3600" dirty="0"/>
              <a:t>=observeert en reflecteert)</a:t>
            </a:r>
          </a:p>
          <a:p>
            <a:pPr marL="457200" indent="-457200">
              <a:buFont typeface="+mj-lt"/>
              <a:buAutoNum type="arabicPeriod"/>
            </a:pPr>
            <a:r>
              <a:rPr lang="nl-NL" sz="3600" b="1" dirty="0"/>
              <a:t>Cursisten oefenen en geven aan wat ze gaan doen </a:t>
            </a:r>
            <a:r>
              <a:rPr lang="nl-NL" sz="3600" dirty="0"/>
              <a:t>(</a:t>
            </a:r>
            <a:r>
              <a:rPr lang="nl-NL" sz="3600" i="1" dirty="0"/>
              <a:t>Doener</a:t>
            </a:r>
            <a:r>
              <a:rPr lang="nl-NL" sz="3600" dirty="0"/>
              <a:t>= direct ervaringen opdoen)</a:t>
            </a:r>
          </a:p>
        </p:txBody>
      </p:sp>
    </p:spTree>
    <p:extLst>
      <p:ext uri="{BB962C8B-B14F-4D97-AF65-F5344CB8AC3E}">
        <p14:creationId xmlns:p14="http://schemas.microsoft.com/office/powerpoint/2010/main" val="42282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532734"/>
            <a:ext cx="10515600" cy="1325563"/>
          </a:xfrm>
        </p:spPr>
        <p:txBody>
          <a:bodyPr>
            <a:noAutofit/>
          </a:bodyPr>
          <a:lstStyle/>
          <a:p>
            <a:r>
              <a:rPr lang="nl-NL" sz="3200" dirty="0">
                <a:latin typeface="Palatino Linotype" panose="02040502050505030304" pitchFamily="18" charset="0"/>
              </a:rPr>
              <a:t>Vaardige huisartsen zorgen voor veilige en hoog kwalitatieve patiëntenzorg</a:t>
            </a:r>
          </a:p>
        </p:txBody>
      </p:sp>
      <p:sp>
        <p:nvSpPr>
          <p:cNvPr id="3" name="Tijdelijke aanduiding voor inhoud 2"/>
          <p:cNvSpPr>
            <a:spLocks noGrp="1"/>
          </p:cNvSpPr>
          <p:nvPr>
            <p:ph idx="1"/>
          </p:nvPr>
        </p:nvSpPr>
        <p:spPr>
          <a:xfrm>
            <a:off x="2259615" y="1600202"/>
            <a:ext cx="5069445" cy="797475"/>
          </a:xfrm>
        </p:spPr>
        <p:txBody>
          <a:bodyPr>
            <a:normAutofit/>
          </a:bodyPr>
          <a:lstStyle/>
          <a:p>
            <a:pPr marL="0" indent="0">
              <a:buNone/>
            </a:pPr>
            <a:r>
              <a:rPr lang="nl-NL" sz="2400" dirty="0">
                <a:latin typeface="Palatino Linotype" panose="02040502050505030304" pitchFamily="18" charset="0"/>
              </a:rPr>
              <a:t>Vaardigheden in de opleiding, moeten aangeleerd worden.</a:t>
            </a:r>
          </a:p>
          <a:p>
            <a:pPr marL="0" indent="0">
              <a:buNone/>
            </a:pPr>
            <a:endParaRPr lang="nl-NL" sz="2400" dirty="0">
              <a:latin typeface="Palatino Linotype" panose="02040502050505030304" pitchFamily="18" charset="0"/>
            </a:endParaRPr>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endParaRPr lang="nl-NL"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653" y="2800997"/>
            <a:ext cx="203835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9060" y="1598837"/>
            <a:ext cx="24669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hoek 7"/>
          <p:cNvSpPr/>
          <p:nvPr/>
        </p:nvSpPr>
        <p:spPr>
          <a:xfrm>
            <a:off x="4382004" y="3859533"/>
            <a:ext cx="6285997" cy="830997"/>
          </a:xfrm>
          <a:prstGeom prst="rect">
            <a:avLst/>
          </a:prstGeom>
        </p:spPr>
        <p:txBody>
          <a:bodyPr wrap="square">
            <a:spAutoFit/>
          </a:bodyPr>
          <a:lstStyle/>
          <a:p>
            <a:r>
              <a:rPr lang="nl-NL" sz="2400" dirty="0">
                <a:solidFill>
                  <a:schemeClr val="accent1"/>
                </a:solidFill>
                <a:latin typeface="Palatino Linotype" panose="02040502050505030304" pitchFamily="18" charset="0"/>
              </a:rPr>
              <a:t>Vaardigheden als huisarts, moeten vernieuwd en opnieuw aangeleerd worden. </a:t>
            </a:r>
          </a:p>
        </p:txBody>
      </p:sp>
    </p:spTree>
    <p:extLst>
      <p:ext uri="{BB962C8B-B14F-4D97-AF65-F5344CB8AC3E}">
        <p14:creationId xmlns:p14="http://schemas.microsoft.com/office/powerpoint/2010/main" val="3019864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0503" y="582687"/>
            <a:ext cx="10515600" cy="1325563"/>
          </a:xfrm>
        </p:spPr>
        <p:txBody>
          <a:bodyPr>
            <a:normAutofit/>
          </a:bodyPr>
          <a:lstStyle/>
          <a:p>
            <a:r>
              <a:rPr lang="nl-NL" sz="3200" dirty="0">
                <a:latin typeface="Palatino Linotype" panose="02040502050505030304" pitchFamily="18" charset="0"/>
              </a:rPr>
              <a:t>Groeien als vaardige huisarts</a:t>
            </a:r>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endParaRPr lang="nl-NL" dirty="0"/>
          </a:p>
        </p:txBody>
      </p:sp>
      <p:sp>
        <p:nvSpPr>
          <p:cNvPr id="6" name="Rechthoek 5"/>
          <p:cNvSpPr/>
          <p:nvPr/>
        </p:nvSpPr>
        <p:spPr>
          <a:xfrm>
            <a:off x="1859744" y="1813846"/>
            <a:ext cx="6105183" cy="461665"/>
          </a:xfrm>
          <a:prstGeom prst="rect">
            <a:avLst/>
          </a:prstGeom>
        </p:spPr>
        <p:txBody>
          <a:bodyPr wrap="square">
            <a:spAutoFit/>
          </a:bodyPr>
          <a:lstStyle/>
          <a:p>
            <a:r>
              <a:rPr lang="nl-NL" sz="2400" dirty="0">
                <a:solidFill>
                  <a:schemeClr val="accent1"/>
                </a:solidFill>
                <a:latin typeface="Palatino Linotype" panose="02040502050505030304" pitchFamily="18" charset="0"/>
              </a:rPr>
              <a:t>Door te observeren en je te laten observeren</a:t>
            </a:r>
          </a:p>
        </p:txBody>
      </p:sp>
      <p:sp>
        <p:nvSpPr>
          <p:cNvPr id="7" name="Rechthoek 6"/>
          <p:cNvSpPr/>
          <p:nvPr/>
        </p:nvSpPr>
        <p:spPr>
          <a:xfrm>
            <a:off x="6435601" y="1352181"/>
            <a:ext cx="4043094" cy="461665"/>
          </a:xfrm>
          <a:prstGeom prst="rect">
            <a:avLst/>
          </a:prstGeom>
        </p:spPr>
        <p:txBody>
          <a:bodyPr wrap="none">
            <a:spAutoFit/>
          </a:bodyPr>
          <a:lstStyle/>
          <a:p>
            <a:r>
              <a:rPr lang="nl-NL" sz="2400" dirty="0">
                <a:solidFill>
                  <a:schemeClr val="accent1"/>
                </a:solidFill>
                <a:latin typeface="Palatino Linotype" panose="02040502050505030304" pitchFamily="18" charset="0"/>
              </a:rPr>
              <a:t>Door te vragen om feedback</a:t>
            </a:r>
          </a:p>
        </p:txBody>
      </p:sp>
      <p:sp>
        <p:nvSpPr>
          <p:cNvPr id="8" name="Rechthoek 7"/>
          <p:cNvSpPr/>
          <p:nvPr/>
        </p:nvSpPr>
        <p:spPr>
          <a:xfrm>
            <a:off x="4341819" y="5268291"/>
            <a:ext cx="4017446" cy="461665"/>
          </a:xfrm>
          <a:prstGeom prst="rect">
            <a:avLst/>
          </a:prstGeom>
        </p:spPr>
        <p:txBody>
          <a:bodyPr wrap="none">
            <a:spAutoFit/>
          </a:bodyPr>
          <a:lstStyle/>
          <a:p>
            <a:r>
              <a:rPr lang="nl-NL" sz="2400" dirty="0">
                <a:solidFill>
                  <a:schemeClr val="accent1"/>
                </a:solidFill>
                <a:latin typeface="Palatino Linotype" panose="02040502050505030304" pitchFamily="18" charset="0"/>
              </a:rPr>
              <a:t>Met reflectie en een leerdoel</a:t>
            </a:r>
          </a:p>
        </p:txBody>
      </p:sp>
      <p:pic>
        <p:nvPicPr>
          <p:cNvPr id="9"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531020" y="1813845"/>
            <a:ext cx="1943818" cy="194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03776" y="3404640"/>
            <a:ext cx="1863650" cy="186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74856" y="2343411"/>
            <a:ext cx="1999109" cy="1999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12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200" y="563048"/>
            <a:ext cx="10515600" cy="1325563"/>
          </a:xfrm>
        </p:spPr>
        <p:txBody>
          <a:bodyPr>
            <a:normAutofit/>
          </a:bodyPr>
          <a:lstStyle/>
          <a:p>
            <a:r>
              <a:rPr lang="nl-NL" sz="3200" dirty="0">
                <a:latin typeface="Palatino Linotype" panose="02040502050505030304" pitchFamily="18" charset="0"/>
              </a:rPr>
              <a:t>Maar; [toekomstige] huisartsen…</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endParaRPr lang="nl-NL" dirty="0"/>
          </a:p>
        </p:txBody>
      </p:sp>
      <p:sp>
        <p:nvSpPr>
          <p:cNvPr id="5" name="Rechthoek 4"/>
          <p:cNvSpPr/>
          <p:nvPr/>
        </p:nvSpPr>
        <p:spPr>
          <a:xfrm>
            <a:off x="5021929" y="3164849"/>
            <a:ext cx="2943434" cy="461665"/>
          </a:xfrm>
          <a:prstGeom prst="rect">
            <a:avLst/>
          </a:prstGeom>
        </p:spPr>
        <p:txBody>
          <a:bodyPr wrap="none">
            <a:spAutoFit/>
          </a:bodyPr>
          <a:lstStyle/>
          <a:p>
            <a:r>
              <a:rPr lang="nl-NL" sz="2400" dirty="0">
                <a:solidFill>
                  <a:schemeClr val="accent1"/>
                </a:solidFill>
                <a:latin typeface="Palatino Linotype" panose="02040502050505030304" pitchFamily="18" charset="0"/>
              </a:rPr>
              <a:t>…hebben tijdgebrek</a:t>
            </a:r>
          </a:p>
        </p:txBody>
      </p:sp>
      <p:sp>
        <p:nvSpPr>
          <p:cNvPr id="6" name="Rechthoek 5"/>
          <p:cNvSpPr/>
          <p:nvPr/>
        </p:nvSpPr>
        <p:spPr>
          <a:xfrm>
            <a:off x="1921647" y="1577412"/>
            <a:ext cx="6043717" cy="830997"/>
          </a:xfrm>
          <a:prstGeom prst="rect">
            <a:avLst/>
          </a:prstGeom>
        </p:spPr>
        <p:txBody>
          <a:bodyPr wrap="square">
            <a:spAutoFit/>
          </a:bodyPr>
          <a:lstStyle/>
          <a:p>
            <a:r>
              <a:rPr lang="nl-NL" sz="2400" dirty="0">
                <a:solidFill>
                  <a:schemeClr val="accent1"/>
                </a:solidFill>
                <a:latin typeface="Palatino Linotype" panose="02040502050505030304" pitchFamily="18" charset="0"/>
              </a:rPr>
              <a:t>…wachten met vragen tot ze echt niet meer weten</a:t>
            </a:r>
          </a:p>
        </p:txBody>
      </p:sp>
      <p:sp>
        <p:nvSpPr>
          <p:cNvPr id="7" name="Rechthoek 6"/>
          <p:cNvSpPr/>
          <p:nvPr/>
        </p:nvSpPr>
        <p:spPr>
          <a:xfrm>
            <a:off x="2180688" y="5462636"/>
            <a:ext cx="5882171" cy="461665"/>
          </a:xfrm>
          <a:prstGeom prst="rect">
            <a:avLst/>
          </a:prstGeom>
        </p:spPr>
        <p:txBody>
          <a:bodyPr wrap="square">
            <a:spAutoFit/>
          </a:bodyPr>
          <a:lstStyle/>
          <a:p>
            <a:r>
              <a:rPr lang="nl-NL" sz="2400" dirty="0">
                <a:solidFill>
                  <a:schemeClr val="accent1"/>
                </a:solidFill>
                <a:latin typeface="Palatino Linotype" panose="02040502050505030304" pitchFamily="18" charset="0"/>
              </a:rPr>
              <a:t>…denken dat ze het wel weten/kunnen</a:t>
            </a:r>
          </a:p>
        </p:txBody>
      </p:sp>
      <p:sp>
        <p:nvSpPr>
          <p:cNvPr id="8" name="Rechthoek 7"/>
          <p:cNvSpPr/>
          <p:nvPr/>
        </p:nvSpPr>
        <p:spPr>
          <a:xfrm>
            <a:off x="5298559" y="3888466"/>
            <a:ext cx="5596359" cy="461665"/>
          </a:xfrm>
          <a:prstGeom prst="rect">
            <a:avLst/>
          </a:prstGeom>
        </p:spPr>
        <p:txBody>
          <a:bodyPr wrap="square">
            <a:spAutoFit/>
          </a:bodyPr>
          <a:lstStyle/>
          <a:p>
            <a:r>
              <a:rPr lang="nl-NL" sz="2400" dirty="0">
                <a:solidFill>
                  <a:schemeClr val="accent1"/>
                </a:solidFill>
                <a:latin typeface="Palatino Linotype" panose="02040502050505030304" pitchFamily="18" charset="0"/>
              </a:rPr>
              <a:t>…zijn bang voor slechte beoordeling</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5364" y="1626433"/>
            <a:ext cx="22955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Image result for observatie poppetje"/>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41864" y="2043105"/>
            <a:ext cx="112482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observatie poppetj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688" y="3685895"/>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062859" y="4376875"/>
            <a:ext cx="2259908" cy="1607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55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latin typeface="Palatino Linotype" panose="02040502050505030304" pitchFamily="18" charset="0"/>
              </a:rPr>
              <a:t>Vaardighedenonderwijs is balanceren tussen autonomie en controle </a:t>
            </a:r>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4D8A6874-5530-004C-9748-CB666A561DD5}" type="slidenum">
              <a:rPr lang="nl-NL" smtClean="0"/>
              <a:t>15</a:t>
            </a:fld>
            <a:endParaRPr lang="nl-NL"/>
          </a:p>
        </p:txBody>
      </p:sp>
      <p:pic>
        <p:nvPicPr>
          <p:cNvPr id="5" name="Picture 2" descr="Image result for observatie poppetj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2290846"/>
            <a:ext cx="9144000" cy="2379403"/>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259616" y="4925835"/>
            <a:ext cx="7951185" cy="1200329"/>
          </a:xfrm>
          <a:prstGeom prst="rect">
            <a:avLst/>
          </a:prstGeom>
          <a:noFill/>
        </p:spPr>
        <p:txBody>
          <a:bodyPr wrap="square" rtlCol="0">
            <a:spAutoFit/>
          </a:bodyPr>
          <a:lstStyle/>
          <a:p>
            <a:r>
              <a:rPr lang="nl-NL" sz="2400" dirty="0">
                <a:solidFill>
                  <a:schemeClr val="accent1"/>
                </a:solidFill>
                <a:latin typeface="Palatino Linotype" panose="02040502050505030304" pitchFamily="18" charset="0"/>
              </a:rPr>
              <a:t>Hoe ontwikkel je nieuwsgierigheid naar het elkaar observeren bij het uitvoeren van vaardigheden in de opleiding?</a:t>
            </a:r>
          </a:p>
        </p:txBody>
      </p:sp>
    </p:spTree>
    <p:extLst>
      <p:ext uri="{BB962C8B-B14F-4D97-AF65-F5344CB8AC3E}">
        <p14:creationId xmlns:p14="http://schemas.microsoft.com/office/powerpoint/2010/main" val="2504667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7A343-BE32-9176-E219-9E01B4A175E6}"/>
              </a:ext>
            </a:extLst>
          </p:cNvPr>
          <p:cNvSpPr>
            <a:spLocks noGrp="1"/>
          </p:cNvSpPr>
          <p:nvPr>
            <p:ph type="title"/>
          </p:nvPr>
        </p:nvSpPr>
        <p:spPr/>
        <p:txBody>
          <a:bodyPr/>
          <a:lstStyle/>
          <a:p>
            <a:r>
              <a:rPr lang="nl-NL" dirty="0"/>
              <a:t>Handige websites/tools om vaardigheden aan te leren</a:t>
            </a:r>
          </a:p>
        </p:txBody>
      </p:sp>
      <p:sp>
        <p:nvSpPr>
          <p:cNvPr id="3" name="Tijdelijke aanduiding voor inhoud 2">
            <a:extLst>
              <a:ext uri="{FF2B5EF4-FFF2-40B4-BE49-F238E27FC236}">
                <a16:creationId xmlns:a16="http://schemas.microsoft.com/office/drawing/2014/main" id="{80EFA98E-8962-DC34-F2FE-2C8C32A0685E}"/>
              </a:ext>
            </a:extLst>
          </p:cNvPr>
          <p:cNvSpPr>
            <a:spLocks noGrp="1"/>
          </p:cNvSpPr>
          <p:nvPr>
            <p:ph sz="half" idx="2"/>
          </p:nvPr>
        </p:nvSpPr>
        <p:spPr/>
        <p:txBody>
          <a:bodyPr/>
          <a:lstStyle/>
          <a:p>
            <a:r>
              <a:rPr lang="nl-NL" dirty="0"/>
              <a:t>1) NHG filmpjes op </a:t>
            </a:r>
            <a:r>
              <a:rPr lang="nl-NL" dirty="0" err="1"/>
              <a:t>Haweb</a:t>
            </a:r>
            <a:endParaRPr lang="nl-NL" dirty="0"/>
          </a:p>
          <a:p>
            <a:r>
              <a:rPr lang="nl-NL" dirty="0"/>
              <a:t>2) Vaardigheden boek</a:t>
            </a:r>
          </a:p>
          <a:p>
            <a:r>
              <a:rPr lang="nl-NL" dirty="0"/>
              <a:t>3) </a:t>
            </a:r>
            <a:r>
              <a:rPr lang="nl-NL" dirty="0">
                <a:hlinkClick r:id="rId2"/>
              </a:rPr>
              <a:t>Vaardigheden - Huisartsopleiding Nederland</a:t>
            </a:r>
            <a:endParaRPr lang="nl-NL" dirty="0"/>
          </a:p>
        </p:txBody>
      </p:sp>
    </p:spTree>
    <p:extLst>
      <p:ext uri="{BB962C8B-B14F-4D97-AF65-F5344CB8AC3E}">
        <p14:creationId xmlns:p14="http://schemas.microsoft.com/office/powerpoint/2010/main" val="183194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CAE4DF2-7256-4E33-977C-BBA262B2EBDE}"/>
              </a:ext>
            </a:extLst>
          </p:cNvPr>
          <p:cNvSpPr txBox="1"/>
          <p:nvPr/>
        </p:nvSpPr>
        <p:spPr>
          <a:xfrm>
            <a:off x="683171" y="777765"/>
            <a:ext cx="10247587" cy="707886"/>
          </a:xfrm>
          <a:prstGeom prst="rect">
            <a:avLst/>
          </a:prstGeom>
          <a:noFill/>
        </p:spPr>
        <p:txBody>
          <a:bodyPr wrap="square" rtlCol="0">
            <a:spAutoFit/>
          </a:bodyPr>
          <a:lstStyle/>
          <a:p>
            <a:pPr algn="l" fontAlgn="base"/>
            <a:r>
              <a:rPr lang="nl-NL" sz="4000" b="1" dirty="0">
                <a:solidFill>
                  <a:srgbClr val="808080"/>
                </a:solidFill>
                <a:latin typeface="inherit"/>
              </a:rPr>
              <a:t>Vaardigheden oefenen</a:t>
            </a:r>
            <a:endParaRPr lang="nl-NL" sz="4000" b="0" i="0" dirty="0">
              <a:solidFill>
                <a:srgbClr val="37414E"/>
              </a:solidFill>
              <a:effectLst/>
              <a:latin typeface="Exo"/>
            </a:endParaRPr>
          </a:p>
        </p:txBody>
      </p:sp>
    </p:spTree>
    <p:extLst>
      <p:ext uri="{BB962C8B-B14F-4D97-AF65-F5344CB8AC3E}">
        <p14:creationId xmlns:p14="http://schemas.microsoft.com/office/powerpoint/2010/main" val="410491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D63A7BE0-E90D-3D74-1C7F-BBD2C4119A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 y="-22"/>
            <a:ext cx="12191997" cy="6858022"/>
          </a:xfrm>
          <a:prstGeom prst="rect">
            <a:avLst/>
          </a:prstGeom>
        </p:spPr>
      </p:pic>
      <p:sp>
        <p:nvSpPr>
          <p:cNvPr id="10" name="Rectangle 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9CAE4DF2-7256-4E33-977C-BBA262B2EBDE}"/>
              </a:ext>
            </a:extLst>
          </p:cNvPr>
          <p:cNvSpPr txBox="1"/>
          <p:nvPr/>
        </p:nvSpPr>
        <p:spPr>
          <a:xfrm>
            <a:off x="6096006" y="728897"/>
            <a:ext cx="5452529" cy="3728614"/>
          </a:xfrm>
          <a:prstGeom prst="rect">
            <a:avLst/>
          </a:prstGeom>
        </p:spPr>
        <p:txBody>
          <a:bodyPr vert="horz" lIns="91440" tIns="45720" rIns="91440" bIns="45720" rtlCol="0" anchor="t">
            <a:normAutofit/>
          </a:bodyPr>
          <a:lstStyle/>
          <a:p>
            <a:pPr algn="r" fontAlgn="base">
              <a:lnSpc>
                <a:spcPct val="90000"/>
              </a:lnSpc>
              <a:spcBef>
                <a:spcPct val="0"/>
              </a:spcBef>
              <a:spcAft>
                <a:spcPts val="600"/>
              </a:spcAft>
            </a:pPr>
            <a:r>
              <a:rPr lang="en-US" sz="5200" b="1" dirty="0">
                <a:solidFill>
                  <a:srgbClr val="00373E"/>
                </a:solidFill>
                <a:latin typeface="+mj-lt"/>
                <a:ea typeface="+mj-ea"/>
                <a:cs typeface="+mj-cs"/>
              </a:rPr>
              <a:t>4 </a:t>
            </a:r>
            <a:r>
              <a:rPr lang="en-US" sz="5200" b="1" dirty="0" err="1">
                <a:solidFill>
                  <a:srgbClr val="00373E"/>
                </a:solidFill>
                <a:latin typeface="+mj-lt"/>
                <a:ea typeface="+mj-ea"/>
                <a:cs typeface="+mj-cs"/>
              </a:rPr>
              <a:t>stappen</a:t>
            </a:r>
            <a:r>
              <a:rPr lang="en-US" sz="5200" b="1" dirty="0">
                <a:solidFill>
                  <a:srgbClr val="00373E"/>
                </a:solidFill>
                <a:latin typeface="+mj-lt"/>
                <a:ea typeface="+mj-ea"/>
                <a:cs typeface="+mj-cs"/>
              </a:rPr>
              <a:t> model</a:t>
            </a:r>
            <a:endParaRPr lang="en-US" sz="5200" b="0" i="0" dirty="0">
              <a:solidFill>
                <a:srgbClr val="00373E"/>
              </a:solidFill>
              <a:effectLst/>
              <a:latin typeface="+mj-lt"/>
              <a:ea typeface="+mj-ea"/>
              <a:cs typeface="+mj-cs"/>
            </a:endParaRPr>
          </a:p>
        </p:txBody>
      </p:sp>
    </p:spTree>
    <p:extLst>
      <p:ext uri="{BB962C8B-B14F-4D97-AF65-F5344CB8AC3E}">
        <p14:creationId xmlns:p14="http://schemas.microsoft.com/office/powerpoint/2010/main" val="342020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04E3CA-26C0-4528-B98D-E1E7530CF2D4}"/>
              </a:ext>
            </a:extLst>
          </p:cNvPr>
          <p:cNvSpPr>
            <a:spLocks noGrp="1"/>
          </p:cNvSpPr>
          <p:nvPr>
            <p:ph type="title"/>
          </p:nvPr>
        </p:nvSpPr>
        <p:spPr>
          <a:xfrm>
            <a:off x="712978" y="527541"/>
            <a:ext cx="10766044" cy="1325563"/>
          </a:xfrm>
        </p:spPr>
        <p:txBody>
          <a:bodyPr/>
          <a:lstStyle/>
          <a:p>
            <a:r>
              <a:rPr lang="nl-NL" dirty="0"/>
              <a:t>4 stappen model</a:t>
            </a:r>
          </a:p>
        </p:txBody>
      </p:sp>
      <p:sp>
        <p:nvSpPr>
          <p:cNvPr id="3" name="Tijdelijke aanduiding voor inhoud 2">
            <a:extLst>
              <a:ext uri="{FF2B5EF4-FFF2-40B4-BE49-F238E27FC236}">
                <a16:creationId xmlns:a16="http://schemas.microsoft.com/office/drawing/2014/main" id="{41B94781-7E73-4F9C-9180-62AB67ADB2FB}"/>
              </a:ext>
            </a:extLst>
          </p:cNvPr>
          <p:cNvSpPr>
            <a:spLocks noGrp="1"/>
          </p:cNvSpPr>
          <p:nvPr>
            <p:ph sz="half" idx="2"/>
          </p:nvPr>
        </p:nvSpPr>
        <p:spPr>
          <a:xfrm>
            <a:off x="455271" y="1916369"/>
            <a:ext cx="12095544" cy="3751308"/>
          </a:xfrm>
        </p:spPr>
        <p:txBody>
          <a:bodyPr/>
          <a:lstStyle/>
          <a:p>
            <a:pPr marL="457200" indent="-457200">
              <a:buFont typeface="+mj-lt"/>
              <a:buAutoNum type="arabicPeriod"/>
            </a:pPr>
            <a:r>
              <a:rPr lang="nl-NL" sz="3600" b="1" dirty="0"/>
              <a:t>Demonstreer op werkelijke snelheid </a:t>
            </a:r>
          </a:p>
          <a:p>
            <a:pPr marL="457200" indent="-457200">
              <a:buFont typeface="+mj-lt"/>
              <a:buAutoNum type="arabicPeriod"/>
            </a:pPr>
            <a:r>
              <a:rPr lang="nl-NL" sz="3600" b="1" dirty="0"/>
              <a:t>Demonstreer langzaam met uitleg </a:t>
            </a:r>
          </a:p>
          <a:p>
            <a:pPr marL="457200" indent="-457200">
              <a:buFont typeface="+mj-lt"/>
              <a:buAutoNum type="arabicPeriod"/>
            </a:pPr>
            <a:r>
              <a:rPr lang="nl-NL" sz="3600" b="1" dirty="0"/>
              <a:t>Cursist leiden instructeur</a:t>
            </a:r>
            <a:endParaRPr lang="nl-NL" sz="3600" dirty="0"/>
          </a:p>
          <a:p>
            <a:pPr marL="457200" indent="-457200">
              <a:buFont typeface="+mj-lt"/>
              <a:buAutoNum type="arabicPeriod"/>
            </a:pPr>
            <a:r>
              <a:rPr lang="nl-NL" sz="3600" b="1" dirty="0"/>
              <a:t>Cursisten oefenen en geven aan wat ze gaan doen </a:t>
            </a:r>
            <a:r>
              <a:rPr lang="nl-NL" sz="3600" dirty="0"/>
              <a:t>(</a:t>
            </a:r>
          </a:p>
        </p:txBody>
      </p:sp>
    </p:spTree>
    <p:extLst>
      <p:ext uri="{BB962C8B-B14F-4D97-AF65-F5344CB8AC3E}">
        <p14:creationId xmlns:p14="http://schemas.microsoft.com/office/powerpoint/2010/main" val="168726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AC2559B4-FECF-01D8-D59C-94E16634F53D}"/>
              </a:ext>
            </a:extLst>
          </p:cNvPr>
          <p:cNvSpPr>
            <a:spLocks noGrp="1"/>
          </p:cNvSpPr>
          <p:nvPr>
            <p:ph sz="half" idx="1"/>
          </p:nvPr>
        </p:nvSpPr>
        <p:spPr/>
        <p:txBody>
          <a:bodyPr/>
          <a:lstStyle/>
          <a:p>
            <a:endParaRPr lang="nl-NL" dirty="0"/>
          </a:p>
        </p:txBody>
      </p:sp>
      <p:sp>
        <p:nvSpPr>
          <p:cNvPr id="3" name="Tijdelijke aanduiding voor afbeelding 2">
            <a:extLst>
              <a:ext uri="{FF2B5EF4-FFF2-40B4-BE49-F238E27FC236}">
                <a16:creationId xmlns:a16="http://schemas.microsoft.com/office/drawing/2014/main" id="{36E2139C-55BE-B5C9-69F1-431CBCD69D26}"/>
              </a:ext>
            </a:extLst>
          </p:cNvPr>
          <p:cNvSpPr>
            <a:spLocks noGrp="1"/>
          </p:cNvSpPr>
          <p:nvPr>
            <p:ph type="pic" sz="quarter" idx="12"/>
          </p:nvPr>
        </p:nvSpPr>
        <p:spPr/>
      </p:sp>
      <p:sp>
        <p:nvSpPr>
          <p:cNvPr id="4" name="Titel 3">
            <a:extLst>
              <a:ext uri="{FF2B5EF4-FFF2-40B4-BE49-F238E27FC236}">
                <a16:creationId xmlns:a16="http://schemas.microsoft.com/office/drawing/2014/main" id="{B2209B25-6624-77E7-FE8C-F084227C358B}"/>
              </a:ext>
            </a:extLst>
          </p:cNvPr>
          <p:cNvSpPr>
            <a:spLocks noGrp="1"/>
          </p:cNvSpPr>
          <p:nvPr>
            <p:ph type="title"/>
          </p:nvPr>
        </p:nvSpPr>
        <p:spPr/>
        <p:txBody>
          <a:bodyPr/>
          <a:lstStyle/>
          <a:p>
            <a:r>
              <a:rPr lang="nl-NL" dirty="0"/>
              <a:t>Zelf aan de slag</a:t>
            </a:r>
          </a:p>
        </p:txBody>
      </p:sp>
    </p:spTree>
    <p:extLst>
      <p:ext uri="{BB962C8B-B14F-4D97-AF65-F5344CB8AC3E}">
        <p14:creationId xmlns:p14="http://schemas.microsoft.com/office/powerpoint/2010/main" val="6086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8FC3F0-8487-3888-8D61-ACD69D7944C6}"/>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6300" kern="1200">
                <a:solidFill>
                  <a:schemeClr val="tx1"/>
                </a:solidFill>
                <a:latin typeface="+mj-lt"/>
                <a:ea typeface="+mj-ea"/>
                <a:cs typeface="+mj-cs"/>
              </a:rPr>
              <a:t>Wat is jullie opgevallen toen jullie aan het oefenen waren? </a:t>
            </a:r>
          </a:p>
        </p:txBody>
      </p:sp>
    </p:spTree>
    <p:extLst>
      <p:ext uri="{BB962C8B-B14F-4D97-AF65-F5344CB8AC3E}">
        <p14:creationId xmlns:p14="http://schemas.microsoft.com/office/powerpoint/2010/main" val="143448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B2AC8F7-5C63-D23D-321A-7C4FBBE4FB8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kern="1200">
                <a:solidFill>
                  <a:srgbClr val="FFFFFF"/>
                </a:solidFill>
                <a:latin typeface="+mj-lt"/>
                <a:ea typeface="+mj-ea"/>
                <a:cs typeface="+mj-cs"/>
              </a:rPr>
              <a:t>Leerfasen van Maslov</a:t>
            </a:r>
          </a:p>
        </p:txBody>
      </p:sp>
      <p:pic>
        <p:nvPicPr>
          <p:cNvPr id="5" name="Tijdelijke aanduiding voor inhoud 4">
            <a:extLst>
              <a:ext uri="{FF2B5EF4-FFF2-40B4-BE49-F238E27FC236}">
                <a16:creationId xmlns:a16="http://schemas.microsoft.com/office/drawing/2014/main" id="{80F6C35D-1246-CF93-10F4-0A0BDCD2ABD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46678" y="243067"/>
            <a:ext cx="7737291" cy="6516547"/>
          </a:xfrm>
          <a:prstGeom prst="rect">
            <a:avLst/>
          </a:prstGeom>
        </p:spPr>
      </p:pic>
    </p:spTree>
    <p:extLst>
      <p:ext uri="{BB962C8B-B14F-4D97-AF65-F5344CB8AC3E}">
        <p14:creationId xmlns:p14="http://schemas.microsoft.com/office/powerpoint/2010/main" val="179426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5E20ED79-32ED-D6C6-5211-1D205C0F537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354237" y="0"/>
            <a:ext cx="9977377" cy="6238754"/>
          </a:xfrm>
          <a:prstGeom prst="rect">
            <a:avLst/>
          </a:prstGeom>
        </p:spPr>
      </p:pic>
    </p:spTree>
    <p:extLst>
      <p:ext uri="{BB962C8B-B14F-4D97-AF65-F5344CB8AC3E}">
        <p14:creationId xmlns:p14="http://schemas.microsoft.com/office/powerpoint/2010/main" val="258203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die bloem vasthoudt">
            <a:extLst>
              <a:ext uri="{FF2B5EF4-FFF2-40B4-BE49-F238E27FC236}">
                <a16:creationId xmlns:a16="http://schemas.microsoft.com/office/drawing/2014/main" id="{CF1D8B5F-C71D-34E8-1772-9B84AE02743E}"/>
              </a:ext>
            </a:extLst>
          </p:cNvPr>
          <p:cNvPicPr>
            <a:picLocks noChangeAspect="1"/>
          </p:cNvPicPr>
          <p:nvPr/>
        </p:nvPicPr>
        <p:blipFill rotWithShape="1">
          <a:blip r:embed="rId2"/>
          <a:srcRect t="15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C8FC3F0-8487-3888-8D61-ACD69D7944C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Welke leerstijl hebben jullie?</a:t>
            </a:r>
          </a:p>
        </p:txBody>
      </p:sp>
    </p:spTree>
    <p:extLst>
      <p:ext uri="{BB962C8B-B14F-4D97-AF65-F5344CB8AC3E}">
        <p14:creationId xmlns:p14="http://schemas.microsoft.com/office/powerpoint/2010/main" val="265084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KonicaMinolta</Template>
  <TotalTime>0</TotalTime>
  <Words>732</Words>
  <Application>Microsoft Office PowerPoint</Application>
  <PresentationFormat>Breedbeeld</PresentationFormat>
  <Paragraphs>54</Paragraphs>
  <Slides>16</Slides>
  <Notes>4</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16</vt:i4>
      </vt:variant>
    </vt:vector>
  </HeadingPairs>
  <TitlesOfParts>
    <vt:vector size="24" baseType="lpstr">
      <vt:lpstr>Arial</vt:lpstr>
      <vt:lpstr>Calibri</vt:lpstr>
      <vt:lpstr>Exo</vt:lpstr>
      <vt:lpstr>inherit</vt:lpstr>
      <vt:lpstr>Museo Sans 300</vt:lpstr>
      <vt:lpstr>Palatino Linotype</vt:lpstr>
      <vt:lpstr>Trebuchet MS</vt:lpstr>
      <vt:lpstr>Kantoorthema</vt:lpstr>
      <vt:lpstr>PowerPoint-presentatie</vt:lpstr>
      <vt:lpstr>PowerPoint-presentatie</vt:lpstr>
      <vt:lpstr>PowerPoint-presentatie</vt:lpstr>
      <vt:lpstr>4 stappen model</vt:lpstr>
      <vt:lpstr>Zelf aan de slag</vt:lpstr>
      <vt:lpstr>Wat is jullie opgevallen toen jullie aan het oefenen waren? </vt:lpstr>
      <vt:lpstr>Leerfasen van Maslov</vt:lpstr>
      <vt:lpstr>PowerPoint-presentatie</vt:lpstr>
      <vt:lpstr>Welke leerstijl hebben jullie?</vt:lpstr>
      <vt:lpstr>PowerPoint-presentatie</vt:lpstr>
      <vt:lpstr>4 stappen model</vt:lpstr>
      <vt:lpstr>Vaardige huisartsen zorgen voor veilige en hoog kwalitatieve patiëntenzorg</vt:lpstr>
      <vt:lpstr>Groeien als vaardige huisarts</vt:lpstr>
      <vt:lpstr>Maar; [toekomstige] huisartsen…</vt:lpstr>
      <vt:lpstr>Vaardighedenonderwijs is balanceren tussen autonomie en controle </vt:lpstr>
      <vt:lpstr>Handige websites/tools om vaardigheden aan te leren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Grenzen aangeven</dc:title>
  <dc:creator>renee weersma</dc:creator>
  <cp:lastModifiedBy>renee weersma</cp:lastModifiedBy>
  <cp:revision>40</cp:revision>
  <dcterms:modified xsi:type="dcterms:W3CDTF">2022-10-10T17:09:14Z</dcterms:modified>
</cp:coreProperties>
</file>