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65" r:id="rId2"/>
    <p:sldId id="275" r:id="rId3"/>
    <p:sldId id="273" r:id="rId4"/>
    <p:sldId id="279" r:id="rId5"/>
    <p:sldId id="280" r:id="rId6"/>
    <p:sldId id="267" r:id="rId7"/>
    <p:sldId id="268" r:id="rId8"/>
    <p:sldId id="269" r:id="rId9"/>
    <p:sldId id="281" r:id="rId10"/>
    <p:sldId id="276" r:id="rId11"/>
    <p:sldId id="282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rit Kool" initials="" lastIdx="4" clrIdx="0"/>
  <p:cmAuthor id="1" name="Gert Roos" initials="GR" lastIdx="4" clrIdx="1">
    <p:extLst>
      <p:ext uri="{19B8F6BF-5375-455C-9EA6-DF929625EA0E}">
        <p15:presenceInfo xmlns:p15="http://schemas.microsoft.com/office/powerpoint/2012/main" xmlns="" userId="454153578d8027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/>
    <p:restoredTop sz="59608" autoAdjust="0"/>
  </p:normalViewPr>
  <p:slideViewPr>
    <p:cSldViewPr snapToObjects="1">
      <p:cViewPr varScale="1">
        <p:scale>
          <a:sx n="51" d="100"/>
          <a:sy n="51" d="100"/>
        </p:scale>
        <p:origin x="-2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2CDAC-C7E6-9A41-BE57-8225C9321380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641F7-E287-5945-80E8-C4F085F7B69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27D9D-A361-7840-9EF7-04925D3225A2}" type="datetimeFigureOut">
              <a:rPr lang="en-US" smtClean="0"/>
              <a:t>02-04-19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9928-2786-6748-9137-E7B3FEBD2F2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Onderwijsprogramma voor </a:t>
            </a:r>
            <a:r>
              <a:rPr lang="nl-NL" dirty="0" err="1"/>
              <a:t>HAO’s</a:t>
            </a:r>
            <a:r>
              <a:rPr lang="nl-NL" dirty="0"/>
              <a:t>/paralleldag.</a:t>
            </a:r>
          </a:p>
          <a:p>
            <a:r>
              <a:rPr lang="nl-NL" dirty="0"/>
              <a:t>Timing: na eerste halfjaar, afronding BCT.</a:t>
            </a:r>
          </a:p>
          <a:p>
            <a:r>
              <a:rPr lang="nl-NL" dirty="0"/>
              <a:t>Voorbereiding: docenten lezen hoofdstuk 2 van Handboek Communicatie in de huisartsenpraktijk NHG (</a:t>
            </a:r>
            <a:r>
              <a:rPr lang="nl-NL" dirty="0" err="1"/>
              <a:t>WiKi</a:t>
            </a:r>
            <a:r>
              <a:rPr lang="nl-NL" dirty="0"/>
              <a:t>) en bekijken de </a:t>
            </a:r>
            <a:r>
              <a:rPr lang="nl-NL" dirty="0" err="1"/>
              <a:t>WiKi</a:t>
            </a:r>
            <a:r>
              <a:rPr lang="nl-NL" dirty="0"/>
              <a:t> pagina’s rond ‘het wiel’. Tijdens de </a:t>
            </a:r>
            <a:r>
              <a:rPr lang="nl-NL" dirty="0" err="1"/>
              <a:t>ppt</a:t>
            </a:r>
            <a:r>
              <a:rPr lang="nl-NL" dirty="0"/>
              <a:t> kan regelmatig heen en weer geschakeld worden tussen de actieve link, het instructiefilmpje etc.</a:t>
            </a:r>
          </a:p>
          <a:p>
            <a:r>
              <a:rPr lang="nl-NL" dirty="0" err="1"/>
              <a:t>HAO’s</a:t>
            </a:r>
            <a:r>
              <a:rPr lang="nl-NL" dirty="0"/>
              <a:t> nemen opname van eigen consult mee waarover ze een vraag hebben, en bekijken de basispagina ’</a:t>
            </a:r>
            <a:r>
              <a:rPr lang="nl-NL" dirty="0" err="1"/>
              <a:t>Contextspecifiek</a:t>
            </a:r>
            <a:r>
              <a:rPr lang="nl-NL" dirty="0"/>
              <a:t>/doelgericht onderwijs APC’ van de </a:t>
            </a:r>
            <a:r>
              <a:rPr lang="nl-NL" dirty="0" err="1"/>
              <a:t>WiKi</a:t>
            </a:r>
            <a:r>
              <a:rPr lang="nl-NL" dirty="0"/>
              <a:t> HOVU.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25DA-D537-6E46-B8F5-4C44C09441D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15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eerste link (werkt niet via safari) betreft uitleg van het communicatiewiel.</a:t>
            </a:r>
          </a:p>
          <a:p>
            <a:r>
              <a:rPr lang="nl-NL" dirty="0"/>
              <a:t>De tweede is een filmpje waarin een opleider en </a:t>
            </a:r>
            <a:r>
              <a:rPr lang="nl-NL" dirty="0" err="1"/>
              <a:t>aios</a:t>
            </a:r>
            <a:r>
              <a:rPr lang="nl-NL" dirty="0"/>
              <a:t> werken met het wiel.</a:t>
            </a:r>
          </a:p>
          <a:p>
            <a:r>
              <a:rPr lang="nl-NL" dirty="0"/>
              <a:t>De filmpjes kunnen (deels) getoond worden maar zijn ook nuttig om met de </a:t>
            </a:r>
            <a:r>
              <a:rPr lang="nl-NL" dirty="0" err="1"/>
              <a:t>aios</a:t>
            </a:r>
            <a:r>
              <a:rPr lang="nl-NL" dirty="0"/>
              <a:t> samen te bekijken in het leergesprek.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4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slides hiervoor</a:t>
            </a:r>
            <a:r>
              <a:rPr lang="nl-NL" baseline="0" dirty="0"/>
              <a:t> lichtten contextspecifieke communicatie toe. Deze slide geeft ruimte om ‘doelgericht’ te bespreken. </a:t>
            </a:r>
            <a:r>
              <a:rPr lang="nl-NL" dirty="0"/>
              <a:t>Bijvoorbeeld: de </a:t>
            </a:r>
            <a:r>
              <a:rPr lang="nl-NL" dirty="0" err="1"/>
              <a:t>aios</a:t>
            </a:r>
            <a:r>
              <a:rPr lang="nl-NL" dirty="0"/>
              <a:t> laat een stuk zien waarin hij probeert de hulpvraag te achterhalen, dat is op dat moment het doel. (effectief: open vragen stellen, structuur bieden). Als de patiënt opeens gaat huilen wordt het doel: steunen, investeren in de relatie. Zo wisselt het doel door het consult heen, en de communicatie moet op effectieve manier het doel ondersteunen.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725DA-D537-6E46-B8F5-4C44C09441D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25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wordt gedurende 30-45 minuten gewerkt met (</a:t>
            </a:r>
            <a:r>
              <a:rPr lang="nl-NL" dirty="0" err="1"/>
              <a:t>verschilllende</a:t>
            </a:r>
            <a:r>
              <a:rPr lang="nl-NL" dirty="0"/>
              <a:t>) eigen consulten in groepjes van 3-4. Rollen van </a:t>
            </a:r>
            <a:r>
              <a:rPr lang="nl-NL" dirty="0" err="1"/>
              <a:t>aios</a:t>
            </a:r>
            <a:r>
              <a:rPr lang="nl-NL" dirty="0"/>
              <a:t>/opleider/observator. Daarna volgt plenair nabespreking waarbij ook gekeken wordt: wat wat hier effectief, hoe bereikte je dat, wat leert dat je (dus: bereikte je als opleider je doel, en hoe deed je dat?)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het onderwijsmateriaal van deze bouwsteen kan onderwijs worden vormgegeven voor hao's tijdens de paralleldagen. </a:t>
            </a:r>
          </a:p>
          <a:p>
            <a:pPr lvl="0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 powerpointpresentatie richt zich op deze doelstellingen: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Tx/>
              <a:buChar char="-"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Haos’ zijn zich bewust van de tweedeling in het APC-onderwijs: basisgespreksvaardigheden enerzijds, en context-specifieke, doelgerichte communicatie anderzijds.</a:t>
            </a:r>
          </a:p>
          <a:p>
            <a:pPr marL="171450" lvl="0" indent="-171450">
              <a:buFontTx/>
              <a:buChar char="-"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Hao’s weten wat de bovenstaande begrippen inhouden en kennen de theoretische achtergrond ervan. 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Tijdsinschatting: 90 minuten (30 minuten powerpoint-presentatie, 45 minuten werktijd consultopnames en 15 minuten nabespreking).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powerpoint-presentatie ‘APC-onderwijs na de BCT’ vormt de basis van het plenaire hao-onderwijs van deel A. Voorbereidingsopdracht: de hao neemt een opname mee van een eigen consult (dus niet van de aios!) waar hij een vraag over heeft. In de powerpoint-presentatie staat de uitwerking van deze opdracht tijdens de onderwijsbijeenkomst toegelicht. 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 voorbereiding op het onderwijs leest de hao hoofdstuk 2 over consultvoering uit het Handboek effectieve communicatie in de huisartspraktijk.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De BCT wordt wel beschreven als het ‘rijbewijs’: je beheerst de basisvaardigheden en je kunt dat expliciet laten zien in een toets situatie.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Sluit aan bij de ‘rijden na het rijbewijs’ metafoor.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Vgl. met de auto op vakantie…: de kaart wijst je de weg (je doel), de omgeving bepaalt hoe je rijdt.</a:t>
            </a:r>
          </a:p>
          <a:p>
            <a:pPr lvl="0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Sluit aan bij de ‘rijden na het rijbewijs’ metafoor.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Vgl. met de auto op vakantie…: de kaart wijst je de weg (je doel), de omgeving bepaalt hoe je rijdt.</a:t>
            </a:r>
          </a:p>
          <a:p>
            <a:pPr lvl="0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Consultmodel, uitgangspunt voor de MAAS methodiek. In</a:t>
            </a:r>
            <a:r>
              <a:rPr lang="nl-NL" baseline="0" dirty="0"/>
              <a:t> consultvoeringstoetsen </a:t>
            </a:r>
            <a:r>
              <a:rPr lang="nl-NL" dirty="0"/>
              <a:t>worden basis gespreksvaardigheden getoetst aan de hand van de MAAS globaal</a:t>
            </a:r>
            <a:r>
              <a:rPr lang="nl-NL" baseline="0" dirty="0"/>
              <a:t> scorelijst</a:t>
            </a:r>
            <a:r>
              <a:rPr lang="nl-NL" dirty="0"/>
              <a:t>, in een simpele context (zoals luisteren, samenvatten, exploreren, tonen van empathie etc.)</a:t>
            </a:r>
          </a:p>
          <a:p>
            <a:endParaRPr lang="nl-NL" dirty="0"/>
          </a:p>
          <a:p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Bron: Eindrapportage APC project huisartopleidingen, projectgroep Communicatie HON. Mei 2014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contextfactoren benoemen door groep. Rubriceer. Schrijf op flap. </a:t>
            </a:r>
          </a:p>
          <a:p>
            <a:r>
              <a:rPr lang="nl-NL" dirty="0"/>
              <a:t>Met name onderscheid tussen arts/</a:t>
            </a:r>
            <a:r>
              <a:rPr lang="nl-NL" dirty="0" err="1"/>
              <a:t>patient</a:t>
            </a:r>
            <a:r>
              <a:rPr lang="nl-NL" dirty="0"/>
              <a:t>/medische factoren. </a:t>
            </a:r>
          </a:p>
          <a:p>
            <a:endParaRPr lang="nl-NL" dirty="0"/>
          </a:p>
          <a:p>
            <a:r>
              <a:rPr lang="nl-NL" dirty="0"/>
              <a:t>Voorbeelden:</a:t>
            </a:r>
            <a:r>
              <a:rPr lang="nl-NL" baseline="0" dirty="0"/>
              <a:t> </a:t>
            </a:r>
          </a:p>
          <a:p>
            <a:endParaRPr lang="nl-NL" baseline="0" dirty="0"/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Medische factoren (blauwe ring communicatiewiel), zoals: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SOLK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GGZ-problematiek (verslaving, psychose, automutilatie, wanen of suïcidaliteit)	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Palliatieve begeleiding (einde-leven gesprek)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Chronische aandoeningen (begeleiding van DM- of COPD-patiënt)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Patiëntfactoren (groene ring), zoals: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Emotie en gedrag (breedsprakigheid, introversie)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Etniciteit (taalbarrière, aanwezigheid van een tolk)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Handicap (een verstandelijke beperking)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Artsfactoren (gele ring), zoals: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Overtuigingen (vooringenomenheid)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Persoonlijke omstandigheden (vermoeidheid, stress)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Tijdsdruk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Kennis (onvoldoende kennis hebben van de  problematiek die besproken wordt)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Overige factoren: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Familiegesprek (blauwe ring)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Voorkant van het communicatiewiel inventariseert contextfactoren</a:t>
            </a:r>
            <a:r>
              <a:rPr lang="nl-NL" baseline="0" dirty="0"/>
              <a:t> in het consult</a:t>
            </a:r>
          </a:p>
          <a:p>
            <a:r>
              <a:rPr lang="nl-NL" baseline="0" dirty="0"/>
              <a:t>De ringen kunnen draaien </a:t>
            </a:r>
          </a:p>
          <a:p>
            <a:r>
              <a:rPr lang="nl-NL" baseline="0" dirty="0"/>
              <a:t>Helpt aios (en hao) om over het consult na te denken op gestructureerde wijze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Achterzijde van het communicatiewiel is een format</a:t>
            </a:r>
            <a:r>
              <a:rPr lang="nl-NL" baseline="0" dirty="0"/>
              <a:t> aan de hand waarvan het consult nabeschouwd of nabesproken kan worden. </a:t>
            </a:r>
          </a:p>
          <a:p>
            <a:endParaRPr lang="nl-NL" baseline="0" dirty="0"/>
          </a:p>
          <a:p>
            <a:r>
              <a:rPr lang="nl-NL" dirty="0"/>
              <a:t>Dit vormt de achterkant van het wiel. Benadrukken: je kijkt naar een klein stuk van het consult</a:t>
            </a:r>
            <a:r>
              <a:rPr lang="nl-NL" baseline="0" dirty="0"/>
              <a:t> </a:t>
            </a:r>
            <a:r>
              <a:rPr lang="nl-NL" dirty="0"/>
              <a:t>en daarbinnen stel je vast wat de context was en de doelen. Hoe effectief was je in het bereiken van je doelen? Context en doelen variëren door het consult heen.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9928-2786-6748-9137-E7B3FEBD2F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5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9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5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7E9E-3C49-624C-99E4-B47B9E25DFBC}" type="datetimeFigureOut">
              <a:rPr lang="en-US" smtClean="0"/>
              <a:pPr/>
              <a:t>02-04-19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0F1F-4C45-F34D-940A-DDA6052B8B4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vumc.nl/docs/silverman/communicatiewiel.html" TargetMode="External"/><Relationship Id="rId4" Type="http://schemas.openxmlformats.org/officeDocument/2006/relationships/hyperlink" Target="https://www.youtube.com/watch?v=DwBaEDoheX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872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/>
              <a:t>A</a:t>
            </a:r>
            <a:r>
              <a:rPr lang="en-US" sz="3600" dirty="0"/>
              <a:t>rts-pati</a:t>
            </a:r>
            <a:r>
              <a:rPr lang="en-US" sz="3600" dirty="0"/>
              <a:t>ë</a:t>
            </a:r>
            <a:r>
              <a:rPr lang="en-US" sz="3600" dirty="0"/>
              <a:t>nt-</a:t>
            </a:r>
            <a:r>
              <a:rPr lang="en-US" sz="3600" dirty="0" err="1"/>
              <a:t>communicatie</a:t>
            </a:r>
            <a:r>
              <a:rPr lang="en-US" sz="3600" dirty="0"/>
              <a:t> (APC)-onderwijs </a:t>
            </a:r>
            <a:r>
              <a:rPr lang="en-US" sz="3600" dirty="0" err="1"/>
              <a:t>na </a:t>
            </a:r>
            <a:r>
              <a:rPr lang="en-US" sz="3600" dirty="0"/>
              <a:t>de BCT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959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639578-8CBB-A14A-91C6-C70FD6BB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met het wiel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AAC8F41-8FDF-DA4A-A8AA-479DA2BE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http://www.hovumc.nl/docs/silverman/communicatiewiel.html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>
                <a:hlinkClick r:id="rId4"/>
              </a:rPr>
              <a:t>https://www.youtube.com/watch?v=DwBaEDoheXc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DE58BFDC-2FC9-3741-AA9F-6E3ED956B429}"/>
              </a:ext>
            </a:extLst>
          </p:cNvPr>
          <p:cNvSpPr txBox="1"/>
          <p:nvPr/>
        </p:nvSpPr>
        <p:spPr>
          <a:xfrm>
            <a:off x="3626069" y="2806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318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2. Doelgerichte communicatie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buNone/>
            </a:pPr>
            <a:endParaRPr lang="nl-NL" sz="3600" dirty="0"/>
          </a:p>
          <a:p>
            <a:pPr marL="349250" lvl="1" indent="0">
              <a:buNone/>
            </a:pPr>
            <a:r>
              <a:rPr lang="nl-NL" sz="3600" dirty="0"/>
              <a:t>Kernvraag: draagt de communicatie in het consult bij aan de doelen die de huisarts en de patiënt in het consult hebben? </a:t>
            </a:r>
          </a:p>
          <a:p>
            <a:pPr marL="349250" lvl="1" indent="0">
              <a:buNone/>
            </a:pPr>
            <a:endParaRPr lang="nl-NL" sz="3600" dirty="0"/>
          </a:p>
          <a:p>
            <a:pPr marL="349250" lvl="1" indent="0">
              <a:buNone/>
            </a:pPr>
            <a:r>
              <a:rPr lang="nl-NL" sz="3600" dirty="0"/>
              <a:t>Doelen wisselen gedurende het consult!</a:t>
            </a:r>
          </a:p>
        </p:txBody>
      </p:sp>
    </p:spTree>
    <p:extLst>
      <p:ext uri="{BB962C8B-B14F-4D97-AF65-F5344CB8AC3E}">
        <p14:creationId xmlns:p14="http://schemas.microsoft.com/office/powerpoint/2010/main" val="81985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C0A6482-01A1-1949-8B53-E9A6951E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Voorbeeldfragment 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EB735F4-19F9-E84E-8A45-4A83D61E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Opleider: het valt me op dat je in dit stuk best veel aan het woord bent, en de </a:t>
            </a:r>
            <a:r>
              <a:rPr lang="nl-NL" dirty="0" err="1"/>
              <a:t>patient</a:t>
            </a:r>
            <a:r>
              <a:rPr lang="nl-NL" dirty="0"/>
              <a:t> niet. Wat was in dit stukje van het consult je doel?</a:t>
            </a:r>
          </a:p>
          <a:p>
            <a:r>
              <a:rPr lang="nl-NL" i="1" dirty="0" err="1">
                <a:solidFill>
                  <a:schemeClr val="accent3">
                    <a:lumMod val="75000"/>
                  </a:schemeClr>
                </a:solidFill>
              </a:rPr>
              <a:t>Aios</a:t>
            </a:r>
            <a:r>
              <a:rPr lang="nl-NL" i="1" dirty="0">
                <a:solidFill>
                  <a:schemeClr val="accent3">
                    <a:lumMod val="75000"/>
                  </a:schemeClr>
                </a:solidFill>
              </a:rPr>
              <a:t>: ik wilde alles goed uitleggen en daarmee de </a:t>
            </a:r>
            <a:r>
              <a:rPr lang="nl-NL" i="1" dirty="0" err="1">
                <a:solidFill>
                  <a:schemeClr val="accent3">
                    <a:lumMod val="75000"/>
                  </a:schemeClr>
                </a:solidFill>
              </a:rPr>
              <a:t>patient</a:t>
            </a:r>
            <a:r>
              <a:rPr lang="nl-NL" i="1" dirty="0">
                <a:solidFill>
                  <a:schemeClr val="accent3">
                    <a:lumMod val="75000"/>
                  </a:schemeClr>
                </a:solidFill>
              </a:rPr>
              <a:t> gerust stellen</a:t>
            </a:r>
          </a:p>
          <a:p>
            <a:r>
              <a:rPr lang="nl-NL" dirty="0"/>
              <a:t>Opleider: was de </a:t>
            </a:r>
            <a:r>
              <a:rPr lang="nl-NL" dirty="0" err="1"/>
              <a:t>patient</a:t>
            </a:r>
            <a:r>
              <a:rPr lang="nl-NL" dirty="0"/>
              <a:t> gerust gesteld, denk je?</a:t>
            </a:r>
          </a:p>
          <a:p>
            <a:r>
              <a:rPr lang="nl-NL" i="1" dirty="0" err="1">
                <a:solidFill>
                  <a:srgbClr val="77933C"/>
                </a:solidFill>
              </a:rPr>
              <a:t>Aios</a:t>
            </a:r>
            <a:r>
              <a:rPr lang="nl-NL" i="1" dirty="0">
                <a:solidFill>
                  <a:srgbClr val="77933C"/>
                </a:solidFill>
              </a:rPr>
              <a:t>: ik weet het niet</a:t>
            </a:r>
          </a:p>
          <a:p>
            <a:r>
              <a:rPr lang="nl-NL" dirty="0"/>
              <a:t>Opleider: zullen we daar eens wat verder naar kijken? Wat weten we over effectief gerust stellen?</a:t>
            </a:r>
          </a:p>
        </p:txBody>
      </p:sp>
    </p:spTree>
    <p:extLst>
      <p:ext uri="{BB962C8B-B14F-4D97-AF65-F5344CB8AC3E}">
        <p14:creationId xmlns:p14="http://schemas.microsoft.com/office/powerpoint/2010/main" val="61785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081842-DED7-DB48-9B06-04A00F56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slag: leergesprek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C4E2D35-A6A2-1A4D-B40F-101D75656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Bespreek in subgroepen een videoconsult van een van de opleiders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aan de hand van het bespreekformat </a:t>
            </a:r>
            <a:r>
              <a:rPr lang="nl-NL" dirty="0"/>
              <a:t>op het communicatiewiel. 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De inbrenger van het consult speelt </a:t>
            </a:r>
            <a:r>
              <a:rPr lang="nl-NL" dirty="0" err="1"/>
              <a:t>aios</a:t>
            </a:r>
            <a:r>
              <a:rPr lang="nl-NL" dirty="0"/>
              <a:t> </a:t>
            </a:r>
          </a:p>
          <a:p>
            <a:pPr>
              <a:buFontTx/>
              <a:buChar char="-"/>
            </a:pPr>
            <a:r>
              <a:rPr lang="nl-NL" dirty="0"/>
              <a:t>Een mede-hao speelt opleider</a:t>
            </a:r>
          </a:p>
          <a:p>
            <a:pPr>
              <a:buFontTx/>
              <a:buChar char="-"/>
            </a:pPr>
            <a:r>
              <a:rPr lang="nl-NL" dirty="0"/>
              <a:t>De rest observeert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deed je al? Wat is nieuw als je dit format gebruikt?</a:t>
            </a:r>
          </a:p>
        </p:txBody>
      </p:sp>
    </p:spTree>
    <p:extLst>
      <p:ext uri="{BB962C8B-B14F-4D97-AF65-F5344CB8AC3E}">
        <p14:creationId xmlns:p14="http://schemas.microsoft.com/office/powerpoint/2010/main" val="184597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200934-46D5-3748-9AD6-305348B1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1CA680-8B41-F94C-976C-EAC73234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600" dirty="0"/>
              <a:t>Wat leert de aios in het APC-onderwijs </a:t>
            </a:r>
            <a:br>
              <a:rPr lang="nl-NL" sz="3600" dirty="0"/>
            </a:br>
            <a:r>
              <a:rPr lang="nl-NL" sz="3600" dirty="0"/>
              <a:t>na de BCT? </a:t>
            </a:r>
            <a:endParaRPr lang="nl-NL" dirty="0"/>
          </a:p>
          <a:p>
            <a:pPr marL="857250" lvl="1" indent="-457200"/>
            <a:r>
              <a:rPr lang="nl-NL" dirty="0">
                <a:solidFill>
                  <a:srgbClr val="E46C0A"/>
                </a:solidFill>
              </a:rPr>
              <a:t>Context-specifiek </a:t>
            </a:r>
            <a:r>
              <a:rPr lang="nl-NL" dirty="0"/>
              <a:t>en </a:t>
            </a:r>
          </a:p>
          <a:p>
            <a:pPr marL="857250" lvl="1" indent="-457200"/>
            <a:r>
              <a:rPr lang="nl-NL" dirty="0">
                <a:solidFill>
                  <a:srgbClr val="E46C0A"/>
                </a:solidFill>
              </a:rPr>
              <a:t>Doelgericht</a:t>
            </a:r>
            <a:r>
              <a:rPr lang="nl-NL" dirty="0"/>
              <a:t> communiceren </a:t>
            </a:r>
          </a:p>
          <a:p>
            <a:pPr marL="857250" lvl="1" indent="-457200"/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Hoe leert de </a:t>
            </a:r>
            <a:r>
              <a:rPr lang="nl-NL" sz="3600" dirty="0" err="1"/>
              <a:t>aios</a:t>
            </a:r>
            <a:r>
              <a:rPr lang="nl-NL" sz="3600" dirty="0"/>
              <a:t> dit?</a:t>
            </a:r>
          </a:p>
        </p:txBody>
      </p:sp>
    </p:spTree>
    <p:extLst>
      <p:ext uri="{BB962C8B-B14F-4D97-AF65-F5344CB8AC3E}">
        <p14:creationId xmlns:p14="http://schemas.microsoft.com/office/powerpoint/2010/main" val="365078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36F384-F3AA-9A46-B3F9-D6A32CB7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rijbewijs is gehaald…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E731FBCD-34ED-C34E-B98D-07217DBF8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1800" y="1772816"/>
            <a:ext cx="3289300" cy="24638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44D52156-FFBE-5348-BD38-770D0437803D}"/>
              </a:ext>
            </a:extLst>
          </p:cNvPr>
          <p:cNvSpPr txBox="1"/>
          <p:nvPr/>
        </p:nvSpPr>
        <p:spPr>
          <a:xfrm>
            <a:off x="2483768" y="4821382"/>
            <a:ext cx="4741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We gaan op weg…!</a:t>
            </a:r>
          </a:p>
        </p:txBody>
      </p:sp>
    </p:spTree>
    <p:extLst>
      <p:ext uri="{BB962C8B-B14F-4D97-AF65-F5344CB8AC3E}">
        <p14:creationId xmlns:p14="http://schemas.microsoft.com/office/powerpoint/2010/main" val="225037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200934-46D5-3748-9AD6-305348B1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ACT-onderwijs na de BCT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1CA680-8B41-F94C-976C-EAC73234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600" dirty="0"/>
              <a:t>Doelgerichte communicatie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Context-specifieke communicatie </a:t>
            </a:r>
          </a:p>
          <a:p>
            <a:pPr marL="457200" indent="-457200">
              <a:buFont typeface="+mj-lt"/>
              <a:buAutoNum type="arabicPeriod"/>
            </a:pPr>
            <a:endParaRPr lang="nl-NL" sz="3600" dirty="0"/>
          </a:p>
          <a:p>
            <a:pPr marL="457200" indent="-457200">
              <a:buFont typeface="+mj-lt"/>
              <a:buAutoNum type="arabicPeriod"/>
            </a:pPr>
            <a:endParaRPr lang="nl-NL" sz="3600" dirty="0"/>
          </a:p>
          <a:p>
            <a:pPr marL="0" indent="0">
              <a:buNone/>
            </a:pPr>
            <a:r>
              <a:rPr lang="nl-NL" sz="3600" i="1" dirty="0"/>
              <a:t>Je hebt tijdens het consult een doel, en houdt bij de consultvoering rekening met de context</a:t>
            </a:r>
            <a:endParaRPr lang="nl-NL" sz="3600" i="1" dirty="0"/>
          </a:p>
        </p:txBody>
      </p:sp>
      <p:pic>
        <p:nvPicPr>
          <p:cNvPr id="4" name="Tijdelijke aanduiding voor inhoud 3" descr="con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b="7765"/>
          <a:stretch>
            <a:fillRect/>
          </a:stretch>
        </p:blipFill>
        <p:spPr>
          <a:xfrm>
            <a:off x="483344" y="3658236"/>
            <a:ext cx="8049096" cy="24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9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200934-46D5-3748-9AD6-305348B1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ACT-onderwijs na de BCT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1CA680-8B41-F94C-976C-EAC73234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600" dirty="0"/>
              <a:t>Context-specifieke communicatie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Doelgerichte communicatie</a:t>
            </a:r>
          </a:p>
          <a:p>
            <a:pPr marL="457200" indent="-457200">
              <a:buFont typeface="+mj-lt"/>
              <a:buAutoNum type="arabicPeriod"/>
            </a:pPr>
            <a:endParaRPr lang="nl-NL" sz="3600" dirty="0"/>
          </a:p>
          <a:p>
            <a:pPr marL="457200" indent="-457200">
              <a:buFont typeface="+mj-lt"/>
              <a:buAutoNum type="arabicPeriod"/>
            </a:pPr>
            <a:endParaRPr lang="nl-NL" sz="3600" dirty="0"/>
          </a:p>
          <a:p>
            <a:pPr marL="0" indent="0">
              <a:buNone/>
            </a:pPr>
            <a:r>
              <a:rPr lang="nl-NL" sz="3600" i="1" dirty="0"/>
              <a:t>Je hebt tijdens het consult een doel, en houdt bij de consultvoering rekening met de context</a:t>
            </a:r>
            <a:endParaRPr lang="nl-NL" sz="3600" i="1" dirty="0"/>
          </a:p>
        </p:txBody>
      </p:sp>
    </p:spTree>
    <p:extLst>
      <p:ext uri="{BB962C8B-B14F-4D97-AF65-F5344CB8AC3E}">
        <p14:creationId xmlns:p14="http://schemas.microsoft.com/office/powerpoint/2010/main" val="69829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E03D93-1B7E-A240-A579-ED8FF8DE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Consultmodel </a:t>
            </a:r>
            <a:r>
              <a:rPr lang="nl-NL" dirty="0" err="1"/>
              <a:t>volgens</a:t>
            </a:r>
            <a:r>
              <a:rPr lang="nl-NL" dirty="0"/>
              <a:t> Silverman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1CDA1E5E-2BA9-BB40-BD47-376286A41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-5599" b="-5599"/>
          <a:stretch>
            <a:fillRect/>
          </a:stretch>
        </p:blipFill>
        <p:spPr>
          <a:xfrm>
            <a:off x="-12570" y="1402304"/>
            <a:ext cx="9443392" cy="5193502"/>
          </a:xfrm>
        </p:spPr>
      </p:pic>
    </p:spTree>
    <p:extLst>
      <p:ext uri="{BB962C8B-B14F-4D97-AF65-F5344CB8AC3E}">
        <p14:creationId xmlns:p14="http://schemas.microsoft.com/office/powerpoint/2010/main" val="19814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68F462-EBD9-CA4F-A548-D0899659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Context-specifieke communicatie: </a:t>
            </a:r>
            <a:br>
              <a:rPr lang="nl-NL" dirty="0"/>
            </a:br>
            <a:r>
              <a:rPr lang="nl-NL" dirty="0"/>
              <a:t>het mengpaneel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38EEF1B1-8D90-7A41-9523-121B4D11F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463" r="2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829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EA13DF-E0C4-D24A-9406-C55BDB71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Contextfactoren in het communicatiewiel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28977B25-6913-C047-81F5-80CF5C5A5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1000" b="21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12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EA13DF-E0C4-D24A-9406-C55BDB71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Bespreekformat consult</a:t>
            </a:r>
          </a:p>
        </p:txBody>
      </p:sp>
      <p:pic>
        <p:nvPicPr>
          <p:cNvPr id="4" name="Tijdelijke aanduiding voor inhoud 3" descr="Achterzijde wiel zwartwit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31479" r="4443" b="16482"/>
          <a:stretch/>
        </p:blipFill>
        <p:spPr>
          <a:xfrm>
            <a:off x="1763688" y="1628800"/>
            <a:ext cx="5904656" cy="4779959"/>
          </a:xfrm>
        </p:spPr>
      </p:pic>
    </p:spTree>
    <p:extLst>
      <p:ext uri="{BB962C8B-B14F-4D97-AF65-F5344CB8AC3E}">
        <p14:creationId xmlns:p14="http://schemas.microsoft.com/office/powerpoint/2010/main" val="243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1093</Words>
  <Application>Microsoft Macintosh PowerPoint</Application>
  <PresentationFormat>Diavoorstelling (4:3)</PresentationFormat>
  <Paragraphs>119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Arts-patiënt-communicatie (APC)-onderwijs na de BCT </vt:lpstr>
      <vt:lpstr>Inhoud presentatie</vt:lpstr>
      <vt:lpstr>Het rijbewijs is gehaald…</vt:lpstr>
      <vt:lpstr>ACT-onderwijs na de BCT</vt:lpstr>
      <vt:lpstr>ACT-onderwijs na de BCT</vt:lpstr>
      <vt:lpstr>Consultmodel volgens Silverman</vt:lpstr>
      <vt:lpstr>1. Context-specifieke communicatie:  het mengpaneel</vt:lpstr>
      <vt:lpstr>Contextfactoren in het communicatiewiel</vt:lpstr>
      <vt:lpstr>Bespreekformat consult</vt:lpstr>
      <vt:lpstr>Werken met het wiel</vt:lpstr>
      <vt:lpstr>2. Doelgerichte communicatie</vt:lpstr>
      <vt:lpstr>Voorbeeldfragment leergesprek</vt:lpstr>
      <vt:lpstr>Aan de slag: leergesprek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Uitgangspunt 1:</dc:title>
  <dc:creator>Gert</dc:creator>
  <cp:lastModifiedBy>Marrit Kool</cp:lastModifiedBy>
  <cp:revision>46</cp:revision>
  <cp:lastPrinted>2017-11-22T10:45:12Z</cp:lastPrinted>
  <dcterms:created xsi:type="dcterms:W3CDTF">2015-04-21T04:57:08Z</dcterms:created>
  <dcterms:modified xsi:type="dcterms:W3CDTF">2019-04-03T18:30:29Z</dcterms:modified>
</cp:coreProperties>
</file>