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404" r:id="rId2"/>
    <p:sldId id="258" r:id="rId3"/>
    <p:sldId id="435" r:id="rId4"/>
    <p:sldId id="411" r:id="rId5"/>
    <p:sldId id="433" r:id="rId6"/>
    <p:sldId id="410" r:id="rId7"/>
    <p:sldId id="443" r:id="rId8"/>
    <p:sldId id="340" r:id="rId9"/>
    <p:sldId id="332" r:id="rId10"/>
    <p:sldId id="444" r:id="rId11"/>
    <p:sldId id="446" r:id="rId12"/>
    <p:sldId id="480" r:id="rId13"/>
    <p:sldId id="456" r:id="rId14"/>
    <p:sldId id="530" r:id="rId15"/>
    <p:sldId id="481" r:id="rId16"/>
    <p:sldId id="482" r:id="rId17"/>
    <p:sldId id="531" r:id="rId18"/>
    <p:sldId id="532" r:id="rId19"/>
    <p:sldId id="533" r:id="rId20"/>
    <p:sldId id="534" r:id="rId21"/>
    <p:sldId id="535" r:id="rId22"/>
    <p:sldId id="537" r:id="rId23"/>
    <p:sldId id="485" r:id="rId24"/>
    <p:sldId id="486" r:id="rId25"/>
    <p:sldId id="491" r:id="rId26"/>
    <p:sldId id="492" r:id="rId27"/>
    <p:sldId id="487" r:id="rId28"/>
    <p:sldId id="488" r:id="rId29"/>
    <p:sldId id="489" r:id="rId30"/>
    <p:sldId id="494" r:id="rId31"/>
    <p:sldId id="540" r:id="rId32"/>
    <p:sldId id="493" r:id="rId33"/>
    <p:sldId id="541" r:id="rId34"/>
    <p:sldId id="495" r:id="rId35"/>
    <p:sldId id="496" r:id="rId36"/>
    <p:sldId id="497" r:id="rId37"/>
    <p:sldId id="499" r:id="rId38"/>
    <p:sldId id="490" r:id="rId39"/>
    <p:sldId id="455" r:id="rId40"/>
    <p:sldId id="457" r:id="rId41"/>
    <p:sldId id="458" r:id="rId42"/>
    <p:sldId id="459" r:id="rId43"/>
    <p:sldId id="460" r:id="rId44"/>
    <p:sldId id="461" r:id="rId45"/>
    <p:sldId id="539" r:id="rId46"/>
    <p:sldId id="462" r:id="rId47"/>
    <p:sldId id="438" r:id="rId48"/>
    <p:sldId id="538" r:id="rId49"/>
    <p:sldId id="542" r:id="rId50"/>
    <p:sldId id="536" r:id="rId51"/>
    <p:sldId id="503" r:id="rId52"/>
    <p:sldId id="504" r:id="rId53"/>
    <p:sldId id="505" r:id="rId54"/>
    <p:sldId id="506" r:id="rId55"/>
    <p:sldId id="508" r:id="rId56"/>
    <p:sldId id="509" r:id="rId57"/>
    <p:sldId id="510" r:id="rId58"/>
    <p:sldId id="511" r:id="rId59"/>
    <p:sldId id="512" r:id="rId60"/>
    <p:sldId id="513" r:id="rId61"/>
    <p:sldId id="514" r:id="rId62"/>
    <p:sldId id="517" r:id="rId63"/>
    <p:sldId id="520" r:id="rId64"/>
    <p:sldId id="521" r:id="rId65"/>
    <p:sldId id="524" r:id="rId66"/>
    <p:sldId id="525" r:id="rId67"/>
    <p:sldId id="526" r:id="rId68"/>
    <p:sldId id="527" r:id="rId69"/>
    <p:sldId id="529" r:id="rId7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720" autoAdjust="0"/>
  </p:normalViewPr>
  <p:slideViewPr>
    <p:cSldViewPr snapToGrid="0">
      <p:cViewPr varScale="1">
        <p:scale>
          <a:sx n="81" d="100"/>
          <a:sy n="81" d="100"/>
        </p:scale>
        <p:origin x="76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04F9D8-DCDE-4089-BC89-55D8550AF8C0}" type="doc">
      <dgm:prSet loTypeId="urn:microsoft.com/office/officeart/2005/8/layout/hChevron3" loCatId="process" qsTypeId="urn:microsoft.com/office/officeart/2005/8/quickstyle/simple1" qsCatId="simple" csTypeId="urn:microsoft.com/office/officeart/2005/8/colors/colorful4" csCatId="colorful" phldr="1"/>
      <dgm:spPr/>
    </dgm:pt>
    <dgm:pt modelId="{FBDD5221-CB36-4951-80BD-B6C6A532FFA3}">
      <dgm:prSet phldrT="[Tekst]"/>
      <dgm:spPr/>
      <dgm:t>
        <a:bodyPr/>
        <a:lstStyle/>
        <a:p>
          <a:r>
            <a:rPr lang="en-US" dirty="0"/>
            <a:t>diagnose</a:t>
          </a:r>
          <a:endParaRPr lang="nl-NL" dirty="0"/>
        </a:p>
      </dgm:t>
    </dgm:pt>
    <dgm:pt modelId="{F946DA02-1360-4EF2-9562-34C056B3E97F}" type="parTrans" cxnId="{DCEE4424-D7A7-4954-918E-41D3F89E0C0E}">
      <dgm:prSet/>
      <dgm:spPr/>
      <dgm:t>
        <a:bodyPr/>
        <a:lstStyle/>
        <a:p>
          <a:endParaRPr lang="nl-NL"/>
        </a:p>
      </dgm:t>
    </dgm:pt>
    <dgm:pt modelId="{E063366D-11E1-4CF4-B7D7-BB7AE0988C56}" type="sibTrans" cxnId="{DCEE4424-D7A7-4954-918E-41D3F89E0C0E}">
      <dgm:prSet/>
      <dgm:spPr/>
      <dgm:t>
        <a:bodyPr/>
        <a:lstStyle/>
        <a:p>
          <a:endParaRPr lang="nl-NL"/>
        </a:p>
      </dgm:t>
    </dgm:pt>
    <dgm:pt modelId="{D577D914-ED2B-49B8-8EE1-F1DC6CCD91C0}">
      <dgm:prSet phldrT="[Tekst]"/>
      <dgm:spPr/>
      <dgm:t>
        <a:bodyPr/>
        <a:lstStyle/>
        <a:p>
          <a:r>
            <a:rPr lang="en-US" dirty="0" err="1"/>
            <a:t>palliatief</a:t>
          </a:r>
          <a:endParaRPr lang="nl-NL" dirty="0"/>
        </a:p>
      </dgm:t>
    </dgm:pt>
    <dgm:pt modelId="{9A5224EF-F302-457B-A993-8D0C60988CBF}" type="parTrans" cxnId="{7BA9D0AF-D2A7-449E-8E45-0105E7BDA481}">
      <dgm:prSet/>
      <dgm:spPr/>
      <dgm:t>
        <a:bodyPr/>
        <a:lstStyle/>
        <a:p>
          <a:endParaRPr lang="nl-NL"/>
        </a:p>
      </dgm:t>
    </dgm:pt>
    <dgm:pt modelId="{E1EF06DF-AEB8-4B02-91A2-A12E611DBAB9}" type="sibTrans" cxnId="{7BA9D0AF-D2A7-449E-8E45-0105E7BDA481}">
      <dgm:prSet/>
      <dgm:spPr/>
      <dgm:t>
        <a:bodyPr/>
        <a:lstStyle/>
        <a:p>
          <a:endParaRPr lang="nl-NL"/>
        </a:p>
      </dgm:t>
    </dgm:pt>
    <dgm:pt modelId="{788351FF-8F7E-4795-A938-87FD5F35802C}">
      <dgm:prSet phldrT="[Tekst]"/>
      <dgm:spPr/>
      <dgm:t>
        <a:bodyPr/>
        <a:lstStyle/>
        <a:p>
          <a:r>
            <a:rPr lang="en-US" dirty="0" err="1"/>
            <a:t>stervensfase</a:t>
          </a:r>
          <a:endParaRPr lang="nl-NL" dirty="0"/>
        </a:p>
      </dgm:t>
    </dgm:pt>
    <dgm:pt modelId="{325CDA0E-F0C3-478E-881A-C8FB441F3A7A}" type="parTrans" cxnId="{CED524A1-68A2-49DD-8A6C-D722D2B611A0}">
      <dgm:prSet/>
      <dgm:spPr/>
      <dgm:t>
        <a:bodyPr/>
        <a:lstStyle/>
        <a:p>
          <a:endParaRPr lang="nl-NL"/>
        </a:p>
      </dgm:t>
    </dgm:pt>
    <dgm:pt modelId="{84EAB536-4C6D-489B-BC45-6D0140E5471B}" type="sibTrans" cxnId="{CED524A1-68A2-49DD-8A6C-D722D2B611A0}">
      <dgm:prSet/>
      <dgm:spPr/>
      <dgm:t>
        <a:bodyPr/>
        <a:lstStyle/>
        <a:p>
          <a:endParaRPr lang="nl-NL"/>
        </a:p>
      </dgm:t>
    </dgm:pt>
    <dgm:pt modelId="{F4050193-5E02-4E71-A671-42A59120096D}">
      <dgm:prSet/>
      <dgm:spPr/>
      <dgm:t>
        <a:bodyPr/>
        <a:lstStyle/>
        <a:p>
          <a:r>
            <a:rPr lang="en-US" dirty="0" err="1"/>
            <a:t>curatief</a:t>
          </a:r>
          <a:endParaRPr lang="nl-NL" dirty="0"/>
        </a:p>
      </dgm:t>
    </dgm:pt>
    <dgm:pt modelId="{1A804908-A36E-4447-9BE0-778DB0C7B465}" type="parTrans" cxnId="{7105D0BB-7E17-4E58-A525-D1846C801810}">
      <dgm:prSet/>
      <dgm:spPr/>
      <dgm:t>
        <a:bodyPr/>
        <a:lstStyle/>
        <a:p>
          <a:endParaRPr lang="nl-NL"/>
        </a:p>
      </dgm:t>
    </dgm:pt>
    <dgm:pt modelId="{F86C5F87-D818-4C2E-820C-29ED5BADBABC}" type="sibTrans" cxnId="{7105D0BB-7E17-4E58-A525-D1846C801810}">
      <dgm:prSet/>
      <dgm:spPr/>
      <dgm:t>
        <a:bodyPr/>
        <a:lstStyle/>
        <a:p>
          <a:endParaRPr lang="nl-NL"/>
        </a:p>
      </dgm:t>
    </dgm:pt>
    <dgm:pt modelId="{2CB6DC1C-2AEC-4E35-A8A0-CB7D80478EEE}">
      <dgm:prSet/>
      <dgm:spPr/>
      <dgm:t>
        <a:bodyPr/>
        <a:lstStyle/>
        <a:p>
          <a:r>
            <a:rPr lang="en-US" dirty="0"/>
            <a:t>Follow-up</a:t>
          </a:r>
          <a:endParaRPr lang="nl-NL" dirty="0"/>
        </a:p>
      </dgm:t>
    </dgm:pt>
    <dgm:pt modelId="{FC4B3981-C5A0-407D-8CC9-A997F508EE33}" type="parTrans" cxnId="{B4B3E0DB-49B1-4A88-B9D0-5268A5459E5F}">
      <dgm:prSet/>
      <dgm:spPr/>
      <dgm:t>
        <a:bodyPr/>
        <a:lstStyle/>
        <a:p>
          <a:endParaRPr lang="nl-NL"/>
        </a:p>
      </dgm:t>
    </dgm:pt>
    <dgm:pt modelId="{91BEA71E-3BF0-4290-8858-F846223AA477}" type="sibTrans" cxnId="{B4B3E0DB-49B1-4A88-B9D0-5268A5459E5F}">
      <dgm:prSet/>
      <dgm:spPr/>
      <dgm:t>
        <a:bodyPr/>
        <a:lstStyle/>
        <a:p>
          <a:endParaRPr lang="nl-NL"/>
        </a:p>
      </dgm:t>
    </dgm:pt>
    <dgm:pt modelId="{64005CA3-80AB-43DA-B379-218C1A257EA0}" type="pres">
      <dgm:prSet presAssocID="{C204F9D8-DCDE-4089-BC89-55D8550AF8C0}" presName="Name0" presStyleCnt="0">
        <dgm:presLayoutVars>
          <dgm:dir/>
          <dgm:resizeHandles val="exact"/>
        </dgm:presLayoutVars>
      </dgm:prSet>
      <dgm:spPr/>
    </dgm:pt>
    <dgm:pt modelId="{941B7BFC-5911-4F51-9E53-CFEDBBA42F38}" type="pres">
      <dgm:prSet presAssocID="{FBDD5221-CB36-4951-80BD-B6C6A532FFA3}" presName="parTxOnly" presStyleLbl="node1" presStyleIdx="0" presStyleCnt="5">
        <dgm:presLayoutVars>
          <dgm:bulletEnabled val="1"/>
        </dgm:presLayoutVars>
      </dgm:prSet>
      <dgm:spPr/>
      <dgm:t>
        <a:bodyPr/>
        <a:lstStyle/>
        <a:p>
          <a:endParaRPr lang="nl-NL"/>
        </a:p>
      </dgm:t>
    </dgm:pt>
    <dgm:pt modelId="{201AED24-1F3D-4890-B19E-3CA5C14F7377}" type="pres">
      <dgm:prSet presAssocID="{E063366D-11E1-4CF4-B7D7-BB7AE0988C56}" presName="parSpace" presStyleCnt="0"/>
      <dgm:spPr/>
    </dgm:pt>
    <dgm:pt modelId="{5BDAB993-AF6C-4FD9-AA87-7D9DFC1FA8B5}" type="pres">
      <dgm:prSet presAssocID="{F4050193-5E02-4E71-A671-42A59120096D}" presName="parTxOnly" presStyleLbl="node1" presStyleIdx="1" presStyleCnt="5">
        <dgm:presLayoutVars>
          <dgm:bulletEnabled val="1"/>
        </dgm:presLayoutVars>
      </dgm:prSet>
      <dgm:spPr/>
      <dgm:t>
        <a:bodyPr/>
        <a:lstStyle/>
        <a:p>
          <a:endParaRPr lang="nl-NL"/>
        </a:p>
      </dgm:t>
    </dgm:pt>
    <dgm:pt modelId="{7DFD6F38-EE9D-41D4-9162-617308DD859B}" type="pres">
      <dgm:prSet presAssocID="{F86C5F87-D818-4C2E-820C-29ED5BADBABC}" presName="parSpace" presStyleCnt="0"/>
      <dgm:spPr/>
    </dgm:pt>
    <dgm:pt modelId="{C215876A-4D59-4DBB-9EBD-898B862C9492}" type="pres">
      <dgm:prSet presAssocID="{2CB6DC1C-2AEC-4E35-A8A0-CB7D80478EEE}" presName="parTxOnly" presStyleLbl="node1" presStyleIdx="2" presStyleCnt="5">
        <dgm:presLayoutVars>
          <dgm:bulletEnabled val="1"/>
        </dgm:presLayoutVars>
      </dgm:prSet>
      <dgm:spPr/>
      <dgm:t>
        <a:bodyPr/>
        <a:lstStyle/>
        <a:p>
          <a:endParaRPr lang="nl-NL"/>
        </a:p>
      </dgm:t>
    </dgm:pt>
    <dgm:pt modelId="{9AA3DBC9-A4CC-43D6-8CF4-417BA0AD4194}" type="pres">
      <dgm:prSet presAssocID="{91BEA71E-3BF0-4290-8858-F846223AA477}" presName="parSpace" presStyleCnt="0"/>
      <dgm:spPr/>
    </dgm:pt>
    <dgm:pt modelId="{893F5153-B005-4510-9802-4C249C43347F}" type="pres">
      <dgm:prSet presAssocID="{D577D914-ED2B-49B8-8EE1-F1DC6CCD91C0}" presName="parTxOnly" presStyleLbl="node1" presStyleIdx="3" presStyleCnt="5">
        <dgm:presLayoutVars>
          <dgm:bulletEnabled val="1"/>
        </dgm:presLayoutVars>
      </dgm:prSet>
      <dgm:spPr/>
      <dgm:t>
        <a:bodyPr/>
        <a:lstStyle/>
        <a:p>
          <a:endParaRPr lang="nl-NL"/>
        </a:p>
      </dgm:t>
    </dgm:pt>
    <dgm:pt modelId="{69B82E2A-060F-4A3C-B9E7-E09A88DDC5CB}" type="pres">
      <dgm:prSet presAssocID="{E1EF06DF-AEB8-4B02-91A2-A12E611DBAB9}" presName="parSpace" presStyleCnt="0"/>
      <dgm:spPr/>
    </dgm:pt>
    <dgm:pt modelId="{E1AB0D9B-55C5-4526-8595-3F6FFE0766EF}" type="pres">
      <dgm:prSet presAssocID="{788351FF-8F7E-4795-A938-87FD5F35802C}" presName="parTxOnly" presStyleLbl="node1" presStyleIdx="4" presStyleCnt="5">
        <dgm:presLayoutVars>
          <dgm:bulletEnabled val="1"/>
        </dgm:presLayoutVars>
      </dgm:prSet>
      <dgm:spPr/>
      <dgm:t>
        <a:bodyPr/>
        <a:lstStyle/>
        <a:p>
          <a:endParaRPr lang="nl-NL"/>
        </a:p>
      </dgm:t>
    </dgm:pt>
  </dgm:ptLst>
  <dgm:cxnLst>
    <dgm:cxn modelId="{33D9854F-6B45-4C59-BF8E-121868C5DD41}" type="presOf" srcId="{F4050193-5E02-4E71-A671-42A59120096D}" destId="{5BDAB993-AF6C-4FD9-AA87-7D9DFC1FA8B5}" srcOrd="0" destOrd="0" presId="urn:microsoft.com/office/officeart/2005/8/layout/hChevron3"/>
    <dgm:cxn modelId="{7BA9D0AF-D2A7-449E-8E45-0105E7BDA481}" srcId="{C204F9D8-DCDE-4089-BC89-55D8550AF8C0}" destId="{D577D914-ED2B-49B8-8EE1-F1DC6CCD91C0}" srcOrd="3" destOrd="0" parTransId="{9A5224EF-F302-457B-A993-8D0C60988CBF}" sibTransId="{E1EF06DF-AEB8-4B02-91A2-A12E611DBAB9}"/>
    <dgm:cxn modelId="{7105D0BB-7E17-4E58-A525-D1846C801810}" srcId="{C204F9D8-DCDE-4089-BC89-55D8550AF8C0}" destId="{F4050193-5E02-4E71-A671-42A59120096D}" srcOrd="1" destOrd="0" parTransId="{1A804908-A36E-4447-9BE0-778DB0C7B465}" sibTransId="{F86C5F87-D818-4C2E-820C-29ED5BADBABC}"/>
    <dgm:cxn modelId="{BE40F31F-F565-44A2-8B8B-743DDC74E6D6}" type="presOf" srcId="{D577D914-ED2B-49B8-8EE1-F1DC6CCD91C0}" destId="{893F5153-B005-4510-9802-4C249C43347F}" srcOrd="0" destOrd="0" presId="urn:microsoft.com/office/officeart/2005/8/layout/hChevron3"/>
    <dgm:cxn modelId="{40FA5230-DF8C-4558-AC1F-F5B263D703C9}" type="presOf" srcId="{788351FF-8F7E-4795-A938-87FD5F35802C}" destId="{E1AB0D9B-55C5-4526-8595-3F6FFE0766EF}" srcOrd="0" destOrd="0" presId="urn:microsoft.com/office/officeart/2005/8/layout/hChevron3"/>
    <dgm:cxn modelId="{AA67EF42-FD00-4585-B4C3-ABE50608D943}" type="presOf" srcId="{2CB6DC1C-2AEC-4E35-A8A0-CB7D80478EEE}" destId="{C215876A-4D59-4DBB-9EBD-898B862C9492}" srcOrd="0" destOrd="0" presId="urn:microsoft.com/office/officeart/2005/8/layout/hChevron3"/>
    <dgm:cxn modelId="{B4B3E0DB-49B1-4A88-B9D0-5268A5459E5F}" srcId="{C204F9D8-DCDE-4089-BC89-55D8550AF8C0}" destId="{2CB6DC1C-2AEC-4E35-A8A0-CB7D80478EEE}" srcOrd="2" destOrd="0" parTransId="{FC4B3981-C5A0-407D-8CC9-A997F508EE33}" sibTransId="{91BEA71E-3BF0-4290-8858-F846223AA477}"/>
    <dgm:cxn modelId="{DCEE4424-D7A7-4954-918E-41D3F89E0C0E}" srcId="{C204F9D8-DCDE-4089-BC89-55D8550AF8C0}" destId="{FBDD5221-CB36-4951-80BD-B6C6A532FFA3}" srcOrd="0" destOrd="0" parTransId="{F946DA02-1360-4EF2-9562-34C056B3E97F}" sibTransId="{E063366D-11E1-4CF4-B7D7-BB7AE0988C56}"/>
    <dgm:cxn modelId="{7EB63423-8D7D-4791-B439-CD4BA9404A2C}" type="presOf" srcId="{C204F9D8-DCDE-4089-BC89-55D8550AF8C0}" destId="{64005CA3-80AB-43DA-B379-218C1A257EA0}" srcOrd="0" destOrd="0" presId="urn:microsoft.com/office/officeart/2005/8/layout/hChevron3"/>
    <dgm:cxn modelId="{B3CA711B-7320-4C09-A622-31F56C830A9B}" type="presOf" srcId="{FBDD5221-CB36-4951-80BD-B6C6A532FFA3}" destId="{941B7BFC-5911-4F51-9E53-CFEDBBA42F38}" srcOrd="0" destOrd="0" presId="urn:microsoft.com/office/officeart/2005/8/layout/hChevron3"/>
    <dgm:cxn modelId="{CED524A1-68A2-49DD-8A6C-D722D2B611A0}" srcId="{C204F9D8-DCDE-4089-BC89-55D8550AF8C0}" destId="{788351FF-8F7E-4795-A938-87FD5F35802C}" srcOrd="4" destOrd="0" parTransId="{325CDA0E-F0C3-478E-881A-C8FB441F3A7A}" sibTransId="{84EAB536-4C6D-489B-BC45-6D0140E5471B}"/>
    <dgm:cxn modelId="{474F62BB-A2DD-4C0B-8C2A-BC0A9F5004C8}" type="presParOf" srcId="{64005CA3-80AB-43DA-B379-218C1A257EA0}" destId="{941B7BFC-5911-4F51-9E53-CFEDBBA42F38}" srcOrd="0" destOrd="0" presId="urn:microsoft.com/office/officeart/2005/8/layout/hChevron3"/>
    <dgm:cxn modelId="{82C03B8C-7E46-4017-9932-C655C397F580}" type="presParOf" srcId="{64005CA3-80AB-43DA-B379-218C1A257EA0}" destId="{201AED24-1F3D-4890-B19E-3CA5C14F7377}" srcOrd="1" destOrd="0" presId="urn:microsoft.com/office/officeart/2005/8/layout/hChevron3"/>
    <dgm:cxn modelId="{AFFF8354-D951-457B-A985-24F2AD0E763B}" type="presParOf" srcId="{64005CA3-80AB-43DA-B379-218C1A257EA0}" destId="{5BDAB993-AF6C-4FD9-AA87-7D9DFC1FA8B5}" srcOrd="2" destOrd="0" presId="urn:microsoft.com/office/officeart/2005/8/layout/hChevron3"/>
    <dgm:cxn modelId="{A3E2EF7D-7A65-4A43-BB3A-6F56F323DC59}" type="presParOf" srcId="{64005CA3-80AB-43DA-B379-218C1A257EA0}" destId="{7DFD6F38-EE9D-41D4-9162-617308DD859B}" srcOrd="3" destOrd="0" presId="urn:microsoft.com/office/officeart/2005/8/layout/hChevron3"/>
    <dgm:cxn modelId="{39980584-AFAA-45DA-86FD-4587270FF235}" type="presParOf" srcId="{64005CA3-80AB-43DA-B379-218C1A257EA0}" destId="{C215876A-4D59-4DBB-9EBD-898B862C9492}" srcOrd="4" destOrd="0" presId="urn:microsoft.com/office/officeart/2005/8/layout/hChevron3"/>
    <dgm:cxn modelId="{1832A792-28BB-4D8A-ABD0-93D4AC3436D0}" type="presParOf" srcId="{64005CA3-80AB-43DA-B379-218C1A257EA0}" destId="{9AA3DBC9-A4CC-43D6-8CF4-417BA0AD4194}" srcOrd="5" destOrd="0" presId="urn:microsoft.com/office/officeart/2005/8/layout/hChevron3"/>
    <dgm:cxn modelId="{07C0F9B8-0849-4CF1-993A-5B2872B57E37}" type="presParOf" srcId="{64005CA3-80AB-43DA-B379-218C1A257EA0}" destId="{893F5153-B005-4510-9802-4C249C43347F}" srcOrd="6" destOrd="0" presId="urn:microsoft.com/office/officeart/2005/8/layout/hChevron3"/>
    <dgm:cxn modelId="{C1942EFF-376C-4738-A2BD-963A8D95A464}" type="presParOf" srcId="{64005CA3-80AB-43DA-B379-218C1A257EA0}" destId="{69B82E2A-060F-4A3C-B9E7-E09A88DDC5CB}" srcOrd="7" destOrd="0" presId="urn:microsoft.com/office/officeart/2005/8/layout/hChevron3"/>
    <dgm:cxn modelId="{8B57C24E-B5B1-453C-9FC0-D4822B65091E}" type="presParOf" srcId="{64005CA3-80AB-43DA-B379-218C1A257EA0}" destId="{E1AB0D9B-55C5-4526-8595-3F6FFE0766EF}"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04F9D8-DCDE-4089-BC89-55D8550AF8C0}" type="doc">
      <dgm:prSet loTypeId="urn:microsoft.com/office/officeart/2005/8/layout/hChevron3" loCatId="process" qsTypeId="urn:microsoft.com/office/officeart/2005/8/quickstyle/simple1" qsCatId="simple" csTypeId="urn:microsoft.com/office/officeart/2005/8/colors/colorful4" csCatId="colorful" phldr="1"/>
      <dgm:spPr/>
    </dgm:pt>
    <dgm:pt modelId="{FBDD5221-CB36-4951-80BD-B6C6A532FFA3}">
      <dgm:prSet phldrT="[Tekst]"/>
      <dgm:spPr/>
      <dgm:t>
        <a:bodyPr/>
        <a:lstStyle/>
        <a:p>
          <a:r>
            <a:rPr lang="en-US" dirty="0"/>
            <a:t>diagnose</a:t>
          </a:r>
          <a:endParaRPr lang="nl-NL" dirty="0"/>
        </a:p>
      </dgm:t>
    </dgm:pt>
    <dgm:pt modelId="{F946DA02-1360-4EF2-9562-34C056B3E97F}" type="parTrans" cxnId="{DCEE4424-D7A7-4954-918E-41D3F89E0C0E}">
      <dgm:prSet/>
      <dgm:spPr/>
      <dgm:t>
        <a:bodyPr/>
        <a:lstStyle/>
        <a:p>
          <a:endParaRPr lang="nl-NL"/>
        </a:p>
      </dgm:t>
    </dgm:pt>
    <dgm:pt modelId="{E063366D-11E1-4CF4-B7D7-BB7AE0988C56}" type="sibTrans" cxnId="{DCEE4424-D7A7-4954-918E-41D3F89E0C0E}">
      <dgm:prSet/>
      <dgm:spPr/>
      <dgm:t>
        <a:bodyPr/>
        <a:lstStyle/>
        <a:p>
          <a:endParaRPr lang="nl-NL"/>
        </a:p>
      </dgm:t>
    </dgm:pt>
    <dgm:pt modelId="{D577D914-ED2B-49B8-8EE1-F1DC6CCD91C0}">
      <dgm:prSet phldrT="[Tekst]"/>
      <dgm:spPr/>
      <dgm:t>
        <a:bodyPr/>
        <a:lstStyle/>
        <a:p>
          <a:r>
            <a:rPr lang="en-US" dirty="0" err="1"/>
            <a:t>palliatief</a:t>
          </a:r>
          <a:endParaRPr lang="nl-NL" dirty="0"/>
        </a:p>
      </dgm:t>
    </dgm:pt>
    <dgm:pt modelId="{9A5224EF-F302-457B-A993-8D0C60988CBF}" type="parTrans" cxnId="{7BA9D0AF-D2A7-449E-8E45-0105E7BDA481}">
      <dgm:prSet/>
      <dgm:spPr/>
      <dgm:t>
        <a:bodyPr/>
        <a:lstStyle/>
        <a:p>
          <a:endParaRPr lang="nl-NL"/>
        </a:p>
      </dgm:t>
    </dgm:pt>
    <dgm:pt modelId="{E1EF06DF-AEB8-4B02-91A2-A12E611DBAB9}" type="sibTrans" cxnId="{7BA9D0AF-D2A7-449E-8E45-0105E7BDA481}">
      <dgm:prSet/>
      <dgm:spPr/>
      <dgm:t>
        <a:bodyPr/>
        <a:lstStyle/>
        <a:p>
          <a:endParaRPr lang="nl-NL"/>
        </a:p>
      </dgm:t>
    </dgm:pt>
    <dgm:pt modelId="{788351FF-8F7E-4795-A938-87FD5F35802C}">
      <dgm:prSet phldrT="[Tekst]"/>
      <dgm:spPr/>
      <dgm:t>
        <a:bodyPr/>
        <a:lstStyle/>
        <a:p>
          <a:r>
            <a:rPr lang="en-US" dirty="0" err="1"/>
            <a:t>stervensfase</a:t>
          </a:r>
          <a:endParaRPr lang="nl-NL" dirty="0"/>
        </a:p>
      </dgm:t>
    </dgm:pt>
    <dgm:pt modelId="{325CDA0E-F0C3-478E-881A-C8FB441F3A7A}" type="parTrans" cxnId="{CED524A1-68A2-49DD-8A6C-D722D2B611A0}">
      <dgm:prSet/>
      <dgm:spPr/>
      <dgm:t>
        <a:bodyPr/>
        <a:lstStyle/>
        <a:p>
          <a:endParaRPr lang="nl-NL"/>
        </a:p>
      </dgm:t>
    </dgm:pt>
    <dgm:pt modelId="{84EAB536-4C6D-489B-BC45-6D0140E5471B}" type="sibTrans" cxnId="{CED524A1-68A2-49DD-8A6C-D722D2B611A0}">
      <dgm:prSet/>
      <dgm:spPr/>
      <dgm:t>
        <a:bodyPr/>
        <a:lstStyle/>
        <a:p>
          <a:endParaRPr lang="nl-NL"/>
        </a:p>
      </dgm:t>
    </dgm:pt>
    <dgm:pt modelId="{F4050193-5E02-4E71-A671-42A59120096D}">
      <dgm:prSet/>
      <dgm:spPr/>
      <dgm:t>
        <a:bodyPr/>
        <a:lstStyle/>
        <a:p>
          <a:r>
            <a:rPr lang="en-US" dirty="0" err="1"/>
            <a:t>curatief</a:t>
          </a:r>
          <a:endParaRPr lang="nl-NL" dirty="0"/>
        </a:p>
      </dgm:t>
    </dgm:pt>
    <dgm:pt modelId="{1A804908-A36E-4447-9BE0-778DB0C7B465}" type="parTrans" cxnId="{7105D0BB-7E17-4E58-A525-D1846C801810}">
      <dgm:prSet/>
      <dgm:spPr/>
      <dgm:t>
        <a:bodyPr/>
        <a:lstStyle/>
        <a:p>
          <a:endParaRPr lang="nl-NL"/>
        </a:p>
      </dgm:t>
    </dgm:pt>
    <dgm:pt modelId="{F86C5F87-D818-4C2E-820C-29ED5BADBABC}" type="sibTrans" cxnId="{7105D0BB-7E17-4E58-A525-D1846C801810}">
      <dgm:prSet/>
      <dgm:spPr/>
      <dgm:t>
        <a:bodyPr/>
        <a:lstStyle/>
        <a:p>
          <a:endParaRPr lang="nl-NL"/>
        </a:p>
      </dgm:t>
    </dgm:pt>
    <dgm:pt modelId="{2CB6DC1C-2AEC-4E35-A8A0-CB7D80478EEE}">
      <dgm:prSet/>
      <dgm:spPr/>
      <dgm:t>
        <a:bodyPr/>
        <a:lstStyle/>
        <a:p>
          <a:r>
            <a:rPr lang="en-US" dirty="0"/>
            <a:t>Follow-up</a:t>
          </a:r>
          <a:endParaRPr lang="nl-NL" dirty="0"/>
        </a:p>
      </dgm:t>
    </dgm:pt>
    <dgm:pt modelId="{FC4B3981-C5A0-407D-8CC9-A997F508EE33}" type="parTrans" cxnId="{B4B3E0DB-49B1-4A88-B9D0-5268A5459E5F}">
      <dgm:prSet/>
      <dgm:spPr/>
      <dgm:t>
        <a:bodyPr/>
        <a:lstStyle/>
        <a:p>
          <a:endParaRPr lang="nl-NL"/>
        </a:p>
      </dgm:t>
    </dgm:pt>
    <dgm:pt modelId="{91BEA71E-3BF0-4290-8858-F846223AA477}" type="sibTrans" cxnId="{B4B3E0DB-49B1-4A88-B9D0-5268A5459E5F}">
      <dgm:prSet/>
      <dgm:spPr/>
      <dgm:t>
        <a:bodyPr/>
        <a:lstStyle/>
        <a:p>
          <a:endParaRPr lang="nl-NL"/>
        </a:p>
      </dgm:t>
    </dgm:pt>
    <dgm:pt modelId="{64005CA3-80AB-43DA-B379-218C1A257EA0}" type="pres">
      <dgm:prSet presAssocID="{C204F9D8-DCDE-4089-BC89-55D8550AF8C0}" presName="Name0" presStyleCnt="0">
        <dgm:presLayoutVars>
          <dgm:dir/>
          <dgm:resizeHandles val="exact"/>
        </dgm:presLayoutVars>
      </dgm:prSet>
      <dgm:spPr/>
    </dgm:pt>
    <dgm:pt modelId="{941B7BFC-5911-4F51-9E53-CFEDBBA42F38}" type="pres">
      <dgm:prSet presAssocID="{FBDD5221-CB36-4951-80BD-B6C6A532FFA3}" presName="parTxOnly" presStyleLbl="node1" presStyleIdx="0" presStyleCnt="5">
        <dgm:presLayoutVars>
          <dgm:bulletEnabled val="1"/>
        </dgm:presLayoutVars>
      </dgm:prSet>
      <dgm:spPr/>
      <dgm:t>
        <a:bodyPr/>
        <a:lstStyle/>
        <a:p>
          <a:endParaRPr lang="nl-NL"/>
        </a:p>
      </dgm:t>
    </dgm:pt>
    <dgm:pt modelId="{201AED24-1F3D-4890-B19E-3CA5C14F7377}" type="pres">
      <dgm:prSet presAssocID="{E063366D-11E1-4CF4-B7D7-BB7AE0988C56}" presName="parSpace" presStyleCnt="0"/>
      <dgm:spPr/>
    </dgm:pt>
    <dgm:pt modelId="{5BDAB993-AF6C-4FD9-AA87-7D9DFC1FA8B5}" type="pres">
      <dgm:prSet presAssocID="{F4050193-5E02-4E71-A671-42A59120096D}" presName="parTxOnly" presStyleLbl="node1" presStyleIdx="1" presStyleCnt="5">
        <dgm:presLayoutVars>
          <dgm:bulletEnabled val="1"/>
        </dgm:presLayoutVars>
      </dgm:prSet>
      <dgm:spPr/>
      <dgm:t>
        <a:bodyPr/>
        <a:lstStyle/>
        <a:p>
          <a:endParaRPr lang="nl-NL"/>
        </a:p>
      </dgm:t>
    </dgm:pt>
    <dgm:pt modelId="{7DFD6F38-EE9D-41D4-9162-617308DD859B}" type="pres">
      <dgm:prSet presAssocID="{F86C5F87-D818-4C2E-820C-29ED5BADBABC}" presName="parSpace" presStyleCnt="0"/>
      <dgm:spPr/>
    </dgm:pt>
    <dgm:pt modelId="{C215876A-4D59-4DBB-9EBD-898B862C9492}" type="pres">
      <dgm:prSet presAssocID="{2CB6DC1C-2AEC-4E35-A8A0-CB7D80478EEE}" presName="parTxOnly" presStyleLbl="node1" presStyleIdx="2" presStyleCnt="5">
        <dgm:presLayoutVars>
          <dgm:bulletEnabled val="1"/>
        </dgm:presLayoutVars>
      </dgm:prSet>
      <dgm:spPr/>
      <dgm:t>
        <a:bodyPr/>
        <a:lstStyle/>
        <a:p>
          <a:endParaRPr lang="nl-NL"/>
        </a:p>
      </dgm:t>
    </dgm:pt>
    <dgm:pt modelId="{9AA3DBC9-A4CC-43D6-8CF4-417BA0AD4194}" type="pres">
      <dgm:prSet presAssocID="{91BEA71E-3BF0-4290-8858-F846223AA477}" presName="parSpace" presStyleCnt="0"/>
      <dgm:spPr/>
    </dgm:pt>
    <dgm:pt modelId="{893F5153-B005-4510-9802-4C249C43347F}" type="pres">
      <dgm:prSet presAssocID="{D577D914-ED2B-49B8-8EE1-F1DC6CCD91C0}" presName="parTxOnly" presStyleLbl="node1" presStyleIdx="3" presStyleCnt="5">
        <dgm:presLayoutVars>
          <dgm:bulletEnabled val="1"/>
        </dgm:presLayoutVars>
      </dgm:prSet>
      <dgm:spPr/>
      <dgm:t>
        <a:bodyPr/>
        <a:lstStyle/>
        <a:p>
          <a:endParaRPr lang="nl-NL"/>
        </a:p>
      </dgm:t>
    </dgm:pt>
    <dgm:pt modelId="{69B82E2A-060F-4A3C-B9E7-E09A88DDC5CB}" type="pres">
      <dgm:prSet presAssocID="{E1EF06DF-AEB8-4B02-91A2-A12E611DBAB9}" presName="parSpace" presStyleCnt="0"/>
      <dgm:spPr/>
    </dgm:pt>
    <dgm:pt modelId="{E1AB0D9B-55C5-4526-8595-3F6FFE0766EF}" type="pres">
      <dgm:prSet presAssocID="{788351FF-8F7E-4795-A938-87FD5F35802C}" presName="parTxOnly" presStyleLbl="node1" presStyleIdx="4" presStyleCnt="5">
        <dgm:presLayoutVars>
          <dgm:bulletEnabled val="1"/>
        </dgm:presLayoutVars>
      </dgm:prSet>
      <dgm:spPr/>
      <dgm:t>
        <a:bodyPr/>
        <a:lstStyle/>
        <a:p>
          <a:endParaRPr lang="nl-NL"/>
        </a:p>
      </dgm:t>
    </dgm:pt>
  </dgm:ptLst>
  <dgm:cxnLst>
    <dgm:cxn modelId="{7105D0BB-7E17-4E58-A525-D1846C801810}" srcId="{C204F9D8-DCDE-4089-BC89-55D8550AF8C0}" destId="{F4050193-5E02-4E71-A671-42A59120096D}" srcOrd="1" destOrd="0" parTransId="{1A804908-A36E-4447-9BE0-778DB0C7B465}" sibTransId="{F86C5F87-D818-4C2E-820C-29ED5BADBABC}"/>
    <dgm:cxn modelId="{8D81FDE0-EF9C-4719-B5A1-C0A798A36906}" type="presOf" srcId="{2CB6DC1C-2AEC-4E35-A8A0-CB7D80478EEE}" destId="{C215876A-4D59-4DBB-9EBD-898B862C9492}" srcOrd="0" destOrd="0" presId="urn:microsoft.com/office/officeart/2005/8/layout/hChevron3"/>
    <dgm:cxn modelId="{7BA9D0AF-D2A7-449E-8E45-0105E7BDA481}" srcId="{C204F9D8-DCDE-4089-BC89-55D8550AF8C0}" destId="{D577D914-ED2B-49B8-8EE1-F1DC6CCD91C0}" srcOrd="3" destOrd="0" parTransId="{9A5224EF-F302-457B-A993-8D0C60988CBF}" sibTransId="{E1EF06DF-AEB8-4B02-91A2-A12E611DBAB9}"/>
    <dgm:cxn modelId="{8AC65E2A-AD02-4056-BF3A-6C503FADDBF1}" type="presOf" srcId="{F4050193-5E02-4E71-A671-42A59120096D}" destId="{5BDAB993-AF6C-4FD9-AA87-7D9DFC1FA8B5}" srcOrd="0" destOrd="0" presId="urn:microsoft.com/office/officeart/2005/8/layout/hChevron3"/>
    <dgm:cxn modelId="{0656286B-1696-49DE-AB31-40486BBBA747}" type="presOf" srcId="{D577D914-ED2B-49B8-8EE1-F1DC6CCD91C0}" destId="{893F5153-B005-4510-9802-4C249C43347F}" srcOrd="0" destOrd="0" presId="urn:microsoft.com/office/officeart/2005/8/layout/hChevron3"/>
    <dgm:cxn modelId="{CED524A1-68A2-49DD-8A6C-D722D2B611A0}" srcId="{C204F9D8-DCDE-4089-BC89-55D8550AF8C0}" destId="{788351FF-8F7E-4795-A938-87FD5F35802C}" srcOrd="4" destOrd="0" parTransId="{325CDA0E-F0C3-478E-881A-C8FB441F3A7A}" sibTransId="{84EAB536-4C6D-489B-BC45-6D0140E5471B}"/>
    <dgm:cxn modelId="{79AA0D80-6B73-410F-B729-2305170DCD6F}" type="presOf" srcId="{788351FF-8F7E-4795-A938-87FD5F35802C}" destId="{E1AB0D9B-55C5-4526-8595-3F6FFE0766EF}" srcOrd="0" destOrd="0" presId="urn:microsoft.com/office/officeart/2005/8/layout/hChevron3"/>
    <dgm:cxn modelId="{D7025CFE-EA92-459B-BAFA-0212DCBB0222}" type="presOf" srcId="{C204F9D8-DCDE-4089-BC89-55D8550AF8C0}" destId="{64005CA3-80AB-43DA-B379-218C1A257EA0}" srcOrd="0" destOrd="0" presId="urn:microsoft.com/office/officeart/2005/8/layout/hChevron3"/>
    <dgm:cxn modelId="{B4B3E0DB-49B1-4A88-B9D0-5268A5459E5F}" srcId="{C204F9D8-DCDE-4089-BC89-55D8550AF8C0}" destId="{2CB6DC1C-2AEC-4E35-A8A0-CB7D80478EEE}" srcOrd="2" destOrd="0" parTransId="{FC4B3981-C5A0-407D-8CC9-A997F508EE33}" sibTransId="{91BEA71E-3BF0-4290-8858-F846223AA477}"/>
    <dgm:cxn modelId="{DCEE4424-D7A7-4954-918E-41D3F89E0C0E}" srcId="{C204F9D8-DCDE-4089-BC89-55D8550AF8C0}" destId="{FBDD5221-CB36-4951-80BD-B6C6A532FFA3}" srcOrd="0" destOrd="0" parTransId="{F946DA02-1360-4EF2-9562-34C056B3E97F}" sibTransId="{E063366D-11E1-4CF4-B7D7-BB7AE0988C56}"/>
    <dgm:cxn modelId="{10822975-06CE-491C-B0CA-13665D789363}" type="presOf" srcId="{FBDD5221-CB36-4951-80BD-B6C6A532FFA3}" destId="{941B7BFC-5911-4F51-9E53-CFEDBBA42F38}" srcOrd="0" destOrd="0" presId="urn:microsoft.com/office/officeart/2005/8/layout/hChevron3"/>
    <dgm:cxn modelId="{C888EE87-A600-4287-B1FB-3797889D8775}" type="presParOf" srcId="{64005CA3-80AB-43DA-B379-218C1A257EA0}" destId="{941B7BFC-5911-4F51-9E53-CFEDBBA42F38}" srcOrd="0" destOrd="0" presId="urn:microsoft.com/office/officeart/2005/8/layout/hChevron3"/>
    <dgm:cxn modelId="{EF58F41B-3143-40B5-B7D5-583C4770713B}" type="presParOf" srcId="{64005CA3-80AB-43DA-B379-218C1A257EA0}" destId="{201AED24-1F3D-4890-B19E-3CA5C14F7377}" srcOrd="1" destOrd="0" presId="urn:microsoft.com/office/officeart/2005/8/layout/hChevron3"/>
    <dgm:cxn modelId="{1717B485-F58C-4956-9F66-0349D9F38FDA}" type="presParOf" srcId="{64005CA3-80AB-43DA-B379-218C1A257EA0}" destId="{5BDAB993-AF6C-4FD9-AA87-7D9DFC1FA8B5}" srcOrd="2" destOrd="0" presId="urn:microsoft.com/office/officeart/2005/8/layout/hChevron3"/>
    <dgm:cxn modelId="{6B8AE7AA-5A36-43DC-8986-914A10F1685B}" type="presParOf" srcId="{64005CA3-80AB-43DA-B379-218C1A257EA0}" destId="{7DFD6F38-EE9D-41D4-9162-617308DD859B}" srcOrd="3" destOrd="0" presId="urn:microsoft.com/office/officeart/2005/8/layout/hChevron3"/>
    <dgm:cxn modelId="{639AE123-9614-4C39-8E39-EC6443DE749B}" type="presParOf" srcId="{64005CA3-80AB-43DA-B379-218C1A257EA0}" destId="{C215876A-4D59-4DBB-9EBD-898B862C9492}" srcOrd="4" destOrd="0" presId="urn:microsoft.com/office/officeart/2005/8/layout/hChevron3"/>
    <dgm:cxn modelId="{F5C95480-C929-439A-8432-9CE42E19F566}" type="presParOf" srcId="{64005CA3-80AB-43DA-B379-218C1A257EA0}" destId="{9AA3DBC9-A4CC-43D6-8CF4-417BA0AD4194}" srcOrd="5" destOrd="0" presId="urn:microsoft.com/office/officeart/2005/8/layout/hChevron3"/>
    <dgm:cxn modelId="{689B39B8-E67A-4EEE-9508-99F0817C6B02}" type="presParOf" srcId="{64005CA3-80AB-43DA-B379-218C1A257EA0}" destId="{893F5153-B005-4510-9802-4C249C43347F}" srcOrd="6" destOrd="0" presId="urn:microsoft.com/office/officeart/2005/8/layout/hChevron3"/>
    <dgm:cxn modelId="{FE031653-2090-4728-9612-10FF8872994A}" type="presParOf" srcId="{64005CA3-80AB-43DA-B379-218C1A257EA0}" destId="{69B82E2A-060F-4A3C-B9E7-E09A88DDC5CB}" srcOrd="7" destOrd="0" presId="urn:microsoft.com/office/officeart/2005/8/layout/hChevron3"/>
    <dgm:cxn modelId="{810A34C0-A8FF-4769-A4C9-C421DEBC54CB}" type="presParOf" srcId="{64005CA3-80AB-43DA-B379-218C1A257EA0}" destId="{E1AB0D9B-55C5-4526-8595-3F6FFE0766EF}"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04F9D8-DCDE-4089-BC89-55D8550AF8C0}" type="doc">
      <dgm:prSet loTypeId="urn:microsoft.com/office/officeart/2005/8/layout/hChevron3" loCatId="process" qsTypeId="urn:microsoft.com/office/officeart/2005/8/quickstyle/simple1" qsCatId="simple" csTypeId="urn:microsoft.com/office/officeart/2005/8/colors/colorful4" csCatId="colorful" phldr="1"/>
      <dgm:spPr/>
    </dgm:pt>
    <dgm:pt modelId="{FBDD5221-CB36-4951-80BD-B6C6A532FFA3}">
      <dgm:prSet phldrT="[Tekst]"/>
      <dgm:spPr/>
      <dgm:t>
        <a:bodyPr/>
        <a:lstStyle/>
        <a:p>
          <a:r>
            <a:rPr lang="en-US" dirty="0"/>
            <a:t>diagnose</a:t>
          </a:r>
          <a:endParaRPr lang="nl-NL" dirty="0"/>
        </a:p>
      </dgm:t>
    </dgm:pt>
    <dgm:pt modelId="{F946DA02-1360-4EF2-9562-34C056B3E97F}" type="parTrans" cxnId="{DCEE4424-D7A7-4954-918E-41D3F89E0C0E}">
      <dgm:prSet/>
      <dgm:spPr/>
      <dgm:t>
        <a:bodyPr/>
        <a:lstStyle/>
        <a:p>
          <a:endParaRPr lang="nl-NL"/>
        </a:p>
      </dgm:t>
    </dgm:pt>
    <dgm:pt modelId="{E063366D-11E1-4CF4-B7D7-BB7AE0988C56}" type="sibTrans" cxnId="{DCEE4424-D7A7-4954-918E-41D3F89E0C0E}">
      <dgm:prSet/>
      <dgm:spPr/>
      <dgm:t>
        <a:bodyPr/>
        <a:lstStyle/>
        <a:p>
          <a:endParaRPr lang="nl-NL"/>
        </a:p>
      </dgm:t>
    </dgm:pt>
    <dgm:pt modelId="{D577D914-ED2B-49B8-8EE1-F1DC6CCD91C0}">
      <dgm:prSet phldrT="[Tekst]"/>
      <dgm:spPr/>
      <dgm:t>
        <a:bodyPr/>
        <a:lstStyle/>
        <a:p>
          <a:r>
            <a:rPr lang="en-US" dirty="0" err="1"/>
            <a:t>palliatief</a:t>
          </a:r>
          <a:endParaRPr lang="nl-NL" dirty="0"/>
        </a:p>
      </dgm:t>
    </dgm:pt>
    <dgm:pt modelId="{9A5224EF-F302-457B-A993-8D0C60988CBF}" type="parTrans" cxnId="{7BA9D0AF-D2A7-449E-8E45-0105E7BDA481}">
      <dgm:prSet/>
      <dgm:spPr/>
      <dgm:t>
        <a:bodyPr/>
        <a:lstStyle/>
        <a:p>
          <a:endParaRPr lang="nl-NL"/>
        </a:p>
      </dgm:t>
    </dgm:pt>
    <dgm:pt modelId="{E1EF06DF-AEB8-4B02-91A2-A12E611DBAB9}" type="sibTrans" cxnId="{7BA9D0AF-D2A7-449E-8E45-0105E7BDA481}">
      <dgm:prSet/>
      <dgm:spPr/>
      <dgm:t>
        <a:bodyPr/>
        <a:lstStyle/>
        <a:p>
          <a:endParaRPr lang="nl-NL"/>
        </a:p>
      </dgm:t>
    </dgm:pt>
    <dgm:pt modelId="{788351FF-8F7E-4795-A938-87FD5F35802C}">
      <dgm:prSet phldrT="[Tekst]"/>
      <dgm:spPr/>
      <dgm:t>
        <a:bodyPr/>
        <a:lstStyle/>
        <a:p>
          <a:r>
            <a:rPr lang="en-US" dirty="0" err="1"/>
            <a:t>stervensfase</a:t>
          </a:r>
          <a:endParaRPr lang="nl-NL" dirty="0"/>
        </a:p>
      </dgm:t>
    </dgm:pt>
    <dgm:pt modelId="{325CDA0E-F0C3-478E-881A-C8FB441F3A7A}" type="parTrans" cxnId="{CED524A1-68A2-49DD-8A6C-D722D2B611A0}">
      <dgm:prSet/>
      <dgm:spPr/>
      <dgm:t>
        <a:bodyPr/>
        <a:lstStyle/>
        <a:p>
          <a:endParaRPr lang="nl-NL"/>
        </a:p>
      </dgm:t>
    </dgm:pt>
    <dgm:pt modelId="{84EAB536-4C6D-489B-BC45-6D0140E5471B}" type="sibTrans" cxnId="{CED524A1-68A2-49DD-8A6C-D722D2B611A0}">
      <dgm:prSet/>
      <dgm:spPr/>
      <dgm:t>
        <a:bodyPr/>
        <a:lstStyle/>
        <a:p>
          <a:endParaRPr lang="nl-NL"/>
        </a:p>
      </dgm:t>
    </dgm:pt>
    <dgm:pt modelId="{F4050193-5E02-4E71-A671-42A59120096D}">
      <dgm:prSet/>
      <dgm:spPr/>
      <dgm:t>
        <a:bodyPr/>
        <a:lstStyle/>
        <a:p>
          <a:r>
            <a:rPr lang="en-US" dirty="0" err="1"/>
            <a:t>curatief</a:t>
          </a:r>
          <a:endParaRPr lang="nl-NL" dirty="0"/>
        </a:p>
      </dgm:t>
    </dgm:pt>
    <dgm:pt modelId="{1A804908-A36E-4447-9BE0-778DB0C7B465}" type="parTrans" cxnId="{7105D0BB-7E17-4E58-A525-D1846C801810}">
      <dgm:prSet/>
      <dgm:spPr/>
      <dgm:t>
        <a:bodyPr/>
        <a:lstStyle/>
        <a:p>
          <a:endParaRPr lang="nl-NL"/>
        </a:p>
      </dgm:t>
    </dgm:pt>
    <dgm:pt modelId="{F86C5F87-D818-4C2E-820C-29ED5BADBABC}" type="sibTrans" cxnId="{7105D0BB-7E17-4E58-A525-D1846C801810}">
      <dgm:prSet/>
      <dgm:spPr/>
      <dgm:t>
        <a:bodyPr/>
        <a:lstStyle/>
        <a:p>
          <a:endParaRPr lang="nl-NL"/>
        </a:p>
      </dgm:t>
    </dgm:pt>
    <dgm:pt modelId="{2CB6DC1C-2AEC-4E35-A8A0-CB7D80478EEE}">
      <dgm:prSet/>
      <dgm:spPr/>
      <dgm:t>
        <a:bodyPr/>
        <a:lstStyle/>
        <a:p>
          <a:r>
            <a:rPr lang="en-US" dirty="0"/>
            <a:t>Follow-up</a:t>
          </a:r>
          <a:endParaRPr lang="nl-NL" dirty="0"/>
        </a:p>
      </dgm:t>
    </dgm:pt>
    <dgm:pt modelId="{FC4B3981-C5A0-407D-8CC9-A997F508EE33}" type="parTrans" cxnId="{B4B3E0DB-49B1-4A88-B9D0-5268A5459E5F}">
      <dgm:prSet/>
      <dgm:spPr/>
      <dgm:t>
        <a:bodyPr/>
        <a:lstStyle/>
        <a:p>
          <a:endParaRPr lang="nl-NL"/>
        </a:p>
      </dgm:t>
    </dgm:pt>
    <dgm:pt modelId="{91BEA71E-3BF0-4290-8858-F846223AA477}" type="sibTrans" cxnId="{B4B3E0DB-49B1-4A88-B9D0-5268A5459E5F}">
      <dgm:prSet/>
      <dgm:spPr/>
      <dgm:t>
        <a:bodyPr/>
        <a:lstStyle/>
        <a:p>
          <a:endParaRPr lang="nl-NL"/>
        </a:p>
      </dgm:t>
    </dgm:pt>
    <dgm:pt modelId="{64005CA3-80AB-43DA-B379-218C1A257EA0}" type="pres">
      <dgm:prSet presAssocID="{C204F9D8-DCDE-4089-BC89-55D8550AF8C0}" presName="Name0" presStyleCnt="0">
        <dgm:presLayoutVars>
          <dgm:dir/>
          <dgm:resizeHandles val="exact"/>
        </dgm:presLayoutVars>
      </dgm:prSet>
      <dgm:spPr/>
    </dgm:pt>
    <dgm:pt modelId="{941B7BFC-5911-4F51-9E53-CFEDBBA42F38}" type="pres">
      <dgm:prSet presAssocID="{FBDD5221-CB36-4951-80BD-B6C6A532FFA3}" presName="parTxOnly" presStyleLbl="node1" presStyleIdx="0" presStyleCnt="5">
        <dgm:presLayoutVars>
          <dgm:bulletEnabled val="1"/>
        </dgm:presLayoutVars>
      </dgm:prSet>
      <dgm:spPr/>
      <dgm:t>
        <a:bodyPr/>
        <a:lstStyle/>
        <a:p>
          <a:endParaRPr lang="nl-NL"/>
        </a:p>
      </dgm:t>
    </dgm:pt>
    <dgm:pt modelId="{201AED24-1F3D-4890-B19E-3CA5C14F7377}" type="pres">
      <dgm:prSet presAssocID="{E063366D-11E1-4CF4-B7D7-BB7AE0988C56}" presName="parSpace" presStyleCnt="0"/>
      <dgm:spPr/>
    </dgm:pt>
    <dgm:pt modelId="{5BDAB993-AF6C-4FD9-AA87-7D9DFC1FA8B5}" type="pres">
      <dgm:prSet presAssocID="{F4050193-5E02-4E71-A671-42A59120096D}" presName="parTxOnly" presStyleLbl="node1" presStyleIdx="1" presStyleCnt="5">
        <dgm:presLayoutVars>
          <dgm:bulletEnabled val="1"/>
        </dgm:presLayoutVars>
      </dgm:prSet>
      <dgm:spPr/>
      <dgm:t>
        <a:bodyPr/>
        <a:lstStyle/>
        <a:p>
          <a:endParaRPr lang="nl-NL"/>
        </a:p>
      </dgm:t>
    </dgm:pt>
    <dgm:pt modelId="{7DFD6F38-EE9D-41D4-9162-617308DD859B}" type="pres">
      <dgm:prSet presAssocID="{F86C5F87-D818-4C2E-820C-29ED5BADBABC}" presName="parSpace" presStyleCnt="0"/>
      <dgm:spPr/>
    </dgm:pt>
    <dgm:pt modelId="{C215876A-4D59-4DBB-9EBD-898B862C9492}" type="pres">
      <dgm:prSet presAssocID="{2CB6DC1C-2AEC-4E35-A8A0-CB7D80478EEE}" presName="parTxOnly" presStyleLbl="node1" presStyleIdx="2" presStyleCnt="5">
        <dgm:presLayoutVars>
          <dgm:bulletEnabled val="1"/>
        </dgm:presLayoutVars>
      </dgm:prSet>
      <dgm:spPr/>
      <dgm:t>
        <a:bodyPr/>
        <a:lstStyle/>
        <a:p>
          <a:endParaRPr lang="nl-NL"/>
        </a:p>
      </dgm:t>
    </dgm:pt>
    <dgm:pt modelId="{9AA3DBC9-A4CC-43D6-8CF4-417BA0AD4194}" type="pres">
      <dgm:prSet presAssocID="{91BEA71E-3BF0-4290-8858-F846223AA477}" presName="parSpace" presStyleCnt="0"/>
      <dgm:spPr/>
    </dgm:pt>
    <dgm:pt modelId="{893F5153-B005-4510-9802-4C249C43347F}" type="pres">
      <dgm:prSet presAssocID="{D577D914-ED2B-49B8-8EE1-F1DC6CCD91C0}" presName="parTxOnly" presStyleLbl="node1" presStyleIdx="3" presStyleCnt="5">
        <dgm:presLayoutVars>
          <dgm:bulletEnabled val="1"/>
        </dgm:presLayoutVars>
      </dgm:prSet>
      <dgm:spPr/>
      <dgm:t>
        <a:bodyPr/>
        <a:lstStyle/>
        <a:p>
          <a:endParaRPr lang="nl-NL"/>
        </a:p>
      </dgm:t>
    </dgm:pt>
    <dgm:pt modelId="{69B82E2A-060F-4A3C-B9E7-E09A88DDC5CB}" type="pres">
      <dgm:prSet presAssocID="{E1EF06DF-AEB8-4B02-91A2-A12E611DBAB9}" presName="parSpace" presStyleCnt="0"/>
      <dgm:spPr/>
    </dgm:pt>
    <dgm:pt modelId="{E1AB0D9B-55C5-4526-8595-3F6FFE0766EF}" type="pres">
      <dgm:prSet presAssocID="{788351FF-8F7E-4795-A938-87FD5F35802C}" presName="parTxOnly" presStyleLbl="node1" presStyleIdx="4" presStyleCnt="5">
        <dgm:presLayoutVars>
          <dgm:bulletEnabled val="1"/>
        </dgm:presLayoutVars>
      </dgm:prSet>
      <dgm:spPr/>
      <dgm:t>
        <a:bodyPr/>
        <a:lstStyle/>
        <a:p>
          <a:endParaRPr lang="nl-NL"/>
        </a:p>
      </dgm:t>
    </dgm:pt>
  </dgm:ptLst>
  <dgm:cxnLst>
    <dgm:cxn modelId="{7105D0BB-7E17-4E58-A525-D1846C801810}" srcId="{C204F9D8-DCDE-4089-BC89-55D8550AF8C0}" destId="{F4050193-5E02-4E71-A671-42A59120096D}" srcOrd="1" destOrd="0" parTransId="{1A804908-A36E-4447-9BE0-778DB0C7B465}" sibTransId="{F86C5F87-D818-4C2E-820C-29ED5BADBABC}"/>
    <dgm:cxn modelId="{7BA9D0AF-D2A7-449E-8E45-0105E7BDA481}" srcId="{C204F9D8-DCDE-4089-BC89-55D8550AF8C0}" destId="{D577D914-ED2B-49B8-8EE1-F1DC6CCD91C0}" srcOrd="3" destOrd="0" parTransId="{9A5224EF-F302-457B-A993-8D0C60988CBF}" sibTransId="{E1EF06DF-AEB8-4B02-91A2-A12E611DBAB9}"/>
    <dgm:cxn modelId="{6545FD46-E5CA-4349-B2EC-D557BF7DC4A6}" type="presOf" srcId="{D577D914-ED2B-49B8-8EE1-F1DC6CCD91C0}" destId="{893F5153-B005-4510-9802-4C249C43347F}" srcOrd="0" destOrd="0" presId="urn:microsoft.com/office/officeart/2005/8/layout/hChevron3"/>
    <dgm:cxn modelId="{CED524A1-68A2-49DD-8A6C-D722D2B611A0}" srcId="{C204F9D8-DCDE-4089-BC89-55D8550AF8C0}" destId="{788351FF-8F7E-4795-A938-87FD5F35802C}" srcOrd="4" destOrd="0" parTransId="{325CDA0E-F0C3-478E-881A-C8FB441F3A7A}" sibTransId="{84EAB536-4C6D-489B-BC45-6D0140E5471B}"/>
    <dgm:cxn modelId="{72E41AFA-C27B-48F5-B586-855537DC61A8}" type="presOf" srcId="{788351FF-8F7E-4795-A938-87FD5F35802C}" destId="{E1AB0D9B-55C5-4526-8595-3F6FFE0766EF}" srcOrd="0" destOrd="0" presId="urn:microsoft.com/office/officeart/2005/8/layout/hChevron3"/>
    <dgm:cxn modelId="{286F3D1B-2041-4078-ADE4-259621AB1BF1}" type="presOf" srcId="{2CB6DC1C-2AEC-4E35-A8A0-CB7D80478EEE}" destId="{C215876A-4D59-4DBB-9EBD-898B862C9492}" srcOrd="0" destOrd="0" presId="urn:microsoft.com/office/officeart/2005/8/layout/hChevron3"/>
    <dgm:cxn modelId="{B4B3E0DB-49B1-4A88-B9D0-5268A5459E5F}" srcId="{C204F9D8-DCDE-4089-BC89-55D8550AF8C0}" destId="{2CB6DC1C-2AEC-4E35-A8A0-CB7D80478EEE}" srcOrd="2" destOrd="0" parTransId="{FC4B3981-C5A0-407D-8CC9-A997F508EE33}" sibTransId="{91BEA71E-3BF0-4290-8858-F846223AA477}"/>
    <dgm:cxn modelId="{6185C471-E54F-483F-9F4A-5D67B1771906}" type="presOf" srcId="{F4050193-5E02-4E71-A671-42A59120096D}" destId="{5BDAB993-AF6C-4FD9-AA87-7D9DFC1FA8B5}" srcOrd="0" destOrd="0" presId="urn:microsoft.com/office/officeart/2005/8/layout/hChevron3"/>
    <dgm:cxn modelId="{86A4AF73-5E5B-49FC-95EF-890164B29164}" type="presOf" srcId="{FBDD5221-CB36-4951-80BD-B6C6A532FFA3}" destId="{941B7BFC-5911-4F51-9E53-CFEDBBA42F38}" srcOrd="0" destOrd="0" presId="urn:microsoft.com/office/officeart/2005/8/layout/hChevron3"/>
    <dgm:cxn modelId="{DCEE4424-D7A7-4954-918E-41D3F89E0C0E}" srcId="{C204F9D8-DCDE-4089-BC89-55D8550AF8C0}" destId="{FBDD5221-CB36-4951-80BD-B6C6A532FFA3}" srcOrd="0" destOrd="0" parTransId="{F946DA02-1360-4EF2-9562-34C056B3E97F}" sibTransId="{E063366D-11E1-4CF4-B7D7-BB7AE0988C56}"/>
    <dgm:cxn modelId="{9E4FAB54-4990-429A-924C-592A9EAF9A6F}" type="presOf" srcId="{C204F9D8-DCDE-4089-BC89-55D8550AF8C0}" destId="{64005CA3-80AB-43DA-B379-218C1A257EA0}" srcOrd="0" destOrd="0" presId="urn:microsoft.com/office/officeart/2005/8/layout/hChevron3"/>
    <dgm:cxn modelId="{62B056AD-3DA7-4F7F-BA9E-8D38355850E1}" type="presParOf" srcId="{64005CA3-80AB-43DA-B379-218C1A257EA0}" destId="{941B7BFC-5911-4F51-9E53-CFEDBBA42F38}" srcOrd="0" destOrd="0" presId="urn:microsoft.com/office/officeart/2005/8/layout/hChevron3"/>
    <dgm:cxn modelId="{FA833C81-C7B7-44AB-AF7F-204757E0A3DA}" type="presParOf" srcId="{64005CA3-80AB-43DA-B379-218C1A257EA0}" destId="{201AED24-1F3D-4890-B19E-3CA5C14F7377}" srcOrd="1" destOrd="0" presId="urn:microsoft.com/office/officeart/2005/8/layout/hChevron3"/>
    <dgm:cxn modelId="{758C6CD8-ED15-492D-B87B-BB7FD42AA16C}" type="presParOf" srcId="{64005CA3-80AB-43DA-B379-218C1A257EA0}" destId="{5BDAB993-AF6C-4FD9-AA87-7D9DFC1FA8B5}" srcOrd="2" destOrd="0" presId="urn:microsoft.com/office/officeart/2005/8/layout/hChevron3"/>
    <dgm:cxn modelId="{C9F92F3B-D551-4E76-B21D-3D476363C904}" type="presParOf" srcId="{64005CA3-80AB-43DA-B379-218C1A257EA0}" destId="{7DFD6F38-EE9D-41D4-9162-617308DD859B}" srcOrd="3" destOrd="0" presId="urn:microsoft.com/office/officeart/2005/8/layout/hChevron3"/>
    <dgm:cxn modelId="{BD463359-70A1-4581-8FB9-F1E17A0E8591}" type="presParOf" srcId="{64005CA3-80AB-43DA-B379-218C1A257EA0}" destId="{C215876A-4D59-4DBB-9EBD-898B862C9492}" srcOrd="4" destOrd="0" presId="urn:microsoft.com/office/officeart/2005/8/layout/hChevron3"/>
    <dgm:cxn modelId="{268863ED-ECED-48D3-980A-38B07880E4D4}" type="presParOf" srcId="{64005CA3-80AB-43DA-B379-218C1A257EA0}" destId="{9AA3DBC9-A4CC-43D6-8CF4-417BA0AD4194}" srcOrd="5" destOrd="0" presId="urn:microsoft.com/office/officeart/2005/8/layout/hChevron3"/>
    <dgm:cxn modelId="{63307131-B446-4AA5-9283-34F0100A9F7E}" type="presParOf" srcId="{64005CA3-80AB-43DA-B379-218C1A257EA0}" destId="{893F5153-B005-4510-9802-4C249C43347F}" srcOrd="6" destOrd="0" presId="urn:microsoft.com/office/officeart/2005/8/layout/hChevron3"/>
    <dgm:cxn modelId="{D24D07DF-ADD6-4A3D-8242-0D5ED40E6CA4}" type="presParOf" srcId="{64005CA3-80AB-43DA-B379-218C1A257EA0}" destId="{69B82E2A-060F-4A3C-B9E7-E09A88DDC5CB}" srcOrd="7" destOrd="0" presId="urn:microsoft.com/office/officeart/2005/8/layout/hChevron3"/>
    <dgm:cxn modelId="{EAC8BB2A-D3A9-4BD8-A5D0-3660BC703346}" type="presParOf" srcId="{64005CA3-80AB-43DA-B379-218C1A257EA0}" destId="{E1AB0D9B-55C5-4526-8595-3F6FFE0766EF}"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B7BFC-5911-4F51-9E53-CFEDBBA42F38}">
      <dsp:nvSpPr>
        <dsp:cNvPr id="0" name=""/>
        <dsp:cNvSpPr/>
      </dsp:nvSpPr>
      <dsp:spPr>
        <a:xfrm>
          <a:off x="920" y="1698259"/>
          <a:ext cx="1795704" cy="718281"/>
        </a:xfrm>
        <a:prstGeom prst="homePlat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lvl="0" algn="ctr" defTabSz="577850">
            <a:lnSpc>
              <a:spcPct val="90000"/>
            </a:lnSpc>
            <a:spcBef>
              <a:spcPct val="0"/>
            </a:spcBef>
            <a:spcAft>
              <a:spcPct val="35000"/>
            </a:spcAft>
          </a:pPr>
          <a:r>
            <a:rPr lang="en-US" sz="1300" kern="1200" dirty="0"/>
            <a:t>diagnose</a:t>
          </a:r>
          <a:endParaRPr lang="nl-NL" sz="1300" kern="1200" dirty="0"/>
        </a:p>
      </dsp:txBody>
      <dsp:txXfrm>
        <a:off x="920" y="1698259"/>
        <a:ext cx="1616134" cy="718281"/>
      </dsp:txXfrm>
    </dsp:sp>
    <dsp:sp modelId="{5BDAB993-AF6C-4FD9-AA87-7D9DFC1FA8B5}">
      <dsp:nvSpPr>
        <dsp:cNvPr id="0" name=""/>
        <dsp:cNvSpPr/>
      </dsp:nvSpPr>
      <dsp:spPr>
        <a:xfrm>
          <a:off x="1437484" y="1698259"/>
          <a:ext cx="1795704" cy="718281"/>
        </a:xfrm>
        <a:prstGeom prst="chevron">
          <a:avLst/>
        </a:prstGeom>
        <a:solidFill>
          <a:schemeClr val="accent4">
            <a:hueOff val="-123153"/>
            <a:satOff val="3677"/>
            <a:lumOff val="142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err="1"/>
            <a:t>curatief</a:t>
          </a:r>
          <a:endParaRPr lang="nl-NL" sz="1300" kern="1200" dirty="0"/>
        </a:p>
      </dsp:txBody>
      <dsp:txXfrm>
        <a:off x="1796625" y="1698259"/>
        <a:ext cx="1077423" cy="718281"/>
      </dsp:txXfrm>
    </dsp:sp>
    <dsp:sp modelId="{C215876A-4D59-4DBB-9EBD-898B862C9492}">
      <dsp:nvSpPr>
        <dsp:cNvPr id="0" name=""/>
        <dsp:cNvSpPr/>
      </dsp:nvSpPr>
      <dsp:spPr>
        <a:xfrm>
          <a:off x="2874047" y="1698259"/>
          <a:ext cx="1795704" cy="718281"/>
        </a:xfrm>
        <a:prstGeom prst="chevron">
          <a:avLst/>
        </a:prstGeom>
        <a:solidFill>
          <a:schemeClr val="accent4">
            <a:hueOff val="-246306"/>
            <a:satOff val="7355"/>
            <a:lumOff val="284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a:t>Follow-up</a:t>
          </a:r>
          <a:endParaRPr lang="nl-NL" sz="1300" kern="1200" dirty="0"/>
        </a:p>
      </dsp:txBody>
      <dsp:txXfrm>
        <a:off x="3233188" y="1698259"/>
        <a:ext cx="1077423" cy="718281"/>
      </dsp:txXfrm>
    </dsp:sp>
    <dsp:sp modelId="{893F5153-B005-4510-9802-4C249C43347F}">
      <dsp:nvSpPr>
        <dsp:cNvPr id="0" name=""/>
        <dsp:cNvSpPr/>
      </dsp:nvSpPr>
      <dsp:spPr>
        <a:xfrm>
          <a:off x="4310611" y="1698259"/>
          <a:ext cx="1795704" cy="718281"/>
        </a:xfrm>
        <a:prstGeom prst="chevron">
          <a:avLst/>
        </a:prstGeom>
        <a:solidFill>
          <a:schemeClr val="accent4">
            <a:hueOff val="-369459"/>
            <a:satOff val="11032"/>
            <a:lumOff val="426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err="1"/>
            <a:t>palliatief</a:t>
          </a:r>
          <a:endParaRPr lang="nl-NL" sz="1300" kern="1200" dirty="0"/>
        </a:p>
      </dsp:txBody>
      <dsp:txXfrm>
        <a:off x="4669752" y="1698259"/>
        <a:ext cx="1077423" cy="718281"/>
      </dsp:txXfrm>
    </dsp:sp>
    <dsp:sp modelId="{E1AB0D9B-55C5-4526-8595-3F6FFE0766EF}">
      <dsp:nvSpPr>
        <dsp:cNvPr id="0" name=""/>
        <dsp:cNvSpPr/>
      </dsp:nvSpPr>
      <dsp:spPr>
        <a:xfrm>
          <a:off x="5747174" y="1698259"/>
          <a:ext cx="1795704" cy="718281"/>
        </a:xfrm>
        <a:prstGeom prst="chevron">
          <a:avLst/>
        </a:prstGeom>
        <a:solidFill>
          <a:schemeClr val="accent4">
            <a:hueOff val="-492612"/>
            <a:satOff val="14709"/>
            <a:lumOff val="568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err="1"/>
            <a:t>stervensfase</a:t>
          </a:r>
          <a:endParaRPr lang="nl-NL" sz="1300" kern="1200" dirty="0"/>
        </a:p>
      </dsp:txBody>
      <dsp:txXfrm>
        <a:off x="6106315" y="1698259"/>
        <a:ext cx="1077423" cy="718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B7BFC-5911-4F51-9E53-CFEDBBA42F38}">
      <dsp:nvSpPr>
        <dsp:cNvPr id="0" name=""/>
        <dsp:cNvSpPr/>
      </dsp:nvSpPr>
      <dsp:spPr>
        <a:xfrm>
          <a:off x="920" y="1698259"/>
          <a:ext cx="1795704" cy="718281"/>
        </a:xfrm>
        <a:prstGeom prst="homePlat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lvl="0" algn="ctr" defTabSz="577850">
            <a:lnSpc>
              <a:spcPct val="90000"/>
            </a:lnSpc>
            <a:spcBef>
              <a:spcPct val="0"/>
            </a:spcBef>
            <a:spcAft>
              <a:spcPct val="35000"/>
            </a:spcAft>
          </a:pPr>
          <a:r>
            <a:rPr lang="en-US" sz="1300" kern="1200" dirty="0"/>
            <a:t>diagnose</a:t>
          </a:r>
          <a:endParaRPr lang="nl-NL" sz="1300" kern="1200" dirty="0"/>
        </a:p>
      </dsp:txBody>
      <dsp:txXfrm>
        <a:off x="920" y="1698259"/>
        <a:ext cx="1616134" cy="718281"/>
      </dsp:txXfrm>
    </dsp:sp>
    <dsp:sp modelId="{5BDAB993-AF6C-4FD9-AA87-7D9DFC1FA8B5}">
      <dsp:nvSpPr>
        <dsp:cNvPr id="0" name=""/>
        <dsp:cNvSpPr/>
      </dsp:nvSpPr>
      <dsp:spPr>
        <a:xfrm>
          <a:off x="1437484" y="1698259"/>
          <a:ext cx="1795704" cy="718281"/>
        </a:xfrm>
        <a:prstGeom prst="chevron">
          <a:avLst/>
        </a:prstGeom>
        <a:solidFill>
          <a:schemeClr val="accent4">
            <a:hueOff val="-123153"/>
            <a:satOff val="3677"/>
            <a:lumOff val="142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err="1"/>
            <a:t>curatief</a:t>
          </a:r>
          <a:endParaRPr lang="nl-NL" sz="1300" kern="1200" dirty="0"/>
        </a:p>
      </dsp:txBody>
      <dsp:txXfrm>
        <a:off x="1796625" y="1698259"/>
        <a:ext cx="1077423" cy="718281"/>
      </dsp:txXfrm>
    </dsp:sp>
    <dsp:sp modelId="{C215876A-4D59-4DBB-9EBD-898B862C9492}">
      <dsp:nvSpPr>
        <dsp:cNvPr id="0" name=""/>
        <dsp:cNvSpPr/>
      </dsp:nvSpPr>
      <dsp:spPr>
        <a:xfrm>
          <a:off x="2874047" y="1698259"/>
          <a:ext cx="1795704" cy="718281"/>
        </a:xfrm>
        <a:prstGeom prst="chevron">
          <a:avLst/>
        </a:prstGeom>
        <a:solidFill>
          <a:schemeClr val="accent4">
            <a:hueOff val="-246306"/>
            <a:satOff val="7355"/>
            <a:lumOff val="284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a:t>Follow-up</a:t>
          </a:r>
          <a:endParaRPr lang="nl-NL" sz="1300" kern="1200" dirty="0"/>
        </a:p>
      </dsp:txBody>
      <dsp:txXfrm>
        <a:off x="3233188" y="1698259"/>
        <a:ext cx="1077423" cy="718281"/>
      </dsp:txXfrm>
    </dsp:sp>
    <dsp:sp modelId="{893F5153-B005-4510-9802-4C249C43347F}">
      <dsp:nvSpPr>
        <dsp:cNvPr id="0" name=""/>
        <dsp:cNvSpPr/>
      </dsp:nvSpPr>
      <dsp:spPr>
        <a:xfrm>
          <a:off x="4310611" y="1698259"/>
          <a:ext cx="1795704" cy="718281"/>
        </a:xfrm>
        <a:prstGeom prst="chevron">
          <a:avLst/>
        </a:prstGeom>
        <a:solidFill>
          <a:schemeClr val="accent4">
            <a:hueOff val="-369459"/>
            <a:satOff val="11032"/>
            <a:lumOff val="426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err="1"/>
            <a:t>palliatief</a:t>
          </a:r>
          <a:endParaRPr lang="nl-NL" sz="1300" kern="1200" dirty="0"/>
        </a:p>
      </dsp:txBody>
      <dsp:txXfrm>
        <a:off x="4669752" y="1698259"/>
        <a:ext cx="1077423" cy="718281"/>
      </dsp:txXfrm>
    </dsp:sp>
    <dsp:sp modelId="{E1AB0D9B-55C5-4526-8595-3F6FFE0766EF}">
      <dsp:nvSpPr>
        <dsp:cNvPr id="0" name=""/>
        <dsp:cNvSpPr/>
      </dsp:nvSpPr>
      <dsp:spPr>
        <a:xfrm>
          <a:off x="5747174" y="1698259"/>
          <a:ext cx="1795704" cy="718281"/>
        </a:xfrm>
        <a:prstGeom prst="chevron">
          <a:avLst/>
        </a:prstGeom>
        <a:solidFill>
          <a:schemeClr val="accent4">
            <a:hueOff val="-492612"/>
            <a:satOff val="14709"/>
            <a:lumOff val="568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err="1"/>
            <a:t>stervensfase</a:t>
          </a:r>
          <a:endParaRPr lang="nl-NL" sz="1300" kern="1200" dirty="0"/>
        </a:p>
      </dsp:txBody>
      <dsp:txXfrm>
        <a:off x="6106315" y="1698259"/>
        <a:ext cx="1077423" cy="7182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B7BFC-5911-4F51-9E53-CFEDBBA42F38}">
      <dsp:nvSpPr>
        <dsp:cNvPr id="0" name=""/>
        <dsp:cNvSpPr/>
      </dsp:nvSpPr>
      <dsp:spPr>
        <a:xfrm>
          <a:off x="920" y="1698259"/>
          <a:ext cx="1795704" cy="718281"/>
        </a:xfrm>
        <a:prstGeom prst="homePlat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lvl="0" algn="ctr" defTabSz="577850">
            <a:lnSpc>
              <a:spcPct val="90000"/>
            </a:lnSpc>
            <a:spcBef>
              <a:spcPct val="0"/>
            </a:spcBef>
            <a:spcAft>
              <a:spcPct val="35000"/>
            </a:spcAft>
          </a:pPr>
          <a:r>
            <a:rPr lang="en-US" sz="1300" kern="1200" dirty="0"/>
            <a:t>diagnose</a:t>
          </a:r>
          <a:endParaRPr lang="nl-NL" sz="1300" kern="1200" dirty="0"/>
        </a:p>
      </dsp:txBody>
      <dsp:txXfrm>
        <a:off x="920" y="1698259"/>
        <a:ext cx="1616134" cy="718281"/>
      </dsp:txXfrm>
    </dsp:sp>
    <dsp:sp modelId="{5BDAB993-AF6C-4FD9-AA87-7D9DFC1FA8B5}">
      <dsp:nvSpPr>
        <dsp:cNvPr id="0" name=""/>
        <dsp:cNvSpPr/>
      </dsp:nvSpPr>
      <dsp:spPr>
        <a:xfrm>
          <a:off x="1437484" y="1698259"/>
          <a:ext cx="1795704" cy="718281"/>
        </a:xfrm>
        <a:prstGeom prst="chevron">
          <a:avLst/>
        </a:prstGeom>
        <a:solidFill>
          <a:schemeClr val="accent4">
            <a:hueOff val="-123153"/>
            <a:satOff val="3677"/>
            <a:lumOff val="142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err="1"/>
            <a:t>curatief</a:t>
          </a:r>
          <a:endParaRPr lang="nl-NL" sz="1300" kern="1200" dirty="0"/>
        </a:p>
      </dsp:txBody>
      <dsp:txXfrm>
        <a:off x="1796625" y="1698259"/>
        <a:ext cx="1077423" cy="718281"/>
      </dsp:txXfrm>
    </dsp:sp>
    <dsp:sp modelId="{C215876A-4D59-4DBB-9EBD-898B862C9492}">
      <dsp:nvSpPr>
        <dsp:cNvPr id="0" name=""/>
        <dsp:cNvSpPr/>
      </dsp:nvSpPr>
      <dsp:spPr>
        <a:xfrm>
          <a:off x="2874047" y="1698259"/>
          <a:ext cx="1795704" cy="718281"/>
        </a:xfrm>
        <a:prstGeom prst="chevron">
          <a:avLst/>
        </a:prstGeom>
        <a:solidFill>
          <a:schemeClr val="accent4">
            <a:hueOff val="-246306"/>
            <a:satOff val="7355"/>
            <a:lumOff val="284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a:t>Follow-up</a:t>
          </a:r>
          <a:endParaRPr lang="nl-NL" sz="1300" kern="1200" dirty="0"/>
        </a:p>
      </dsp:txBody>
      <dsp:txXfrm>
        <a:off x="3233188" y="1698259"/>
        <a:ext cx="1077423" cy="718281"/>
      </dsp:txXfrm>
    </dsp:sp>
    <dsp:sp modelId="{893F5153-B005-4510-9802-4C249C43347F}">
      <dsp:nvSpPr>
        <dsp:cNvPr id="0" name=""/>
        <dsp:cNvSpPr/>
      </dsp:nvSpPr>
      <dsp:spPr>
        <a:xfrm>
          <a:off x="4310611" y="1698259"/>
          <a:ext cx="1795704" cy="718281"/>
        </a:xfrm>
        <a:prstGeom prst="chevron">
          <a:avLst/>
        </a:prstGeom>
        <a:solidFill>
          <a:schemeClr val="accent4">
            <a:hueOff val="-369459"/>
            <a:satOff val="11032"/>
            <a:lumOff val="426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err="1"/>
            <a:t>palliatief</a:t>
          </a:r>
          <a:endParaRPr lang="nl-NL" sz="1300" kern="1200" dirty="0"/>
        </a:p>
      </dsp:txBody>
      <dsp:txXfrm>
        <a:off x="4669752" y="1698259"/>
        <a:ext cx="1077423" cy="718281"/>
      </dsp:txXfrm>
    </dsp:sp>
    <dsp:sp modelId="{E1AB0D9B-55C5-4526-8595-3F6FFE0766EF}">
      <dsp:nvSpPr>
        <dsp:cNvPr id="0" name=""/>
        <dsp:cNvSpPr/>
      </dsp:nvSpPr>
      <dsp:spPr>
        <a:xfrm>
          <a:off x="5747174" y="1698259"/>
          <a:ext cx="1795704" cy="718281"/>
        </a:xfrm>
        <a:prstGeom prst="chevron">
          <a:avLst/>
        </a:prstGeom>
        <a:solidFill>
          <a:schemeClr val="accent4">
            <a:hueOff val="-492612"/>
            <a:satOff val="14709"/>
            <a:lumOff val="568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err="1"/>
            <a:t>stervensfase</a:t>
          </a:r>
          <a:endParaRPr lang="nl-NL" sz="1300" kern="1200" dirty="0"/>
        </a:p>
      </dsp:txBody>
      <dsp:txXfrm>
        <a:off x="6106315" y="1698259"/>
        <a:ext cx="1077423" cy="71828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AED804-903B-49A1-95B2-1A2D53617862}" type="datetimeFigureOut">
              <a:rPr lang="nl-NL" smtClean="0"/>
              <a:t>27-6-2023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FAAFF-06A9-4DE0-A336-5D7BB37CFC26}" type="slidenum">
              <a:rPr lang="nl-NL" smtClean="0"/>
              <a:t>‹nr.›</a:t>
            </a:fld>
            <a:endParaRPr lang="nl-NL"/>
          </a:p>
        </p:txBody>
      </p:sp>
    </p:spTree>
    <p:extLst>
      <p:ext uri="{BB962C8B-B14F-4D97-AF65-F5344CB8AC3E}">
        <p14:creationId xmlns:p14="http://schemas.microsoft.com/office/powerpoint/2010/main" val="808592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Binnenkomer: prachtig</a:t>
            </a:r>
            <a:r>
              <a:rPr lang="nl-NL" baseline="0" dirty="0" smtClean="0"/>
              <a:t> video over de relatie van 2 mensen door de jaren heen.</a:t>
            </a:r>
            <a:endParaRPr lang="nl-NL" dirty="0"/>
          </a:p>
        </p:txBody>
      </p:sp>
      <p:sp>
        <p:nvSpPr>
          <p:cNvPr id="4" name="Tijdelijke aanduiding voor dianummer 3"/>
          <p:cNvSpPr>
            <a:spLocks noGrp="1"/>
          </p:cNvSpPr>
          <p:nvPr>
            <p:ph type="sldNum" sz="quarter" idx="10"/>
          </p:nvPr>
        </p:nvSpPr>
        <p:spPr/>
        <p:txBody>
          <a:bodyPr/>
          <a:lstStyle/>
          <a:p>
            <a:fld id="{25AFAAFF-06A9-4DE0-A336-5D7BB37CFC26}" type="slidenum">
              <a:rPr lang="nl-NL" smtClean="0"/>
              <a:t>1</a:t>
            </a:fld>
            <a:endParaRPr lang="nl-NL"/>
          </a:p>
        </p:txBody>
      </p:sp>
    </p:spTree>
    <p:extLst>
      <p:ext uri="{BB962C8B-B14F-4D97-AF65-F5344CB8AC3E}">
        <p14:creationId xmlns:p14="http://schemas.microsoft.com/office/powerpoint/2010/main" val="3498184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leerdoelen spreken voor zich. Om de ander te kunnen bijstaan in de laatste levensfase is veel zelfkennis en het durven stilstaan bij je</a:t>
            </a:r>
            <a:r>
              <a:rPr lang="nl-NL" baseline="0" dirty="0" smtClean="0"/>
              <a:t> eigen kwetsbaarheid </a:t>
            </a:r>
            <a:r>
              <a:rPr lang="nl-NL" dirty="0" smtClean="0"/>
              <a:t>een vereiste.</a:t>
            </a:r>
            <a:endParaRPr lang="nl-NL" dirty="0"/>
          </a:p>
        </p:txBody>
      </p:sp>
      <p:sp>
        <p:nvSpPr>
          <p:cNvPr id="4" name="Tijdelijke aanduiding voor dianummer 3"/>
          <p:cNvSpPr>
            <a:spLocks noGrp="1"/>
          </p:cNvSpPr>
          <p:nvPr>
            <p:ph type="sldNum" sz="quarter" idx="10"/>
          </p:nvPr>
        </p:nvSpPr>
        <p:spPr/>
        <p:txBody>
          <a:bodyPr/>
          <a:lstStyle/>
          <a:p>
            <a:fld id="{25AFAAFF-06A9-4DE0-A336-5D7BB37CFC26}" type="slidenum">
              <a:rPr lang="nl-NL" smtClean="0"/>
              <a:t>3</a:t>
            </a:fld>
            <a:endParaRPr lang="nl-NL"/>
          </a:p>
        </p:txBody>
      </p:sp>
    </p:spTree>
    <p:extLst>
      <p:ext uri="{BB962C8B-B14F-4D97-AF65-F5344CB8AC3E}">
        <p14:creationId xmlns:p14="http://schemas.microsoft.com/office/powerpoint/2010/main" val="1971703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A966E8CD-3D09-40E4-9682-85B8977AA5EF}" type="slidenum">
              <a:rPr lang="nl-NL">
                <a:solidFill>
                  <a:prstClr val="black"/>
                </a:solidFill>
              </a:rPr>
              <a:pPr>
                <a:defRPr/>
              </a:pPr>
              <a:t>6</a:t>
            </a:fld>
            <a:endParaRPr lang="nl-NL">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a:p>
        </p:txBody>
      </p:sp>
    </p:spTree>
    <p:extLst>
      <p:ext uri="{BB962C8B-B14F-4D97-AF65-F5344CB8AC3E}">
        <p14:creationId xmlns:p14="http://schemas.microsoft.com/office/powerpoint/2010/main" val="934770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Even stilstaan dat we niet allemaal hetzelfde in het leven staan</a:t>
            </a:r>
            <a:r>
              <a:rPr lang="nl-NL" baseline="0" dirty="0" smtClean="0"/>
              <a:t> en verschillend omgaan met wat op ons afkomt.</a:t>
            </a:r>
            <a:endParaRPr lang="nl-NL" dirty="0"/>
          </a:p>
        </p:txBody>
      </p:sp>
      <p:sp>
        <p:nvSpPr>
          <p:cNvPr id="4" name="Tijdelijke aanduiding voor dianummer 3"/>
          <p:cNvSpPr>
            <a:spLocks noGrp="1"/>
          </p:cNvSpPr>
          <p:nvPr>
            <p:ph type="sldNum" sz="quarter" idx="10"/>
          </p:nvPr>
        </p:nvSpPr>
        <p:spPr/>
        <p:txBody>
          <a:bodyPr/>
          <a:lstStyle/>
          <a:p>
            <a:fld id="{25AFAAFF-06A9-4DE0-A336-5D7BB37CFC26}" type="slidenum">
              <a:rPr lang="nl-NL" smtClean="0"/>
              <a:t>7</a:t>
            </a:fld>
            <a:endParaRPr lang="nl-NL"/>
          </a:p>
        </p:txBody>
      </p:sp>
    </p:spTree>
    <p:extLst>
      <p:ext uri="{BB962C8B-B14F-4D97-AF65-F5344CB8AC3E}">
        <p14:creationId xmlns:p14="http://schemas.microsoft.com/office/powerpoint/2010/main" val="302748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model helpt ons</a:t>
            </a:r>
            <a:r>
              <a:rPr lang="nl-NL" baseline="0" dirty="0"/>
              <a:t> de momenten van </a:t>
            </a:r>
            <a:r>
              <a:rPr lang="nl-NL" baseline="0" dirty="0" err="1"/>
              <a:t>distress</a:t>
            </a:r>
            <a:r>
              <a:rPr lang="nl-NL" baseline="0" dirty="0"/>
              <a:t> te onderkennen.</a:t>
            </a:r>
          </a:p>
          <a:p>
            <a:r>
              <a:rPr lang="nl-NL" baseline="0" dirty="0"/>
              <a:t>Juist tijdens de overgang van de ene in de volgende fase komt er veel op de patiënt en naasten af. Juist dan zijn zij het meest uit balans.</a:t>
            </a:r>
          </a:p>
          <a:p>
            <a:r>
              <a:rPr lang="nl-NL" baseline="0" dirty="0"/>
              <a:t>Op zo’n moment belangrijke beslissingen nemen, lukt dat?</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89933-A626-4870-A91D-480FA97694F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319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jdelijke aanduiding voor dia-afbeelding 1"/>
          <p:cNvSpPr>
            <a:spLocks noGrp="1" noRot="1" noChangeAspect="1" noTextEdit="1"/>
          </p:cNvSpPr>
          <p:nvPr>
            <p:ph type="sldImg"/>
          </p:nvPr>
        </p:nvSpPr>
        <p:spPr>
          <a:ln/>
        </p:spPr>
      </p:sp>
      <p:sp>
        <p:nvSpPr>
          <p:cNvPr id="55299"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latin typeface="Arial" panose="020B0604020202020204" pitchFamily="34" charset="0"/>
              </a:rPr>
              <a:t>Een patiënt in de palliatieve/ terminale fase ondervindt veel nood en onrust= </a:t>
            </a:r>
            <a:r>
              <a:rPr lang="nl-NL" altLang="nl-NL" dirty="0" err="1">
                <a:latin typeface="Arial" panose="020B0604020202020204" pitchFamily="34" charset="0"/>
              </a:rPr>
              <a:t>distress</a:t>
            </a:r>
            <a:r>
              <a:rPr lang="nl-NL" altLang="nl-NL" dirty="0">
                <a:latin typeface="Arial" panose="020B0604020202020204" pitchFamily="34" charset="0"/>
              </a:rPr>
              <a:t>.</a:t>
            </a:r>
          </a:p>
          <a:p>
            <a:r>
              <a:rPr lang="nl-NL" altLang="nl-NL" dirty="0">
                <a:latin typeface="Arial" panose="020B0604020202020204" pitchFamily="34" charset="0"/>
              </a:rPr>
              <a:t>Deze </a:t>
            </a:r>
            <a:r>
              <a:rPr lang="nl-NL" altLang="nl-NL" dirty="0" err="1">
                <a:latin typeface="Arial" panose="020B0604020202020204" pitchFamily="34" charset="0"/>
              </a:rPr>
              <a:t>distress</a:t>
            </a:r>
            <a:r>
              <a:rPr lang="nl-NL" altLang="nl-NL" dirty="0">
                <a:latin typeface="Arial" panose="020B0604020202020204" pitchFamily="34" charset="0"/>
              </a:rPr>
              <a:t> veroorzaakt op zich weer lichamelijke klachten, cognitieve stoornissen, somberheid en angst.</a:t>
            </a:r>
          </a:p>
          <a:p>
            <a:r>
              <a:rPr lang="nl-NL" altLang="nl-NL" dirty="0">
                <a:latin typeface="Arial" panose="020B0604020202020204" pitchFamily="34" charset="0"/>
              </a:rPr>
              <a:t>De patiënt komt in een soort emotionele achtbaan. Onbegrip, verkeerde aannames </a:t>
            </a:r>
            <a:r>
              <a:rPr lang="nl-NL" altLang="nl-NL" dirty="0" err="1">
                <a:latin typeface="Arial" panose="020B0604020202020204" pitchFamily="34" charset="0"/>
              </a:rPr>
              <a:t>etc</a:t>
            </a:r>
            <a:r>
              <a:rPr lang="nl-NL" altLang="nl-NL" dirty="0">
                <a:latin typeface="Arial" panose="020B0604020202020204" pitchFamily="34" charset="0"/>
              </a:rPr>
              <a:t> verstoren vaak de onderlinge relaties, waar deze juist belangrijk en steunend kunnen zijn.</a:t>
            </a:r>
          </a:p>
          <a:p>
            <a:endParaRPr lang="nl-NL" altLang="nl-NL" dirty="0">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2F0F5B9-2F7B-4F42-893F-BFF15E6F967B}" type="slidenum">
              <a:rPr kumimoji="0" lang="nl-NL" altLang="nl-NL"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altLang="nl-NL"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4780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heen en weer geslingerd</a:t>
            </a:r>
            <a:r>
              <a:rPr lang="nl-NL" baseline="0" dirty="0"/>
              <a:t> worden tussen hoop en vrees, soms van dag tot dag, van uur tot uur brengt de patiënt nog meer uit balans.</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89933-A626-4870-A91D-480FA97694F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267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Heel begrijpelijk dat de patiënt en naasten het</a:t>
            </a:r>
            <a:r>
              <a:rPr lang="nl-NL" baseline="0" dirty="0"/>
              <a:t> gevoel hebben in een emotionele achtbaan te zitten.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89933-A626-4870-A91D-480FA97694F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151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5AAE3AA-C898-F444-BC8C-BE044C56921D}" type="slidenum">
              <a:rPr lang="nl-NL" smtClean="0"/>
              <a:t>44</a:t>
            </a:fld>
            <a:endParaRPr lang="nl-NL"/>
          </a:p>
        </p:txBody>
      </p:sp>
    </p:spTree>
    <p:extLst>
      <p:ext uri="{BB962C8B-B14F-4D97-AF65-F5344CB8AC3E}">
        <p14:creationId xmlns:p14="http://schemas.microsoft.com/office/powerpoint/2010/main" val="212162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nl-NL"/>
              <a:t>Klik om de stijl te bewerken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90880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l-NL"/>
              <a:t>Klik om de stijl te bewerken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851435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de stijl te bewerken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64522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nl-NL"/>
              <a:t>Klik om de stijl te bewerken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Tekststijl van het model bewerken</a:t>
            </a:r>
          </a:p>
        </p:txBody>
      </p:sp>
      <p:sp>
        <p:nvSpPr>
          <p:cNvPr id="5" name="Date Placeholder 4"/>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69245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de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Tekststijl van het model bewerken</a:t>
            </a:r>
          </a:p>
        </p:txBody>
      </p:sp>
      <p:sp>
        <p:nvSpPr>
          <p:cNvPr id="5" name="Date Placeholder 4"/>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23821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nl-NL"/>
              <a:t>Klik om de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Tekststijl van het model bewerken</a:t>
            </a:r>
          </a:p>
        </p:txBody>
      </p:sp>
      <p:sp>
        <p:nvSpPr>
          <p:cNvPr id="5" name="Date Placeholder 4"/>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925709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172912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l-NL"/>
              <a:t>Klik om de stijl te bewerken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806934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nl-NL"/>
              <a:t>Klik om de stijl te bewerken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301459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375344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35971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de stijl te bewerken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907101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829586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63765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nl-NL"/>
              <a:t>Klik om de stijl te bewerken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4021463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B61BEF0D-F0BB-DE4B-95CE-6DB70DBA9567}" type="datetimeFigureOut">
              <a:rPr lang="en-US" dirty="0"/>
              <a:pPr/>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92426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nl-NL"/>
              <a:t>Klik om de stijl te bewerken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6/27/2023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881182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NGorjBVag0I"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cDDWvj_q-o8"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youtu.be/sPWW44BXOJc" TargetMode="External"/><Relationship Id="rId2" Type="http://schemas.openxmlformats.org/officeDocument/2006/relationships/slideLayout" Target="../slideLayouts/slideLayout2.xml"/><Relationship Id="rId1" Type="http://schemas.openxmlformats.org/officeDocument/2006/relationships/video" Target="https://www.youtube.com/embed/sPWW44BXOJc?feature=oembed" TargetMode="External"/><Relationship Id="rId4" Type="http://schemas.openxmlformats.org/officeDocument/2006/relationships/image" Target="../media/image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sz="3200" dirty="0">
                <a:hlinkClick r:id="rId3"/>
              </a:rPr>
              <a:t>https://www.youtube.com/watch?v=NGorjBVag0I</a:t>
            </a:r>
            <a:r>
              <a:rPr lang="nl-NL" sz="3200" dirty="0"/>
              <a:t> </a:t>
            </a:r>
          </a:p>
        </p:txBody>
      </p:sp>
      <p:sp>
        <p:nvSpPr>
          <p:cNvPr id="3" name="Ondertitel 2"/>
          <p:cNvSpPr>
            <a:spLocks noGrp="1"/>
          </p:cNvSpPr>
          <p:nvPr>
            <p:ph type="subTitle" idx="1"/>
          </p:nvPr>
        </p:nvSpPr>
        <p:spPr/>
        <p:txBody>
          <a:bodyPr>
            <a:normAutofit/>
          </a:bodyPr>
          <a:lstStyle/>
          <a:p>
            <a:pPr algn="ctr"/>
            <a:r>
              <a:rPr lang="nl-NL" sz="3200" dirty="0">
                <a:solidFill>
                  <a:srgbClr val="C00000"/>
                </a:solidFill>
              </a:rPr>
              <a:t>Leonard Cohen</a:t>
            </a:r>
          </a:p>
        </p:txBody>
      </p:sp>
    </p:spTree>
    <p:extLst>
      <p:ext uri="{BB962C8B-B14F-4D97-AF65-F5344CB8AC3E}">
        <p14:creationId xmlns:p14="http://schemas.microsoft.com/office/powerpoint/2010/main" val="2581262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63971" y="835126"/>
            <a:ext cx="8911687" cy="1280890"/>
          </a:xfrm>
        </p:spPr>
        <p:txBody>
          <a:bodyPr>
            <a:normAutofit fontScale="90000"/>
          </a:bodyPr>
          <a:lstStyle/>
          <a:p>
            <a:r>
              <a:rPr lang="nl-NL" sz="2700" dirty="0">
                <a:solidFill>
                  <a:srgbClr val="AC0000"/>
                </a:solidFill>
                <a:latin typeface="+mn-lt"/>
              </a:rPr>
              <a:t>Professionals en patiënten leggen dus niet altijd dezelfde accenten </a:t>
            </a:r>
            <a:r>
              <a:rPr lang="nl-NL" sz="2700" dirty="0">
                <a:solidFill>
                  <a:srgbClr val="C00000"/>
                </a:solidFill>
                <a:latin typeface="+mn-lt"/>
              </a:rPr>
              <a:t>als</a:t>
            </a:r>
            <a:r>
              <a:rPr lang="nl-NL" sz="2700" dirty="0">
                <a:solidFill>
                  <a:srgbClr val="AC0000"/>
                </a:solidFill>
                <a:latin typeface="+mn-lt"/>
              </a:rPr>
              <a:t> ze spreken over een goede dood!</a:t>
            </a:r>
            <a:r>
              <a:rPr lang="nl-NL" b="1" dirty="0">
                <a:solidFill>
                  <a:srgbClr val="AC0000"/>
                </a:solidFill>
                <a:latin typeface="Arial" pitchFamily="34" charset="0"/>
              </a:rPr>
              <a:t/>
            </a:r>
            <a:br>
              <a:rPr lang="nl-NL" b="1" dirty="0">
                <a:solidFill>
                  <a:srgbClr val="AC0000"/>
                </a:solidFill>
                <a:latin typeface="Arial" pitchFamily="34" charset="0"/>
              </a:rPr>
            </a:br>
            <a:endParaRPr lang="nl-NL" dirty="0"/>
          </a:p>
        </p:txBody>
      </p:sp>
      <p:sp>
        <p:nvSpPr>
          <p:cNvPr id="3" name="Tijdelijke aanduiding voor inhoud 2"/>
          <p:cNvSpPr>
            <a:spLocks noGrp="1"/>
          </p:cNvSpPr>
          <p:nvPr>
            <p:ph idx="1"/>
          </p:nvPr>
        </p:nvSpPr>
        <p:spPr>
          <a:xfrm>
            <a:off x="2589212" y="2356337"/>
            <a:ext cx="8915400" cy="4064128"/>
          </a:xfrm>
        </p:spPr>
        <p:txBody>
          <a:bodyPr/>
          <a:lstStyle/>
          <a:p>
            <a:pPr marL="0" indent="0">
              <a:buNone/>
            </a:pPr>
            <a:r>
              <a:rPr lang="nl-NL" dirty="0"/>
              <a:t>We (wij professionals) willen het allemaal  “zo goed mogelijk doen”, maar we lopen vaak tegen de weerbarstige werkelijkheid aan:</a:t>
            </a:r>
          </a:p>
          <a:p>
            <a:pPr lvl="0"/>
            <a:r>
              <a:rPr lang="nl-NL" dirty="0"/>
              <a:t>mensen willen niet praten over hun dood</a:t>
            </a:r>
          </a:p>
          <a:p>
            <a:pPr lvl="0"/>
            <a:r>
              <a:rPr lang="nl-NL" dirty="0"/>
              <a:t>blijven vechten tot hun laatste snik</a:t>
            </a:r>
          </a:p>
          <a:p>
            <a:pPr lvl="0"/>
            <a:r>
              <a:rPr lang="nl-NL" dirty="0"/>
              <a:t>iemand wil niet voor zijn partner zorgen</a:t>
            </a:r>
          </a:p>
          <a:p>
            <a:pPr lvl="0"/>
            <a:r>
              <a:rPr lang="nl-NL" dirty="0"/>
              <a:t>ruzie binnen de familie</a:t>
            </a:r>
          </a:p>
          <a:p>
            <a:pPr lvl="0"/>
            <a:r>
              <a:rPr lang="nl-NL" dirty="0"/>
              <a:t>ondanks alle maatregelen blijft de p onrustig of pijn houden   </a:t>
            </a:r>
          </a:p>
          <a:p>
            <a:pPr lvl="0"/>
            <a:r>
              <a:rPr lang="nl-NL" dirty="0"/>
              <a:t>…..??</a:t>
            </a:r>
          </a:p>
          <a:p>
            <a:pPr lvl="0"/>
            <a:endParaRPr lang="nl-NL" dirty="0">
              <a:solidFill>
                <a:srgbClr val="C00000"/>
              </a:solidFill>
            </a:endParaRPr>
          </a:p>
          <a:p>
            <a:pPr marL="0" lvl="0" indent="0">
              <a:buNone/>
            </a:pPr>
            <a:r>
              <a:rPr lang="nl-NL" dirty="0">
                <a:solidFill>
                  <a:srgbClr val="C00000"/>
                </a:solidFill>
              </a:rPr>
              <a:t>En dan….?</a:t>
            </a:r>
          </a:p>
          <a:p>
            <a:pPr lvl="0"/>
            <a:endParaRPr lang="nl-NL" dirty="0"/>
          </a:p>
          <a:p>
            <a:pPr marL="0" lvl="0" indent="0">
              <a:buNone/>
            </a:pPr>
            <a:endParaRPr lang="nl-NL" dirty="0">
              <a:solidFill>
                <a:srgbClr val="FF0000"/>
              </a:solidFill>
            </a:endParaRPr>
          </a:p>
          <a:p>
            <a:endParaRPr lang="nl-NL" dirty="0"/>
          </a:p>
        </p:txBody>
      </p:sp>
    </p:spTree>
    <p:extLst>
      <p:ext uri="{BB962C8B-B14F-4D97-AF65-F5344CB8AC3E}">
        <p14:creationId xmlns:p14="http://schemas.microsoft.com/office/powerpoint/2010/main" val="1386163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2800" dirty="0"/>
              <a:t>Werkelijk in contact komen met mensen in de laatste fase van hun leven is van wezenlijk belang.</a:t>
            </a:r>
            <a:br>
              <a:rPr lang="nl-NL" sz="2800" dirty="0"/>
            </a:br>
            <a:r>
              <a:rPr lang="nl-NL" sz="1400" dirty="0">
                <a:hlinkClick r:id="rId2"/>
              </a:rPr>
              <a:t>https://www.youtube.com/watch?v=cDDWvj_q-o8</a:t>
            </a:r>
            <a:r>
              <a:rPr lang="nl-NL" sz="1400" dirty="0"/>
              <a:t/>
            </a:r>
            <a:br>
              <a:rPr lang="nl-NL" sz="1400" dirty="0"/>
            </a:br>
            <a:endParaRPr lang="nl-NL" sz="2800" dirty="0"/>
          </a:p>
        </p:txBody>
      </p:sp>
      <p:sp>
        <p:nvSpPr>
          <p:cNvPr id="3" name="Tijdelijke aanduiding voor inhoud 2"/>
          <p:cNvSpPr>
            <a:spLocks noGrp="1"/>
          </p:cNvSpPr>
          <p:nvPr>
            <p:ph sz="half" idx="1"/>
          </p:nvPr>
        </p:nvSpPr>
        <p:spPr>
          <a:xfrm>
            <a:off x="2589212" y="2133599"/>
            <a:ext cx="4313864" cy="4237703"/>
          </a:xfrm>
        </p:spPr>
        <p:txBody>
          <a:bodyPr>
            <a:normAutofit lnSpcReduction="10000"/>
          </a:bodyPr>
          <a:lstStyle/>
          <a:p>
            <a:pPr marL="0" indent="0">
              <a:buNone/>
            </a:pPr>
            <a:r>
              <a:rPr lang="nl-NL" dirty="0"/>
              <a:t>In de palliatieve zorg gaat het niet (alleen) om </a:t>
            </a:r>
          </a:p>
          <a:p>
            <a:pPr marL="0" indent="0">
              <a:buNone/>
            </a:pPr>
            <a:r>
              <a:rPr lang="nl-NL" b="1" dirty="0">
                <a:solidFill>
                  <a:srgbClr val="C00000"/>
                </a:solidFill>
              </a:rPr>
              <a:t>"</a:t>
            </a:r>
            <a:r>
              <a:rPr lang="nl-NL" b="1" dirty="0" err="1">
                <a:solidFill>
                  <a:srgbClr val="C00000"/>
                </a:solidFill>
              </a:rPr>
              <a:t>What</a:t>
            </a:r>
            <a:r>
              <a:rPr lang="nl-NL" b="1" dirty="0">
                <a:solidFill>
                  <a:srgbClr val="C00000"/>
                </a:solidFill>
              </a:rPr>
              <a:t> is </a:t>
            </a:r>
            <a:r>
              <a:rPr lang="nl-NL" b="1" dirty="0" err="1">
                <a:solidFill>
                  <a:srgbClr val="C00000"/>
                </a:solidFill>
              </a:rPr>
              <a:t>the</a:t>
            </a:r>
            <a:r>
              <a:rPr lang="nl-NL" b="1" dirty="0">
                <a:solidFill>
                  <a:srgbClr val="C00000"/>
                </a:solidFill>
              </a:rPr>
              <a:t> matter?"</a:t>
            </a:r>
            <a:r>
              <a:rPr lang="nl-NL" dirty="0">
                <a:solidFill>
                  <a:srgbClr val="C00000"/>
                </a:solidFill>
              </a:rPr>
              <a:t>     </a:t>
            </a:r>
          </a:p>
          <a:p>
            <a:pPr marL="0" indent="0">
              <a:buNone/>
            </a:pPr>
            <a:r>
              <a:rPr lang="nl-NL" dirty="0"/>
              <a:t>(wat mankeer je?), </a:t>
            </a:r>
          </a:p>
          <a:p>
            <a:pPr marL="0" indent="0">
              <a:buNone/>
            </a:pPr>
            <a:endParaRPr lang="nl-NL" dirty="0"/>
          </a:p>
          <a:p>
            <a:pPr marL="0" indent="0">
              <a:buNone/>
            </a:pPr>
            <a:r>
              <a:rPr lang="nl-NL" dirty="0"/>
              <a:t>maar vooral om </a:t>
            </a:r>
          </a:p>
          <a:p>
            <a:pPr marL="0" indent="0">
              <a:buNone/>
            </a:pPr>
            <a:r>
              <a:rPr lang="nl-NL" b="1" dirty="0">
                <a:solidFill>
                  <a:srgbClr val="C00000"/>
                </a:solidFill>
              </a:rPr>
              <a:t>"</a:t>
            </a:r>
            <a:r>
              <a:rPr lang="nl-NL" b="1" dirty="0" err="1">
                <a:solidFill>
                  <a:srgbClr val="C00000"/>
                </a:solidFill>
              </a:rPr>
              <a:t>What</a:t>
            </a:r>
            <a:r>
              <a:rPr lang="nl-NL" b="1" dirty="0">
                <a:solidFill>
                  <a:srgbClr val="C00000"/>
                </a:solidFill>
              </a:rPr>
              <a:t> </a:t>
            </a:r>
            <a:r>
              <a:rPr lang="nl-NL" b="1" dirty="0" err="1">
                <a:solidFill>
                  <a:srgbClr val="C00000"/>
                </a:solidFill>
              </a:rPr>
              <a:t>matters</a:t>
            </a:r>
            <a:r>
              <a:rPr lang="nl-NL" b="1" dirty="0">
                <a:solidFill>
                  <a:srgbClr val="C00000"/>
                </a:solidFill>
              </a:rPr>
              <a:t> </a:t>
            </a:r>
            <a:r>
              <a:rPr lang="nl-NL" b="1" dirty="0" err="1">
                <a:solidFill>
                  <a:srgbClr val="C00000"/>
                </a:solidFill>
              </a:rPr>
              <a:t>to</a:t>
            </a:r>
            <a:r>
              <a:rPr lang="nl-NL" b="1" dirty="0">
                <a:solidFill>
                  <a:srgbClr val="C00000"/>
                </a:solidFill>
              </a:rPr>
              <a:t> </a:t>
            </a:r>
            <a:r>
              <a:rPr lang="nl-NL" b="1" dirty="0" err="1">
                <a:solidFill>
                  <a:srgbClr val="C00000"/>
                </a:solidFill>
              </a:rPr>
              <a:t>you</a:t>
            </a:r>
            <a:r>
              <a:rPr lang="nl-NL" b="1" dirty="0">
                <a:solidFill>
                  <a:srgbClr val="C00000"/>
                </a:solidFill>
              </a:rPr>
              <a:t>?"</a:t>
            </a:r>
            <a:r>
              <a:rPr lang="nl-NL" dirty="0">
                <a:solidFill>
                  <a:srgbClr val="C00000"/>
                </a:solidFill>
              </a:rPr>
              <a:t> </a:t>
            </a:r>
          </a:p>
          <a:p>
            <a:pPr marL="0" indent="0">
              <a:buNone/>
            </a:pPr>
            <a:r>
              <a:rPr lang="nl-NL" dirty="0"/>
              <a:t>(wat houd je bezig?</a:t>
            </a:r>
          </a:p>
          <a:p>
            <a:pPr marL="0" indent="0">
              <a:buNone/>
            </a:pPr>
            <a:r>
              <a:rPr lang="nl-NL" dirty="0"/>
              <a:t>Wat is nu belangrijk voor jou? )</a:t>
            </a:r>
          </a:p>
          <a:p>
            <a:pPr marL="0" indent="0">
              <a:buNone/>
            </a:pPr>
            <a:endParaRPr lang="nl-NL" dirty="0"/>
          </a:p>
          <a:p>
            <a:pPr marL="0" indent="0">
              <a:buNone/>
            </a:pPr>
            <a:r>
              <a:rPr lang="nl-NL" dirty="0"/>
              <a:t>Naast de ander gaan staan.</a:t>
            </a:r>
          </a:p>
          <a:p>
            <a:pPr marL="0" indent="0">
              <a:buNone/>
            </a:pPr>
            <a:endParaRPr lang="nl-NL" dirty="0"/>
          </a:p>
        </p:txBody>
      </p:sp>
      <p:sp>
        <p:nvSpPr>
          <p:cNvPr id="4" name="Tijdelijke aanduiding voor inhoud 3"/>
          <p:cNvSpPr>
            <a:spLocks noGrp="1"/>
          </p:cNvSpPr>
          <p:nvPr>
            <p:ph sz="half" idx="2"/>
          </p:nvPr>
        </p:nvSpPr>
        <p:spPr>
          <a:xfrm>
            <a:off x="6744930" y="2126222"/>
            <a:ext cx="5201264" cy="3777622"/>
          </a:xfrm>
        </p:spPr>
        <p:txBody>
          <a:bodyPr>
            <a:normAutofit lnSpcReduction="10000"/>
          </a:bodyPr>
          <a:lstStyle/>
          <a:p>
            <a:pPr marL="0" indent="0">
              <a:buNone/>
            </a:pPr>
            <a:r>
              <a:rPr lang="en-US" b="1" i="1" dirty="0">
                <a:solidFill>
                  <a:srgbClr val="C00000"/>
                </a:solidFill>
              </a:rPr>
              <a:t>Deep Listening</a:t>
            </a:r>
          </a:p>
          <a:p>
            <a:pPr marL="0" indent="0">
              <a:buNone/>
            </a:pPr>
            <a:r>
              <a:rPr lang="en-US" b="1" i="1" dirty="0">
                <a:solidFill>
                  <a:srgbClr val="C00000"/>
                </a:solidFill>
              </a:rPr>
              <a:t>“Loving Kindness”   </a:t>
            </a:r>
            <a:r>
              <a:rPr lang="en-US" b="1" i="1" dirty="0" err="1">
                <a:solidFill>
                  <a:srgbClr val="C00000"/>
                </a:solidFill>
              </a:rPr>
              <a:t>Goedertierenheid</a:t>
            </a:r>
            <a:endParaRPr lang="nl-NL" b="1" dirty="0">
              <a:solidFill>
                <a:srgbClr val="C00000"/>
              </a:solidFill>
            </a:endParaRPr>
          </a:p>
          <a:p>
            <a:pPr marL="0" indent="0">
              <a:buNone/>
            </a:pPr>
            <a:r>
              <a:rPr lang="en-US" b="1" i="1" dirty="0">
                <a:solidFill>
                  <a:srgbClr val="C00000"/>
                </a:solidFill>
              </a:rPr>
              <a:t>“Compassion”         </a:t>
            </a:r>
            <a:r>
              <a:rPr lang="en-US" b="1" i="1" dirty="0" err="1">
                <a:solidFill>
                  <a:srgbClr val="C00000"/>
                </a:solidFill>
              </a:rPr>
              <a:t>Mededogen</a:t>
            </a:r>
            <a:endParaRPr lang="nl-NL" b="1" dirty="0">
              <a:solidFill>
                <a:srgbClr val="C00000"/>
              </a:solidFill>
            </a:endParaRPr>
          </a:p>
          <a:p>
            <a:pPr marL="0" indent="0">
              <a:buNone/>
            </a:pPr>
            <a:r>
              <a:rPr lang="en-US" b="1" i="1" dirty="0">
                <a:solidFill>
                  <a:srgbClr val="C00000"/>
                </a:solidFill>
              </a:rPr>
              <a:t>“Sympathetic Joy”  </a:t>
            </a:r>
            <a:r>
              <a:rPr lang="en-US" b="1" i="1" dirty="0" err="1">
                <a:solidFill>
                  <a:srgbClr val="C00000"/>
                </a:solidFill>
              </a:rPr>
              <a:t>Sympathieke</a:t>
            </a:r>
            <a:r>
              <a:rPr lang="en-US" b="1" i="1" dirty="0">
                <a:solidFill>
                  <a:srgbClr val="C00000"/>
                </a:solidFill>
              </a:rPr>
              <a:t> </a:t>
            </a:r>
            <a:r>
              <a:rPr lang="en-US" b="1" i="1" dirty="0" err="1">
                <a:solidFill>
                  <a:srgbClr val="C00000"/>
                </a:solidFill>
              </a:rPr>
              <a:t>vreugde</a:t>
            </a:r>
            <a:endParaRPr lang="nl-NL" b="1" dirty="0">
              <a:solidFill>
                <a:srgbClr val="C00000"/>
              </a:solidFill>
            </a:endParaRPr>
          </a:p>
          <a:p>
            <a:pPr marL="0" indent="0">
              <a:buNone/>
            </a:pPr>
            <a:r>
              <a:rPr lang="en-US" b="1" i="1" dirty="0">
                <a:solidFill>
                  <a:srgbClr val="C00000"/>
                </a:solidFill>
              </a:rPr>
              <a:t> “Equanimity”           </a:t>
            </a:r>
            <a:r>
              <a:rPr lang="en-US" b="1" i="1" dirty="0" err="1">
                <a:solidFill>
                  <a:srgbClr val="C00000"/>
                </a:solidFill>
              </a:rPr>
              <a:t>Gelijkmoedigheid</a:t>
            </a:r>
            <a:endParaRPr lang="nl-NL" b="1" dirty="0">
              <a:solidFill>
                <a:srgbClr val="C00000"/>
              </a:solidFill>
            </a:endParaRPr>
          </a:p>
          <a:p>
            <a:pPr marL="0" indent="0">
              <a:buNone/>
            </a:pPr>
            <a:endParaRPr lang="en-US" i="1" dirty="0"/>
          </a:p>
          <a:p>
            <a:pPr marL="0" indent="0">
              <a:buNone/>
            </a:pPr>
            <a:r>
              <a:rPr lang="en-US" i="1" dirty="0"/>
              <a:t> The four </a:t>
            </a:r>
            <a:r>
              <a:rPr lang="en-US" i="1" dirty="0" err="1"/>
              <a:t>immeasurables</a:t>
            </a:r>
            <a:endParaRPr lang="nl-NL" dirty="0"/>
          </a:p>
          <a:p>
            <a:pPr marL="0" indent="0">
              <a:buNone/>
            </a:pPr>
            <a:r>
              <a:rPr lang="nl-NL" dirty="0">
                <a:solidFill>
                  <a:schemeClr val="tx1"/>
                </a:solidFill>
              </a:rPr>
              <a:t>Luisteren in het hier en nu; met liefde en compassie, gelijkmoedig en zonder oordeel.</a:t>
            </a:r>
          </a:p>
        </p:txBody>
      </p:sp>
    </p:spTree>
    <p:extLst>
      <p:ext uri="{BB962C8B-B14F-4D97-AF65-F5344CB8AC3E}">
        <p14:creationId xmlns:p14="http://schemas.microsoft.com/office/powerpoint/2010/main" val="1955485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solidFill>
                  <a:srgbClr val="C00000"/>
                </a:solidFill>
              </a:rPr>
              <a:t>Dus essentieel om:</a:t>
            </a:r>
          </a:p>
        </p:txBody>
      </p:sp>
      <p:sp>
        <p:nvSpPr>
          <p:cNvPr id="3" name="Tijdelijke aanduiding voor inhoud 2"/>
          <p:cNvSpPr>
            <a:spLocks noGrp="1"/>
          </p:cNvSpPr>
          <p:nvPr>
            <p:ph idx="1"/>
          </p:nvPr>
        </p:nvSpPr>
        <p:spPr/>
        <p:txBody>
          <a:bodyPr/>
          <a:lstStyle/>
          <a:p>
            <a:pPr lvl="0"/>
            <a:r>
              <a:rPr lang="nl-NL" sz="2400" dirty="0"/>
              <a:t>Eigen kwaliteiten en weerstanden te ontdekken bij het bespreken van emoties (van de patiënt en van jezelf) rond de begeleiding van een patiënt en zijn naasten in de laatste levensfase</a:t>
            </a:r>
          </a:p>
          <a:p>
            <a:pPr marL="0" lvl="0" indent="0">
              <a:buNone/>
            </a:pPr>
            <a:r>
              <a:rPr lang="nl-NL" sz="2400" dirty="0">
                <a:solidFill>
                  <a:srgbClr val="C00000"/>
                </a:solidFill>
              </a:rPr>
              <a:t>Bedenk er eens een paar?</a:t>
            </a:r>
          </a:p>
          <a:p>
            <a:pPr lvl="0"/>
            <a:r>
              <a:rPr lang="nl-NL" sz="2400" dirty="0"/>
              <a:t>Woorden vinden/ handvatten krijgen om deze emoties bespreekbaar te maken.</a:t>
            </a:r>
          </a:p>
          <a:p>
            <a:endParaRPr lang="nl-NL" dirty="0"/>
          </a:p>
        </p:txBody>
      </p:sp>
    </p:spTree>
    <p:extLst>
      <p:ext uri="{BB962C8B-B14F-4D97-AF65-F5344CB8AC3E}">
        <p14:creationId xmlns:p14="http://schemas.microsoft.com/office/powerpoint/2010/main" val="3825797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864" y="0"/>
            <a:ext cx="8854745" cy="6858000"/>
          </a:xfrm>
          <a:prstGeom prst="rect">
            <a:avLst/>
          </a:prstGeom>
        </p:spPr>
      </p:pic>
    </p:spTree>
    <p:extLst>
      <p:ext uri="{BB962C8B-B14F-4D97-AF65-F5344CB8AC3E}">
        <p14:creationId xmlns:p14="http://schemas.microsoft.com/office/powerpoint/2010/main" val="980204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err="1">
                <a:solidFill>
                  <a:srgbClr val="C00000"/>
                </a:solidFill>
              </a:rPr>
              <a:t>Mindmappen</a:t>
            </a:r>
            <a:endParaRPr lang="nl-NL" dirty="0">
              <a:solidFill>
                <a:srgbClr val="C00000"/>
              </a:solidFill>
            </a:endParaRPr>
          </a:p>
        </p:txBody>
      </p:sp>
      <p:sp>
        <p:nvSpPr>
          <p:cNvPr id="3" name="Tijdelijke aanduiding voor inhoud 2"/>
          <p:cNvSpPr>
            <a:spLocks noGrp="1"/>
          </p:cNvSpPr>
          <p:nvPr>
            <p:ph idx="1"/>
          </p:nvPr>
        </p:nvSpPr>
        <p:spPr/>
        <p:txBody>
          <a:bodyPr>
            <a:normAutofit/>
          </a:bodyPr>
          <a:lstStyle/>
          <a:p>
            <a:pPr marL="0" indent="0">
              <a:buNone/>
            </a:pPr>
            <a:r>
              <a:rPr lang="nl-NL" sz="2400" dirty="0"/>
              <a:t>Helder krijgen: </a:t>
            </a:r>
          </a:p>
          <a:p>
            <a:r>
              <a:rPr lang="nl-NL" sz="2400" dirty="0"/>
              <a:t>waar loop ik tegen aan </a:t>
            </a:r>
          </a:p>
          <a:p>
            <a:r>
              <a:rPr lang="nl-NL" sz="2400" dirty="0"/>
              <a:t>wat wil ik oefenen, zo concreet mogelijk</a:t>
            </a:r>
          </a:p>
          <a:p>
            <a:endParaRPr lang="nl-NL" sz="2400" dirty="0"/>
          </a:p>
          <a:p>
            <a:pPr marL="0" indent="0">
              <a:buNone/>
            </a:pPr>
            <a:r>
              <a:rPr lang="nl-NL" sz="2400" dirty="0"/>
              <a:t>(casus: situatieschets)</a:t>
            </a:r>
          </a:p>
        </p:txBody>
      </p:sp>
    </p:spTree>
    <p:extLst>
      <p:ext uri="{BB962C8B-B14F-4D97-AF65-F5344CB8AC3E}">
        <p14:creationId xmlns:p14="http://schemas.microsoft.com/office/powerpoint/2010/main" val="662464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89212" y="2767874"/>
            <a:ext cx="8915399" cy="1468800"/>
          </a:xfrm>
        </p:spPr>
        <p:txBody>
          <a:bodyPr/>
          <a:lstStyle/>
          <a:p>
            <a:r>
              <a:rPr lang="nl-NL" dirty="0">
                <a:solidFill>
                  <a:srgbClr val="C00000"/>
                </a:solidFill>
              </a:rPr>
              <a:t>Naar de praktijk:</a:t>
            </a:r>
            <a:br>
              <a:rPr lang="nl-NL" dirty="0">
                <a:solidFill>
                  <a:srgbClr val="C00000"/>
                </a:solidFill>
              </a:rPr>
            </a:br>
            <a:r>
              <a:rPr lang="nl-NL" dirty="0">
                <a:solidFill>
                  <a:srgbClr val="C00000"/>
                </a:solidFill>
              </a:rPr>
              <a:t>Schokbrekers in de communicatie</a:t>
            </a:r>
          </a:p>
        </p:txBody>
      </p:sp>
      <p:sp>
        <p:nvSpPr>
          <p:cNvPr id="3" name="Tijdelijke aanduiding voor tekst 2"/>
          <p:cNvSpPr>
            <a:spLocks noGrp="1"/>
          </p:cNvSpPr>
          <p:nvPr>
            <p:ph type="body" idx="1"/>
          </p:nvPr>
        </p:nvSpPr>
        <p:spPr>
          <a:xfrm>
            <a:off x="2589212" y="4220593"/>
            <a:ext cx="8915399" cy="860400"/>
          </a:xfrm>
        </p:spPr>
        <p:txBody>
          <a:bodyPr>
            <a:normAutofit/>
          </a:bodyPr>
          <a:lstStyle/>
          <a:p>
            <a:r>
              <a:rPr lang="nl-NL" sz="2400" dirty="0"/>
              <a:t>Christien de Jong, artikel</a:t>
            </a:r>
          </a:p>
        </p:txBody>
      </p:sp>
    </p:spTree>
    <p:extLst>
      <p:ext uri="{BB962C8B-B14F-4D97-AF65-F5344CB8AC3E}">
        <p14:creationId xmlns:p14="http://schemas.microsoft.com/office/powerpoint/2010/main" val="2630413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a:t>
            </a:r>
          </a:p>
        </p:txBody>
      </p:sp>
      <p:sp>
        <p:nvSpPr>
          <p:cNvPr id="3" name="Tijdelijke aanduiding voor inhoud 2"/>
          <p:cNvSpPr>
            <a:spLocks noGrp="1"/>
          </p:cNvSpPr>
          <p:nvPr>
            <p:ph idx="1"/>
          </p:nvPr>
        </p:nvSpPr>
        <p:spPr>
          <a:xfrm>
            <a:off x="2589212" y="2146041"/>
            <a:ext cx="8915400" cy="3914469"/>
          </a:xfrm>
        </p:spPr>
        <p:txBody>
          <a:bodyPr/>
          <a:lstStyle/>
          <a:p>
            <a:r>
              <a:rPr lang="nl-NL" sz="2800" dirty="0"/>
              <a:t>Wat roept de reactie van mevrouw P bij je op?</a:t>
            </a:r>
          </a:p>
          <a:p>
            <a:r>
              <a:rPr lang="nl-NL" sz="2800" dirty="0"/>
              <a:t>Wat wil je bespreken?</a:t>
            </a:r>
          </a:p>
          <a:p>
            <a:r>
              <a:rPr lang="nl-NL" sz="2800" dirty="0"/>
              <a:t>Wat wordt je eerste zin?</a:t>
            </a:r>
          </a:p>
          <a:p>
            <a:endParaRPr lang="nl-NL" sz="2800" dirty="0"/>
          </a:p>
          <a:p>
            <a:r>
              <a:rPr lang="nl-NL" sz="2800" dirty="0"/>
              <a:t>oefenen</a:t>
            </a:r>
          </a:p>
          <a:p>
            <a:endParaRPr lang="nl-NL" dirty="0"/>
          </a:p>
        </p:txBody>
      </p:sp>
    </p:spTree>
    <p:extLst>
      <p:ext uri="{BB962C8B-B14F-4D97-AF65-F5344CB8AC3E}">
        <p14:creationId xmlns:p14="http://schemas.microsoft.com/office/powerpoint/2010/main" val="2051946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5563" y="646177"/>
            <a:ext cx="7543800" cy="1431925"/>
          </a:xfrm>
        </p:spPr>
        <p:txBody>
          <a:bodyPr/>
          <a:lstStyle/>
          <a:p>
            <a:pPr>
              <a:defRPr/>
            </a:pPr>
            <a:r>
              <a:rPr lang="en-US" dirty="0" err="1">
                <a:solidFill>
                  <a:srgbClr val="C00000"/>
                </a:solidFill>
              </a:rPr>
              <a:t>Fasen</a:t>
            </a:r>
            <a:r>
              <a:rPr lang="en-US" dirty="0">
                <a:solidFill>
                  <a:srgbClr val="C00000"/>
                </a:solidFill>
              </a:rPr>
              <a:t> in het </a:t>
            </a:r>
            <a:r>
              <a:rPr lang="en-US" dirty="0" err="1">
                <a:solidFill>
                  <a:srgbClr val="C00000"/>
                </a:solidFill>
              </a:rPr>
              <a:t>ziekteproces</a:t>
            </a:r>
            <a:r>
              <a:rPr lang="en-US" dirty="0">
                <a:solidFill>
                  <a:srgbClr val="FFCC00"/>
                </a:solidFill>
              </a:rPr>
              <a:t/>
            </a:r>
            <a:br>
              <a:rPr lang="en-US" dirty="0">
                <a:solidFill>
                  <a:srgbClr val="FFCC00"/>
                </a:solidFill>
              </a:rPr>
            </a:br>
            <a:r>
              <a:rPr lang="en-US" dirty="0">
                <a:solidFill>
                  <a:srgbClr val="FFCC00"/>
                </a:solidFill>
              </a:rPr>
              <a:t>                             </a:t>
            </a:r>
            <a:r>
              <a:rPr lang="en-US" sz="2400" dirty="0" err="1">
                <a:solidFill>
                  <a:srgbClr val="FFCC00"/>
                </a:solidFill>
              </a:rPr>
              <a:t>Christien</a:t>
            </a:r>
            <a:r>
              <a:rPr lang="en-US" sz="2400" dirty="0">
                <a:solidFill>
                  <a:srgbClr val="FFCC00"/>
                </a:solidFill>
              </a:rPr>
              <a:t> de </a:t>
            </a:r>
            <a:r>
              <a:rPr lang="en-US" sz="2400" dirty="0" err="1">
                <a:solidFill>
                  <a:srgbClr val="FFCC00"/>
                </a:solidFill>
              </a:rPr>
              <a:t>Jong</a:t>
            </a:r>
            <a:endParaRPr lang="nl-NL" sz="2400" dirty="0">
              <a:solidFill>
                <a:srgbClr val="FFCC00"/>
              </a:solidFill>
            </a:endParaRPr>
          </a:p>
        </p:txBody>
      </p:sp>
      <p:graphicFrame>
        <p:nvGraphicFramePr>
          <p:cNvPr id="5" name="Tijdelijke aanduiding voor inhoud 4"/>
          <p:cNvGraphicFramePr>
            <a:graphicFrameLocks noGrp="1"/>
          </p:cNvGraphicFramePr>
          <p:nvPr>
            <p:ph idx="1"/>
          </p:nvPr>
        </p:nvGraphicFramePr>
        <p:xfrm>
          <a:off x="2590800" y="1981200"/>
          <a:ext cx="7543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5759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defRPr/>
            </a:pPr>
            <a:r>
              <a:rPr lang="en-US" dirty="0">
                <a:solidFill>
                  <a:srgbClr val="C00000"/>
                </a:solidFill>
              </a:rPr>
              <a:t> </a:t>
            </a:r>
            <a:r>
              <a:rPr lang="en-US" dirty="0" err="1">
                <a:solidFill>
                  <a:srgbClr val="C00000"/>
                </a:solidFill>
              </a:rPr>
              <a:t>Juist</a:t>
            </a:r>
            <a:r>
              <a:rPr lang="en-US" dirty="0">
                <a:solidFill>
                  <a:srgbClr val="C00000"/>
                </a:solidFill>
              </a:rPr>
              <a:t> </a:t>
            </a:r>
            <a:r>
              <a:rPr lang="en-US" dirty="0" err="1">
                <a:solidFill>
                  <a:srgbClr val="C00000"/>
                </a:solidFill>
              </a:rPr>
              <a:t>rond</a:t>
            </a:r>
            <a:r>
              <a:rPr lang="en-US" dirty="0">
                <a:solidFill>
                  <a:srgbClr val="C00000"/>
                </a:solidFill>
              </a:rPr>
              <a:t> de </a:t>
            </a:r>
            <a:r>
              <a:rPr lang="en-US" dirty="0" err="1">
                <a:solidFill>
                  <a:srgbClr val="C00000"/>
                </a:solidFill>
              </a:rPr>
              <a:t>overgangen</a:t>
            </a:r>
            <a:r>
              <a:rPr lang="en-US" dirty="0">
                <a:solidFill>
                  <a:srgbClr val="C00000"/>
                </a:solidFill>
              </a:rPr>
              <a:t> in het </a:t>
            </a:r>
            <a:r>
              <a:rPr lang="en-US" dirty="0" err="1">
                <a:solidFill>
                  <a:srgbClr val="C00000"/>
                </a:solidFill>
              </a:rPr>
              <a:t>ziekteproces</a:t>
            </a:r>
            <a:r>
              <a:rPr lang="en-US" dirty="0">
                <a:solidFill>
                  <a:srgbClr val="C00000"/>
                </a:solidFill>
              </a:rPr>
              <a:t> </a:t>
            </a:r>
            <a:r>
              <a:rPr lang="en-US" dirty="0" err="1">
                <a:solidFill>
                  <a:srgbClr val="C00000"/>
                </a:solidFill>
              </a:rPr>
              <a:t>ontstaat</a:t>
            </a:r>
            <a:r>
              <a:rPr lang="en-US" dirty="0">
                <a:solidFill>
                  <a:srgbClr val="C00000"/>
                </a:solidFill>
              </a:rPr>
              <a:t> </a:t>
            </a:r>
            <a:r>
              <a:rPr lang="en-US" dirty="0" err="1">
                <a:solidFill>
                  <a:srgbClr val="C00000"/>
                </a:solidFill>
              </a:rPr>
              <a:t>veel</a:t>
            </a:r>
            <a:r>
              <a:rPr lang="en-US" dirty="0">
                <a:solidFill>
                  <a:srgbClr val="C00000"/>
                </a:solidFill>
              </a:rPr>
              <a:t> </a:t>
            </a:r>
            <a:r>
              <a:rPr lang="en-US" dirty="0" err="1">
                <a:solidFill>
                  <a:srgbClr val="C00000"/>
                </a:solidFill>
              </a:rPr>
              <a:t>emotie</a:t>
            </a:r>
            <a:r>
              <a:rPr lang="en-US" dirty="0">
                <a:solidFill>
                  <a:srgbClr val="C00000"/>
                </a:solidFill>
              </a:rPr>
              <a:t>: “</a:t>
            </a:r>
            <a:r>
              <a:rPr lang="en-US" dirty="0" err="1">
                <a:solidFill>
                  <a:srgbClr val="C00000"/>
                </a:solidFill>
              </a:rPr>
              <a:t>slecht</a:t>
            </a:r>
            <a:r>
              <a:rPr lang="en-US" dirty="0">
                <a:solidFill>
                  <a:srgbClr val="C00000"/>
                </a:solidFill>
              </a:rPr>
              <a:t> </a:t>
            </a:r>
            <a:r>
              <a:rPr lang="en-US" dirty="0" err="1">
                <a:solidFill>
                  <a:srgbClr val="C00000"/>
                </a:solidFill>
              </a:rPr>
              <a:t>nieuws</a:t>
            </a:r>
            <a:r>
              <a:rPr lang="en-US" dirty="0">
                <a:solidFill>
                  <a:srgbClr val="C00000"/>
                </a:solidFill>
              </a:rPr>
              <a:t>”</a:t>
            </a:r>
            <a:endParaRPr lang="nl-NL" dirty="0">
              <a:solidFill>
                <a:srgbClr val="C00000"/>
              </a:solidFill>
            </a:endParaRPr>
          </a:p>
        </p:txBody>
      </p:sp>
      <p:graphicFrame>
        <p:nvGraphicFramePr>
          <p:cNvPr id="5" name="Tijdelijke aanduiding voor inhoud 4"/>
          <p:cNvGraphicFramePr>
            <a:graphicFrameLocks noGrp="1"/>
          </p:cNvGraphicFramePr>
          <p:nvPr>
            <p:ph idx="1"/>
          </p:nvPr>
        </p:nvGraphicFramePr>
        <p:xfrm>
          <a:off x="2590800" y="1981200"/>
          <a:ext cx="75438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484" name="Ovaal 5"/>
          <p:cNvSpPr>
            <a:spLocks noChangeArrowheads="1"/>
          </p:cNvSpPr>
          <p:nvPr/>
        </p:nvSpPr>
        <p:spPr bwMode="auto">
          <a:xfrm>
            <a:off x="3881439" y="3500438"/>
            <a:ext cx="642937" cy="120015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algn="ctr" eaLnBrk="0" fontAlgn="base" hangingPunct="0">
              <a:spcBef>
                <a:spcPct val="0"/>
              </a:spcBef>
              <a:spcAft>
                <a:spcPct val="0"/>
              </a:spcAft>
              <a:defRPr>
                <a:solidFill>
                  <a:schemeClr val="tx1"/>
                </a:solidFill>
                <a:latin typeface="Tahoma" pitchFamily="34" charset="0"/>
                <a:cs typeface="Arial" charset="0"/>
              </a:defRPr>
            </a:lvl6pPr>
            <a:lvl7pPr marL="2971800" indent="-228600" algn="ctr" eaLnBrk="0" fontAlgn="base" hangingPunct="0">
              <a:spcBef>
                <a:spcPct val="0"/>
              </a:spcBef>
              <a:spcAft>
                <a:spcPct val="0"/>
              </a:spcAft>
              <a:defRPr>
                <a:solidFill>
                  <a:schemeClr val="tx1"/>
                </a:solidFill>
                <a:latin typeface="Tahoma" pitchFamily="34" charset="0"/>
                <a:cs typeface="Arial" charset="0"/>
              </a:defRPr>
            </a:lvl7pPr>
            <a:lvl8pPr marL="3429000" indent="-228600" algn="ctr" eaLnBrk="0" fontAlgn="base" hangingPunct="0">
              <a:spcBef>
                <a:spcPct val="0"/>
              </a:spcBef>
              <a:spcAft>
                <a:spcPct val="0"/>
              </a:spcAft>
              <a:defRPr>
                <a:solidFill>
                  <a:schemeClr val="tx1"/>
                </a:solidFill>
                <a:latin typeface="Tahoma" pitchFamily="34" charset="0"/>
                <a:cs typeface="Arial" charset="0"/>
              </a:defRPr>
            </a:lvl8pPr>
            <a:lvl9pPr marL="3886200" indent="-228600" algn="ctr" eaLnBrk="0" fontAlgn="base" hangingPunct="0">
              <a:spcBef>
                <a:spcPct val="0"/>
              </a:spcBef>
              <a:spcAft>
                <a:spcPct val="0"/>
              </a:spcAft>
              <a:defRPr>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altLang="nl-NL"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20485" name="Ovaal 6"/>
          <p:cNvSpPr>
            <a:spLocks noChangeArrowheads="1"/>
          </p:cNvSpPr>
          <p:nvPr/>
        </p:nvSpPr>
        <p:spPr bwMode="auto">
          <a:xfrm>
            <a:off x="6738939" y="3514725"/>
            <a:ext cx="642937" cy="120015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algn="ctr" eaLnBrk="0" fontAlgn="base" hangingPunct="0">
              <a:spcBef>
                <a:spcPct val="0"/>
              </a:spcBef>
              <a:spcAft>
                <a:spcPct val="0"/>
              </a:spcAft>
              <a:defRPr>
                <a:solidFill>
                  <a:schemeClr val="tx1"/>
                </a:solidFill>
                <a:latin typeface="Tahoma" pitchFamily="34" charset="0"/>
                <a:cs typeface="Arial" charset="0"/>
              </a:defRPr>
            </a:lvl6pPr>
            <a:lvl7pPr marL="2971800" indent="-228600" algn="ctr" eaLnBrk="0" fontAlgn="base" hangingPunct="0">
              <a:spcBef>
                <a:spcPct val="0"/>
              </a:spcBef>
              <a:spcAft>
                <a:spcPct val="0"/>
              </a:spcAft>
              <a:defRPr>
                <a:solidFill>
                  <a:schemeClr val="tx1"/>
                </a:solidFill>
                <a:latin typeface="Tahoma" pitchFamily="34" charset="0"/>
                <a:cs typeface="Arial" charset="0"/>
              </a:defRPr>
            </a:lvl7pPr>
            <a:lvl8pPr marL="3429000" indent="-228600" algn="ctr" eaLnBrk="0" fontAlgn="base" hangingPunct="0">
              <a:spcBef>
                <a:spcPct val="0"/>
              </a:spcBef>
              <a:spcAft>
                <a:spcPct val="0"/>
              </a:spcAft>
              <a:defRPr>
                <a:solidFill>
                  <a:schemeClr val="tx1"/>
                </a:solidFill>
                <a:latin typeface="Tahoma" pitchFamily="34" charset="0"/>
                <a:cs typeface="Arial" charset="0"/>
              </a:defRPr>
            </a:lvl8pPr>
            <a:lvl9pPr marL="3886200" indent="-228600" algn="ctr" eaLnBrk="0" fontAlgn="base" hangingPunct="0">
              <a:spcBef>
                <a:spcPct val="0"/>
              </a:spcBef>
              <a:spcAft>
                <a:spcPct val="0"/>
              </a:spcAft>
              <a:defRPr>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altLang="nl-NL"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20486" name="Ovaal 7"/>
          <p:cNvSpPr>
            <a:spLocks noChangeArrowheads="1"/>
          </p:cNvSpPr>
          <p:nvPr/>
        </p:nvSpPr>
        <p:spPr bwMode="auto">
          <a:xfrm>
            <a:off x="5310189" y="3514725"/>
            <a:ext cx="642937" cy="120015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algn="ctr" eaLnBrk="0" fontAlgn="base" hangingPunct="0">
              <a:spcBef>
                <a:spcPct val="0"/>
              </a:spcBef>
              <a:spcAft>
                <a:spcPct val="0"/>
              </a:spcAft>
              <a:defRPr>
                <a:solidFill>
                  <a:schemeClr val="tx1"/>
                </a:solidFill>
                <a:latin typeface="Tahoma" pitchFamily="34" charset="0"/>
                <a:cs typeface="Arial" charset="0"/>
              </a:defRPr>
            </a:lvl6pPr>
            <a:lvl7pPr marL="2971800" indent="-228600" algn="ctr" eaLnBrk="0" fontAlgn="base" hangingPunct="0">
              <a:spcBef>
                <a:spcPct val="0"/>
              </a:spcBef>
              <a:spcAft>
                <a:spcPct val="0"/>
              </a:spcAft>
              <a:defRPr>
                <a:solidFill>
                  <a:schemeClr val="tx1"/>
                </a:solidFill>
                <a:latin typeface="Tahoma" pitchFamily="34" charset="0"/>
                <a:cs typeface="Arial" charset="0"/>
              </a:defRPr>
            </a:lvl7pPr>
            <a:lvl8pPr marL="3429000" indent="-228600" algn="ctr" eaLnBrk="0" fontAlgn="base" hangingPunct="0">
              <a:spcBef>
                <a:spcPct val="0"/>
              </a:spcBef>
              <a:spcAft>
                <a:spcPct val="0"/>
              </a:spcAft>
              <a:defRPr>
                <a:solidFill>
                  <a:schemeClr val="tx1"/>
                </a:solidFill>
                <a:latin typeface="Tahoma" pitchFamily="34" charset="0"/>
                <a:cs typeface="Arial" charset="0"/>
              </a:defRPr>
            </a:lvl8pPr>
            <a:lvl9pPr marL="3886200" indent="-228600" algn="ctr" eaLnBrk="0" fontAlgn="base" hangingPunct="0">
              <a:spcBef>
                <a:spcPct val="0"/>
              </a:spcBef>
              <a:spcAft>
                <a:spcPct val="0"/>
              </a:spcAft>
              <a:defRPr>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altLang="nl-NL"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20487" name="Ovaal 8"/>
          <p:cNvSpPr>
            <a:spLocks noChangeArrowheads="1"/>
          </p:cNvSpPr>
          <p:nvPr/>
        </p:nvSpPr>
        <p:spPr bwMode="auto">
          <a:xfrm>
            <a:off x="8167689" y="3514725"/>
            <a:ext cx="642937" cy="120015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algn="ctr" eaLnBrk="0" fontAlgn="base" hangingPunct="0">
              <a:spcBef>
                <a:spcPct val="0"/>
              </a:spcBef>
              <a:spcAft>
                <a:spcPct val="0"/>
              </a:spcAft>
              <a:defRPr>
                <a:solidFill>
                  <a:schemeClr val="tx1"/>
                </a:solidFill>
                <a:latin typeface="Tahoma" pitchFamily="34" charset="0"/>
                <a:cs typeface="Arial" charset="0"/>
              </a:defRPr>
            </a:lvl6pPr>
            <a:lvl7pPr marL="2971800" indent="-228600" algn="ctr" eaLnBrk="0" fontAlgn="base" hangingPunct="0">
              <a:spcBef>
                <a:spcPct val="0"/>
              </a:spcBef>
              <a:spcAft>
                <a:spcPct val="0"/>
              </a:spcAft>
              <a:defRPr>
                <a:solidFill>
                  <a:schemeClr val="tx1"/>
                </a:solidFill>
                <a:latin typeface="Tahoma" pitchFamily="34" charset="0"/>
                <a:cs typeface="Arial" charset="0"/>
              </a:defRPr>
            </a:lvl7pPr>
            <a:lvl8pPr marL="3429000" indent="-228600" algn="ctr" eaLnBrk="0" fontAlgn="base" hangingPunct="0">
              <a:spcBef>
                <a:spcPct val="0"/>
              </a:spcBef>
              <a:spcAft>
                <a:spcPct val="0"/>
              </a:spcAft>
              <a:defRPr>
                <a:solidFill>
                  <a:schemeClr val="tx1"/>
                </a:solidFill>
                <a:latin typeface="Tahoma" pitchFamily="34" charset="0"/>
                <a:cs typeface="Arial" charset="0"/>
              </a:defRPr>
            </a:lvl8pPr>
            <a:lvl9pPr marL="3886200" indent="-228600" algn="ctr" eaLnBrk="0" fontAlgn="base" hangingPunct="0">
              <a:spcBef>
                <a:spcPct val="0"/>
              </a:spcBef>
              <a:spcAft>
                <a:spcPct val="0"/>
              </a:spcAft>
              <a:defRPr>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altLang="nl-NL"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Tree>
    <p:extLst>
      <p:ext uri="{BB962C8B-B14F-4D97-AF65-F5344CB8AC3E}">
        <p14:creationId xmlns:p14="http://schemas.microsoft.com/office/powerpoint/2010/main" val="1515991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2689" y="547394"/>
            <a:ext cx="7786687" cy="1431925"/>
          </a:xfrm>
        </p:spPr>
        <p:txBody>
          <a:bodyPr/>
          <a:lstStyle/>
          <a:p>
            <a:pPr>
              <a:defRPr/>
            </a:pPr>
            <a:r>
              <a:rPr lang="en-US" sz="4000" dirty="0">
                <a:solidFill>
                  <a:srgbClr val="C00000"/>
                </a:solidFill>
              </a:rPr>
              <a:t>Distress (= </a:t>
            </a:r>
            <a:r>
              <a:rPr lang="en-US" sz="4000" dirty="0" err="1">
                <a:solidFill>
                  <a:srgbClr val="C00000"/>
                </a:solidFill>
              </a:rPr>
              <a:t>hoog</a:t>
            </a:r>
            <a:r>
              <a:rPr lang="en-US" sz="4000" dirty="0">
                <a:solidFill>
                  <a:srgbClr val="C00000"/>
                </a:solidFill>
              </a:rPr>
              <a:t> in de </a:t>
            </a:r>
            <a:r>
              <a:rPr lang="en-US" sz="4000" dirty="0" err="1">
                <a:solidFill>
                  <a:srgbClr val="C00000"/>
                </a:solidFill>
              </a:rPr>
              <a:t>emotie</a:t>
            </a:r>
            <a:r>
              <a:rPr lang="en-US" sz="4000" dirty="0">
                <a:solidFill>
                  <a:srgbClr val="C00000"/>
                </a:solidFill>
              </a:rPr>
              <a:t>) in de </a:t>
            </a:r>
            <a:r>
              <a:rPr lang="en-US" sz="4000" dirty="0" err="1">
                <a:solidFill>
                  <a:srgbClr val="C00000"/>
                </a:solidFill>
              </a:rPr>
              <a:t>palliatieve</a:t>
            </a:r>
            <a:r>
              <a:rPr lang="en-US" sz="4000" dirty="0">
                <a:solidFill>
                  <a:srgbClr val="C00000"/>
                </a:solidFill>
              </a:rPr>
              <a:t> </a:t>
            </a:r>
            <a:r>
              <a:rPr lang="en-US" sz="4000" dirty="0" err="1">
                <a:solidFill>
                  <a:srgbClr val="C00000"/>
                </a:solidFill>
              </a:rPr>
              <a:t>fase</a:t>
            </a:r>
            <a:endParaRPr lang="nl-NL" sz="4000" dirty="0">
              <a:solidFill>
                <a:srgbClr val="C00000"/>
              </a:solidFill>
            </a:endParaRPr>
          </a:p>
        </p:txBody>
      </p:sp>
      <p:sp>
        <p:nvSpPr>
          <p:cNvPr id="3" name="Tijdelijke aanduiding voor inhoud 2"/>
          <p:cNvSpPr>
            <a:spLocks noGrp="1"/>
          </p:cNvSpPr>
          <p:nvPr>
            <p:ph idx="1"/>
          </p:nvPr>
        </p:nvSpPr>
        <p:spPr>
          <a:xfrm>
            <a:off x="2590800" y="2176706"/>
            <a:ext cx="7543800" cy="4114800"/>
          </a:xfrm>
        </p:spPr>
        <p:txBody>
          <a:bodyPr>
            <a:normAutofit lnSpcReduction="10000"/>
          </a:bodyPr>
          <a:lstStyle/>
          <a:p>
            <a:pPr>
              <a:defRPr/>
            </a:pPr>
            <a:r>
              <a:rPr lang="en-US" sz="2400" dirty="0" err="1"/>
              <a:t>Lichamelijke</a:t>
            </a:r>
            <a:r>
              <a:rPr lang="en-US" sz="2400" dirty="0"/>
              <a:t> </a:t>
            </a:r>
            <a:r>
              <a:rPr lang="en-US" sz="2400" dirty="0" err="1"/>
              <a:t>symptomen</a:t>
            </a:r>
            <a:r>
              <a:rPr lang="en-US" sz="2400" dirty="0"/>
              <a:t> (</a:t>
            </a:r>
            <a:r>
              <a:rPr lang="en-US" sz="2400" dirty="0" err="1"/>
              <a:t>w.o</a:t>
            </a:r>
            <a:r>
              <a:rPr lang="en-US" sz="2400" dirty="0"/>
              <a:t>. </a:t>
            </a:r>
            <a:r>
              <a:rPr lang="en-US" sz="2400" dirty="0" err="1"/>
              <a:t>pijn</a:t>
            </a:r>
            <a:r>
              <a:rPr lang="en-US" sz="2400" dirty="0"/>
              <a:t>, </a:t>
            </a:r>
            <a:r>
              <a:rPr lang="en-US" sz="2400" dirty="0" err="1"/>
              <a:t>benauwdheid</a:t>
            </a:r>
            <a:r>
              <a:rPr lang="en-US" sz="2400" dirty="0"/>
              <a:t>, </a:t>
            </a:r>
            <a:r>
              <a:rPr lang="en-US" sz="2400" dirty="0" err="1"/>
              <a:t>moeheid</a:t>
            </a:r>
            <a:r>
              <a:rPr lang="en-US" sz="2400" dirty="0"/>
              <a:t>, malaise)</a:t>
            </a:r>
          </a:p>
          <a:p>
            <a:pPr>
              <a:defRPr/>
            </a:pPr>
            <a:r>
              <a:rPr lang="en-US" sz="2400" dirty="0" err="1"/>
              <a:t>Cognitieve</a:t>
            </a:r>
            <a:r>
              <a:rPr lang="en-US" sz="2400" dirty="0"/>
              <a:t> </a:t>
            </a:r>
            <a:r>
              <a:rPr lang="en-US" sz="2400" dirty="0" err="1"/>
              <a:t>functiestoornissen</a:t>
            </a:r>
            <a:r>
              <a:rPr lang="en-US" sz="2400" dirty="0"/>
              <a:t> (</a:t>
            </a:r>
            <a:r>
              <a:rPr lang="en-US" sz="2400" dirty="0" err="1"/>
              <a:t>denken</a:t>
            </a:r>
            <a:r>
              <a:rPr lang="en-US" sz="2400" dirty="0"/>
              <a:t>, </a:t>
            </a:r>
            <a:r>
              <a:rPr lang="en-US" sz="2400" dirty="0" err="1"/>
              <a:t>geheugen</a:t>
            </a:r>
            <a:r>
              <a:rPr lang="en-US" sz="2400" dirty="0"/>
              <a:t>, </a:t>
            </a:r>
            <a:r>
              <a:rPr lang="en-US" sz="2400" dirty="0" err="1"/>
              <a:t>plannen</a:t>
            </a:r>
            <a:r>
              <a:rPr lang="en-US" sz="2400" dirty="0"/>
              <a:t>, </a:t>
            </a:r>
            <a:r>
              <a:rPr lang="en-US" sz="2400" dirty="0" err="1"/>
              <a:t>overzien</a:t>
            </a:r>
            <a:r>
              <a:rPr lang="en-US" sz="2400" dirty="0"/>
              <a:t> </a:t>
            </a:r>
            <a:r>
              <a:rPr lang="en-US" sz="2400" dirty="0" err="1"/>
              <a:t>e.d.</a:t>
            </a:r>
            <a:r>
              <a:rPr lang="en-US" sz="2400" dirty="0"/>
              <a:t>) </a:t>
            </a:r>
          </a:p>
          <a:p>
            <a:pPr marL="0" indent="0">
              <a:buNone/>
              <a:defRPr/>
            </a:pPr>
            <a:r>
              <a:rPr lang="en-US" dirty="0"/>
              <a:t>(het </a:t>
            </a:r>
            <a:r>
              <a:rPr lang="en-US" dirty="0" err="1"/>
              <a:t>limbische</a:t>
            </a:r>
            <a:r>
              <a:rPr lang="en-US" dirty="0"/>
              <a:t> </a:t>
            </a:r>
            <a:r>
              <a:rPr lang="en-US" dirty="0" err="1"/>
              <a:t>systeem</a:t>
            </a:r>
            <a:r>
              <a:rPr lang="en-US" dirty="0"/>
              <a:t> </a:t>
            </a:r>
            <a:r>
              <a:rPr lang="en-US" dirty="0" err="1"/>
              <a:t>neemt</a:t>
            </a:r>
            <a:r>
              <a:rPr lang="en-US" dirty="0"/>
              <a:t> het over)</a:t>
            </a:r>
          </a:p>
          <a:p>
            <a:pPr>
              <a:defRPr/>
            </a:pPr>
            <a:r>
              <a:rPr lang="en-US" sz="2400" dirty="0" err="1"/>
              <a:t>Somberheid</a:t>
            </a:r>
            <a:endParaRPr lang="en-US" sz="2400" dirty="0"/>
          </a:p>
          <a:p>
            <a:pPr>
              <a:defRPr/>
            </a:pPr>
            <a:r>
              <a:rPr lang="en-US" sz="2400" dirty="0"/>
              <a:t>Angst</a:t>
            </a:r>
          </a:p>
          <a:p>
            <a:pPr>
              <a:defRPr/>
            </a:pPr>
            <a:r>
              <a:rPr lang="en-US" sz="2400" dirty="0" err="1"/>
              <a:t>Verstoorde</a:t>
            </a:r>
            <a:r>
              <a:rPr lang="en-US" sz="2400" dirty="0"/>
              <a:t> </a:t>
            </a:r>
            <a:r>
              <a:rPr lang="en-US" sz="2400" dirty="0" err="1"/>
              <a:t>relaties</a:t>
            </a:r>
            <a:r>
              <a:rPr lang="en-US" sz="2400" dirty="0"/>
              <a:t>     in </a:t>
            </a:r>
            <a:r>
              <a:rPr lang="en-US" sz="2400" dirty="0" err="1"/>
              <a:t>eigen</a:t>
            </a:r>
            <a:r>
              <a:rPr lang="en-US" sz="2400" dirty="0"/>
              <a:t> </a:t>
            </a:r>
            <a:r>
              <a:rPr lang="en-US" sz="2400" dirty="0" err="1"/>
              <a:t>steunsysteem</a:t>
            </a:r>
            <a:endParaRPr lang="en-US" sz="2400" dirty="0"/>
          </a:p>
          <a:p>
            <a:pPr>
              <a:buFont typeface="Wingdings" panose="05000000000000000000" pitchFamily="2" charset="2"/>
              <a:buNone/>
              <a:defRPr/>
            </a:pPr>
            <a:r>
              <a:rPr lang="en-US" sz="2400" dirty="0"/>
              <a:t>                                            met </a:t>
            </a:r>
            <a:r>
              <a:rPr lang="en-US" sz="2400" dirty="0" err="1"/>
              <a:t>hulpverleners</a:t>
            </a:r>
            <a:endParaRPr lang="en-US" sz="2400" dirty="0"/>
          </a:p>
          <a:p>
            <a:pPr>
              <a:buFont typeface="Wingdings" panose="05000000000000000000" pitchFamily="2" charset="2"/>
              <a:buNone/>
              <a:defRPr/>
            </a:pPr>
            <a:r>
              <a:rPr lang="en-US" dirty="0"/>
              <a:t>  </a:t>
            </a:r>
            <a:endParaRPr lang="nl-NL" dirty="0"/>
          </a:p>
        </p:txBody>
      </p:sp>
    </p:spTree>
    <p:extLst>
      <p:ext uri="{BB962C8B-B14F-4D97-AF65-F5344CB8AC3E}">
        <p14:creationId xmlns:p14="http://schemas.microsoft.com/office/powerpoint/2010/main" val="300425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589213" y="2355187"/>
            <a:ext cx="8915399" cy="2262781"/>
          </a:xfrm>
        </p:spPr>
        <p:txBody>
          <a:bodyPr>
            <a:normAutofit fontScale="90000"/>
          </a:bodyPr>
          <a:lstStyle/>
          <a:p>
            <a:pPr algn="ctr"/>
            <a:r>
              <a:rPr lang="nl-NL" dirty="0"/>
              <a:t>De kunst van het bespreekbaar maken van  Levenseinde vragen</a:t>
            </a:r>
            <a:br>
              <a:rPr lang="nl-NL" dirty="0"/>
            </a:br>
            <a:endParaRPr lang="nl-NL" dirty="0"/>
          </a:p>
        </p:txBody>
      </p:sp>
      <p:sp>
        <p:nvSpPr>
          <p:cNvPr id="3" name="Ondertitel 2"/>
          <p:cNvSpPr>
            <a:spLocks noGrp="1"/>
          </p:cNvSpPr>
          <p:nvPr>
            <p:ph type="subTitle" idx="1"/>
          </p:nvPr>
        </p:nvSpPr>
        <p:spPr/>
        <p:txBody>
          <a:bodyPr/>
          <a:lstStyle/>
          <a:p>
            <a:r>
              <a:rPr lang="nl-NL" sz="2800" dirty="0"/>
              <a:t>     De weerbarstige praktijk van de stervensfase</a:t>
            </a:r>
          </a:p>
          <a:p>
            <a:r>
              <a:rPr lang="nl-NL" dirty="0"/>
              <a:t>                                                                                     </a:t>
            </a:r>
          </a:p>
        </p:txBody>
      </p:sp>
    </p:spTree>
    <p:extLst>
      <p:ext uri="{BB962C8B-B14F-4D97-AF65-F5344CB8AC3E}">
        <p14:creationId xmlns:p14="http://schemas.microsoft.com/office/powerpoint/2010/main" val="1256551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5563" y="646177"/>
            <a:ext cx="7543800" cy="1431925"/>
          </a:xfrm>
        </p:spPr>
        <p:txBody>
          <a:bodyPr/>
          <a:lstStyle/>
          <a:p>
            <a:pPr>
              <a:defRPr/>
            </a:pPr>
            <a:r>
              <a:rPr lang="en-US" dirty="0">
                <a:solidFill>
                  <a:srgbClr val="FFCC00"/>
                </a:solidFill>
              </a:rPr>
              <a:t>           </a:t>
            </a:r>
            <a:r>
              <a:rPr lang="en-US" dirty="0">
                <a:solidFill>
                  <a:srgbClr val="C00000"/>
                </a:solidFill>
              </a:rPr>
              <a:t>Hoop en </a:t>
            </a:r>
            <a:r>
              <a:rPr lang="en-US" dirty="0" err="1">
                <a:solidFill>
                  <a:srgbClr val="C00000"/>
                </a:solidFill>
              </a:rPr>
              <a:t>vrees</a:t>
            </a:r>
            <a:r>
              <a:rPr lang="en-US" dirty="0">
                <a:solidFill>
                  <a:srgbClr val="FFCC00"/>
                </a:solidFill>
              </a:rPr>
              <a:t/>
            </a:r>
            <a:br>
              <a:rPr lang="en-US" dirty="0">
                <a:solidFill>
                  <a:srgbClr val="FFCC00"/>
                </a:solidFill>
              </a:rPr>
            </a:br>
            <a:r>
              <a:rPr lang="en-US" dirty="0">
                <a:solidFill>
                  <a:srgbClr val="FFCC00"/>
                </a:solidFill>
              </a:rPr>
              <a:t>                      </a:t>
            </a:r>
            <a:r>
              <a:rPr lang="en-US" sz="2400" dirty="0" err="1">
                <a:solidFill>
                  <a:srgbClr val="FFCC00"/>
                </a:solidFill>
              </a:rPr>
              <a:t>Christien</a:t>
            </a:r>
            <a:r>
              <a:rPr lang="en-US" sz="2400" dirty="0">
                <a:solidFill>
                  <a:srgbClr val="FFCC00"/>
                </a:solidFill>
              </a:rPr>
              <a:t> de Jong</a:t>
            </a:r>
            <a:endParaRPr lang="nl-NL" sz="2400" dirty="0">
              <a:solidFill>
                <a:srgbClr val="FFCC00"/>
              </a:solidFill>
            </a:endParaRPr>
          </a:p>
        </p:txBody>
      </p:sp>
      <p:graphicFrame>
        <p:nvGraphicFramePr>
          <p:cNvPr id="5" name="Tijdelijke aanduiding voor inhoud 4"/>
          <p:cNvGraphicFramePr>
            <a:graphicFrameLocks noGrp="1"/>
          </p:cNvGraphicFramePr>
          <p:nvPr>
            <p:ph idx="1"/>
          </p:nvPr>
        </p:nvGraphicFramePr>
        <p:xfrm>
          <a:off x="2524100" y="1928802"/>
          <a:ext cx="7543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32" name="Vrije vorm 6"/>
          <p:cNvSpPr>
            <a:spLocks/>
          </p:cNvSpPr>
          <p:nvPr/>
        </p:nvSpPr>
        <p:spPr bwMode="auto">
          <a:xfrm>
            <a:off x="2584450" y="2425701"/>
            <a:ext cx="7385050" cy="3319463"/>
          </a:xfrm>
          <a:custGeom>
            <a:avLst/>
            <a:gdLst>
              <a:gd name="T0" fmla="*/ 0 w 7385878"/>
              <a:gd name="T1" fmla="*/ 1232225 h 3319669"/>
              <a:gd name="T2" fmla="*/ 384184 w 7385878"/>
              <a:gd name="T3" fmla="*/ 357743 h 3319669"/>
              <a:gd name="T4" fmla="*/ 887599 w 7385878"/>
              <a:gd name="T5" fmla="*/ 2649943 h 3319669"/>
              <a:gd name="T6" fmla="*/ 1377765 w 7385878"/>
              <a:gd name="T7" fmla="*/ 264995 h 3319669"/>
              <a:gd name="T8" fmla="*/ 1907675 w 7385878"/>
              <a:gd name="T9" fmla="*/ 2716190 h 3319669"/>
              <a:gd name="T10" fmla="*/ 2344848 w 7385878"/>
              <a:gd name="T11" fmla="*/ 185497 h 3319669"/>
              <a:gd name="T12" fmla="*/ 2940993 w 7385878"/>
              <a:gd name="T13" fmla="*/ 2755942 h 3319669"/>
              <a:gd name="T14" fmla="*/ 3351673 w 7385878"/>
              <a:gd name="T15" fmla="*/ 251743 h 3319669"/>
              <a:gd name="T16" fmla="*/ 3974315 w 7385878"/>
              <a:gd name="T17" fmla="*/ 2848688 h 3319669"/>
              <a:gd name="T18" fmla="*/ 4332008 w 7385878"/>
              <a:gd name="T19" fmla="*/ 211996 h 3319669"/>
              <a:gd name="T20" fmla="*/ 5060627 w 7385878"/>
              <a:gd name="T21" fmla="*/ 2848688 h 3319669"/>
              <a:gd name="T22" fmla="*/ 5431565 w 7385878"/>
              <a:gd name="T23" fmla="*/ 145747 h 3319669"/>
              <a:gd name="T24" fmla="*/ 6027710 w 7385878"/>
              <a:gd name="T25" fmla="*/ 2941436 h 3319669"/>
              <a:gd name="T26" fmla="*/ 6319162 w 7385878"/>
              <a:gd name="T27" fmla="*/ 13249 h 3319669"/>
              <a:gd name="T28" fmla="*/ 6915307 w 7385878"/>
              <a:gd name="T29" fmla="*/ 3020936 h 3319669"/>
              <a:gd name="T30" fmla="*/ 7312742 w 7385878"/>
              <a:gd name="T31" fmla="*/ 1801963 h 3319669"/>
              <a:gd name="T32" fmla="*/ 7339235 w 7385878"/>
              <a:gd name="T33" fmla="*/ 1695964 h 3319669"/>
              <a:gd name="T34" fmla="*/ 7352486 w 7385878"/>
              <a:gd name="T35" fmla="*/ 1695964 h 3319669"/>
              <a:gd name="T36" fmla="*/ 7325993 w 7385878"/>
              <a:gd name="T37" fmla="*/ 1695964 h 3319669"/>
              <a:gd name="T38" fmla="*/ 7339235 w 7385878"/>
              <a:gd name="T39" fmla="*/ 1682715 h 3319669"/>
              <a:gd name="T40" fmla="*/ 7352486 w 7385878"/>
              <a:gd name="T41" fmla="*/ 1695964 h 3319669"/>
              <a:gd name="T42" fmla="*/ 7312742 w 7385878"/>
              <a:gd name="T43" fmla="*/ 1669466 h 3319669"/>
              <a:gd name="T44" fmla="*/ 7325993 w 7385878"/>
              <a:gd name="T45" fmla="*/ 1682715 h 3319669"/>
              <a:gd name="T46" fmla="*/ 7339235 w 7385878"/>
              <a:gd name="T47" fmla="*/ 1669466 h 3319669"/>
              <a:gd name="T48" fmla="*/ 7352486 w 7385878"/>
              <a:gd name="T49" fmla="*/ 1695964 h 3319669"/>
              <a:gd name="T50" fmla="*/ 7352486 w 7385878"/>
              <a:gd name="T51" fmla="*/ 1682715 h 3319669"/>
              <a:gd name="T52" fmla="*/ 7312742 w 7385878"/>
              <a:gd name="T53" fmla="*/ 1682715 h 3319669"/>
              <a:gd name="T54" fmla="*/ 7259752 w 7385878"/>
              <a:gd name="T55" fmla="*/ 1682715 h 3319669"/>
              <a:gd name="T56" fmla="*/ 7325993 w 7385878"/>
              <a:gd name="T57" fmla="*/ 1682715 h 3319669"/>
              <a:gd name="T58" fmla="*/ 7325993 w 7385878"/>
              <a:gd name="T59" fmla="*/ 1682715 h 3319669"/>
              <a:gd name="T60" fmla="*/ 7325993 w 7385878"/>
              <a:gd name="T61" fmla="*/ 1709213 h 33196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85878"/>
              <a:gd name="T94" fmla="*/ 0 h 3319669"/>
              <a:gd name="T95" fmla="*/ 7385878 w 7385878"/>
              <a:gd name="T96" fmla="*/ 3319669 h 331966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85878" h="3319669">
                <a:moveTo>
                  <a:pt x="0" y="1232452"/>
                </a:moveTo>
                <a:cubicBezTo>
                  <a:pt x="118165" y="676965"/>
                  <a:pt x="236330" y="121479"/>
                  <a:pt x="384313" y="357809"/>
                </a:cubicBezTo>
                <a:cubicBezTo>
                  <a:pt x="532296" y="594139"/>
                  <a:pt x="722244" y="2665896"/>
                  <a:pt x="887896" y="2650435"/>
                </a:cubicBezTo>
                <a:cubicBezTo>
                  <a:pt x="1053548" y="2634974"/>
                  <a:pt x="1208157" y="254000"/>
                  <a:pt x="1378226" y="265043"/>
                </a:cubicBezTo>
                <a:cubicBezTo>
                  <a:pt x="1548295" y="276086"/>
                  <a:pt x="1747078" y="2729947"/>
                  <a:pt x="1908313" y="2716695"/>
                </a:cubicBezTo>
                <a:cubicBezTo>
                  <a:pt x="2069548" y="2703443"/>
                  <a:pt x="2173357" y="178904"/>
                  <a:pt x="2345635" y="185530"/>
                </a:cubicBezTo>
                <a:cubicBezTo>
                  <a:pt x="2517913" y="192156"/>
                  <a:pt x="2774122" y="2745409"/>
                  <a:pt x="2941983" y="2756452"/>
                </a:cubicBezTo>
                <a:cubicBezTo>
                  <a:pt x="3109844" y="2767496"/>
                  <a:pt x="3180522" y="236330"/>
                  <a:pt x="3352800" y="251791"/>
                </a:cubicBezTo>
                <a:cubicBezTo>
                  <a:pt x="3525078" y="267252"/>
                  <a:pt x="3812209" y="2855843"/>
                  <a:pt x="3975652" y="2849217"/>
                </a:cubicBezTo>
                <a:cubicBezTo>
                  <a:pt x="4139096" y="2842591"/>
                  <a:pt x="4152348" y="212035"/>
                  <a:pt x="4333461" y="212035"/>
                </a:cubicBezTo>
                <a:cubicBezTo>
                  <a:pt x="4514574" y="212035"/>
                  <a:pt x="4879008" y="2860261"/>
                  <a:pt x="5062330" y="2849217"/>
                </a:cubicBezTo>
                <a:cubicBezTo>
                  <a:pt x="5245652" y="2838173"/>
                  <a:pt x="5272156" y="130313"/>
                  <a:pt x="5433391" y="145774"/>
                </a:cubicBezTo>
                <a:cubicBezTo>
                  <a:pt x="5594626" y="161235"/>
                  <a:pt x="5881756" y="2964069"/>
                  <a:pt x="6029739" y="2941982"/>
                </a:cubicBezTo>
                <a:cubicBezTo>
                  <a:pt x="6177722" y="2919895"/>
                  <a:pt x="6173304" y="0"/>
                  <a:pt x="6321287" y="13252"/>
                </a:cubicBezTo>
                <a:cubicBezTo>
                  <a:pt x="6469270" y="26504"/>
                  <a:pt x="6751983" y="2723321"/>
                  <a:pt x="6917635" y="3021495"/>
                </a:cubicBezTo>
                <a:cubicBezTo>
                  <a:pt x="7083287" y="3319669"/>
                  <a:pt x="7244522" y="2023164"/>
                  <a:pt x="7315200" y="1802295"/>
                </a:cubicBezTo>
                <a:cubicBezTo>
                  <a:pt x="7385878" y="1581426"/>
                  <a:pt x="7335078" y="1713948"/>
                  <a:pt x="7341704" y="1696278"/>
                </a:cubicBezTo>
                <a:cubicBezTo>
                  <a:pt x="7348330" y="1678609"/>
                  <a:pt x="7354956" y="1696278"/>
                  <a:pt x="7354956" y="1696278"/>
                </a:cubicBezTo>
                <a:cubicBezTo>
                  <a:pt x="7352747" y="1696278"/>
                  <a:pt x="7330661" y="1698487"/>
                  <a:pt x="7328452" y="1696278"/>
                </a:cubicBezTo>
                <a:cubicBezTo>
                  <a:pt x="7326243" y="1694069"/>
                  <a:pt x="7337287" y="1683026"/>
                  <a:pt x="7341704" y="1683026"/>
                </a:cubicBezTo>
                <a:cubicBezTo>
                  <a:pt x="7346121" y="1683026"/>
                  <a:pt x="7359373" y="1698487"/>
                  <a:pt x="7354956" y="1696278"/>
                </a:cubicBezTo>
                <a:cubicBezTo>
                  <a:pt x="7350539" y="1694069"/>
                  <a:pt x="7319617" y="1671983"/>
                  <a:pt x="7315200" y="1669774"/>
                </a:cubicBezTo>
                <a:cubicBezTo>
                  <a:pt x="7310783" y="1667565"/>
                  <a:pt x="7324035" y="1683026"/>
                  <a:pt x="7328452" y="1683026"/>
                </a:cubicBezTo>
                <a:cubicBezTo>
                  <a:pt x="7332869" y="1683026"/>
                  <a:pt x="7337287" y="1667565"/>
                  <a:pt x="7341704" y="1669774"/>
                </a:cubicBezTo>
                <a:cubicBezTo>
                  <a:pt x="7346121" y="1671983"/>
                  <a:pt x="7352747" y="1694069"/>
                  <a:pt x="7354956" y="1696278"/>
                </a:cubicBezTo>
                <a:cubicBezTo>
                  <a:pt x="7357165" y="1698487"/>
                  <a:pt x="7361582" y="1685235"/>
                  <a:pt x="7354956" y="1683026"/>
                </a:cubicBezTo>
                <a:cubicBezTo>
                  <a:pt x="7348330" y="1680817"/>
                  <a:pt x="7315200" y="1683026"/>
                  <a:pt x="7315200" y="1683026"/>
                </a:cubicBezTo>
                <a:lnTo>
                  <a:pt x="7262191" y="1683026"/>
                </a:lnTo>
                <a:lnTo>
                  <a:pt x="7328452" y="1683026"/>
                </a:lnTo>
                <a:lnTo>
                  <a:pt x="7328452" y="1709530"/>
                </a:lnTo>
              </a:path>
            </a:pathLst>
          </a:cu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entury Gothic" panose="020B0502020202020204"/>
              <a:ea typeface="+mn-ea"/>
              <a:cs typeface="Arial" charset="0"/>
            </a:endParaRPr>
          </a:p>
        </p:txBody>
      </p:sp>
    </p:spTree>
    <p:extLst>
      <p:ext uri="{BB962C8B-B14F-4D97-AF65-F5344CB8AC3E}">
        <p14:creationId xmlns:p14="http://schemas.microsoft.com/office/powerpoint/2010/main" val="3559599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0800" y="1853060"/>
            <a:ext cx="7543800" cy="1431925"/>
          </a:xfrm>
        </p:spPr>
        <p:txBody>
          <a:bodyPr/>
          <a:lstStyle/>
          <a:p>
            <a:pPr algn="ctr"/>
            <a:r>
              <a:rPr lang="nl-NL" sz="4800" dirty="0">
                <a:solidFill>
                  <a:srgbClr val="C00000"/>
                </a:solidFill>
              </a:rPr>
              <a:t>“Emotionele achtbaan”</a:t>
            </a:r>
          </a:p>
        </p:txBody>
      </p:sp>
      <p:sp>
        <p:nvSpPr>
          <p:cNvPr id="3" name="Tijdelijke aanduiding voor inhoud 2"/>
          <p:cNvSpPr>
            <a:spLocks noGrp="1"/>
          </p:cNvSpPr>
          <p:nvPr>
            <p:ph idx="1"/>
          </p:nvPr>
        </p:nvSpPr>
        <p:spPr>
          <a:xfrm>
            <a:off x="2590800" y="4221088"/>
            <a:ext cx="7543800" cy="1874912"/>
          </a:xfrm>
        </p:spPr>
        <p:txBody>
          <a:bodyPr/>
          <a:lstStyle/>
          <a:p>
            <a:pPr marL="0" indent="0">
              <a:buNone/>
            </a:pPr>
            <a:r>
              <a:rPr lang="nl-NL" dirty="0"/>
              <a:t>         </a:t>
            </a:r>
            <a:r>
              <a:rPr lang="nl-NL" sz="2400" dirty="0"/>
              <a:t>Tijd krijgen om alles op een rijtje te kunnen zetten en om eigen beslissingen te nemen.</a:t>
            </a:r>
          </a:p>
        </p:txBody>
      </p:sp>
    </p:spTree>
    <p:extLst>
      <p:ext uri="{BB962C8B-B14F-4D97-AF65-F5344CB8AC3E}">
        <p14:creationId xmlns:p14="http://schemas.microsoft.com/office/powerpoint/2010/main" val="1313546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2925" y="530802"/>
            <a:ext cx="8911687" cy="1280890"/>
          </a:xfrm>
        </p:spPr>
        <p:txBody>
          <a:bodyPr>
            <a:normAutofit fontScale="90000"/>
          </a:bodyPr>
          <a:lstStyle/>
          <a:p>
            <a:r>
              <a:rPr lang="nl-NL" sz="3100" dirty="0">
                <a:solidFill>
                  <a:srgbClr val="C00000"/>
                </a:solidFill>
              </a:rPr>
              <a:t>Hoe kan je als huisarts adequaat in contact komen met emotioneel ontregelde patiënten?</a:t>
            </a:r>
            <a:r>
              <a:rPr lang="nl-NL" dirty="0"/>
              <a:t/>
            </a:r>
            <a:br>
              <a:rPr lang="nl-NL" dirty="0"/>
            </a:br>
            <a:endParaRPr lang="nl-NL" dirty="0"/>
          </a:p>
        </p:txBody>
      </p:sp>
      <p:sp>
        <p:nvSpPr>
          <p:cNvPr id="3" name="Tijdelijke aanduiding voor inhoud 2"/>
          <p:cNvSpPr>
            <a:spLocks noGrp="1"/>
          </p:cNvSpPr>
          <p:nvPr>
            <p:ph idx="1"/>
          </p:nvPr>
        </p:nvSpPr>
        <p:spPr>
          <a:xfrm>
            <a:off x="2589212" y="2394854"/>
            <a:ext cx="8915400" cy="3777622"/>
          </a:xfrm>
        </p:spPr>
        <p:txBody>
          <a:bodyPr/>
          <a:lstStyle/>
          <a:p>
            <a:pPr marL="0" indent="0">
              <a:buNone/>
            </a:pPr>
            <a:r>
              <a:rPr lang="nl-NL" sz="2400" dirty="0"/>
              <a:t>Twee perspectieven zijn zinvol als achtergrond te gebruiken: </a:t>
            </a:r>
          </a:p>
          <a:p>
            <a:pPr marL="0" indent="0">
              <a:buNone/>
            </a:pPr>
            <a:r>
              <a:rPr lang="nl-NL" sz="2400" b="1" dirty="0">
                <a:solidFill>
                  <a:srgbClr val="C00000"/>
                </a:solidFill>
              </a:rPr>
              <a:t>de hechtingstheorie </a:t>
            </a:r>
            <a:r>
              <a:rPr lang="nl-NL" sz="2400" b="1" dirty="0"/>
              <a:t>en </a:t>
            </a:r>
          </a:p>
          <a:p>
            <a:pPr marL="0" indent="0">
              <a:buNone/>
            </a:pPr>
            <a:r>
              <a:rPr lang="nl-NL" sz="2400" b="1" dirty="0"/>
              <a:t>het </a:t>
            </a:r>
            <a:r>
              <a:rPr lang="nl-NL" sz="2400" b="1" dirty="0" err="1">
                <a:solidFill>
                  <a:srgbClr val="C00000"/>
                </a:solidFill>
              </a:rPr>
              <a:t>Window</a:t>
            </a:r>
            <a:r>
              <a:rPr lang="nl-NL" sz="2400" b="1" dirty="0">
                <a:solidFill>
                  <a:srgbClr val="C00000"/>
                </a:solidFill>
              </a:rPr>
              <a:t> of </a:t>
            </a:r>
            <a:r>
              <a:rPr lang="nl-NL" sz="2400" b="1" dirty="0" err="1">
                <a:solidFill>
                  <a:srgbClr val="C00000"/>
                </a:solidFill>
              </a:rPr>
              <a:t>Tolerance</a:t>
            </a:r>
            <a:r>
              <a:rPr lang="nl-NL" sz="2400" b="1" dirty="0">
                <a:solidFill>
                  <a:srgbClr val="C00000"/>
                </a:solidFill>
              </a:rPr>
              <a:t>.</a:t>
            </a:r>
            <a:endParaRPr lang="nl-NL" sz="2400" dirty="0">
              <a:solidFill>
                <a:srgbClr val="C00000"/>
              </a:solidFill>
            </a:endParaRPr>
          </a:p>
          <a:p>
            <a:pPr marL="0" indent="0">
              <a:buNone/>
            </a:pPr>
            <a:endParaRPr lang="nl-NL" dirty="0"/>
          </a:p>
          <a:p>
            <a:pPr marL="0" indent="0">
              <a:buNone/>
            </a:pPr>
            <a:endParaRPr lang="nl-NL" dirty="0"/>
          </a:p>
        </p:txBody>
      </p:sp>
    </p:spTree>
    <p:extLst>
      <p:ext uri="{BB962C8B-B14F-4D97-AF65-F5344CB8AC3E}">
        <p14:creationId xmlns:p14="http://schemas.microsoft.com/office/powerpoint/2010/main" val="960733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C00000"/>
                </a:solidFill>
              </a:rPr>
              <a:t>De hechtingstheorie</a:t>
            </a:r>
            <a:endParaRPr lang="nl-NL" dirty="0"/>
          </a:p>
        </p:txBody>
      </p:sp>
      <p:sp>
        <p:nvSpPr>
          <p:cNvPr id="3" name="Tijdelijke aanduiding voor inhoud 2"/>
          <p:cNvSpPr>
            <a:spLocks noGrp="1"/>
          </p:cNvSpPr>
          <p:nvPr>
            <p:ph idx="1"/>
          </p:nvPr>
        </p:nvSpPr>
        <p:spPr/>
        <p:txBody>
          <a:bodyPr>
            <a:normAutofit/>
          </a:bodyPr>
          <a:lstStyle/>
          <a:p>
            <a:pPr marL="0" indent="0">
              <a:buNone/>
            </a:pPr>
            <a:r>
              <a:rPr lang="nl-NL" sz="2400" dirty="0"/>
              <a:t>Veilige hechting versus onveilige hechting.</a:t>
            </a:r>
          </a:p>
          <a:p>
            <a:pPr marL="0" indent="0">
              <a:buNone/>
            </a:pPr>
            <a:endParaRPr lang="nl-NL" sz="2400" dirty="0"/>
          </a:p>
          <a:p>
            <a:pPr marL="0" indent="0">
              <a:buNone/>
            </a:pPr>
            <a:r>
              <a:rPr lang="nl-NL" sz="2400" dirty="0"/>
              <a:t>Het vangnet van verbindingen met belangrijke anderen zo mogelijk versterken en zo nodig herstellen.</a:t>
            </a:r>
          </a:p>
        </p:txBody>
      </p:sp>
    </p:spTree>
    <p:extLst>
      <p:ext uri="{BB962C8B-B14F-4D97-AF65-F5344CB8AC3E}">
        <p14:creationId xmlns:p14="http://schemas.microsoft.com/office/powerpoint/2010/main" val="3362480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ill-Face-Experiment_-Dr-Edward-Troni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5255" y="250689"/>
            <a:ext cx="8663600" cy="6444000"/>
          </a:xfrm>
          <a:prstGeom prst="rect">
            <a:avLst/>
          </a:prstGeom>
        </p:spPr>
      </p:pic>
    </p:spTree>
    <p:extLst>
      <p:ext uri="{BB962C8B-B14F-4D97-AF65-F5344CB8AC3E}">
        <p14:creationId xmlns:p14="http://schemas.microsoft.com/office/powerpoint/2010/main" val="1186498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solidFill>
                  <a:srgbClr val="C00000"/>
                </a:solidFill>
              </a:rPr>
              <a:t>Window</a:t>
            </a:r>
            <a:r>
              <a:rPr lang="nl-NL" dirty="0">
                <a:solidFill>
                  <a:srgbClr val="C00000"/>
                </a:solidFill>
              </a:rPr>
              <a:t> of </a:t>
            </a:r>
            <a:r>
              <a:rPr lang="nl-NL" dirty="0" err="1">
                <a:solidFill>
                  <a:srgbClr val="C00000"/>
                </a:solidFill>
              </a:rPr>
              <a:t>Tolerance</a:t>
            </a:r>
            <a:r>
              <a:rPr lang="nl-NL" dirty="0"/>
              <a:t/>
            </a:r>
            <a:br>
              <a:rPr lang="nl-NL" dirty="0"/>
            </a:br>
            <a:endParaRPr lang="nl-NL" dirty="0"/>
          </a:p>
        </p:txBody>
      </p:sp>
      <p:pic>
        <p:nvPicPr>
          <p:cNvPr id="4" name="Tijdelijke aanduiding voor inhoud 3"/>
          <p:cNvPicPr>
            <a:picLocks noGrp="1" noChangeAspect="1"/>
          </p:cNvPicPr>
          <p:nvPr>
            <p:ph idx="1"/>
          </p:nvPr>
        </p:nvPicPr>
        <p:blipFill>
          <a:blip r:embed="rId2"/>
          <a:stretch>
            <a:fillRect/>
          </a:stretch>
        </p:blipFill>
        <p:spPr>
          <a:xfrm>
            <a:off x="2108716" y="1418253"/>
            <a:ext cx="8116911" cy="5094514"/>
          </a:xfrm>
          <a:prstGeom prst="rect">
            <a:avLst/>
          </a:prstGeom>
        </p:spPr>
      </p:pic>
    </p:spTree>
    <p:extLst>
      <p:ext uri="{BB962C8B-B14F-4D97-AF65-F5344CB8AC3E}">
        <p14:creationId xmlns:p14="http://schemas.microsoft.com/office/powerpoint/2010/main" val="2337891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latin typeface="+mn-lt"/>
              </a:rPr>
              <a:t>Emotionele overflow</a:t>
            </a:r>
          </a:p>
        </p:txBody>
      </p:sp>
      <p:sp>
        <p:nvSpPr>
          <p:cNvPr id="3" name="Tijdelijke aanduiding voor inhoud 2"/>
          <p:cNvSpPr>
            <a:spLocks noGrp="1"/>
          </p:cNvSpPr>
          <p:nvPr>
            <p:ph sz="half" idx="1"/>
          </p:nvPr>
        </p:nvSpPr>
        <p:spPr>
          <a:xfrm>
            <a:off x="1231641" y="1600201"/>
            <a:ext cx="4788159" cy="4525963"/>
          </a:xfrm>
          <a:solidFill>
            <a:srgbClr val="FF0000"/>
          </a:solidFill>
        </p:spPr>
        <p:txBody>
          <a:bodyPr>
            <a:normAutofit/>
          </a:bodyPr>
          <a:lstStyle/>
          <a:p>
            <a:r>
              <a:rPr lang="nl-NL" sz="2400" dirty="0"/>
              <a:t>Irrationeel</a:t>
            </a:r>
          </a:p>
          <a:p>
            <a:r>
              <a:rPr lang="nl-NL" sz="2400" dirty="0"/>
              <a:t>Het moet NU!</a:t>
            </a:r>
          </a:p>
          <a:p>
            <a:r>
              <a:rPr lang="nl-NL" sz="2400" dirty="0"/>
              <a:t>Of- of denken</a:t>
            </a:r>
          </a:p>
          <a:p>
            <a:r>
              <a:rPr lang="nl-NL" sz="2400" dirty="0"/>
              <a:t>Doe of verlam modus</a:t>
            </a:r>
          </a:p>
          <a:p>
            <a:r>
              <a:rPr lang="nl-NL" sz="2400" dirty="0"/>
              <a:t>De ander is bedreiging,</a:t>
            </a:r>
          </a:p>
          <a:p>
            <a:r>
              <a:rPr lang="nl-NL" sz="2400" dirty="0"/>
              <a:t>geen bondgenoot</a:t>
            </a:r>
          </a:p>
          <a:p>
            <a:r>
              <a:rPr lang="nl-NL" sz="2400" dirty="0"/>
              <a:t>Zelfbeeld is kwetsbaar of negatief</a:t>
            </a:r>
          </a:p>
        </p:txBody>
      </p:sp>
      <p:sp>
        <p:nvSpPr>
          <p:cNvPr id="4" name="Tijdelijke aanduiding voor inhoud 3"/>
          <p:cNvSpPr>
            <a:spLocks noGrp="1"/>
          </p:cNvSpPr>
          <p:nvPr>
            <p:ph sz="half" idx="2"/>
          </p:nvPr>
        </p:nvSpPr>
        <p:spPr>
          <a:xfrm>
            <a:off x="6568057" y="1600200"/>
            <a:ext cx="4388296" cy="4525963"/>
          </a:xfrm>
          <a:solidFill>
            <a:srgbClr val="92D050"/>
          </a:solidFill>
        </p:spPr>
        <p:txBody>
          <a:bodyPr>
            <a:normAutofit/>
          </a:bodyPr>
          <a:lstStyle/>
          <a:p>
            <a:pPr>
              <a:buFont typeface="Wingdings" panose="05000000000000000000" pitchFamily="2" charset="2"/>
              <a:buChar char="Ø"/>
            </a:pPr>
            <a:r>
              <a:rPr lang="nl-NL" sz="2400" dirty="0"/>
              <a:t>Rationeel</a:t>
            </a:r>
          </a:p>
          <a:p>
            <a:pPr>
              <a:buFont typeface="Wingdings" panose="05000000000000000000" pitchFamily="2" charset="2"/>
              <a:buChar char="Ø"/>
            </a:pPr>
            <a:r>
              <a:rPr lang="nl-NL" sz="2400" dirty="0"/>
              <a:t>Lange termijn denken</a:t>
            </a:r>
          </a:p>
          <a:p>
            <a:pPr>
              <a:buFont typeface="Wingdings" panose="05000000000000000000" pitchFamily="2" charset="2"/>
              <a:buChar char="Ø"/>
            </a:pPr>
            <a:r>
              <a:rPr lang="nl-NL" sz="2400" dirty="0"/>
              <a:t>En- en denken</a:t>
            </a:r>
          </a:p>
          <a:p>
            <a:pPr>
              <a:buFont typeface="Wingdings" panose="05000000000000000000" pitchFamily="2" charset="2"/>
              <a:buChar char="Ø"/>
            </a:pPr>
            <a:r>
              <a:rPr lang="nl-NL" sz="2400" dirty="0"/>
              <a:t>Denk en reflectiemodus</a:t>
            </a:r>
          </a:p>
          <a:p>
            <a:pPr>
              <a:buFont typeface="Wingdings" panose="05000000000000000000" pitchFamily="2" charset="2"/>
              <a:buChar char="Ø"/>
            </a:pPr>
            <a:r>
              <a:rPr lang="nl-NL" sz="2400" dirty="0"/>
              <a:t>Gemeenschappelijk doel</a:t>
            </a:r>
          </a:p>
          <a:p>
            <a:pPr>
              <a:buFont typeface="Wingdings" panose="05000000000000000000" pitchFamily="2" charset="2"/>
              <a:buChar char="Ø"/>
            </a:pPr>
            <a:r>
              <a:rPr lang="nl-NL" sz="2400" dirty="0"/>
              <a:t>de ander is bondgenoot</a:t>
            </a:r>
          </a:p>
          <a:p>
            <a:pPr>
              <a:buFont typeface="Wingdings" panose="05000000000000000000" pitchFamily="2" charset="2"/>
              <a:buChar char="Ø"/>
            </a:pPr>
            <a:r>
              <a:rPr lang="nl-NL" sz="2400" dirty="0"/>
              <a:t>Zelfbeeld is neutraal of positief</a:t>
            </a:r>
          </a:p>
        </p:txBody>
      </p:sp>
    </p:spTree>
    <p:extLst>
      <p:ext uri="{BB962C8B-B14F-4D97-AF65-F5344CB8AC3E}">
        <p14:creationId xmlns:p14="http://schemas.microsoft.com/office/powerpoint/2010/main" val="3032139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2"/>
            <a:ext cx="9144000" cy="3147797"/>
          </a:xfrm>
        </p:spPr>
        <p:txBody>
          <a:bodyPr>
            <a:normAutofit fontScale="90000"/>
          </a:bodyPr>
          <a:lstStyle/>
          <a:p>
            <a:r>
              <a:rPr lang="nl-NL" dirty="0"/>
              <a:t/>
            </a:r>
            <a:br>
              <a:rPr lang="nl-NL" dirty="0"/>
            </a:br>
            <a:r>
              <a:rPr lang="nl-NL" sz="3200" dirty="0">
                <a:latin typeface="+mn-lt"/>
              </a:rPr>
              <a:t>De belangrijkste voorspeller voor psychotrauma is </a:t>
            </a:r>
            <a:r>
              <a:rPr lang="nl-NL" sz="3200" b="1" dirty="0">
                <a:latin typeface="+mn-lt"/>
              </a:rPr>
              <a:t>ontbrekende verbondenheid </a:t>
            </a:r>
            <a:r>
              <a:rPr lang="nl-NL" sz="3200" dirty="0">
                <a:latin typeface="+mn-lt"/>
              </a:rPr>
              <a:t>tijdens of kort na een schokkende gebeurtenis.</a:t>
            </a:r>
            <a:br>
              <a:rPr lang="nl-NL" sz="3200" dirty="0">
                <a:latin typeface="+mn-lt"/>
              </a:rPr>
            </a:br>
            <a:endParaRPr lang="nl-NL" sz="3200" dirty="0">
              <a:latin typeface="+mn-lt"/>
            </a:endParaRPr>
          </a:p>
        </p:txBody>
      </p:sp>
    </p:spTree>
    <p:extLst>
      <p:ext uri="{BB962C8B-B14F-4D97-AF65-F5344CB8AC3E}">
        <p14:creationId xmlns:p14="http://schemas.microsoft.com/office/powerpoint/2010/main" val="4055139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79576" y="2636914"/>
            <a:ext cx="7772400" cy="1030212"/>
          </a:xfrm>
        </p:spPr>
        <p:txBody>
          <a:bodyPr>
            <a:normAutofit/>
          </a:bodyPr>
          <a:lstStyle/>
          <a:p>
            <a:r>
              <a:rPr lang="nl-NL" sz="4400" dirty="0">
                <a:latin typeface="+mn-lt"/>
              </a:rPr>
              <a:t>Even op schoot nemen</a:t>
            </a:r>
          </a:p>
        </p:txBody>
      </p:sp>
    </p:spTree>
    <p:extLst>
      <p:ext uri="{BB962C8B-B14F-4D97-AF65-F5344CB8AC3E}">
        <p14:creationId xmlns:p14="http://schemas.microsoft.com/office/powerpoint/2010/main" val="1476768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317436" y="2511618"/>
            <a:ext cx="9694415" cy="2642591"/>
          </a:xfrm>
        </p:spPr>
        <p:txBody>
          <a:bodyPr>
            <a:noAutofit/>
          </a:bodyPr>
          <a:lstStyle/>
          <a:p>
            <a:pPr algn="l"/>
            <a:r>
              <a:rPr lang="nl-NL" sz="3200" dirty="0">
                <a:latin typeface="+mn-lt"/>
              </a:rPr>
              <a:t>De ouder troost het kind door: </a:t>
            </a:r>
            <a:br>
              <a:rPr lang="nl-NL" sz="3200" dirty="0">
                <a:latin typeface="+mn-lt"/>
              </a:rPr>
            </a:br>
            <a:r>
              <a:rPr lang="nl-NL" sz="3200" dirty="0">
                <a:latin typeface="+mn-lt"/>
              </a:rPr>
              <a:t>1) de ervaring te erkennen door oprechte interesse te tonen en te luisteren zonder te oordelen  </a:t>
            </a:r>
            <a:br>
              <a:rPr lang="nl-NL" sz="3200" dirty="0">
                <a:latin typeface="+mn-lt"/>
              </a:rPr>
            </a:br>
            <a:r>
              <a:rPr lang="nl-NL" sz="3200" dirty="0">
                <a:latin typeface="+mn-lt"/>
              </a:rPr>
              <a:t>2) woorden te geven aan de belevingswereld van het kind </a:t>
            </a:r>
            <a:br>
              <a:rPr lang="nl-NL" sz="3200" dirty="0">
                <a:latin typeface="+mn-lt"/>
              </a:rPr>
            </a:br>
            <a:r>
              <a:rPr lang="nl-NL" sz="3200" dirty="0">
                <a:latin typeface="+mn-lt"/>
              </a:rPr>
              <a:t>3) en de ervaring te ordenen</a:t>
            </a:r>
          </a:p>
        </p:txBody>
      </p:sp>
    </p:spTree>
    <p:extLst>
      <p:ext uri="{BB962C8B-B14F-4D97-AF65-F5344CB8AC3E}">
        <p14:creationId xmlns:p14="http://schemas.microsoft.com/office/powerpoint/2010/main" val="4209170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solidFill>
                  <a:srgbClr val="C00000"/>
                </a:solidFill>
              </a:rPr>
              <a:t>Leerdoelen</a:t>
            </a:r>
          </a:p>
        </p:txBody>
      </p:sp>
      <p:sp>
        <p:nvSpPr>
          <p:cNvPr id="3" name="Tijdelijke aanduiding voor inhoud 2"/>
          <p:cNvSpPr>
            <a:spLocks noGrp="1"/>
          </p:cNvSpPr>
          <p:nvPr>
            <p:ph idx="1"/>
          </p:nvPr>
        </p:nvSpPr>
        <p:spPr>
          <a:xfrm>
            <a:off x="2589212" y="2516005"/>
            <a:ext cx="8915400" cy="3777622"/>
          </a:xfrm>
        </p:spPr>
        <p:txBody>
          <a:bodyPr>
            <a:normAutofit lnSpcReduction="10000"/>
          </a:bodyPr>
          <a:lstStyle/>
          <a:p>
            <a:endParaRPr lang="nl-NL" sz="2400" dirty="0"/>
          </a:p>
          <a:p>
            <a:r>
              <a:rPr lang="nl-NL" sz="2400" dirty="0"/>
              <a:t>Kunnen stilstaan bij onze eigen normen, waarden en attitude.</a:t>
            </a:r>
          </a:p>
          <a:p>
            <a:endParaRPr lang="nl-NL" sz="2400" dirty="0"/>
          </a:p>
          <a:p>
            <a:r>
              <a:rPr lang="nl-NL" sz="2400" dirty="0"/>
              <a:t>De patiënt en zijn naasten kunnen ondersteunen in het nemen van beslissingen rond het levenseinde.</a:t>
            </a:r>
          </a:p>
          <a:p>
            <a:endParaRPr lang="nl-NL" sz="2400" dirty="0"/>
          </a:p>
          <a:p>
            <a:r>
              <a:rPr lang="nl-NL" sz="2400" dirty="0"/>
              <a:t>Handvatten krijgen voor het gesprek met de patiënt en zijn/ haar naasten en oefenen.</a:t>
            </a:r>
          </a:p>
          <a:p>
            <a:endParaRPr lang="nl-NL" sz="2400" dirty="0"/>
          </a:p>
          <a:p>
            <a:pPr marL="0" indent="0">
              <a:buNone/>
            </a:pPr>
            <a:endParaRPr lang="nl-NL" sz="2400" dirty="0"/>
          </a:p>
          <a:p>
            <a:endParaRPr lang="nl-NL" dirty="0"/>
          </a:p>
        </p:txBody>
      </p:sp>
    </p:spTree>
    <p:extLst>
      <p:ext uri="{BB962C8B-B14F-4D97-AF65-F5344CB8AC3E}">
        <p14:creationId xmlns:p14="http://schemas.microsoft.com/office/powerpoint/2010/main" val="3635436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C00000"/>
                </a:solidFill>
              </a:rPr>
              <a:t>Emotioneel leeg laten lopen en</a:t>
            </a:r>
            <a:br>
              <a:rPr lang="nl-NL" dirty="0">
                <a:solidFill>
                  <a:srgbClr val="C00000"/>
                </a:solidFill>
              </a:rPr>
            </a:br>
            <a:r>
              <a:rPr lang="nl-NL" dirty="0">
                <a:solidFill>
                  <a:srgbClr val="C00000"/>
                </a:solidFill>
              </a:rPr>
              <a:t>op schoot nemen.</a:t>
            </a:r>
          </a:p>
        </p:txBody>
      </p:sp>
      <p:sp>
        <p:nvSpPr>
          <p:cNvPr id="3" name="Tijdelijke aanduiding voor inhoud 2"/>
          <p:cNvSpPr>
            <a:spLocks noGrp="1"/>
          </p:cNvSpPr>
          <p:nvPr>
            <p:ph idx="1"/>
          </p:nvPr>
        </p:nvSpPr>
        <p:spPr/>
        <p:txBody>
          <a:bodyPr>
            <a:normAutofit/>
          </a:bodyPr>
          <a:lstStyle/>
          <a:p>
            <a:r>
              <a:rPr lang="nl-NL" sz="2000" dirty="0"/>
              <a:t>erken de ervaring door oprechte interesse te tonen en te luisteren zonder te oordelen: geef onverdeelde aandacht, </a:t>
            </a:r>
          </a:p>
          <a:p>
            <a:r>
              <a:rPr lang="nl-NL" sz="2000" dirty="0"/>
              <a:t>blijf kalm, maak oogcontact, raak aan ( indien gepast).</a:t>
            </a:r>
          </a:p>
          <a:p>
            <a:r>
              <a:rPr lang="nl-NL" sz="2000" dirty="0"/>
              <a:t>help woorden te geven aan de beleving: stel open vragen, nodig uit en reflecteer in eigen woorden wat degene heeft gezegd (“Ik zie dat u boos bent, en ik hoor u zeggen…”).</a:t>
            </a:r>
          </a:p>
          <a:p>
            <a:r>
              <a:rPr lang="nl-NL" sz="2000" dirty="0"/>
              <a:t>help de ervaring ordenen: wat kan u helpen, wat is voor u het belangrijkste?</a:t>
            </a:r>
          </a:p>
        </p:txBody>
      </p:sp>
    </p:spTree>
    <p:extLst>
      <p:ext uri="{BB962C8B-B14F-4D97-AF65-F5344CB8AC3E}">
        <p14:creationId xmlns:p14="http://schemas.microsoft.com/office/powerpoint/2010/main" val="4213140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8C69E-E445-9B01-E8E8-B348CE3D8F1B}"/>
              </a:ext>
            </a:extLst>
          </p:cNvPr>
          <p:cNvSpPr>
            <a:spLocks noGrp="1"/>
          </p:cNvSpPr>
          <p:nvPr>
            <p:ph type="title"/>
          </p:nvPr>
        </p:nvSpPr>
        <p:spPr/>
        <p:txBody>
          <a:bodyPr/>
          <a:lstStyle/>
          <a:p>
            <a:pPr algn="ctr"/>
            <a:r>
              <a:rPr lang="nl-NL" dirty="0">
                <a:solidFill>
                  <a:srgbClr val="C00000"/>
                </a:solidFill>
              </a:rPr>
              <a:t>Oefenen met eigen casuïstiek/</a:t>
            </a:r>
            <a:br>
              <a:rPr lang="nl-NL" dirty="0">
                <a:solidFill>
                  <a:srgbClr val="C00000"/>
                </a:solidFill>
              </a:rPr>
            </a:br>
            <a:r>
              <a:rPr lang="nl-NL" dirty="0">
                <a:solidFill>
                  <a:srgbClr val="C00000"/>
                </a:solidFill>
              </a:rPr>
              <a:t>leerpunten</a:t>
            </a:r>
          </a:p>
        </p:txBody>
      </p:sp>
      <p:sp>
        <p:nvSpPr>
          <p:cNvPr id="3" name="Tijdelijke aanduiding voor tekst 2">
            <a:extLst>
              <a:ext uri="{FF2B5EF4-FFF2-40B4-BE49-F238E27FC236}">
                <a16:creationId xmlns:a16="http://schemas.microsoft.com/office/drawing/2014/main" id="{B294D161-299F-7A49-AA17-081E58C211DE}"/>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4174570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2925" y="661432"/>
            <a:ext cx="8911687" cy="1074061"/>
          </a:xfrm>
        </p:spPr>
        <p:txBody>
          <a:bodyPr>
            <a:normAutofit fontScale="90000"/>
          </a:bodyPr>
          <a:lstStyle/>
          <a:p>
            <a:r>
              <a:rPr lang="nl-NL" sz="4000" dirty="0">
                <a:solidFill>
                  <a:srgbClr val="C00000"/>
                </a:solidFill>
              </a:rPr>
              <a:t>Schokbrekers.</a:t>
            </a:r>
            <a:r>
              <a:rPr lang="nl-NL" dirty="0">
                <a:solidFill>
                  <a:srgbClr val="C00000"/>
                </a:solidFill>
              </a:rPr>
              <a:t/>
            </a:r>
            <a:br>
              <a:rPr lang="nl-NL" dirty="0">
                <a:solidFill>
                  <a:srgbClr val="C00000"/>
                </a:solidFill>
              </a:rPr>
            </a:br>
            <a:endParaRPr lang="nl-NL" dirty="0">
              <a:solidFill>
                <a:srgbClr val="C00000"/>
              </a:solidFill>
            </a:endParaRPr>
          </a:p>
        </p:txBody>
      </p:sp>
      <p:sp>
        <p:nvSpPr>
          <p:cNvPr id="3" name="Tijdelijke aanduiding voor inhoud 2"/>
          <p:cNvSpPr>
            <a:spLocks noGrp="1"/>
          </p:cNvSpPr>
          <p:nvPr>
            <p:ph idx="1"/>
          </p:nvPr>
        </p:nvSpPr>
        <p:spPr>
          <a:xfrm>
            <a:off x="2589212" y="1779040"/>
            <a:ext cx="8915400" cy="4584441"/>
          </a:xfrm>
        </p:spPr>
        <p:txBody>
          <a:bodyPr/>
          <a:lstStyle/>
          <a:p>
            <a:r>
              <a:rPr lang="nl-NL" sz="2400" b="1" dirty="0"/>
              <a:t>De emotionele punctie.</a:t>
            </a:r>
          </a:p>
          <a:p>
            <a:endParaRPr lang="nl-NL" sz="2400" b="1" dirty="0"/>
          </a:p>
          <a:p>
            <a:r>
              <a:rPr lang="nl-NL" sz="2400" b="1" dirty="0"/>
              <a:t>Normaliseren.</a:t>
            </a:r>
          </a:p>
          <a:p>
            <a:endParaRPr lang="nl-NL" sz="2400" b="1" dirty="0"/>
          </a:p>
          <a:p>
            <a:r>
              <a:rPr lang="nl-NL" sz="2400" b="1" dirty="0"/>
              <a:t>De veerkracht benoemen.</a:t>
            </a:r>
          </a:p>
          <a:p>
            <a:endParaRPr lang="nl-NL" sz="2400" b="1" dirty="0"/>
          </a:p>
          <a:p>
            <a:r>
              <a:rPr lang="nl-NL" sz="2400" b="1" dirty="0"/>
              <a:t>Verschuiving van de focus van hoop.</a:t>
            </a:r>
          </a:p>
          <a:p>
            <a:pPr marL="0" indent="0">
              <a:buNone/>
            </a:pPr>
            <a:endParaRPr lang="nl-NL" sz="2400" b="1" dirty="0"/>
          </a:p>
          <a:p>
            <a:r>
              <a:rPr lang="nl-NL" sz="2400" b="1" dirty="0"/>
              <a:t>Verbinding met anderen herstellen.</a:t>
            </a:r>
          </a:p>
          <a:p>
            <a:endParaRPr lang="nl-NL" sz="2400" b="1" dirty="0"/>
          </a:p>
          <a:p>
            <a:endParaRPr lang="nl-NL" sz="2400" dirty="0"/>
          </a:p>
          <a:p>
            <a:endParaRPr lang="nl-NL" dirty="0"/>
          </a:p>
        </p:txBody>
      </p:sp>
    </p:spTree>
    <p:extLst>
      <p:ext uri="{BB962C8B-B14F-4D97-AF65-F5344CB8AC3E}">
        <p14:creationId xmlns:p14="http://schemas.microsoft.com/office/powerpoint/2010/main" val="2223606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C00000"/>
                </a:solidFill>
              </a:rPr>
              <a:t>Emotioneel leeg laten lopen en</a:t>
            </a:r>
            <a:br>
              <a:rPr lang="nl-NL" dirty="0">
                <a:solidFill>
                  <a:srgbClr val="C00000"/>
                </a:solidFill>
              </a:rPr>
            </a:br>
            <a:r>
              <a:rPr lang="nl-NL" dirty="0">
                <a:solidFill>
                  <a:srgbClr val="C00000"/>
                </a:solidFill>
              </a:rPr>
              <a:t>op schoot nemen.</a:t>
            </a:r>
          </a:p>
        </p:txBody>
      </p:sp>
      <p:sp>
        <p:nvSpPr>
          <p:cNvPr id="3" name="Tijdelijke aanduiding voor inhoud 2"/>
          <p:cNvSpPr>
            <a:spLocks noGrp="1"/>
          </p:cNvSpPr>
          <p:nvPr>
            <p:ph idx="1"/>
          </p:nvPr>
        </p:nvSpPr>
        <p:spPr/>
        <p:txBody>
          <a:bodyPr>
            <a:normAutofit/>
          </a:bodyPr>
          <a:lstStyle/>
          <a:p>
            <a:pPr marL="0" indent="0">
              <a:buNone/>
            </a:pPr>
            <a:r>
              <a:rPr lang="nl-NL" sz="2000" dirty="0"/>
              <a:t>1</a:t>
            </a:r>
            <a:r>
              <a:rPr lang="nl-NL" sz="2000" baseline="30000" dirty="0"/>
              <a:t>e</a:t>
            </a:r>
            <a:r>
              <a:rPr lang="nl-NL" sz="2000" dirty="0"/>
              <a:t> schokbreker: </a:t>
            </a:r>
            <a:r>
              <a:rPr lang="nl-NL" sz="2000" b="1" u="sng" dirty="0"/>
              <a:t>Emotioneel puncteren</a:t>
            </a:r>
            <a:br>
              <a:rPr lang="nl-NL" sz="2000" b="1" u="sng" dirty="0"/>
            </a:br>
            <a:r>
              <a:rPr lang="nl-NL" sz="2000" b="1" u="sng" dirty="0"/>
              <a:t/>
            </a:r>
            <a:br>
              <a:rPr lang="nl-NL" sz="2000" b="1" u="sng" dirty="0"/>
            </a:br>
            <a:r>
              <a:rPr lang="nl-NL" sz="2000" dirty="0"/>
              <a:t>*erken de ervaring door oprechte interesse te tonen en</a:t>
            </a:r>
            <a:br>
              <a:rPr lang="nl-NL" sz="2000" dirty="0"/>
            </a:br>
            <a:r>
              <a:rPr lang="nl-NL" sz="2000" dirty="0"/>
              <a:t>  te luisteren zonder te oordelen: geef onverdeelde </a:t>
            </a:r>
            <a:br>
              <a:rPr lang="nl-NL" sz="2000" dirty="0"/>
            </a:br>
            <a:r>
              <a:rPr lang="nl-NL" sz="2000" dirty="0"/>
              <a:t>  aandacht, </a:t>
            </a:r>
            <a:br>
              <a:rPr lang="nl-NL" sz="2000" dirty="0"/>
            </a:br>
            <a:r>
              <a:rPr lang="nl-NL" sz="2000" dirty="0"/>
              <a:t>*blijf kalm, maak oogcontact, raak aan ( pas op).</a:t>
            </a:r>
            <a:br>
              <a:rPr lang="nl-NL" sz="2000" dirty="0"/>
            </a:br>
            <a:r>
              <a:rPr lang="nl-NL" sz="2000" dirty="0"/>
              <a:t>*help woorden te geven aan de beleving: stel open vragen,</a:t>
            </a:r>
            <a:br>
              <a:rPr lang="nl-NL" sz="2000" dirty="0"/>
            </a:br>
            <a:r>
              <a:rPr lang="nl-NL" sz="2000" dirty="0"/>
              <a:t>  nodig uit en reflecteer in eigen woorden wat degene heeft</a:t>
            </a:r>
            <a:br>
              <a:rPr lang="nl-NL" sz="2000" dirty="0"/>
            </a:br>
            <a:r>
              <a:rPr lang="nl-NL" sz="2000" dirty="0"/>
              <a:t>  gezegd (“Ik zie dat u boos bent, en ik hoor u zeggen…”).</a:t>
            </a:r>
            <a:br>
              <a:rPr lang="nl-NL" sz="2000" dirty="0"/>
            </a:br>
            <a:r>
              <a:rPr lang="nl-NL" sz="2000" dirty="0"/>
              <a:t>-*help de ervaring ordenen: wat kan u helpen, wat is voor u het belangrijkste?</a:t>
            </a:r>
          </a:p>
        </p:txBody>
      </p:sp>
    </p:spTree>
    <p:extLst>
      <p:ext uri="{BB962C8B-B14F-4D97-AF65-F5344CB8AC3E}">
        <p14:creationId xmlns:p14="http://schemas.microsoft.com/office/powerpoint/2010/main" val="4042472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71851" y="2276872"/>
            <a:ext cx="9507985" cy="1224136"/>
          </a:xfrm>
        </p:spPr>
        <p:txBody>
          <a:bodyPr>
            <a:noAutofit/>
          </a:bodyPr>
          <a:lstStyle/>
          <a:p>
            <a:pPr algn="ctr"/>
            <a:r>
              <a:rPr lang="nl-NL" sz="3200" dirty="0">
                <a:latin typeface="+mn-lt"/>
              </a:rPr>
              <a:t>Net zolang puncteren tot men diep vanuit het limbische systeem de cortex weer begint te bereiken.</a:t>
            </a:r>
          </a:p>
        </p:txBody>
      </p:sp>
    </p:spTree>
    <p:extLst>
      <p:ext uri="{BB962C8B-B14F-4D97-AF65-F5344CB8AC3E}">
        <p14:creationId xmlns:p14="http://schemas.microsoft.com/office/powerpoint/2010/main" val="1768087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2925" y="366437"/>
            <a:ext cx="8911687" cy="1280890"/>
          </a:xfrm>
        </p:spPr>
        <p:txBody>
          <a:bodyPr/>
          <a:lstStyle/>
          <a:p>
            <a:r>
              <a:rPr lang="nl-NL" dirty="0">
                <a:solidFill>
                  <a:srgbClr val="C00000"/>
                </a:solidFill>
              </a:rPr>
              <a:t>Het is een normale reactie op een abnormale situatie</a:t>
            </a:r>
          </a:p>
        </p:txBody>
      </p:sp>
      <p:pic>
        <p:nvPicPr>
          <p:cNvPr id="4" name="Tijdelijke aanduiding voor inhoud 3"/>
          <p:cNvPicPr>
            <a:picLocks noGrp="1" noChangeAspect="1"/>
          </p:cNvPicPr>
          <p:nvPr>
            <p:ph idx="1"/>
          </p:nvPr>
        </p:nvPicPr>
        <p:blipFill>
          <a:blip r:embed="rId2"/>
          <a:stretch>
            <a:fillRect/>
          </a:stretch>
        </p:blipFill>
        <p:spPr>
          <a:xfrm>
            <a:off x="2743207" y="1910864"/>
            <a:ext cx="7421697" cy="4223896"/>
          </a:xfrm>
          <a:prstGeom prst="rect">
            <a:avLst/>
          </a:prstGeom>
        </p:spPr>
      </p:pic>
    </p:spTree>
    <p:extLst>
      <p:ext uri="{BB962C8B-B14F-4D97-AF65-F5344CB8AC3E}">
        <p14:creationId xmlns:p14="http://schemas.microsoft.com/office/powerpoint/2010/main" val="332166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C00000"/>
                </a:solidFill>
              </a:rPr>
              <a:t>Vervolgens ga je het kwetsbare zelfbeeld wat op krikken.</a:t>
            </a:r>
          </a:p>
        </p:txBody>
      </p:sp>
      <p:sp>
        <p:nvSpPr>
          <p:cNvPr id="3" name="Tijdelijke aanduiding voor inhoud 2"/>
          <p:cNvSpPr>
            <a:spLocks noGrp="1"/>
          </p:cNvSpPr>
          <p:nvPr>
            <p:ph idx="1"/>
          </p:nvPr>
        </p:nvSpPr>
        <p:spPr/>
        <p:txBody>
          <a:bodyPr/>
          <a:lstStyle/>
          <a:p>
            <a:pPr marL="0" indent="0">
              <a:buNone/>
            </a:pPr>
            <a:r>
              <a:rPr lang="nl-NL" sz="2400" dirty="0">
                <a:solidFill>
                  <a:schemeClr val="tx1"/>
                </a:solidFill>
              </a:rPr>
              <a:t>3</a:t>
            </a:r>
            <a:r>
              <a:rPr lang="nl-NL" sz="2400" baseline="30000" dirty="0">
                <a:solidFill>
                  <a:schemeClr val="tx1"/>
                </a:solidFill>
              </a:rPr>
              <a:t>e</a:t>
            </a:r>
            <a:r>
              <a:rPr lang="nl-NL" sz="2400" dirty="0">
                <a:solidFill>
                  <a:schemeClr val="tx1"/>
                </a:solidFill>
              </a:rPr>
              <a:t> schokbeker: </a:t>
            </a:r>
            <a:r>
              <a:rPr lang="nl-NL" sz="2400" b="1" u="sng" dirty="0">
                <a:solidFill>
                  <a:schemeClr val="tx1"/>
                </a:solidFill>
              </a:rPr>
              <a:t>Valideren</a:t>
            </a:r>
          </a:p>
          <a:p>
            <a:pPr marL="0" indent="0">
              <a:buNone/>
            </a:pPr>
            <a:r>
              <a:rPr lang="nl-NL" sz="2400" dirty="0">
                <a:solidFill>
                  <a:schemeClr val="tx1"/>
                </a:solidFill>
              </a:rPr>
              <a:t>“ik ben onder de indruk hoe u het doet”</a:t>
            </a:r>
          </a:p>
          <a:p>
            <a:pPr marL="0" indent="0">
              <a:buNone/>
            </a:pPr>
            <a:r>
              <a:rPr lang="nl-NL" sz="2400" dirty="0">
                <a:solidFill>
                  <a:schemeClr val="tx1"/>
                </a:solidFill>
              </a:rPr>
              <a:t>“het geeft mij vertrouwen te zien hoe u”… </a:t>
            </a:r>
          </a:p>
          <a:p>
            <a:pPr marL="0" indent="0">
              <a:buNone/>
            </a:pPr>
            <a:r>
              <a:rPr lang="nl-NL" sz="2400" dirty="0">
                <a:solidFill>
                  <a:schemeClr val="tx1"/>
                </a:solidFill>
              </a:rPr>
              <a:t>“zo te horen vindt u vast een weg… “</a:t>
            </a:r>
          </a:p>
          <a:p>
            <a:pPr marL="0" indent="0">
              <a:buNone/>
            </a:pPr>
            <a:r>
              <a:rPr lang="nl-NL" sz="2400" dirty="0">
                <a:solidFill>
                  <a:schemeClr val="tx1"/>
                </a:solidFill>
              </a:rPr>
              <a:t>“u heeft zeer adequaat gehandeld..”</a:t>
            </a:r>
          </a:p>
          <a:p>
            <a:pPr marL="0" indent="0">
              <a:buNone/>
            </a:pPr>
            <a:r>
              <a:rPr lang="nl-NL" sz="2400" dirty="0"/>
              <a:t>“ ik ben heel blij dat u mij dit verteld…”</a:t>
            </a:r>
            <a:endParaRPr lang="nl-NL" sz="2400" dirty="0">
              <a:solidFill>
                <a:schemeClr val="tx1"/>
              </a:solidFill>
            </a:endParaRPr>
          </a:p>
          <a:p>
            <a:pPr marL="0" indent="0">
              <a:buNone/>
            </a:pPr>
            <a:r>
              <a:rPr lang="nl-NL" sz="2400" dirty="0">
                <a:solidFill>
                  <a:schemeClr val="tx1"/>
                </a:solidFill>
              </a:rPr>
              <a:t>“uw moeder zal wel blij zijn met een zoon als u”</a:t>
            </a:r>
          </a:p>
          <a:p>
            <a:pPr marL="0" indent="0">
              <a:buNone/>
            </a:pPr>
            <a:endParaRPr lang="nl-NL" dirty="0"/>
          </a:p>
        </p:txBody>
      </p:sp>
      <p:sp>
        <p:nvSpPr>
          <p:cNvPr id="4" name="Tijdelijke aanduiding voor inhoud 2"/>
          <p:cNvSpPr txBox="1">
            <a:spLocks/>
          </p:cNvSpPr>
          <p:nvPr/>
        </p:nvSpPr>
        <p:spPr>
          <a:xfrm>
            <a:off x="2765059" y="2121877"/>
            <a:ext cx="8915400"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nl-NL"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98405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139329" y="1597981"/>
            <a:ext cx="8837350" cy="3044357"/>
          </a:xfrm>
        </p:spPr>
        <p:txBody>
          <a:bodyPr>
            <a:normAutofit/>
          </a:bodyPr>
          <a:lstStyle/>
          <a:p>
            <a:pPr algn="l"/>
            <a:r>
              <a:rPr lang="nl-NL" sz="3200" dirty="0">
                <a:latin typeface="+mn-lt"/>
              </a:rPr>
              <a:t>4</a:t>
            </a:r>
            <a:r>
              <a:rPr lang="nl-NL" sz="3200" baseline="30000" dirty="0">
                <a:latin typeface="+mn-lt"/>
              </a:rPr>
              <a:t>e</a:t>
            </a:r>
            <a:r>
              <a:rPr lang="nl-NL" sz="3200" dirty="0">
                <a:latin typeface="+mn-lt"/>
              </a:rPr>
              <a:t> schokbreker: </a:t>
            </a:r>
            <a:r>
              <a:rPr lang="nl-NL" sz="3200" b="1" u="sng" dirty="0">
                <a:latin typeface="+mn-lt"/>
              </a:rPr>
              <a:t>Help hoop/vrees te verwoorden in een wens/plan </a:t>
            </a:r>
            <a:r>
              <a:rPr lang="nl-NL" sz="3200" dirty="0">
                <a:latin typeface="+mn-lt"/>
              </a:rPr>
              <a:t>naar naasten/het behandelteam. </a:t>
            </a:r>
            <a:br>
              <a:rPr lang="nl-NL" sz="3200" dirty="0">
                <a:latin typeface="+mn-lt"/>
              </a:rPr>
            </a:br>
            <a:r>
              <a:rPr lang="nl-NL" sz="3200" dirty="0">
                <a:latin typeface="+mn-lt"/>
              </a:rPr>
              <a:t/>
            </a:r>
            <a:br>
              <a:rPr lang="nl-NL" sz="3200" dirty="0">
                <a:latin typeface="+mn-lt"/>
              </a:rPr>
            </a:br>
            <a:endParaRPr lang="nl-NL" sz="3600" dirty="0"/>
          </a:p>
        </p:txBody>
      </p:sp>
    </p:spTree>
    <p:extLst>
      <p:ext uri="{BB962C8B-B14F-4D97-AF65-F5344CB8AC3E}">
        <p14:creationId xmlns:p14="http://schemas.microsoft.com/office/powerpoint/2010/main" val="1444968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flipV="1">
            <a:off x="2592925" y="578391"/>
            <a:ext cx="8911687" cy="45719"/>
          </a:xfrm>
        </p:spPr>
        <p:txBody>
          <a:bodyPr>
            <a:normAutofit fontScale="90000"/>
          </a:bodyPr>
          <a:lstStyle/>
          <a:p>
            <a:endParaRPr lang="nl-NL" dirty="0"/>
          </a:p>
        </p:txBody>
      </p:sp>
      <p:sp>
        <p:nvSpPr>
          <p:cNvPr id="3" name="Tijdelijke aanduiding voor inhoud 2"/>
          <p:cNvSpPr>
            <a:spLocks noGrp="1"/>
          </p:cNvSpPr>
          <p:nvPr>
            <p:ph idx="1"/>
          </p:nvPr>
        </p:nvSpPr>
        <p:spPr>
          <a:xfrm>
            <a:off x="2589212" y="1246909"/>
            <a:ext cx="8915400" cy="4664313"/>
          </a:xfrm>
        </p:spPr>
        <p:txBody>
          <a:bodyPr>
            <a:normAutofit/>
          </a:bodyPr>
          <a:lstStyle/>
          <a:p>
            <a:pPr marL="0" indent="0">
              <a:buNone/>
            </a:pPr>
            <a:r>
              <a:rPr lang="nl-NL" sz="2400" dirty="0">
                <a:solidFill>
                  <a:srgbClr val="C00000"/>
                </a:solidFill>
              </a:rPr>
              <a:t>Vanuit het perspectief van de hechtingstheorie</a:t>
            </a:r>
          </a:p>
          <a:p>
            <a:pPr marL="0" indent="0">
              <a:buNone/>
            </a:pPr>
            <a:r>
              <a:rPr lang="nl-NL" sz="2400" dirty="0"/>
              <a:t>is het dus belangrijk om in de palliatieve fase oog te hebben voor </a:t>
            </a:r>
          </a:p>
          <a:p>
            <a:pPr marL="0" indent="0">
              <a:buNone/>
            </a:pPr>
            <a:r>
              <a:rPr lang="nl-NL" sz="2400" b="1" dirty="0"/>
              <a:t>het vangnet van verbindingen met belangrijke anderen</a:t>
            </a:r>
            <a:r>
              <a:rPr lang="nl-NL" sz="2400" dirty="0"/>
              <a:t> en waar mogelijk deze te versterken. </a:t>
            </a:r>
          </a:p>
          <a:p>
            <a:pPr marL="0" indent="0">
              <a:buNone/>
            </a:pPr>
            <a:r>
              <a:rPr lang="nl-NL" sz="2400" dirty="0"/>
              <a:t>Behalve de partner, het gezin, familie en vrienden behoren de medische professionals tot dit vangnet. Het is van groot belang dat de huisarts samen met de patiënt een samenwerkingsrelatie weeft, die vertrouwen en veiligheid biedt voor de komende periode.</a:t>
            </a:r>
          </a:p>
          <a:p>
            <a:endParaRPr lang="nl-NL" dirty="0"/>
          </a:p>
        </p:txBody>
      </p:sp>
    </p:spTree>
    <p:extLst>
      <p:ext uri="{BB962C8B-B14F-4D97-AF65-F5344CB8AC3E}">
        <p14:creationId xmlns:p14="http://schemas.microsoft.com/office/powerpoint/2010/main" val="4167301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C00000"/>
                </a:solidFill>
              </a:rPr>
              <a:t>Wat zegt de literatuur?</a:t>
            </a:r>
          </a:p>
        </p:txBody>
      </p:sp>
      <p:sp>
        <p:nvSpPr>
          <p:cNvPr id="3" name="Tijdelijke aanduiding voor tekst 2"/>
          <p:cNvSpPr>
            <a:spLocks noGrp="1"/>
          </p:cNvSpPr>
          <p:nvPr>
            <p:ph type="body" idx="1"/>
          </p:nvPr>
        </p:nvSpPr>
        <p:spPr/>
        <p:txBody>
          <a:bodyPr/>
          <a:lstStyle/>
          <a:p>
            <a:endParaRPr lang="nl-NL"/>
          </a:p>
        </p:txBody>
      </p:sp>
    </p:spTree>
    <p:extLst>
      <p:ext uri="{BB962C8B-B14F-4D97-AF65-F5344CB8AC3E}">
        <p14:creationId xmlns:p14="http://schemas.microsoft.com/office/powerpoint/2010/main" val="3096375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nl-NL"/>
          </a:p>
        </p:txBody>
      </p:sp>
      <p:sp>
        <p:nvSpPr>
          <p:cNvPr id="5" name="Tijdelijke aanduiding voor tekst 4"/>
          <p:cNvSpPr>
            <a:spLocks noGrp="1"/>
          </p:cNvSpPr>
          <p:nvPr>
            <p:ph type="body" idx="1"/>
          </p:nvPr>
        </p:nvSpPr>
        <p:spPr/>
        <p:txBody>
          <a:bodyPr/>
          <a:lstStyle/>
          <a:p>
            <a:endParaRPr lang="nl-NL"/>
          </a:p>
        </p:txBody>
      </p:sp>
      <p:sp>
        <p:nvSpPr>
          <p:cNvPr id="6" name="Tijdelijke aanduiding voor inhoud 5"/>
          <p:cNvSpPr>
            <a:spLocks noGrp="1"/>
          </p:cNvSpPr>
          <p:nvPr>
            <p:ph sz="half" idx="2"/>
          </p:nvPr>
        </p:nvSpPr>
        <p:spPr>
          <a:xfrm>
            <a:off x="2415852" y="2174875"/>
            <a:ext cx="4040188" cy="3951288"/>
          </a:xfrm>
        </p:spPr>
        <p:txBody>
          <a:bodyPr/>
          <a:lstStyle/>
          <a:p>
            <a:pPr lvl="0" algn="ctr">
              <a:buClrTx/>
              <a:buSzTx/>
              <a:buNone/>
            </a:pPr>
            <a:r>
              <a:rPr lang="en-GB" sz="4000" b="1" dirty="0">
                <a:solidFill>
                  <a:srgbClr val="AC0000"/>
                </a:solidFill>
                <a:latin typeface="Arial" pitchFamily="34" charset="0"/>
                <a:cs typeface="Arial" pitchFamily="34" charset="0"/>
              </a:rPr>
              <a:t>I am not afraid of death, </a:t>
            </a:r>
          </a:p>
          <a:p>
            <a:pPr lvl="0" algn="ctr">
              <a:buClrTx/>
              <a:buSzTx/>
              <a:buNone/>
            </a:pPr>
            <a:r>
              <a:rPr lang="en-GB" sz="4000" b="1" dirty="0">
                <a:solidFill>
                  <a:srgbClr val="AC0000"/>
                </a:solidFill>
                <a:latin typeface="Arial" pitchFamily="34" charset="0"/>
                <a:cs typeface="Arial" pitchFamily="34" charset="0"/>
              </a:rPr>
              <a:t>I just don't want to be there when it happens.</a:t>
            </a:r>
          </a:p>
          <a:p>
            <a:endParaRPr lang="nl-NL" dirty="0"/>
          </a:p>
        </p:txBody>
      </p:sp>
      <p:sp>
        <p:nvSpPr>
          <p:cNvPr id="7" name="Tijdelijke aanduiding voor tekst 6"/>
          <p:cNvSpPr>
            <a:spLocks noGrp="1"/>
          </p:cNvSpPr>
          <p:nvPr>
            <p:ph type="body" sz="quarter" idx="3"/>
          </p:nvPr>
        </p:nvSpPr>
        <p:spPr/>
        <p:txBody>
          <a:bodyPr/>
          <a:lstStyle/>
          <a:p>
            <a:endParaRPr lang="nl-NL"/>
          </a:p>
        </p:txBody>
      </p:sp>
      <p:pic>
        <p:nvPicPr>
          <p:cNvPr id="3074"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7315056" y="3010464"/>
            <a:ext cx="1889680" cy="2462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185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solidFill>
                  <a:srgbClr val="C00000"/>
                </a:solidFill>
              </a:rPr>
              <a:t>Een goed gesprek over de dood</a:t>
            </a:r>
            <a:br>
              <a:rPr lang="nl-NL" sz="3200" dirty="0">
                <a:solidFill>
                  <a:srgbClr val="C00000"/>
                </a:solidFill>
              </a:rPr>
            </a:br>
            <a:r>
              <a:rPr lang="nl-NL" sz="2000" dirty="0">
                <a:solidFill>
                  <a:prstClr val="black">
                    <a:lumMod val="85000"/>
                    <a:lumOff val="15000"/>
                  </a:prstClr>
                </a:solidFill>
              </a:rPr>
              <a:t>over omgaan met patiënten van wie het einde nadert</a:t>
            </a:r>
            <a:r>
              <a:rPr lang="nl-NL" sz="2000" dirty="0">
                <a:solidFill>
                  <a:srgbClr val="C00000"/>
                </a:solidFill>
              </a:rPr>
              <a:t/>
            </a:r>
            <a:br>
              <a:rPr lang="nl-NL" sz="2000" dirty="0">
                <a:solidFill>
                  <a:srgbClr val="C00000"/>
                </a:solidFill>
              </a:rPr>
            </a:br>
            <a:r>
              <a:rPr lang="nl-NL" sz="2000" dirty="0">
                <a:solidFill>
                  <a:prstClr val="black"/>
                </a:solidFill>
              </a:rPr>
              <a:t>Mart </a:t>
            </a:r>
            <a:r>
              <a:rPr lang="nl-NL" sz="2000" dirty="0" err="1">
                <a:solidFill>
                  <a:prstClr val="black"/>
                </a:solidFill>
              </a:rPr>
              <a:t>Calff</a:t>
            </a:r>
            <a:endParaRPr lang="nl-NL" sz="2000" dirty="0"/>
          </a:p>
        </p:txBody>
      </p:sp>
      <p:sp>
        <p:nvSpPr>
          <p:cNvPr id="3" name="Tijdelijke aanduiding voor inhoud 2"/>
          <p:cNvSpPr>
            <a:spLocks noGrp="1"/>
          </p:cNvSpPr>
          <p:nvPr>
            <p:ph idx="1"/>
          </p:nvPr>
        </p:nvSpPr>
        <p:spPr/>
        <p:txBody>
          <a:bodyPr/>
          <a:lstStyle/>
          <a:p>
            <a:pPr marL="0" indent="0">
              <a:buNone/>
            </a:pPr>
            <a:r>
              <a:rPr lang="nl-NL" sz="2400" dirty="0"/>
              <a:t>Waar zien artsen/ </a:t>
            </a:r>
            <a:r>
              <a:rPr lang="nl-NL" sz="2400" dirty="0">
                <a:solidFill>
                  <a:srgbClr val="C00000"/>
                </a:solidFill>
              </a:rPr>
              <a:t>jullie</a:t>
            </a:r>
            <a:r>
              <a:rPr lang="nl-NL" sz="2400" dirty="0"/>
              <a:t> het meest tegenop?</a:t>
            </a:r>
          </a:p>
          <a:p>
            <a:pPr marL="0" indent="0">
              <a:buNone/>
            </a:pPr>
            <a:endParaRPr lang="nl-NL" dirty="0"/>
          </a:p>
        </p:txBody>
      </p:sp>
      <p:sp>
        <p:nvSpPr>
          <p:cNvPr id="4" name="Rechthoek 3"/>
          <p:cNvSpPr/>
          <p:nvPr/>
        </p:nvSpPr>
        <p:spPr>
          <a:xfrm>
            <a:off x="5615736" y="2967335"/>
            <a:ext cx="96052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nl-NL"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nl-N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897663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solidFill>
                  <a:srgbClr val="C00000"/>
                </a:solidFill>
              </a:rPr>
              <a:t>Een goed gesprek over de dood</a:t>
            </a:r>
            <a:br>
              <a:rPr lang="nl-NL" dirty="0">
                <a:solidFill>
                  <a:srgbClr val="C00000"/>
                </a:solidFill>
              </a:rPr>
            </a:br>
            <a:r>
              <a:rPr lang="nl-NL" sz="2200" dirty="0"/>
              <a:t>over omgaan met patiënten van wie het einde nadert</a:t>
            </a:r>
            <a:r>
              <a:rPr lang="nl-NL" sz="2200" dirty="0">
                <a:solidFill>
                  <a:srgbClr val="C00000"/>
                </a:solidFill>
              </a:rPr>
              <a:t/>
            </a:r>
            <a:br>
              <a:rPr lang="nl-NL" sz="2200" dirty="0">
                <a:solidFill>
                  <a:srgbClr val="C00000"/>
                </a:solidFill>
              </a:rPr>
            </a:br>
            <a:r>
              <a:rPr lang="nl-NL" sz="2200" dirty="0">
                <a:solidFill>
                  <a:schemeClr val="tx1"/>
                </a:solidFill>
              </a:rPr>
              <a:t>Mart </a:t>
            </a:r>
            <a:r>
              <a:rPr lang="nl-NL" sz="2200" dirty="0" err="1">
                <a:solidFill>
                  <a:schemeClr val="tx1"/>
                </a:solidFill>
              </a:rPr>
              <a:t>Calff</a:t>
            </a:r>
            <a:endParaRPr lang="nl-NL" sz="2200" dirty="0">
              <a:solidFill>
                <a:srgbClr val="C00000"/>
              </a:solidFill>
            </a:endParaRPr>
          </a:p>
        </p:txBody>
      </p:sp>
      <p:sp>
        <p:nvSpPr>
          <p:cNvPr id="3" name="Tijdelijke aanduiding voor inhoud 2"/>
          <p:cNvSpPr>
            <a:spLocks noGrp="1"/>
          </p:cNvSpPr>
          <p:nvPr>
            <p:ph idx="1"/>
          </p:nvPr>
        </p:nvSpPr>
        <p:spPr>
          <a:xfrm>
            <a:off x="1586205" y="2133599"/>
            <a:ext cx="10468946" cy="4435151"/>
          </a:xfrm>
        </p:spPr>
        <p:txBody>
          <a:bodyPr>
            <a:noAutofit/>
          </a:bodyPr>
          <a:lstStyle/>
          <a:p>
            <a:pPr marL="0" indent="0">
              <a:buNone/>
            </a:pPr>
            <a:r>
              <a:rPr lang="nl-NL" sz="2400" dirty="0"/>
              <a:t>Waar zien artsen het meest tegenop?</a:t>
            </a:r>
          </a:p>
          <a:p>
            <a:pPr marL="0" indent="0">
              <a:buNone/>
            </a:pPr>
            <a:endParaRPr lang="nl-NL" sz="2400" dirty="0"/>
          </a:p>
          <a:p>
            <a:r>
              <a:rPr lang="nl-NL" sz="2400" i="1" dirty="0">
                <a:solidFill>
                  <a:srgbClr val="C00000"/>
                </a:solidFill>
              </a:rPr>
              <a:t>1. De klap toebrengen.</a:t>
            </a:r>
          </a:p>
          <a:p>
            <a:endParaRPr lang="nl-NL" sz="2400" i="1" dirty="0">
              <a:solidFill>
                <a:srgbClr val="C00000"/>
              </a:solidFill>
            </a:endParaRPr>
          </a:p>
          <a:p>
            <a:r>
              <a:rPr lang="nl-NL" sz="2400" i="1" dirty="0">
                <a:solidFill>
                  <a:srgbClr val="C00000"/>
                </a:solidFill>
              </a:rPr>
              <a:t>2. Niet kunnen verdragen dat je niets meer te bieden hebt.</a:t>
            </a:r>
          </a:p>
          <a:p>
            <a:endParaRPr lang="nl-NL" sz="2400" i="1" dirty="0">
              <a:solidFill>
                <a:srgbClr val="C00000"/>
              </a:solidFill>
            </a:endParaRPr>
          </a:p>
          <a:p>
            <a:r>
              <a:rPr lang="nl-NL" sz="2400" i="1" dirty="0">
                <a:solidFill>
                  <a:srgbClr val="C00000"/>
                </a:solidFill>
              </a:rPr>
              <a:t>3. Emoties van de patiënt </a:t>
            </a:r>
            <a:r>
              <a:rPr lang="nl-NL" sz="2400" dirty="0"/>
              <a:t>(en die van jezelf!) </a:t>
            </a:r>
            <a:r>
              <a:rPr lang="nl-NL" sz="2400" i="1" dirty="0">
                <a:solidFill>
                  <a:srgbClr val="C00000"/>
                </a:solidFill>
              </a:rPr>
              <a:t>verdragen.</a:t>
            </a:r>
          </a:p>
        </p:txBody>
      </p:sp>
    </p:spTree>
    <p:extLst>
      <p:ext uri="{BB962C8B-B14F-4D97-AF65-F5344CB8AC3E}">
        <p14:creationId xmlns:p14="http://schemas.microsoft.com/office/powerpoint/2010/main" val="4091367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89212" y="568126"/>
            <a:ext cx="8911687" cy="1280890"/>
          </a:xfrm>
        </p:spPr>
        <p:txBody>
          <a:bodyPr>
            <a:normAutofit fontScale="90000"/>
          </a:bodyPr>
          <a:lstStyle/>
          <a:p>
            <a:r>
              <a:rPr lang="nl-NL" dirty="0">
                <a:solidFill>
                  <a:srgbClr val="C00000"/>
                </a:solidFill>
              </a:rPr>
              <a:t>Levenseindevragen</a:t>
            </a:r>
            <a:r>
              <a:rPr lang="nl-NL" dirty="0"/>
              <a:t/>
            </a:r>
            <a:br>
              <a:rPr lang="nl-NL" dirty="0"/>
            </a:br>
            <a:r>
              <a:rPr lang="nl-NL" sz="2200" dirty="0">
                <a:solidFill>
                  <a:srgbClr val="C00000"/>
                </a:solidFill>
              </a:rPr>
              <a:t>Ontmoeting van patiënt en dokter</a:t>
            </a:r>
            <a:r>
              <a:rPr lang="nl-NL" dirty="0"/>
              <a:t/>
            </a:r>
            <a:br>
              <a:rPr lang="nl-NL" dirty="0"/>
            </a:br>
            <a:r>
              <a:rPr lang="nl-NL" sz="2200" dirty="0"/>
              <a:t>Alex van der Male</a:t>
            </a:r>
          </a:p>
        </p:txBody>
      </p:sp>
      <p:sp>
        <p:nvSpPr>
          <p:cNvPr id="3" name="Tijdelijke aanduiding voor inhoud 2"/>
          <p:cNvSpPr>
            <a:spLocks noGrp="1"/>
          </p:cNvSpPr>
          <p:nvPr>
            <p:ph idx="1"/>
          </p:nvPr>
        </p:nvSpPr>
        <p:spPr>
          <a:xfrm>
            <a:off x="2589212" y="2686255"/>
            <a:ext cx="8915400" cy="3777622"/>
          </a:xfrm>
        </p:spPr>
        <p:txBody>
          <a:bodyPr>
            <a:normAutofit/>
          </a:bodyPr>
          <a:lstStyle/>
          <a:p>
            <a:pPr marL="0" indent="0">
              <a:buNone/>
            </a:pPr>
            <a:r>
              <a:rPr lang="nl-NL" sz="2400" dirty="0"/>
              <a:t>Hoe komt het dat een gesprek toch achterwege blijft?</a:t>
            </a:r>
          </a:p>
          <a:p>
            <a:pPr marL="0" indent="0">
              <a:buNone/>
            </a:pPr>
            <a:r>
              <a:rPr lang="nl-NL" sz="2400" dirty="0"/>
              <a:t>Wat zijn levenseinde vragen?</a:t>
            </a:r>
          </a:p>
          <a:p>
            <a:pPr marL="0" indent="0">
              <a:buNone/>
            </a:pPr>
            <a:r>
              <a:rPr lang="nl-NL" sz="2400" dirty="0"/>
              <a:t>Hoe bespreek je b.v. existentiële vraagstukken?</a:t>
            </a:r>
          </a:p>
          <a:p>
            <a:pPr marL="0" indent="0">
              <a:buNone/>
            </a:pPr>
            <a:endParaRPr lang="nl-NL" sz="2400" dirty="0"/>
          </a:p>
          <a:p>
            <a:pPr marL="0" indent="0">
              <a:buNone/>
            </a:pPr>
            <a:r>
              <a:rPr lang="nl-NL" sz="2400" b="1" dirty="0"/>
              <a:t>Dit vraagt van ons om verduidelijkende vragen te stellen.</a:t>
            </a:r>
            <a:endParaRPr lang="nl-NL" sz="2400" dirty="0"/>
          </a:p>
          <a:p>
            <a:r>
              <a:rPr lang="nl-NL" sz="2400" dirty="0"/>
              <a:t>Maar wat zijn dat dan?</a:t>
            </a:r>
          </a:p>
          <a:p>
            <a:r>
              <a:rPr lang="nl-NL" sz="2400" dirty="0"/>
              <a:t>Maar hoe doe je dat dan?</a:t>
            </a:r>
          </a:p>
          <a:p>
            <a:pPr marL="0" indent="0">
              <a:buNone/>
            </a:pPr>
            <a:endParaRPr lang="nl-NL" sz="2400" dirty="0"/>
          </a:p>
        </p:txBody>
      </p:sp>
    </p:spTree>
    <p:extLst>
      <p:ext uri="{BB962C8B-B14F-4D97-AF65-F5344CB8AC3E}">
        <p14:creationId xmlns:p14="http://schemas.microsoft.com/office/powerpoint/2010/main" val="2054732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89212" y="708802"/>
            <a:ext cx="8911687" cy="1280890"/>
          </a:xfrm>
        </p:spPr>
        <p:txBody>
          <a:bodyPr>
            <a:normAutofit/>
          </a:bodyPr>
          <a:lstStyle/>
          <a:p>
            <a:r>
              <a:rPr lang="nl-NL" dirty="0">
                <a:solidFill>
                  <a:srgbClr val="C00000"/>
                </a:solidFill>
              </a:rPr>
              <a:t>Levenseindevragen</a:t>
            </a:r>
            <a:r>
              <a:rPr lang="nl-NL" dirty="0"/>
              <a:t/>
            </a:r>
            <a:br>
              <a:rPr lang="nl-NL" dirty="0"/>
            </a:br>
            <a:endParaRPr lang="nl-NL" sz="2200" dirty="0"/>
          </a:p>
        </p:txBody>
      </p:sp>
      <p:sp>
        <p:nvSpPr>
          <p:cNvPr id="3" name="Tijdelijke aanduiding voor inhoud 2"/>
          <p:cNvSpPr>
            <a:spLocks noGrp="1"/>
          </p:cNvSpPr>
          <p:nvPr>
            <p:ph idx="1"/>
          </p:nvPr>
        </p:nvSpPr>
        <p:spPr>
          <a:xfrm>
            <a:off x="2589212" y="2264227"/>
            <a:ext cx="8915400" cy="3777622"/>
          </a:xfrm>
        </p:spPr>
        <p:txBody>
          <a:bodyPr>
            <a:normAutofit/>
          </a:bodyPr>
          <a:lstStyle/>
          <a:p>
            <a:pPr marL="0" indent="0">
              <a:buNone/>
            </a:pPr>
            <a:r>
              <a:rPr lang="nl-NL" sz="2400" dirty="0"/>
              <a:t>In het boek </a:t>
            </a:r>
            <a:r>
              <a:rPr lang="nl-NL" sz="2400" dirty="0">
                <a:solidFill>
                  <a:srgbClr val="C00000"/>
                </a:solidFill>
              </a:rPr>
              <a:t>“Ruimte om te sterven” van Carlo </a:t>
            </a:r>
            <a:r>
              <a:rPr lang="nl-NL" sz="2400" dirty="0" err="1">
                <a:solidFill>
                  <a:srgbClr val="C00000"/>
                </a:solidFill>
              </a:rPr>
              <a:t>Leget</a:t>
            </a:r>
            <a:r>
              <a:rPr lang="nl-NL" sz="2400" dirty="0">
                <a:solidFill>
                  <a:srgbClr val="C00000"/>
                </a:solidFill>
              </a:rPr>
              <a:t> </a:t>
            </a:r>
            <a:r>
              <a:rPr lang="nl-NL" sz="2400" dirty="0"/>
              <a:t>worden de volgende thema’s beschreven:</a:t>
            </a:r>
          </a:p>
          <a:p>
            <a:r>
              <a:rPr lang="nl-NL" sz="2400" b="1" dirty="0"/>
              <a:t>Autonomie</a:t>
            </a:r>
            <a:r>
              <a:rPr lang="nl-NL" sz="2400" dirty="0"/>
              <a:t>: Ik en de ander</a:t>
            </a:r>
          </a:p>
          <a:p>
            <a:r>
              <a:rPr lang="nl-NL" sz="2400" b="1" dirty="0"/>
              <a:t>Lijden</a:t>
            </a:r>
            <a:r>
              <a:rPr lang="nl-NL" sz="2400" dirty="0"/>
              <a:t>: Doen en laten</a:t>
            </a:r>
          </a:p>
          <a:p>
            <a:r>
              <a:rPr lang="nl-NL" sz="2400" b="1" dirty="0"/>
              <a:t>Afscheid</a:t>
            </a:r>
            <a:r>
              <a:rPr lang="nl-NL" sz="2400" dirty="0"/>
              <a:t>: Vasthouden en loslaten</a:t>
            </a:r>
          </a:p>
          <a:p>
            <a:r>
              <a:rPr lang="nl-NL" sz="2400" b="1" dirty="0"/>
              <a:t>Balans</a:t>
            </a:r>
            <a:r>
              <a:rPr lang="nl-NL" sz="2400" dirty="0"/>
              <a:t>: Vergeven en vergeten</a:t>
            </a:r>
          </a:p>
          <a:p>
            <a:r>
              <a:rPr lang="nl-NL" sz="2400" b="1" dirty="0"/>
              <a:t>Na dit leven</a:t>
            </a:r>
            <a:r>
              <a:rPr lang="nl-NL" sz="2400" dirty="0"/>
              <a:t>: Geloven en weten</a:t>
            </a:r>
          </a:p>
        </p:txBody>
      </p:sp>
    </p:spTree>
    <p:extLst>
      <p:ext uri="{BB962C8B-B14F-4D97-AF65-F5344CB8AC3E}">
        <p14:creationId xmlns:p14="http://schemas.microsoft.com/office/powerpoint/2010/main" val="3093881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517231"/>
            <a:ext cx="8229600" cy="789460"/>
          </a:xfrm>
        </p:spPr>
        <p:txBody>
          <a:bodyPr>
            <a:normAutofit fontScale="90000"/>
          </a:bodyPr>
          <a:lstStyle/>
          <a:p>
            <a:r>
              <a:rPr lang="nl-NL" dirty="0">
                <a:solidFill>
                  <a:srgbClr val="C00000"/>
                </a:solidFill>
              </a:rPr>
              <a:t>Ars </a:t>
            </a:r>
            <a:r>
              <a:rPr lang="nl-NL" dirty="0" err="1">
                <a:solidFill>
                  <a:srgbClr val="C00000"/>
                </a:solidFill>
              </a:rPr>
              <a:t>Moriendi</a:t>
            </a:r>
            <a:r>
              <a:rPr lang="nl-NL" dirty="0">
                <a:solidFill>
                  <a:srgbClr val="C00000"/>
                </a:solidFill>
              </a:rPr>
              <a:t> model naar Carlo  </a:t>
            </a:r>
            <a:r>
              <a:rPr lang="nl-NL" dirty="0" err="1">
                <a:solidFill>
                  <a:srgbClr val="C00000"/>
                </a:solidFill>
              </a:rPr>
              <a:t>Leget</a:t>
            </a:r>
            <a:endParaRPr lang="nl-NL" dirty="0">
              <a:solidFill>
                <a:srgbClr val="C00000"/>
              </a:solidFill>
            </a:endParaRPr>
          </a:p>
        </p:txBody>
      </p:sp>
      <p:pic>
        <p:nvPicPr>
          <p:cNvPr id="4" name="Tijdelijke aanduiding voor inhoud 3" descr="ars moriendi model.JPG"/>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818544" y="1360905"/>
            <a:ext cx="8392256" cy="5068770"/>
          </a:xfrm>
        </p:spPr>
      </p:pic>
      <p:sp>
        <p:nvSpPr>
          <p:cNvPr id="3" name="Tijdelijke aanduiding voor datum 2"/>
          <p:cNvSpPr>
            <a:spLocks noGrp="1"/>
          </p:cNvSpPr>
          <p:nvPr>
            <p:ph type="dt" sz="half" idx="10"/>
          </p:nvPr>
        </p:nvSpPr>
        <p:spPr/>
        <p:txBody>
          <a:bodyPr/>
          <a:lstStyle/>
          <a:p>
            <a:fld id="{86CCE96A-681A-4440-9371-02A4FDBF4CA4}" type="datetime1">
              <a:rPr lang="nl-NL" smtClean="0"/>
              <a:t>27-6-2023</a:t>
            </a:fld>
            <a:endParaRPr lang="nl-NL"/>
          </a:p>
        </p:txBody>
      </p:sp>
      <p:sp>
        <p:nvSpPr>
          <p:cNvPr id="5" name="Tijdelijke aanduiding voor voettekst 4"/>
          <p:cNvSpPr>
            <a:spLocks noGrp="1"/>
          </p:cNvSpPr>
          <p:nvPr>
            <p:ph type="ftr" sz="quarter" idx="11"/>
          </p:nvPr>
        </p:nvSpPr>
        <p:spPr/>
        <p:txBody>
          <a:bodyPr/>
          <a:lstStyle/>
          <a:p>
            <a:r>
              <a:rPr lang="nl-NL"/>
              <a:t>Tijdig praten over het levenseinde, APC in de palliattieve fase, wf</a:t>
            </a:r>
          </a:p>
        </p:txBody>
      </p:sp>
      <p:sp>
        <p:nvSpPr>
          <p:cNvPr id="6" name="Tijdelijke aanduiding voor dianummer 5"/>
          <p:cNvSpPr>
            <a:spLocks noGrp="1"/>
          </p:cNvSpPr>
          <p:nvPr>
            <p:ph type="sldNum" sz="quarter" idx="12"/>
          </p:nvPr>
        </p:nvSpPr>
        <p:spPr/>
        <p:txBody>
          <a:bodyPr/>
          <a:lstStyle/>
          <a:p>
            <a:fld id="{86EEEFA5-543E-5C4F-8E05-6417787A50E7}" type="slidenum">
              <a:rPr lang="nl-NL" smtClean="0"/>
              <a:t>44</a:t>
            </a:fld>
            <a:endParaRPr lang="nl-NL"/>
          </a:p>
        </p:txBody>
      </p:sp>
    </p:spTree>
    <p:extLst>
      <p:ext uri="{BB962C8B-B14F-4D97-AF65-F5344CB8AC3E}">
        <p14:creationId xmlns:p14="http://schemas.microsoft.com/office/powerpoint/2010/main" val="3728492785"/>
      </p:ext>
    </p:extLst>
  </p:cSld>
  <p:clrMapOvr>
    <a:masterClrMapping/>
  </p:clrMapOvr>
  <mc:AlternateContent xmlns:mc="http://schemas.openxmlformats.org/markup-compatibility/2006" xmlns:p14="http://schemas.microsoft.com/office/powerpoint/2010/main">
    <mc:Choice Requires="p14">
      <p:transition spd="slow" p14:dur="2000" advTm="68123"/>
    </mc:Choice>
    <mc:Fallback xmlns="">
      <p:transition xmlns:p14="http://schemas.microsoft.com/office/powerpoint/2010/main" spd="slow" advTm="68123"/>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1FA7C9-A1CC-0027-94F6-F9C4E84347CA}"/>
              </a:ext>
            </a:extLst>
          </p:cNvPr>
          <p:cNvSpPr>
            <a:spLocks noGrp="1"/>
          </p:cNvSpPr>
          <p:nvPr>
            <p:ph type="title"/>
          </p:nvPr>
        </p:nvSpPr>
        <p:spPr/>
        <p:txBody>
          <a:bodyPr/>
          <a:lstStyle/>
          <a:p>
            <a:pPr algn="ctr"/>
            <a:r>
              <a:rPr lang="nl-NL" dirty="0">
                <a:solidFill>
                  <a:srgbClr val="C00000"/>
                </a:solidFill>
              </a:rPr>
              <a:t>Innerlijke ruimte</a:t>
            </a:r>
            <a:br>
              <a:rPr lang="nl-NL" dirty="0">
                <a:solidFill>
                  <a:srgbClr val="C00000"/>
                </a:solidFill>
              </a:rPr>
            </a:br>
            <a:r>
              <a:rPr lang="nl-NL" sz="2000" dirty="0">
                <a:solidFill>
                  <a:srgbClr val="C00000"/>
                </a:solidFill>
              </a:rPr>
              <a:t>Carlo </a:t>
            </a:r>
            <a:r>
              <a:rPr lang="nl-NL" sz="2000" dirty="0" err="1">
                <a:solidFill>
                  <a:srgbClr val="C00000"/>
                </a:solidFill>
              </a:rPr>
              <a:t>Leget</a:t>
            </a:r>
            <a:endParaRPr lang="nl-NL" dirty="0">
              <a:solidFill>
                <a:srgbClr val="C00000"/>
              </a:solidFill>
            </a:endParaRPr>
          </a:p>
        </p:txBody>
      </p:sp>
      <p:sp>
        <p:nvSpPr>
          <p:cNvPr id="3" name="Tijdelijke aanduiding voor inhoud 2">
            <a:extLst>
              <a:ext uri="{FF2B5EF4-FFF2-40B4-BE49-F238E27FC236}">
                <a16:creationId xmlns:a16="http://schemas.microsoft.com/office/drawing/2014/main" id="{8736228B-583F-26B2-4298-B6B2782EA146}"/>
              </a:ext>
            </a:extLst>
          </p:cNvPr>
          <p:cNvSpPr>
            <a:spLocks noGrp="1"/>
          </p:cNvSpPr>
          <p:nvPr>
            <p:ph idx="1"/>
          </p:nvPr>
        </p:nvSpPr>
        <p:spPr/>
        <p:txBody>
          <a:bodyPr/>
          <a:lstStyle/>
          <a:p>
            <a:pPr marL="0" indent="0">
              <a:buNone/>
            </a:pPr>
            <a:r>
              <a:rPr lang="nl-NL" dirty="0"/>
              <a:t>De term </a:t>
            </a:r>
            <a:r>
              <a:rPr lang="nl-NL" b="1" dirty="0"/>
              <a:t>Innerlijke ruimte </a:t>
            </a:r>
            <a:r>
              <a:rPr lang="nl-NL" dirty="0"/>
              <a:t>staat voor een gemoedstoestand (een toestand van het innerlijk) waardoor iemand in staat is zich in vrijheid en rust te verhouden tot emoties die worden opgeroepen door een lastige situatie.</a:t>
            </a:r>
          </a:p>
          <a:p>
            <a:pPr marL="0" indent="0">
              <a:buNone/>
            </a:pPr>
            <a:endParaRPr lang="nl-NL" b="1" dirty="0"/>
          </a:p>
          <a:p>
            <a:pPr marL="0" indent="0">
              <a:buNone/>
            </a:pPr>
            <a:r>
              <a:rPr lang="nl-NL" dirty="0"/>
              <a:t>Innerlijke ruimte creëer je als je je kan neerleggen bij tegenslag en je niet langer laat grijpen door je emoties.</a:t>
            </a:r>
          </a:p>
          <a:p>
            <a:pPr marL="0" indent="0">
              <a:buNone/>
            </a:pPr>
            <a:endParaRPr lang="nl-NL" dirty="0"/>
          </a:p>
          <a:p>
            <a:pPr marL="0" indent="0">
              <a:buNone/>
            </a:pPr>
            <a:r>
              <a:rPr lang="nl-NL" dirty="0"/>
              <a:t>De acceptatie van verlies die hieraan voorafgaat is moeilijk. Balans tussen vasthouden en loslaten (=“anders” vasthouden).</a:t>
            </a:r>
          </a:p>
        </p:txBody>
      </p:sp>
    </p:spTree>
    <p:extLst>
      <p:ext uri="{BB962C8B-B14F-4D97-AF65-F5344CB8AC3E}">
        <p14:creationId xmlns:p14="http://schemas.microsoft.com/office/powerpoint/2010/main" val="2931608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C00000"/>
                </a:solidFill>
              </a:rPr>
              <a:t>Stilstaan bij eigen innerlijke ruimte</a:t>
            </a:r>
            <a:endParaRPr lang="nl-NL" dirty="0"/>
          </a:p>
        </p:txBody>
      </p:sp>
      <p:sp>
        <p:nvSpPr>
          <p:cNvPr id="3" name="Tijdelijke aanduiding voor inhoud 2"/>
          <p:cNvSpPr>
            <a:spLocks noGrp="1"/>
          </p:cNvSpPr>
          <p:nvPr>
            <p:ph idx="1"/>
          </p:nvPr>
        </p:nvSpPr>
        <p:spPr>
          <a:xfrm>
            <a:off x="2589212" y="2338871"/>
            <a:ext cx="8915400" cy="3777622"/>
          </a:xfrm>
        </p:spPr>
        <p:txBody>
          <a:bodyPr/>
          <a:lstStyle/>
          <a:p>
            <a:r>
              <a:rPr lang="nl-NL" sz="2400" dirty="0"/>
              <a:t>Wat is jouw levensverhaal?</a:t>
            </a:r>
          </a:p>
          <a:p>
            <a:r>
              <a:rPr lang="nl-NL" sz="2400" dirty="0"/>
              <a:t>Wat neem je daarvan mee? Wat is helpend of juist belemmerend.</a:t>
            </a:r>
          </a:p>
          <a:p>
            <a:r>
              <a:rPr lang="nl-NL" sz="2400" dirty="0"/>
              <a:t>In hoeverre kan je openstaan voor (de emoties van) de ander?</a:t>
            </a:r>
          </a:p>
          <a:p>
            <a:endParaRPr lang="nl-NL" dirty="0"/>
          </a:p>
          <a:p>
            <a:endParaRPr lang="nl-NL" dirty="0"/>
          </a:p>
        </p:txBody>
      </p:sp>
    </p:spTree>
    <p:extLst>
      <p:ext uri="{BB962C8B-B14F-4D97-AF65-F5344CB8AC3E}">
        <p14:creationId xmlns:p14="http://schemas.microsoft.com/office/powerpoint/2010/main" val="3309312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23269" y="624110"/>
            <a:ext cx="9381344" cy="1280890"/>
          </a:xfrm>
        </p:spPr>
        <p:txBody>
          <a:bodyPr>
            <a:normAutofit fontScale="90000"/>
          </a:bodyPr>
          <a:lstStyle/>
          <a:p>
            <a:r>
              <a:rPr lang="nl-NL" dirty="0"/>
              <a:t>Basisbehoeftes:</a:t>
            </a:r>
            <a:br>
              <a:rPr lang="nl-NL" dirty="0"/>
            </a:br>
            <a:r>
              <a:rPr lang="nl-NL" sz="2700" dirty="0"/>
              <a:t>je wilt gezien worden in wie je in het diepst van je wezen bent</a:t>
            </a:r>
            <a:br>
              <a:rPr lang="nl-NL" sz="2700" dirty="0"/>
            </a:br>
            <a:r>
              <a:rPr lang="nl-NL" sz="2700" dirty="0"/>
              <a:t>en ergens bij horen…</a:t>
            </a:r>
            <a:br>
              <a:rPr lang="nl-NL" sz="2700" dirty="0"/>
            </a:br>
            <a:r>
              <a:rPr lang="nl-NL" sz="2700" dirty="0"/>
              <a:t/>
            </a:r>
            <a:br>
              <a:rPr lang="nl-NL" sz="2700" dirty="0"/>
            </a:br>
            <a:endParaRPr lang="nl-NL" sz="2700" dirty="0"/>
          </a:p>
        </p:txBody>
      </p:sp>
      <p:sp>
        <p:nvSpPr>
          <p:cNvPr id="3" name="Tijdelijke aanduiding voor inhoud 2"/>
          <p:cNvSpPr>
            <a:spLocks noGrp="1"/>
          </p:cNvSpPr>
          <p:nvPr>
            <p:ph idx="1"/>
          </p:nvPr>
        </p:nvSpPr>
        <p:spPr>
          <a:xfrm>
            <a:off x="2589213" y="2456268"/>
            <a:ext cx="8915400" cy="3777622"/>
          </a:xfrm>
        </p:spPr>
        <p:txBody>
          <a:bodyPr>
            <a:normAutofit/>
          </a:bodyPr>
          <a:lstStyle/>
          <a:p>
            <a:pPr marL="0" indent="0">
              <a:buNone/>
            </a:pPr>
            <a:r>
              <a:rPr lang="nl-NL" sz="2400" dirty="0"/>
              <a:t>Dat gaat wringen als</a:t>
            </a:r>
          </a:p>
          <a:p>
            <a:r>
              <a:rPr lang="nl-NL" sz="2400" dirty="0"/>
              <a:t>dat wat je doet in botsing komt met dat wat voor jou van waarde is</a:t>
            </a:r>
          </a:p>
          <a:p>
            <a:r>
              <a:rPr lang="nl-NL" sz="2400" dirty="0"/>
              <a:t>dat wat je doet en/of van waarde is wegvalt (crisis)</a:t>
            </a:r>
          </a:p>
          <a:p>
            <a:r>
              <a:rPr lang="nl-NL" sz="2400" dirty="0"/>
              <a:t>je geconfronteerd wordt met je eigen eindigheid (existentiële crisis)</a:t>
            </a:r>
          </a:p>
          <a:p>
            <a:endParaRPr lang="nl-NL" sz="2400" dirty="0"/>
          </a:p>
          <a:p>
            <a:pPr marL="0" indent="0">
              <a:buNone/>
            </a:pPr>
            <a:r>
              <a:rPr lang="nl-NL" sz="2400" dirty="0">
                <a:solidFill>
                  <a:srgbClr val="C00000"/>
                </a:solidFill>
              </a:rPr>
              <a:t>…en er is iemand nodig die jou ziet zitten</a:t>
            </a:r>
            <a:endParaRPr lang="nl-NL" sz="2400" dirty="0"/>
          </a:p>
        </p:txBody>
      </p:sp>
    </p:spTree>
    <p:extLst>
      <p:ext uri="{BB962C8B-B14F-4D97-AF65-F5344CB8AC3E}">
        <p14:creationId xmlns:p14="http://schemas.microsoft.com/office/powerpoint/2010/main" val="3213814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073D2-1F0B-CE64-B82E-D1BD3E005BCF}"/>
              </a:ext>
            </a:extLst>
          </p:cNvPr>
          <p:cNvSpPr>
            <a:spLocks noGrp="1"/>
          </p:cNvSpPr>
          <p:nvPr>
            <p:ph type="title"/>
          </p:nvPr>
        </p:nvSpPr>
        <p:spPr>
          <a:xfrm>
            <a:off x="2592925" y="329150"/>
            <a:ext cx="8911687" cy="1280890"/>
          </a:xfrm>
        </p:spPr>
        <p:txBody>
          <a:bodyPr>
            <a:normAutofit/>
          </a:bodyPr>
          <a:lstStyle/>
          <a:p>
            <a:pPr algn="ctr"/>
            <a:r>
              <a:rPr lang="nl-NL" dirty="0">
                <a:solidFill>
                  <a:srgbClr val="C00000"/>
                </a:solidFill>
              </a:rPr>
              <a:t>Lof der onvolmaaktheid (H 4)</a:t>
            </a:r>
            <a:br>
              <a:rPr lang="nl-NL" dirty="0">
                <a:solidFill>
                  <a:srgbClr val="C00000"/>
                </a:solidFill>
              </a:rPr>
            </a:br>
            <a:r>
              <a:rPr lang="nl-NL" sz="2000" dirty="0" err="1">
                <a:solidFill>
                  <a:srgbClr val="C00000"/>
                </a:solidFill>
              </a:rPr>
              <a:t>Gerbert</a:t>
            </a:r>
            <a:r>
              <a:rPr lang="nl-NL" sz="2000" dirty="0">
                <a:solidFill>
                  <a:srgbClr val="C00000"/>
                </a:solidFill>
              </a:rPr>
              <a:t> van Loenen e.a.</a:t>
            </a:r>
            <a:br>
              <a:rPr lang="nl-NL" sz="2000" dirty="0">
                <a:solidFill>
                  <a:srgbClr val="C00000"/>
                </a:solidFill>
              </a:rPr>
            </a:br>
            <a:r>
              <a:rPr lang="nl-NL" sz="2000" dirty="0">
                <a:solidFill>
                  <a:srgbClr val="C00000"/>
                </a:solidFill>
              </a:rPr>
              <a:t>over Overgave en Verbondenheid</a:t>
            </a:r>
            <a:endParaRPr lang="nl-NL" dirty="0">
              <a:solidFill>
                <a:srgbClr val="C00000"/>
              </a:solidFill>
            </a:endParaRPr>
          </a:p>
        </p:txBody>
      </p:sp>
      <p:sp>
        <p:nvSpPr>
          <p:cNvPr id="3" name="Tijdelijke aanduiding voor inhoud 2">
            <a:extLst>
              <a:ext uri="{FF2B5EF4-FFF2-40B4-BE49-F238E27FC236}">
                <a16:creationId xmlns:a16="http://schemas.microsoft.com/office/drawing/2014/main" id="{6713E443-CAC2-4278-3978-9254C7F544D9}"/>
              </a:ext>
            </a:extLst>
          </p:cNvPr>
          <p:cNvSpPr>
            <a:spLocks noGrp="1"/>
          </p:cNvSpPr>
          <p:nvPr>
            <p:ph idx="1"/>
          </p:nvPr>
        </p:nvSpPr>
        <p:spPr>
          <a:xfrm>
            <a:off x="1691142" y="1905001"/>
            <a:ext cx="10236251" cy="4780934"/>
          </a:xfrm>
        </p:spPr>
        <p:txBody>
          <a:bodyPr>
            <a:normAutofit lnSpcReduction="10000"/>
          </a:bodyPr>
          <a:lstStyle/>
          <a:p>
            <a:r>
              <a:rPr lang="nl-NL" dirty="0"/>
              <a:t>“We leven om te genieten”, dus “wie niet geniet (lijdt), leeft niet goed. Dat leven is mensonwaardig.”</a:t>
            </a:r>
          </a:p>
          <a:p>
            <a:r>
              <a:rPr lang="nl-NL" dirty="0"/>
              <a:t>“…elk mens dat geboren wordt heeft een waardigheid die niets of niemand hem kan afnemen.”</a:t>
            </a:r>
          </a:p>
          <a:p>
            <a:r>
              <a:rPr lang="nl-NL" dirty="0"/>
              <a:t>“Belangrijk is de vraag of je gerespecteerd wordt, zelfs wanneer je tot niets in staat bent.”</a:t>
            </a:r>
          </a:p>
          <a:p>
            <a:r>
              <a:rPr lang="nl-NL" dirty="0"/>
              <a:t>“Besef van broosheid en kwetsbaarheid beschermt ons tegen onze overmatige </a:t>
            </a:r>
            <a:r>
              <a:rPr lang="nl-NL" dirty="0" err="1"/>
              <a:t>beheerszucht</a:t>
            </a:r>
            <a:r>
              <a:rPr lang="nl-NL" dirty="0"/>
              <a:t>, tegen ons idee dat we meester zijn over leven en lot.” </a:t>
            </a:r>
          </a:p>
          <a:p>
            <a:r>
              <a:rPr lang="nl-NL" dirty="0"/>
              <a:t>Niet alles is maakbaar. “…overgave impliceert dat men zich verhoudt tot een dimensie die onbeheersbaar is.” </a:t>
            </a:r>
          </a:p>
          <a:p>
            <a:r>
              <a:rPr lang="nl-NL" dirty="0"/>
              <a:t>“Overgave is je schikken in de golfbeweging van het leven; gelijkmoedig accepteren wat zich aandient.”</a:t>
            </a:r>
          </a:p>
          <a:p>
            <a:r>
              <a:rPr lang="nl-NL" dirty="0"/>
              <a:t>“Zelfbeschikking in verbondenheid. We zijn niet van onszelf, we zijn van elkaar”.</a:t>
            </a:r>
          </a:p>
          <a:p>
            <a:pPr marL="0" indent="0">
              <a:buNone/>
            </a:pPr>
            <a:r>
              <a:rPr lang="nl-NL" dirty="0">
                <a:solidFill>
                  <a:srgbClr val="C00000"/>
                </a:solidFill>
              </a:rPr>
              <a:t>Hier is oneindig veel moed voor nodig.</a:t>
            </a:r>
          </a:p>
          <a:p>
            <a:endParaRPr lang="nl-NL" dirty="0"/>
          </a:p>
          <a:p>
            <a:endParaRPr lang="nl-NL" dirty="0"/>
          </a:p>
          <a:p>
            <a:endParaRPr lang="nl-NL" dirty="0"/>
          </a:p>
        </p:txBody>
      </p:sp>
    </p:spTree>
    <p:extLst>
      <p:ext uri="{BB962C8B-B14F-4D97-AF65-F5344CB8AC3E}">
        <p14:creationId xmlns:p14="http://schemas.microsoft.com/office/powerpoint/2010/main" val="696671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ED75AA-3A43-5EE2-4C93-E6F741B908A2}"/>
              </a:ext>
            </a:extLst>
          </p:cNvPr>
          <p:cNvSpPr>
            <a:spLocks noGrp="1"/>
          </p:cNvSpPr>
          <p:nvPr>
            <p:ph type="title"/>
          </p:nvPr>
        </p:nvSpPr>
        <p:spPr/>
        <p:txBody>
          <a:bodyPr>
            <a:normAutofit fontScale="90000"/>
          </a:bodyPr>
          <a:lstStyle/>
          <a:p>
            <a:pPr algn="ctr"/>
            <a:r>
              <a:rPr lang="nl-NL" dirty="0">
                <a:solidFill>
                  <a:srgbClr val="C00000"/>
                </a:solidFill>
              </a:rPr>
              <a:t>Oefenen met de schokbrekers </a:t>
            </a:r>
            <a:br>
              <a:rPr lang="nl-NL" dirty="0">
                <a:solidFill>
                  <a:srgbClr val="C00000"/>
                </a:solidFill>
              </a:rPr>
            </a:br>
            <a:r>
              <a:rPr lang="nl-NL" dirty="0">
                <a:solidFill>
                  <a:srgbClr val="C00000"/>
                </a:solidFill>
              </a:rPr>
              <a:t>en</a:t>
            </a:r>
            <a:br>
              <a:rPr lang="nl-NL" dirty="0">
                <a:solidFill>
                  <a:srgbClr val="C00000"/>
                </a:solidFill>
              </a:rPr>
            </a:br>
            <a:r>
              <a:rPr lang="nl-NL" dirty="0">
                <a:solidFill>
                  <a:srgbClr val="C00000"/>
                </a:solidFill>
              </a:rPr>
              <a:t>levenseindevragen</a:t>
            </a:r>
          </a:p>
        </p:txBody>
      </p:sp>
      <p:sp>
        <p:nvSpPr>
          <p:cNvPr id="3" name="Tijdelijke aanduiding voor tekst 2">
            <a:extLst>
              <a:ext uri="{FF2B5EF4-FFF2-40B4-BE49-F238E27FC236}">
                <a16:creationId xmlns:a16="http://schemas.microsoft.com/office/drawing/2014/main" id="{4472665B-3976-83DD-31F7-D783A797EF78}"/>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464032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is dat voor jou?</a:t>
            </a:r>
          </a:p>
        </p:txBody>
      </p:sp>
      <p:sp>
        <p:nvSpPr>
          <p:cNvPr id="3" name="Tijdelijke aanduiding voor tekst 2"/>
          <p:cNvSpPr>
            <a:spLocks noGrp="1"/>
          </p:cNvSpPr>
          <p:nvPr>
            <p:ph type="body" idx="1"/>
          </p:nvPr>
        </p:nvSpPr>
        <p:spPr>
          <a:xfrm>
            <a:off x="2589212" y="4305056"/>
            <a:ext cx="8915399" cy="860400"/>
          </a:xfrm>
        </p:spPr>
        <p:txBody>
          <a:bodyPr>
            <a:normAutofit fontScale="92500" lnSpcReduction="20000"/>
          </a:bodyPr>
          <a:lstStyle/>
          <a:p>
            <a:r>
              <a:rPr lang="nl-NL" sz="2800" dirty="0"/>
              <a:t>Visualiseren.</a:t>
            </a:r>
          </a:p>
          <a:p>
            <a:r>
              <a:rPr lang="nl-NL" sz="2800" dirty="0"/>
              <a:t> Wat is zou voor jou van waarde zijn in de laatste fase?</a:t>
            </a:r>
          </a:p>
        </p:txBody>
      </p:sp>
    </p:spTree>
    <p:extLst>
      <p:ext uri="{BB962C8B-B14F-4D97-AF65-F5344CB8AC3E}">
        <p14:creationId xmlns:p14="http://schemas.microsoft.com/office/powerpoint/2010/main" val="3332532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4B425-71A8-4745-8939-E26EA3B3C759}"/>
              </a:ext>
            </a:extLst>
          </p:cNvPr>
          <p:cNvSpPr>
            <a:spLocks noGrp="1"/>
          </p:cNvSpPr>
          <p:nvPr>
            <p:ph type="title"/>
          </p:nvPr>
        </p:nvSpPr>
        <p:spPr/>
        <p:txBody>
          <a:bodyPr/>
          <a:lstStyle/>
          <a:p>
            <a:r>
              <a:rPr lang="nl-NL" dirty="0">
                <a:ea typeface="+mj-lt"/>
                <a:cs typeface="+mj-lt"/>
                <a:hlinkClick r:id="rId3"/>
              </a:rPr>
              <a:t>Laatste wens, Paul van Vliet</a:t>
            </a:r>
            <a:r>
              <a:rPr lang="nl-NL" dirty="0">
                <a:ea typeface="+mj-lt"/>
                <a:cs typeface="+mj-lt"/>
              </a:rPr>
              <a:t> </a:t>
            </a:r>
            <a:endParaRPr lang="nl-NL" dirty="0"/>
          </a:p>
        </p:txBody>
      </p:sp>
      <p:sp>
        <p:nvSpPr>
          <p:cNvPr id="3" name="Tijdelijke aanduiding voor inhoud 2">
            <a:extLst>
              <a:ext uri="{FF2B5EF4-FFF2-40B4-BE49-F238E27FC236}">
                <a16:creationId xmlns:a16="http://schemas.microsoft.com/office/drawing/2014/main" id="{26C0875C-476C-4E3F-BA2E-090C117B1ED3}"/>
              </a:ext>
            </a:extLst>
          </p:cNvPr>
          <p:cNvSpPr>
            <a:spLocks noGrp="1"/>
          </p:cNvSpPr>
          <p:nvPr>
            <p:ph idx="1"/>
          </p:nvPr>
        </p:nvSpPr>
        <p:spPr/>
        <p:txBody>
          <a:bodyPr vert="horz" lIns="91440" tIns="45720" rIns="91440" bIns="45720" rtlCol="0" anchor="t">
            <a:normAutofit/>
          </a:bodyPr>
          <a:lstStyle/>
          <a:p>
            <a:endParaRPr lang="nl-NL" dirty="0"/>
          </a:p>
        </p:txBody>
      </p:sp>
      <p:pic>
        <p:nvPicPr>
          <p:cNvPr id="4" name="Afbeelding 4">
            <a:hlinkClick r:id="" action="ppaction://media"/>
            <a:extLst>
              <a:ext uri="{FF2B5EF4-FFF2-40B4-BE49-F238E27FC236}">
                <a16:creationId xmlns:a16="http://schemas.microsoft.com/office/drawing/2014/main" id="{88C99D10-69E6-4628-869C-15E72CF4A56A}"/>
              </a:ext>
            </a:extLst>
          </p:cNvPr>
          <p:cNvPicPr>
            <a:picLocks noRot="1" noChangeAspect="1"/>
          </p:cNvPicPr>
          <p:nvPr>
            <a:videoFile r:link="rId1"/>
          </p:nvPr>
        </p:nvPicPr>
        <p:blipFill>
          <a:blip r:embed="rId4"/>
          <a:stretch>
            <a:fillRect/>
          </a:stretch>
        </p:blipFill>
        <p:spPr>
          <a:xfrm>
            <a:off x="2684319" y="1892013"/>
            <a:ext cx="6745431" cy="4632610"/>
          </a:xfrm>
          <a:prstGeom prst="rect">
            <a:avLst/>
          </a:prstGeom>
        </p:spPr>
      </p:pic>
    </p:spTree>
    <p:extLst>
      <p:ext uri="{BB962C8B-B14F-4D97-AF65-F5344CB8AC3E}">
        <p14:creationId xmlns:p14="http://schemas.microsoft.com/office/powerpoint/2010/main" val="400465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157025-2BB4-4235-A93E-1C8B062A7FE2}"/>
              </a:ext>
            </a:extLst>
          </p:cNvPr>
          <p:cNvSpPr>
            <a:spLocks noGrp="1"/>
          </p:cNvSpPr>
          <p:nvPr>
            <p:ph type="title"/>
          </p:nvPr>
        </p:nvSpPr>
        <p:spPr>
          <a:xfrm>
            <a:off x="838200" y="1180730"/>
            <a:ext cx="10515600" cy="3497802"/>
          </a:xfrm>
        </p:spPr>
        <p:txBody>
          <a:bodyPr/>
          <a:lstStyle/>
          <a:p>
            <a:pPr algn="ctr"/>
            <a:r>
              <a:rPr lang="nl-NL" b="1" dirty="0">
                <a:solidFill>
                  <a:srgbClr val="C00000"/>
                </a:solidFill>
                <a:latin typeface="+mn-lt"/>
              </a:rPr>
              <a:t>HOOP EN COMPASSIE</a:t>
            </a:r>
            <a:r>
              <a:rPr lang="nl-NL" dirty="0">
                <a:latin typeface="+mn-lt"/>
              </a:rPr>
              <a:t/>
            </a:r>
            <a:br>
              <a:rPr lang="nl-NL" dirty="0">
                <a:latin typeface="+mn-lt"/>
              </a:rPr>
            </a:br>
            <a:r>
              <a:rPr lang="nl-NL" dirty="0">
                <a:latin typeface="+mn-lt"/>
              </a:rPr>
              <a:t>in de palliatieve zorg</a:t>
            </a:r>
          </a:p>
        </p:txBody>
      </p:sp>
    </p:spTree>
    <p:extLst>
      <p:ext uri="{BB962C8B-B14F-4D97-AF65-F5344CB8AC3E}">
        <p14:creationId xmlns:p14="http://schemas.microsoft.com/office/powerpoint/2010/main" val="2540933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64314A-BB92-4CB7-97CC-2FAD371AE093}"/>
              </a:ext>
            </a:extLst>
          </p:cNvPr>
          <p:cNvSpPr>
            <a:spLocks noGrp="1"/>
          </p:cNvSpPr>
          <p:nvPr>
            <p:ph type="title"/>
          </p:nvPr>
        </p:nvSpPr>
        <p:spPr>
          <a:xfrm>
            <a:off x="651307" y="1405182"/>
            <a:ext cx="3377183" cy="4274820"/>
          </a:xfrm>
          <a:noFill/>
        </p:spPr>
        <p:txBody>
          <a:bodyPr vert="horz" lIns="91440" tIns="45720" rIns="91440" bIns="45720" rtlCol="0" anchor="b">
            <a:normAutofit fontScale="90000"/>
          </a:bodyPr>
          <a:lstStyle/>
          <a:p>
            <a:r>
              <a:rPr lang="en-US" sz="2800" dirty="0">
                <a:solidFill>
                  <a:srgbClr val="C00000"/>
                </a:solidFill>
              </a:rPr>
              <a:t>Erik </a:t>
            </a:r>
            <a:r>
              <a:rPr lang="en-US" sz="2800" dirty="0" err="1">
                <a:solidFill>
                  <a:srgbClr val="C00000"/>
                </a:solidFill>
              </a:rPr>
              <a:t>Olsman</a:t>
            </a:r>
            <a:r>
              <a:rPr lang="en-US" sz="2800" dirty="0">
                <a:solidFill>
                  <a:srgbClr val="C00000"/>
                </a:solidFill>
              </a:rPr>
              <a:t>, </a:t>
            </a:r>
            <a:br>
              <a:rPr lang="en-US" sz="2800" dirty="0">
                <a:solidFill>
                  <a:srgbClr val="C00000"/>
                </a:solidFill>
              </a:rPr>
            </a:br>
            <a:r>
              <a:rPr lang="en-US" sz="2800" dirty="0">
                <a:solidFill>
                  <a:srgbClr val="C00000"/>
                </a:solidFill>
              </a:rPr>
              <a:t/>
            </a:r>
            <a:br>
              <a:rPr lang="en-US" sz="2800" dirty="0">
                <a:solidFill>
                  <a:srgbClr val="C00000"/>
                </a:solidFill>
              </a:rPr>
            </a:br>
            <a:r>
              <a:rPr lang="en-US" sz="2800" dirty="0">
                <a:solidFill>
                  <a:srgbClr val="C00000"/>
                </a:solidFill>
              </a:rPr>
              <a:t>HOOP</a:t>
            </a:r>
            <a:br>
              <a:rPr lang="en-US" sz="2800" dirty="0">
                <a:solidFill>
                  <a:srgbClr val="C00000"/>
                </a:solidFill>
              </a:rPr>
            </a:br>
            <a:r>
              <a:rPr lang="en-US" sz="2800" dirty="0">
                <a:solidFill>
                  <a:srgbClr val="C00000"/>
                </a:solidFill>
              </a:rPr>
              <a:t>in de </a:t>
            </a:r>
            <a:r>
              <a:rPr lang="en-US" sz="2800" dirty="0" err="1">
                <a:solidFill>
                  <a:srgbClr val="C00000"/>
                </a:solidFill>
              </a:rPr>
              <a:t>palliatieve</a:t>
            </a:r>
            <a:r>
              <a:rPr lang="en-US" sz="2800" dirty="0">
                <a:solidFill>
                  <a:srgbClr val="C00000"/>
                </a:solidFill>
              </a:rPr>
              <a:t> </a:t>
            </a:r>
            <a:r>
              <a:rPr lang="en-US" sz="2800" dirty="0" err="1">
                <a:solidFill>
                  <a:srgbClr val="C00000"/>
                </a:solidFill>
              </a:rPr>
              <a:t>zorg</a:t>
            </a:r>
            <a:r>
              <a:rPr lang="en-US" sz="2800" dirty="0">
                <a:solidFill>
                  <a:srgbClr val="C00000"/>
                </a:solidFill>
              </a:rPr>
              <a:t>.</a:t>
            </a:r>
            <a:br>
              <a:rPr lang="en-US" sz="2800" dirty="0">
                <a:solidFill>
                  <a:srgbClr val="C00000"/>
                </a:solidFill>
              </a:rPr>
            </a:br>
            <a:r>
              <a:rPr lang="en-US" sz="2800" dirty="0">
                <a:solidFill>
                  <a:srgbClr val="C00000"/>
                </a:solidFill>
              </a:rPr>
              <a:t/>
            </a:r>
            <a:br>
              <a:rPr lang="en-US" sz="2800" dirty="0">
                <a:solidFill>
                  <a:srgbClr val="C00000"/>
                </a:solidFill>
              </a:rPr>
            </a:br>
            <a:r>
              <a:rPr lang="en-US" sz="2800" dirty="0">
                <a:solidFill>
                  <a:srgbClr val="C00000"/>
                </a:solidFill>
              </a:rPr>
              <a:t>3 </a:t>
            </a:r>
            <a:r>
              <a:rPr lang="en-US" sz="2800" dirty="0" err="1">
                <a:solidFill>
                  <a:srgbClr val="C00000"/>
                </a:solidFill>
              </a:rPr>
              <a:t>Perspectieven</a:t>
            </a:r>
            <a:r>
              <a:rPr lang="en-US" sz="2800" dirty="0">
                <a:solidFill>
                  <a:srgbClr val="C00000"/>
                </a:solidFill>
              </a:rPr>
              <a:t>:</a:t>
            </a:r>
            <a:br>
              <a:rPr lang="en-US" sz="2800" dirty="0">
                <a:solidFill>
                  <a:srgbClr val="C00000"/>
                </a:solidFill>
              </a:rPr>
            </a:br>
            <a:r>
              <a:rPr lang="en-US" sz="2800" dirty="0">
                <a:solidFill>
                  <a:srgbClr val="C00000"/>
                </a:solidFill>
              </a:rPr>
              <a:t>- </a:t>
            </a:r>
            <a:r>
              <a:rPr lang="en-US" sz="2800" dirty="0" err="1">
                <a:solidFill>
                  <a:srgbClr val="C00000"/>
                </a:solidFill>
              </a:rPr>
              <a:t>realistisch</a:t>
            </a:r>
            <a:r>
              <a:rPr lang="en-US" sz="2800" dirty="0">
                <a:solidFill>
                  <a:srgbClr val="C00000"/>
                </a:solidFill>
              </a:rPr>
              <a:t/>
            </a:r>
            <a:br>
              <a:rPr lang="en-US" sz="2800" dirty="0">
                <a:solidFill>
                  <a:srgbClr val="C00000"/>
                </a:solidFill>
              </a:rPr>
            </a:br>
            <a:r>
              <a:rPr lang="en-US" sz="2800" dirty="0">
                <a:solidFill>
                  <a:srgbClr val="C00000"/>
                </a:solidFill>
              </a:rPr>
              <a:t>- </a:t>
            </a:r>
            <a:r>
              <a:rPr lang="en-US" sz="2800" dirty="0" err="1">
                <a:solidFill>
                  <a:srgbClr val="C00000"/>
                </a:solidFill>
              </a:rPr>
              <a:t>functioneel</a:t>
            </a:r>
            <a:r>
              <a:rPr lang="en-US" sz="2800" dirty="0">
                <a:solidFill>
                  <a:srgbClr val="C00000"/>
                </a:solidFill>
              </a:rPr>
              <a:t/>
            </a:r>
            <a:br>
              <a:rPr lang="en-US" sz="2800" dirty="0">
                <a:solidFill>
                  <a:srgbClr val="C00000"/>
                </a:solidFill>
              </a:rPr>
            </a:br>
            <a:r>
              <a:rPr lang="en-US" sz="2800" dirty="0">
                <a:solidFill>
                  <a:srgbClr val="C00000"/>
                </a:solidFill>
              </a:rPr>
              <a:t>- </a:t>
            </a:r>
            <a:r>
              <a:rPr lang="en-US" sz="2800" dirty="0" err="1">
                <a:solidFill>
                  <a:srgbClr val="C00000"/>
                </a:solidFill>
              </a:rPr>
              <a:t>narratief</a:t>
            </a:r>
            <a:r>
              <a:rPr lang="en-US" sz="2800" dirty="0">
                <a:solidFill>
                  <a:schemeClr val="bg1"/>
                </a:solidFill>
              </a:rPr>
              <a:t/>
            </a:r>
            <a:br>
              <a:rPr lang="en-US" sz="2800" dirty="0">
                <a:solidFill>
                  <a:schemeClr val="bg1"/>
                </a:solidFill>
              </a:rPr>
            </a:br>
            <a:endParaRPr lang="en-US" sz="2800" dirty="0">
              <a:solidFill>
                <a:schemeClr val="bg1"/>
              </a:solidFill>
            </a:endParaRPr>
          </a:p>
        </p:txBody>
      </p:sp>
      <p:pic>
        <p:nvPicPr>
          <p:cNvPr id="5" name="Tijdelijke aanduiding voor inhoud 4">
            <a:extLst>
              <a:ext uri="{FF2B5EF4-FFF2-40B4-BE49-F238E27FC236}">
                <a16:creationId xmlns:a16="http://schemas.microsoft.com/office/drawing/2014/main" id="{0842A894-97A4-49E3-85A2-0E14C3A512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 r="-1" b="7159"/>
          <a:stretch/>
        </p:blipFill>
        <p:spPr>
          <a:xfrm>
            <a:off x="4654297" y="10"/>
            <a:ext cx="7537704" cy="6857990"/>
          </a:xfrm>
          <a:prstGeom prst="rect">
            <a:avLst/>
          </a:prstGeom>
        </p:spPr>
      </p:pic>
    </p:spTree>
    <p:extLst>
      <p:ext uri="{BB962C8B-B14F-4D97-AF65-F5344CB8AC3E}">
        <p14:creationId xmlns:p14="http://schemas.microsoft.com/office/powerpoint/2010/main" val="4189473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33F2BC-7FAC-4FDB-A0E2-7510DDF98E25}"/>
              </a:ext>
            </a:extLst>
          </p:cNvPr>
          <p:cNvSpPr>
            <a:spLocks noGrp="1"/>
          </p:cNvSpPr>
          <p:nvPr>
            <p:ph type="title"/>
          </p:nvPr>
        </p:nvSpPr>
        <p:spPr>
          <a:xfrm>
            <a:off x="838200" y="1790300"/>
            <a:ext cx="10515600" cy="2675822"/>
          </a:xfrm>
        </p:spPr>
        <p:txBody>
          <a:bodyPr>
            <a:noAutofit/>
          </a:bodyPr>
          <a:lstStyle/>
          <a:p>
            <a:r>
              <a:rPr lang="nl-NL" sz="3200" dirty="0">
                <a:latin typeface="+mn-lt"/>
              </a:rPr>
              <a:t>Erik </a:t>
            </a:r>
            <a:r>
              <a:rPr lang="nl-NL" sz="3200" dirty="0" err="1">
                <a:latin typeface="+mn-lt"/>
              </a:rPr>
              <a:t>Olsman</a:t>
            </a:r>
            <a:r>
              <a:rPr lang="nl-NL" sz="3200" dirty="0">
                <a:latin typeface="+mn-lt"/>
              </a:rPr>
              <a:t>, hoop in de palliatieve zorg.</a:t>
            </a:r>
            <a:br>
              <a:rPr lang="nl-NL" sz="3200" dirty="0">
                <a:latin typeface="+mn-lt"/>
              </a:rPr>
            </a:br>
            <a:r>
              <a:rPr lang="nl-NL" sz="3200" dirty="0">
                <a:latin typeface="+mn-lt"/>
              </a:rPr>
              <a:t>Perspectieven van hoop:</a:t>
            </a:r>
            <a:br>
              <a:rPr lang="nl-NL" sz="3200" dirty="0">
                <a:latin typeface="+mn-lt"/>
              </a:rPr>
            </a:br>
            <a:r>
              <a:rPr lang="nl-NL" sz="3200" dirty="0">
                <a:latin typeface="+mn-lt"/>
              </a:rPr>
              <a:t>1) het realistische perspectief, </a:t>
            </a:r>
            <a:r>
              <a:rPr lang="nl-NL" sz="3200" dirty="0">
                <a:solidFill>
                  <a:srgbClr val="C00000"/>
                </a:solidFill>
                <a:latin typeface="+mn-lt"/>
              </a:rPr>
              <a:t>geen valse hoop geven</a:t>
            </a:r>
            <a:r>
              <a:rPr lang="nl-NL" sz="3200" dirty="0">
                <a:latin typeface="+mn-lt"/>
              </a:rPr>
              <a:t/>
            </a:r>
            <a:br>
              <a:rPr lang="nl-NL" sz="3200" dirty="0">
                <a:latin typeface="+mn-lt"/>
              </a:rPr>
            </a:br>
            <a:r>
              <a:rPr lang="nl-NL" sz="3200" dirty="0">
                <a:latin typeface="+mn-lt"/>
              </a:rPr>
              <a:t>2) het functionele perspectief</a:t>
            </a:r>
            <a:br>
              <a:rPr lang="nl-NL" sz="3200" dirty="0">
                <a:latin typeface="+mn-lt"/>
              </a:rPr>
            </a:br>
            <a:r>
              <a:rPr lang="nl-NL" sz="3200" dirty="0">
                <a:latin typeface="+mn-lt"/>
              </a:rPr>
              <a:t>3) het narratieve perspectief</a:t>
            </a:r>
          </a:p>
        </p:txBody>
      </p:sp>
    </p:spTree>
    <p:extLst>
      <p:ext uri="{BB962C8B-B14F-4D97-AF65-F5344CB8AC3E}">
        <p14:creationId xmlns:p14="http://schemas.microsoft.com/office/powerpoint/2010/main" val="2154729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33F2BC-7FAC-4FDB-A0E2-7510DDF98E25}"/>
              </a:ext>
            </a:extLst>
          </p:cNvPr>
          <p:cNvSpPr>
            <a:spLocks noGrp="1"/>
          </p:cNvSpPr>
          <p:nvPr>
            <p:ph type="title"/>
          </p:nvPr>
        </p:nvSpPr>
        <p:spPr>
          <a:xfrm>
            <a:off x="838200" y="1790300"/>
            <a:ext cx="10515600" cy="2675822"/>
          </a:xfrm>
        </p:spPr>
        <p:txBody>
          <a:bodyPr>
            <a:noAutofit/>
          </a:bodyPr>
          <a:lstStyle/>
          <a:p>
            <a:r>
              <a:rPr lang="nl-NL" sz="3200" dirty="0">
                <a:latin typeface="+mn-lt"/>
              </a:rPr>
              <a:t>Erik </a:t>
            </a:r>
            <a:r>
              <a:rPr lang="nl-NL" sz="3200" dirty="0" err="1">
                <a:latin typeface="+mn-lt"/>
              </a:rPr>
              <a:t>Olsman</a:t>
            </a:r>
            <a:r>
              <a:rPr lang="nl-NL" sz="3200" dirty="0">
                <a:latin typeface="+mn-lt"/>
              </a:rPr>
              <a:t>, hoop in de palliatieve zorg.</a:t>
            </a:r>
            <a:br>
              <a:rPr lang="nl-NL" sz="3200" dirty="0">
                <a:latin typeface="+mn-lt"/>
              </a:rPr>
            </a:br>
            <a:r>
              <a:rPr lang="nl-NL" sz="3200" dirty="0">
                <a:latin typeface="+mn-lt"/>
              </a:rPr>
              <a:t>Perspectieven van hoop:</a:t>
            </a:r>
            <a:br>
              <a:rPr lang="nl-NL" sz="3200" dirty="0">
                <a:latin typeface="+mn-lt"/>
              </a:rPr>
            </a:br>
            <a:r>
              <a:rPr lang="nl-NL" sz="3200" dirty="0">
                <a:latin typeface="+mn-lt"/>
              </a:rPr>
              <a:t>1) het realistische perspectief, geen valse hoop geven</a:t>
            </a:r>
            <a:br>
              <a:rPr lang="nl-NL" sz="3200" dirty="0">
                <a:latin typeface="+mn-lt"/>
              </a:rPr>
            </a:br>
            <a:r>
              <a:rPr lang="nl-NL" sz="3200" dirty="0">
                <a:latin typeface="+mn-lt"/>
              </a:rPr>
              <a:t>2) het functionele perspectief, </a:t>
            </a:r>
            <a:r>
              <a:rPr lang="nl-NL" sz="3200" dirty="0">
                <a:solidFill>
                  <a:srgbClr val="C00000"/>
                </a:solidFill>
                <a:latin typeface="+mn-lt"/>
              </a:rPr>
              <a:t>leugentje om bestwil</a:t>
            </a:r>
            <a:r>
              <a:rPr lang="nl-NL" sz="3200" dirty="0">
                <a:latin typeface="+mn-lt"/>
              </a:rPr>
              <a:t/>
            </a:r>
            <a:br>
              <a:rPr lang="nl-NL" sz="3200" dirty="0">
                <a:latin typeface="+mn-lt"/>
              </a:rPr>
            </a:br>
            <a:r>
              <a:rPr lang="nl-NL" sz="3200" dirty="0">
                <a:latin typeface="+mn-lt"/>
              </a:rPr>
              <a:t>3) het narratieve perspectief</a:t>
            </a:r>
          </a:p>
        </p:txBody>
      </p:sp>
    </p:spTree>
    <p:extLst>
      <p:ext uri="{BB962C8B-B14F-4D97-AF65-F5344CB8AC3E}">
        <p14:creationId xmlns:p14="http://schemas.microsoft.com/office/powerpoint/2010/main" val="37336896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33F2BC-7FAC-4FDB-A0E2-7510DDF98E25}"/>
              </a:ext>
            </a:extLst>
          </p:cNvPr>
          <p:cNvSpPr>
            <a:spLocks noGrp="1"/>
          </p:cNvSpPr>
          <p:nvPr>
            <p:ph type="title"/>
          </p:nvPr>
        </p:nvSpPr>
        <p:spPr>
          <a:xfrm>
            <a:off x="1323390" y="502671"/>
            <a:ext cx="10515600" cy="2675822"/>
          </a:xfrm>
        </p:spPr>
        <p:txBody>
          <a:bodyPr>
            <a:noAutofit/>
          </a:bodyPr>
          <a:lstStyle/>
          <a:p>
            <a:r>
              <a:rPr lang="nl-NL" sz="3200" dirty="0">
                <a:latin typeface="+mn-lt"/>
              </a:rPr>
              <a:t/>
            </a:r>
            <a:br>
              <a:rPr lang="nl-NL" sz="3200" dirty="0">
                <a:latin typeface="+mn-lt"/>
              </a:rPr>
            </a:br>
            <a:r>
              <a:rPr lang="nl-NL" sz="3200" dirty="0">
                <a:latin typeface="+mn-lt"/>
              </a:rPr>
              <a:t/>
            </a:r>
            <a:br>
              <a:rPr lang="nl-NL" sz="3200" dirty="0">
                <a:latin typeface="+mn-lt"/>
              </a:rPr>
            </a:br>
            <a:r>
              <a:rPr lang="nl-NL" sz="3200" dirty="0">
                <a:latin typeface="+mn-lt"/>
              </a:rPr>
              <a:t>Erik </a:t>
            </a:r>
            <a:r>
              <a:rPr lang="nl-NL" sz="3200" dirty="0" err="1">
                <a:latin typeface="+mn-lt"/>
              </a:rPr>
              <a:t>Olsman</a:t>
            </a:r>
            <a:r>
              <a:rPr lang="nl-NL" sz="3200" dirty="0">
                <a:latin typeface="+mn-lt"/>
              </a:rPr>
              <a:t>, hoop in de palliatieve zorg.</a:t>
            </a:r>
            <a:br>
              <a:rPr lang="nl-NL" sz="3200" dirty="0">
                <a:latin typeface="+mn-lt"/>
              </a:rPr>
            </a:br>
            <a:r>
              <a:rPr lang="nl-NL" sz="3200" dirty="0">
                <a:latin typeface="+mn-lt"/>
              </a:rPr>
              <a:t>Perspectieven van hoop:</a:t>
            </a:r>
            <a:br>
              <a:rPr lang="nl-NL" sz="3200" dirty="0">
                <a:latin typeface="+mn-lt"/>
              </a:rPr>
            </a:br>
            <a:r>
              <a:rPr lang="nl-NL" sz="3200" dirty="0">
                <a:latin typeface="+mn-lt"/>
              </a:rPr>
              <a:t>1) het realistische perspectief, geen valse hoop geven</a:t>
            </a:r>
            <a:br>
              <a:rPr lang="nl-NL" sz="3200" dirty="0">
                <a:latin typeface="+mn-lt"/>
              </a:rPr>
            </a:br>
            <a:r>
              <a:rPr lang="nl-NL" sz="3200" dirty="0">
                <a:latin typeface="+mn-lt"/>
              </a:rPr>
              <a:t>2) het functionele perspectief, leugentje om bestwil</a:t>
            </a:r>
            <a:br>
              <a:rPr lang="nl-NL" sz="3200" dirty="0">
                <a:latin typeface="+mn-lt"/>
              </a:rPr>
            </a:br>
            <a:r>
              <a:rPr lang="nl-NL" sz="3200" dirty="0">
                <a:latin typeface="+mn-lt"/>
              </a:rPr>
              <a:t>3) het narratieve perspectief,   </a:t>
            </a:r>
            <a:r>
              <a:rPr lang="nl-NL" sz="3200" dirty="0">
                <a:solidFill>
                  <a:srgbClr val="C00000"/>
                </a:solidFill>
                <a:latin typeface="+mn-lt"/>
              </a:rPr>
              <a:t>vertelt iets over jezelf,</a:t>
            </a:r>
            <a:br>
              <a:rPr lang="nl-NL" sz="3200" dirty="0">
                <a:solidFill>
                  <a:srgbClr val="C00000"/>
                </a:solidFill>
                <a:latin typeface="+mn-lt"/>
              </a:rPr>
            </a:br>
            <a:r>
              <a:rPr lang="nl-NL" sz="3200" dirty="0">
                <a:solidFill>
                  <a:srgbClr val="C00000"/>
                </a:solidFill>
                <a:latin typeface="+mn-lt"/>
              </a:rPr>
              <a:t>	over wat je waardevol vindt, over zingeving, </a:t>
            </a:r>
            <a:br>
              <a:rPr lang="nl-NL" sz="3200" dirty="0">
                <a:solidFill>
                  <a:srgbClr val="C00000"/>
                </a:solidFill>
                <a:latin typeface="+mn-lt"/>
              </a:rPr>
            </a:br>
            <a:r>
              <a:rPr lang="nl-NL" sz="3200" dirty="0">
                <a:solidFill>
                  <a:srgbClr val="C00000"/>
                </a:solidFill>
                <a:latin typeface="+mn-lt"/>
              </a:rPr>
              <a:t>          is vaak een begin van een goed gesprek</a:t>
            </a:r>
          </a:p>
        </p:txBody>
      </p:sp>
    </p:spTree>
    <p:extLst>
      <p:ext uri="{BB962C8B-B14F-4D97-AF65-F5344CB8AC3E}">
        <p14:creationId xmlns:p14="http://schemas.microsoft.com/office/powerpoint/2010/main" val="34124112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D9E03D-F9D9-4F53-8745-D065C8B612B4}"/>
              </a:ext>
            </a:extLst>
          </p:cNvPr>
          <p:cNvSpPr>
            <a:spLocks noGrp="1"/>
          </p:cNvSpPr>
          <p:nvPr>
            <p:ph type="title"/>
          </p:nvPr>
        </p:nvSpPr>
        <p:spPr>
          <a:xfrm>
            <a:off x="558265" y="2136808"/>
            <a:ext cx="10795535" cy="2098308"/>
          </a:xfrm>
        </p:spPr>
        <p:txBody>
          <a:bodyPr>
            <a:normAutofit/>
          </a:bodyPr>
          <a:lstStyle/>
          <a:p>
            <a:pPr algn="ctr"/>
            <a:r>
              <a:rPr lang="nl-NL" sz="3200" dirty="0">
                <a:latin typeface="+mn-lt"/>
              </a:rPr>
              <a:t>Wel eens meegedaan aan een loterij?</a:t>
            </a:r>
          </a:p>
        </p:txBody>
      </p:sp>
    </p:spTree>
    <p:extLst>
      <p:ext uri="{BB962C8B-B14F-4D97-AF65-F5344CB8AC3E}">
        <p14:creationId xmlns:p14="http://schemas.microsoft.com/office/powerpoint/2010/main" val="5482691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98468A-6390-4207-B781-7E6FF18C7844}"/>
              </a:ext>
            </a:extLst>
          </p:cNvPr>
          <p:cNvSpPr>
            <a:spLocks noGrp="1"/>
          </p:cNvSpPr>
          <p:nvPr>
            <p:ph type="title"/>
          </p:nvPr>
        </p:nvSpPr>
        <p:spPr>
          <a:xfrm>
            <a:off x="838200" y="1742174"/>
            <a:ext cx="10515600" cy="2223434"/>
          </a:xfrm>
        </p:spPr>
        <p:txBody>
          <a:bodyPr>
            <a:noAutofit/>
          </a:bodyPr>
          <a:lstStyle/>
          <a:p>
            <a:r>
              <a:rPr lang="nl-NL" sz="3200" dirty="0">
                <a:latin typeface="+mn-lt"/>
              </a:rPr>
              <a:t>Meedoen aan de loterij?</a:t>
            </a:r>
            <a:br>
              <a:rPr lang="nl-NL" sz="3200" dirty="0">
                <a:latin typeface="+mn-lt"/>
              </a:rPr>
            </a:br>
            <a:r>
              <a:rPr lang="nl-NL" sz="3200" dirty="0">
                <a:latin typeface="+mn-lt"/>
              </a:rPr>
              <a:t>- realistisch perspectief: 	zonde van het geld</a:t>
            </a:r>
            <a:br>
              <a:rPr lang="nl-NL" sz="3200" dirty="0">
                <a:latin typeface="+mn-lt"/>
              </a:rPr>
            </a:br>
            <a:r>
              <a:rPr lang="nl-NL" sz="3200" dirty="0">
                <a:latin typeface="+mn-lt"/>
              </a:rPr>
              <a:t>- functioneel perspectief: </a:t>
            </a:r>
            <a:br>
              <a:rPr lang="nl-NL" sz="3200" dirty="0">
                <a:latin typeface="+mn-lt"/>
              </a:rPr>
            </a:br>
            <a:r>
              <a:rPr lang="nl-NL" sz="3200" dirty="0">
                <a:latin typeface="+mn-lt"/>
              </a:rPr>
              <a:t>- narratief perspectief: </a:t>
            </a:r>
          </a:p>
        </p:txBody>
      </p:sp>
    </p:spTree>
    <p:extLst>
      <p:ext uri="{BB962C8B-B14F-4D97-AF65-F5344CB8AC3E}">
        <p14:creationId xmlns:p14="http://schemas.microsoft.com/office/powerpoint/2010/main" val="3842626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98468A-6390-4207-B781-7E6FF18C7844}"/>
              </a:ext>
            </a:extLst>
          </p:cNvPr>
          <p:cNvSpPr>
            <a:spLocks noGrp="1"/>
          </p:cNvSpPr>
          <p:nvPr>
            <p:ph type="title"/>
          </p:nvPr>
        </p:nvSpPr>
        <p:spPr>
          <a:xfrm>
            <a:off x="838200" y="1816818"/>
            <a:ext cx="11011678" cy="2156058"/>
          </a:xfrm>
        </p:spPr>
        <p:txBody>
          <a:bodyPr>
            <a:noAutofit/>
          </a:bodyPr>
          <a:lstStyle/>
          <a:p>
            <a:r>
              <a:rPr lang="nl-NL" sz="3200" dirty="0">
                <a:latin typeface="+mn-lt"/>
              </a:rPr>
              <a:t>Meedoen aan de loterij?</a:t>
            </a:r>
            <a:br>
              <a:rPr lang="nl-NL" sz="3200" dirty="0">
                <a:latin typeface="+mn-lt"/>
              </a:rPr>
            </a:br>
            <a:r>
              <a:rPr lang="nl-NL" sz="3200" dirty="0">
                <a:latin typeface="+mn-lt"/>
              </a:rPr>
              <a:t>- realistisch perspectief: 	zonde van het geld</a:t>
            </a:r>
            <a:br>
              <a:rPr lang="nl-NL" sz="3200" dirty="0">
                <a:latin typeface="+mn-lt"/>
              </a:rPr>
            </a:br>
            <a:r>
              <a:rPr lang="nl-NL" sz="3200" dirty="0">
                <a:latin typeface="+mn-lt"/>
              </a:rPr>
              <a:t>- functioneel perspectief:    wegdromen </a:t>
            </a:r>
            <a:br>
              <a:rPr lang="nl-NL" sz="3200" dirty="0">
                <a:latin typeface="+mn-lt"/>
              </a:rPr>
            </a:br>
            <a:r>
              <a:rPr lang="nl-NL" sz="3200" dirty="0">
                <a:latin typeface="+mn-lt"/>
              </a:rPr>
              <a:t>                                                einde geldzorgen</a:t>
            </a:r>
            <a:br>
              <a:rPr lang="nl-NL" sz="3200" dirty="0">
                <a:latin typeface="+mn-lt"/>
              </a:rPr>
            </a:br>
            <a:r>
              <a:rPr lang="nl-NL" sz="3200" dirty="0">
                <a:latin typeface="+mn-lt"/>
              </a:rPr>
              <a:t>- narratief perspectief: </a:t>
            </a:r>
          </a:p>
        </p:txBody>
      </p:sp>
    </p:spTree>
    <p:extLst>
      <p:ext uri="{BB962C8B-B14F-4D97-AF65-F5344CB8AC3E}">
        <p14:creationId xmlns:p14="http://schemas.microsoft.com/office/powerpoint/2010/main" val="1511022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98468A-6390-4207-B781-7E6FF18C7844}"/>
              </a:ext>
            </a:extLst>
          </p:cNvPr>
          <p:cNvSpPr>
            <a:spLocks noGrp="1"/>
          </p:cNvSpPr>
          <p:nvPr>
            <p:ph type="title"/>
          </p:nvPr>
        </p:nvSpPr>
        <p:spPr>
          <a:xfrm>
            <a:off x="838200" y="1966105"/>
            <a:ext cx="10515600" cy="2290811"/>
          </a:xfrm>
        </p:spPr>
        <p:txBody>
          <a:bodyPr>
            <a:noAutofit/>
          </a:bodyPr>
          <a:lstStyle/>
          <a:p>
            <a:r>
              <a:rPr lang="nl-NL" sz="3200" dirty="0">
                <a:latin typeface="+mn-lt"/>
              </a:rPr>
              <a:t>Meedoen aan de loterij?</a:t>
            </a:r>
            <a:br>
              <a:rPr lang="nl-NL" sz="3200" dirty="0">
                <a:latin typeface="+mn-lt"/>
              </a:rPr>
            </a:br>
            <a:r>
              <a:rPr lang="nl-NL" sz="3200" dirty="0">
                <a:latin typeface="+mn-lt"/>
              </a:rPr>
              <a:t>- realistisch perspectief:    	zonde van het geld</a:t>
            </a:r>
            <a:br>
              <a:rPr lang="nl-NL" sz="3200" dirty="0">
                <a:latin typeface="+mn-lt"/>
              </a:rPr>
            </a:br>
            <a:r>
              <a:rPr lang="nl-NL" sz="3200" dirty="0">
                <a:latin typeface="+mn-lt"/>
              </a:rPr>
              <a:t>- functioneel perspectief: 	wegdromen </a:t>
            </a:r>
            <a:br>
              <a:rPr lang="nl-NL" sz="3200" dirty="0">
                <a:latin typeface="+mn-lt"/>
              </a:rPr>
            </a:br>
            <a:r>
              <a:rPr lang="nl-NL" sz="3200" dirty="0">
                <a:latin typeface="+mn-lt"/>
              </a:rPr>
              <a:t>                                                 einde geldzorgen</a:t>
            </a:r>
            <a:br>
              <a:rPr lang="nl-NL" sz="3200" dirty="0">
                <a:latin typeface="+mn-lt"/>
              </a:rPr>
            </a:br>
            <a:r>
              <a:rPr lang="nl-NL" sz="3200" dirty="0">
                <a:latin typeface="+mn-lt"/>
              </a:rPr>
              <a:t>- narratief perspectief:      	als ik rijk ben, dan….</a:t>
            </a:r>
          </a:p>
        </p:txBody>
      </p:sp>
    </p:spTree>
    <p:extLst>
      <p:ext uri="{BB962C8B-B14F-4D97-AF65-F5344CB8AC3E}">
        <p14:creationId xmlns:p14="http://schemas.microsoft.com/office/powerpoint/2010/main" val="2136839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9" y="571500"/>
            <a:ext cx="4048125" cy="5715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458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36144-37C0-43C2-9D22-510FEEF43BF3}"/>
              </a:ext>
            </a:extLst>
          </p:cNvPr>
          <p:cNvSpPr>
            <a:spLocks noGrp="1"/>
          </p:cNvSpPr>
          <p:nvPr>
            <p:ph type="title"/>
          </p:nvPr>
        </p:nvSpPr>
        <p:spPr>
          <a:xfrm>
            <a:off x="838200" y="2037930"/>
            <a:ext cx="10515600" cy="3443395"/>
          </a:xfrm>
        </p:spPr>
        <p:txBody>
          <a:bodyPr>
            <a:normAutofit/>
          </a:bodyPr>
          <a:lstStyle/>
          <a:p>
            <a:pPr algn="ctr"/>
            <a:r>
              <a:rPr lang="nl-NL" sz="3200" dirty="0">
                <a:latin typeface="Calibri" panose="020F0502020204030204" pitchFamily="34" charset="0"/>
                <a:cs typeface="Calibri" panose="020F0502020204030204" pitchFamily="34" charset="0"/>
              </a:rPr>
              <a:t/>
            </a:r>
            <a:br>
              <a:rPr lang="nl-NL" sz="3200" dirty="0">
                <a:latin typeface="Calibri" panose="020F0502020204030204" pitchFamily="34" charset="0"/>
                <a:cs typeface="Calibri" panose="020F0502020204030204" pitchFamily="34" charset="0"/>
              </a:rPr>
            </a:br>
            <a:r>
              <a:rPr lang="nl-NL" sz="3200" dirty="0">
                <a:latin typeface="+mn-lt"/>
                <a:cs typeface="Calibri" panose="020F0502020204030204" pitchFamily="34" charset="0"/>
              </a:rPr>
              <a:t>Patiënten willen graag eerlijke informatie ontvangen, </a:t>
            </a:r>
            <a:br>
              <a:rPr lang="nl-NL" sz="3200" dirty="0">
                <a:latin typeface="+mn-lt"/>
                <a:cs typeface="Calibri" panose="020F0502020204030204" pitchFamily="34" charset="0"/>
              </a:rPr>
            </a:br>
            <a:r>
              <a:rPr lang="nl-NL" sz="3200" dirty="0">
                <a:latin typeface="+mn-lt"/>
                <a:cs typeface="Calibri" panose="020F0502020204030204" pitchFamily="34" charset="0"/>
              </a:rPr>
              <a:t>maar wel daarnaast ruimte houden voor hoop. </a:t>
            </a:r>
            <a:endParaRPr lang="nl-NL" sz="3200" dirty="0">
              <a:latin typeface="+mn-lt"/>
            </a:endParaRPr>
          </a:p>
        </p:txBody>
      </p:sp>
    </p:spTree>
    <p:extLst>
      <p:ext uri="{BB962C8B-B14F-4D97-AF65-F5344CB8AC3E}">
        <p14:creationId xmlns:p14="http://schemas.microsoft.com/office/powerpoint/2010/main" val="21165412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6F1579-6246-48D7-AA11-8C477F7150B5}"/>
              </a:ext>
            </a:extLst>
          </p:cNvPr>
          <p:cNvSpPr>
            <a:spLocks noGrp="1"/>
          </p:cNvSpPr>
          <p:nvPr>
            <p:ph type="title"/>
          </p:nvPr>
        </p:nvSpPr>
        <p:spPr>
          <a:xfrm>
            <a:off x="1162975" y="1127464"/>
            <a:ext cx="10120543" cy="3835153"/>
          </a:xfrm>
        </p:spPr>
        <p:txBody>
          <a:bodyPr>
            <a:normAutofit/>
          </a:bodyPr>
          <a:lstStyle/>
          <a:p>
            <a:r>
              <a:rPr lang="nl-NL" sz="3200" dirty="0">
                <a:latin typeface="+mn-lt"/>
              </a:rPr>
              <a:t/>
            </a:r>
            <a:br>
              <a:rPr lang="nl-NL" sz="3200" dirty="0">
                <a:latin typeface="+mn-lt"/>
              </a:rPr>
            </a:br>
            <a:r>
              <a:rPr lang="nl-NL" sz="3200" dirty="0">
                <a:latin typeface="+mn-lt"/>
              </a:rPr>
              <a:t/>
            </a:r>
            <a:br>
              <a:rPr lang="nl-NL" sz="3200" dirty="0">
                <a:latin typeface="+mn-lt"/>
              </a:rPr>
            </a:br>
            <a:r>
              <a:rPr lang="nl-NL" sz="3100" dirty="0">
                <a:latin typeface="+mn-lt"/>
              </a:rPr>
              <a:t>Het is de kunst om de</a:t>
            </a:r>
            <a:r>
              <a:rPr lang="nl-NL" sz="3100" dirty="0">
                <a:solidFill>
                  <a:srgbClr val="C00000"/>
                </a:solidFill>
                <a:latin typeface="+mn-lt"/>
              </a:rPr>
              <a:t> </a:t>
            </a:r>
            <a:r>
              <a:rPr lang="nl-NL" sz="3100" u="sng" dirty="0">
                <a:solidFill>
                  <a:srgbClr val="C00000"/>
                </a:solidFill>
                <a:latin typeface="+mn-lt"/>
              </a:rPr>
              <a:t>focus</a:t>
            </a:r>
            <a:r>
              <a:rPr lang="nl-NL" sz="3100" dirty="0">
                <a:solidFill>
                  <a:srgbClr val="C00000"/>
                </a:solidFill>
                <a:latin typeface="+mn-lt"/>
              </a:rPr>
              <a:t> </a:t>
            </a:r>
            <a:r>
              <a:rPr lang="nl-NL" sz="3100" dirty="0">
                <a:latin typeface="+mn-lt"/>
              </a:rPr>
              <a:t>van de hoop te helpen verplaatsen van genezing naar andere aspecten die het leven de moeite waard maken </a:t>
            </a:r>
            <a:br>
              <a:rPr lang="nl-NL" sz="3100" dirty="0">
                <a:latin typeface="+mn-lt"/>
              </a:rPr>
            </a:br>
            <a:endParaRPr lang="nl-NL" sz="3100" dirty="0">
              <a:latin typeface="+mn-lt"/>
            </a:endParaRPr>
          </a:p>
        </p:txBody>
      </p:sp>
    </p:spTree>
    <p:extLst>
      <p:ext uri="{BB962C8B-B14F-4D97-AF65-F5344CB8AC3E}">
        <p14:creationId xmlns:p14="http://schemas.microsoft.com/office/powerpoint/2010/main" val="2354459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r="6871" b="20414"/>
          <a:stretch/>
        </p:blipFill>
        <p:spPr>
          <a:xfrm>
            <a:off x="3719736" y="168239"/>
            <a:ext cx="4885664" cy="6453149"/>
          </a:xfrm>
        </p:spPr>
      </p:pic>
    </p:spTree>
    <p:extLst>
      <p:ext uri="{BB962C8B-B14F-4D97-AF65-F5344CB8AC3E}">
        <p14:creationId xmlns:p14="http://schemas.microsoft.com/office/powerpoint/2010/main" val="452764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D2E62-2DE6-4C7A-AFA4-CB4FE3DD48E4}"/>
              </a:ext>
            </a:extLst>
          </p:cNvPr>
          <p:cNvSpPr>
            <a:spLocks noGrp="1"/>
          </p:cNvSpPr>
          <p:nvPr>
            <p:ph type="title"/>
          </p:nvPr>
        </p:nvSpPr>
        <p:spPr>
          <a:xfrm>
            <a:off x="1062139" y="2068497"/>
            <a:ext cx="10515600" cy="2068497"/>
          </a:xfrm>
        </p:spPr>
        <p:txBody>
          <a:bodyPr>
            <a:normAutofit/>
          </a:bodyPr>
          <a:lstStyle/>
          <a:p>
            <a:pPr algn="ctr"/>
            <a:r>
              <a:rPr lang="nl-NL" sz="2800" dirty="0">
                <a:latin typeface="+mn-lt"/>
                <a:cs typeface="Calibri" panose="020F0502020204030204" pitchFamily="34" charset="0"/>
              </a:rPr>
              <a:t>Hoe kan je als hulpverlener hoop als hoop bevestigen, zonder aanleiding te geven om de feiten verkeerd te interpreteren? </a:t>
            </a:r>
          </a:p>
        </p:txBody>
      </p:sp>
    </p:spTree>
    <p:extLst>
      <p:ext uri="{BB962C8B-B14F-4D97-AF65-F5344CB8AC3E}">
        <p14:creationId xmlns:p14="http://schemas.microsoft.com/office/powerpoint/2010/main" val="24873508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E4FE73-A7A3-4B21-904B-0E3FEA80953C}"/>
              </a:ext>
            </a:extLst>
          </p:cNvPr>
          <p:cNvSpPr>
            <a:spLocks noGrp="1"/>
          </p:cNvSpPr>
          <p:nvPr>
            <p:ph type="title"/>
          </p:nvPr>
        </p:nvSpPr>
        <p:spPr>
          <a:xfrm>
            <a:off x="892653" y="-489903"/>
            <a:ext cx="11248007" cy="6386851"/>
          </a:xfrm>
        </p:spPr>
        <p:txBody>
          <a:bodyPr>
            <a:normAutofit fontScale="90000"/>
          </a:bodyPr>
          <a:lstStyle/>
          <a:p>
            <a:r>
              <a:rPr lang="nl-NL" sz="3600" dirty="0"/>
              <a:t/>
            </a:r>
            <a:br>
              <a:rPr lang="nl-NL" sz="3600" dirty="0"/>
            </a:br>
            <a:r>
              <a:rPr lang="nl-NL" sz="3600" dirty="0"/>
              <a:t/>
            </a:r>
            <a:br>
              <a:rPr lang="nl-NL" sz="3600" dirty="0"/>
            </a:br>
            <a:r>
              <a:rPr lang="nl-NL" sz="3600" dirty="0"/>
              <a:t/>
            </a:r>
            <a:br>
              <a:rPr lang="nl-NL" sz="3600" dirty="0"/>
            </a:br>
            <a:r>
              <a:rPr lang="nl-NL" sz="3600" dirty="0"/>
              <a:t/>
            </a:r>
            <a:br>
              <a:rPr lang="nl-NL" sz="3600" dirty="0"/>
            </a:br>
            <a:r>
              <a:rPr lang="nl-NL" sz="3600" dirty="0">
                <a:latin typeface="+mn-lt"/>
              </a:rPr>
              <a:t>Bijvoorbeeld door te zeggen:</a:t>
            </a:r>
            <a:br>
              <a:rPr lang="nl-NL" sz="3600" dirty="0">
                <a:latin typeface="+mn-lt"/>
              </a:rPr>
            </a:br>
            <a:r>
              <a:rPr lang="nl-NL" sz="3600" dirty="0">
                <a:latin typeface="+mn-lt"/>
              </a:rPr>
              <a:t>realistisch:	   “mogen we het op een ander moment</a:t>
            </a:r>
            <a:br>
              <a:rPr lang="nl-NL" sz="3600" dirty="0">
                <a:latin typeface="+mn-lt"/>
              </a:rPr>
            </a:br>
            <a:r>
              <a:rPr lang="nl-NL" dirty="0">
                <a:latin typeface="+mn-lt"/>
              </a:rPr>
              <a:t>                       </a:t>
            </a:r>
            <a:r>
              <a:rPr lang="nl-NL" sz="3600" dirty="0">
                <a:latin typeface="+mn-lt"/>
              </a:rPr>
              <a:t> eens hebben</a:t>
            </a:r>
            <a:r>
              <a:rPr lang="nl-NL" dirty="0">
                <a:latin typeface="+mn-lt"/>
              </a:rPr>
              <a:t> </a:t>
            </a:r>
            <a:r>
              <a:rPr lang="nl-NL" sz="3600" dirty="0">
                <a:latin typeface="+mn-lt"/>
              </a:rPr>
              <a:t>over wat als dat nou niet</a:t>
            </a:r>
            <a:br>
              <a:rPr lang="nl-NL" sz="3600" dirty="0">
                <a:latin typeface="+mn-lt"/>
              </a:rPr>
            </a:br>
            <a:r>
              <a:rPr lang="nl-NL" dirty="0">
                <a:latin typeface="+mn-lt"/>
              </a:rPr>
              <a:t>                     </a:t>
            </a:r>
            <a:r>
              <a:rPr lang="nl-NL" sz="3600" dirty="0">
                <a:latin typeface="+mn-lt"/>
              </a:rPr>
              <a:t>   gebeurt?”</a:t>
            </a:r>
            <a:br>
              <a:rPr lang="nl-NL" sz="3600" dirty="0">
                <a:latin typeface="+mn-lt"/>
              </a:rPr>
            </a:br>
            <a:r>
              <a:rPr lang="nl-NL" sz="3600" dirty="0">
                <a:latin typeface="+mn-lt"/>
              </a:rPr>
              <a:t>functioneel:  “dat hoop ik ook voor u.” </a:t>
            </a:r>
            <a:br>
              <a:rPr lang="nl-NL" sz="3600" dirty="0">
                <a:latin typeface="+mn-lt"/>
              </a:rPr>
            </a:br>
            <a:r>
              <a:rPr lang="nl-NL" sz="3600" dirty="0">
                <a:latin typeface="+mn-lt"/>
              </a:rPr>
              <a:t>		               “dat zou inderdaad fantastisch zijn.”</a:t>
            </a:r>
            <a:br>
              <a:rPr lang="nl-NL" sz="3600" dirty="0">
                <a:latin typeface="+mn-lt"/>
              </a:rPr>
            </a:br>
            <a:r>
              <a:rPr lang="nl-NL" sz="3600" dirty="0">
                <a:latin typeface="+mn-lt"/>
              </a:rPr>
              <a:t>		               “</a:t>
            </a:r>
            <a:r>
              <a:rPr lang="nl-NL" sz="3600" dirty="0" err="1">
                <a:latin typeface="+mn-lt"/>
              </a:rPr>
              <a:t>Inshallah</a:t>
            </a:r>
            <a:r>
              <a:rPr lang="nl-NL" sz="3600" dirty="0">
                <a:latin typeface="+mn-lt"/>
              </a:rPr>
              <a:t>”, “als God het wil”.	    </a:t>
            </a:r>
            <a:br>
              <a:rPr lang="nl-NL" sz="3600" dirty="0">
                <a:latin typeface="+mn-lt"/>
              </a:rPr>
            </a:br>
            <a:r>
              <a:rPr lang="nl-NL" sz="3600" dirty="0">
                <a:latin typeface="+mn-lt"/>
              </a:rPr>
              <a:t>narratief:       “vertel eens…”</a:t>
            </a:r>
            <a:br>
              <a:rPr lang="nl-NL" sz="3600" dirty="0">
                <a:latin typeface="+mn-lt"/>
              </a:rPr>
            </a:br>
            <a:r>
              <a:rPr lang="nl-NL" sz="3600" dirty="0">
                <a:latin typeface="+mn-lt"/>
              </a:rPr>
              <a:t>		    </a:t>
            </a:r>
            <a:br>
              <a:rPr lang="nl-NL" sz="3600" dirty="0">
                <a:latin typeface="+mn-lt"/>
              </a:rPr>
            </a:br>
            <a:r>
              <a:rPr lang="nl-NL" sz="4000" dirty="0"/>
              <a:t/>
            </a:r>
            <a:br>
              <a:rPr lang="nl-NL" sz="4000" dirty="0"/>
            </a:br>
            <a:r>
              <a:rPr lang="nl-NL" sz="4000" dirty="0"/>
              <a:t/>
            </a:r>
            <a:br>
              <a:rPr lang="nl-NL" sz="4000" dirty="0"/>
            </a:br>
            <a:r>
              <a:rPr lang="nl-NL" sz="4000" dirty="0"/>
              <a:t>         </a:t>
            </a:r>
          </a:p>
        </p:txBody>
      </p:sp>
    </p:spTree>
    <p:extLst>
      <p:ext uri="{BB962C8B-B14F-4D97-AF65-F5344CB8AC3E}">
        <p14:creationId xmlns:p14="http://schemas.microsoft.com/office/powerpoint/2010/main" val="38823087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DB3A01-B066-487C-B5C9-7B3F4BFFD226}"/>
              </a:ext>
            </a:extLst>
          </p:cNvPr>
          <p:cNvSpPr>
            <a:spLocks noGrp="1"/>
          </p:cNvSpPr>
          <p:nvPr>
            <p:ph type="title"/>
          </p:nvPr>
        </p:nvSpPr>
        <p:spPr>
          <a:xfrm>
            <a:off x="958788" y="2249908"/>
            <a:ext cx="10191565" cy="5245562"/>
          </a:xfrm>
        </p:spPr>
        <p:txBody>
          <a:bodyPr>
            <a:normAutofit/>
          </a:bodyPr>
          <a:lstStyle/>
          <a:p>
            <a:pPr algn="ctr"/>
            <a:r>
              <a:rPr lang="nl-NL" sz="2800" dirty="0">
                <a:solidFill>
                  <a:srgbClr val="C00000"/>
                </a:solidFill>
                <a:latin typeface="+mn-lt"/>
              </a:rPr>
              <a:t>COMPASSIE</a:t>
            </a:r>
            <a:r>
              <a:rPr lang="nl-NL" sz="2800" dirty="0">
                <a:latin typeface="+mn-lt"/>
              </a:rPr>
              <a:t/>
            </a:r>
            <a:br>
              <a:rPr lang="nl-NL" sz="2800" dirty="0">
                <a:latin typeface="+mn-lt"/>
              </a:rPr>
            </a:br>
            <a:r>
              <a:rPr lang="nl-NL" sz="2800" dirty="0">
                <a:latin typeface="+mn-lt"/>
              </a:rPr>
              <a:t>Het belangrijkste is dat jij je realiseert dat niks wat jij zegt, de situatie van de ander beter zal maken. </a:t>
            </a:r>
            <a:br>
              <a:rPr lang="nl-NL" sz="2800" dirty="0">
                <a:latin typeface="+mn-lt"/>
              </a:rPr>
            </a:br>
            <a:r>
              <a:rPr lang="nl-NL" sz="2800" dirty="0">
                <a:latin typeface="+mn-lt"/>
              </a:rPr>
              <a:t>Wat de situatie wél beter maakt, is de</a:t>
            </a:r>
            <a:r>
              <a:rPr lang="nl-NL" sz="2800" dirty="0">
                <a:solidFill>
                  <a:srgbClr val="C00000"/>
                </a:solidFill>
                <a:latin typeface="+mn-lt"/>
              </a:rPr>
              <a:t> verbinding </a:t>
            </a:r>
            <a:r>
              <a:rPr lang="nl-NL" sz="2800" dirty="0">
                <a:latin typeface="+mn-lt"/>
              </a:rPr>
              <a:t>die je op dat moment met de ander aangaat. </a:t>
            </a:r>
          </a:p>
        </p:txBody>
      </p:sp>
    </p:spTree>
    <p:extLst>
      <p:ext uri="{BB962C8B-B14F-4D97-AF65-F5344CB8AC3E}">
        <p14:creationId xmlns:p14="http://schemas.microsoft.com/office/powerpoint/2010/main" val="3451540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838EF2-4CD4-41D6-878F-011067BF701F}"/>
              </a:ext>
            </a:extLst>
          </p:cNvPr>
          <p:cNvSpPr>
            <a:spLocks noGrp="1"/>
          </p:cNvSpPr>
          <p:nvPr>
            <p:ph type="title"/>
          </p:nvPr>
        </p:nvSpPr>
        <p:spPr>
          <a:xfrm>
            <a:off x="838200" y="1535837"/>
            <a:ext cx="10515600" cy="3533313"/>
          </a:xfrm>
        </p:spPr>
        <p:txBody>
          <a:bodyPr>
            <a:noAutofit/>
          </a:bodyPr>
          <a:lstStyle/>
          <a:p>
            <a:pPr algn="ctr"/>
            <a:r>
              <a:rPr lang="nl-NL" sz="2800" dirty="0">
                <a:latin typeface="+mn-lt"/>
                <a:cs typeface="Calibri" panose="020F0502020204030204" pitchFamily="34" charset="0"/>
              </a:rPr>
              <a:t/>
            </a:r>
            <a:br>
              <a:rPr lang="nl-NL" sz="2800" dirty="0">
                <a:latin typeface="+mn-lt"/>
                <a:cs typeface="Calibri" panose="020F0502020204030204" pitchFamily="34" charset="0"/>
              </a:rPr>
            </a:br>
            <a:r>
              <a:rPr lang="nl-NL" sz="2800" dirty="0">
                <a:latin typeface="+mn-lt"/>
                <a:cs typeface="Calibri" panose="020F0502020204030204" pitchFamily="34" charset="0"/>
              </a:rPr>
              <a:t>Die verbinding ga je aan door bijvoorbeeld te zeggen:</a:t>
            </a:r>
            <a:br>
              <a:rPr lang="nl-NL" sz="2800" dirty="0">
                <a:latin typeface="+mn-lt"/>
                <a:cs typeface="Calibri" panose="020F0502020204030204" pitchFamily="34" charset="0"/>
              </a:rPr>
            </a:br>
            <a:r>
              <a:rPr lang="nl-NL" sz="2800" dirty="0">
                <a:latin typeface="+mn-lt"/>
                <a:cs typeface="Calibri" panose="020F0502020204030204" pitchFamily="34" charset="0"/>
              </a:rPr>
              <a:t> “ik weet niet wat ik hierop moet zeggen”, ”woorden schieten tekort”, “wat heftig hè”, ”wat ingewikkeld”, “wat zwaar.” </a:t>
            </a:r>
            <a:br>
              <a:rPr lang="nl-NL" sz="2800" dirty="0">
                <a:latin typeface="+mn-lt"/>
                <a:cs typeface="Calibri" panose="020F0502020204030204" pitchFamily="34" charset="0"/>
              </a:rPr>
            </a:br>
            <a:r>
              <a:rPr lang="nl-NL" sz="2800" dirty="0">
                <a:latin typeface="+mn-lt"/>
                <a:cs typeface="Calibri" panose="020F0502020204030204" pitchFamily="34" charset="0"/>
              </a:rPr>
              <a:t>Maar je hoeft vaak niks te zeggen, een stilte met een geïnteresseerde blik kan genoeg zijn, gewoon luisteren.</a:t>
            </a:r>
            <a:br>
              <a:rPr lang="nl-NL" sz="2800" dirty="0">
                <a:latin typeface="+mn-lt"/>
                <a:cs typeface="Calibri" panose="020F0502020204030204" pitchFamily="34" charset="0"/>
              </a:rPr>
            </a:br>
            <a:r>
              <a:rPr lang="nl-NL" sz="2800" dirty="0">
                <a:latin typeface="+mn-lt"/>
                <a:cs typeface="Calibri" panose="020F0502020204030204" pitchFamily="34" charset="0"/>
              </a:rPr>
              <a:t>De kunst is daarbij een zekere rust in jezelf te bewaren. </a:t>
            </a:r>
            <a:br>
              <a:rPr lang="nl-NL" sz="2800" dirty="0">
                <a:latin typeface="+mn-lt"/>
                <a:cs typeface="Calibri" panose="020F0502020204030204" pitchFamily="34" charset="0"/>
              </a:rPr>
            </a:br>
            <a:r>
              <a:rPr lang="nl-NL" sz="2800" dirty="0">
                <a:latin typeface="+mn-lt"/>
                <a:cs typeface="Calibri" panose="020F0502020204030204" pitchFamily="34" charset="0"/>
              </a:rPr>
              <a:t>Het gewoon uithouden bij dat lijden. </a:t>
            </a:r>
            <a:r>
              <a:rPr lang="nl-NL" sz="3200" dirty="0">
                <a:latin typeface="Calibri" panose="020F0502020204030204" pitchFamily="34" charset="0"/>
                <a:cs typeface="Calibri" panose="020F0502020204030204" pitchFamily="34" charset="0"/>
              </a:rPr>
              <a:t/>
            </a:r>
            <a:br>
              <a:rPr lang="nl-NL" sz="3200" dirty="0">
                <a:latin typeface="Calibri" panose="020F0502020204030204" pitchFamily="34" charset="0"/>
                <a:cs typeface="Calibri" panose="020F0502020204030204" pitchFamily="34" charset="0"/>
              </a:rPr>
            </a:br>
            <a:endParaRPr lang="nl-NL"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0869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C8AB96-84FB-41E2-8AD1-DB2C51CB5A9D}"/>
              </a:ext>
            </a:extLst>
          </p:cNvPr>
          <p:cNvSpPr>
            <a:spLocks noGrp="1"/>
          </p:cNvSpPr>
          <p:nvPr>
            <p:ph type="title"/>
          </p:nvPr>
        </p:nvSpPr>
        <p:spPr>
          <a:xfrm>
            <a:off x="2293774" y="-65212"/>
            <a:ext cx="10515600" cy="5919537"/>
          </a:xfrm>
        </p:spPr>
        <p:txBody>
          <a:bodyPr>
            <a:normAutofit fontScale="90000"/>
          </a:bodyPr>
          <a:lstStyle/>
          <a:p>
            <a:r>
              <a:rPr lang="nl-NL" sz="3200" b="1" dirty="0">
                <a:latin typeface="Calibri" panose="020F0502020204030204" pitchFamily="34" charset="0"/>
                <a:cs typeface="Calibri" panose="020F0502020204030204" pitchFamily="34" charset="0"/>
              </a:rPr>
              <a:t/>
            </a:r>
            <a:br>
              <a:rPr lang="nl-NL" sz="3200" b="1" dirty="0">
                <a:latin typeface="Calibri" panose="020F0502020204030204" pitchFamily="34" charset="0"/>
                <a:cs typeface="Calibri" panose="020F0502020204030204" pitchFamily="34" charset="0"/>
              </a:rPr>
            </a:br>
            <a:r>
              <a:rPr lang="nl-NL" sz="3200" b="1" dirty="0">
                <a:latin typeface="Calibri" panose="020F0502020204030204" pitchFamily="34" charset="0"/>
                <a:cs typeface="Calibri" panose="020F0502020204030204" pitchFamily="34" charset="0"/>
              </a:rPr>
              <a:t>Duale procesmodel</a:t>
            </a:r>
            <a:r>
              <a:rPr lang="nl-NL" sz="3200" dirty="0">
                <a:latin typeface="Calibri" panose="020F0502020204030204" pitchFamily="34" charset="0"/>
                <a:cs typeface="Calibri" panose="020F0502020204030204" pitchFamily="34" charset="0"/>
              </a:rPr>
              <a:t>: 		</a:t>
            </a:r>
            <a:br>
              <a:rPr lang="nl-NL" sz="3200" dirty="0">
                <a:latin typeface="Calibri" panose="020F0502020204030204" pitchFamily="34" charset="0"/>
                <a:cs typeface="Calibri" panose="020F0502020204030204" pitchFamily="34" charset="0"/>
              </a:rPr>
            </a:br>
            <a:r>
              <a:rPr lang="nl-NL" sz="3200" u="sng" dirty="0">
                <a:latin typeface="Calibri" panose="020F0502020204030204" pitchFamily="34" charset="0"/>
                <a:cs typeface="Calibri" panose="020F0502020204030204" pitchFamily="34" charset="0"/>
              </a:rPr>
              <a:t>doe-been</a:t>
            </a:r>
            <a:r>
              <a:rPr lang="nl-NL" sz="3200" dirty="0">
                <a:latin typeface="Calibri" panose="020F0502020204030204" pitchFamily="34" charset="0"/>
                <a:cs typeface="Calibri" panose="020F0502020204030204" pitchFamily="34" charset="0"/>
              </a:rPr>
              <a:t> 	        en 			</a:t>
            </a:r>
            <a:r>
              <a:rPr lang="nl-NL" sz="3200" u="sng" dirty="0">
                <a:latin typeface="Calibri" panose="020F0502020204030204" pitchFamily="34" charset="0"/>
                <a:cs typeface="Calibri" panose="020F0502020204030204" pitchFamily="34" charset="0"/>
              </a:rPr>
              <a:t>betekenis-been </a:t>
            </a:r>
            <a:r>
              <a:rPr lang="nl-NL" sz="3200" dirty="0">
                <a:latin typeface="Calibri" panose="020F0502020204030204" pitchFamily="34" charset="0"/>
                <a:cs typeface="Calibri" panose="020F0502020204030204" pitchFamily="34" charset="0"/>
              </a:rPr>
              <a:t>     </a:t>
            </a:r>
            <a:r>
              <a:rPr lang="nl-NL" sz="3200" u="sng" dirty="0">
                <a:latin typeface="Calibri" panose="020F0502020204030204" pitchFamily="34" charset="0"/>
                <a:cs typeface="Calibri" panose="020F0502020204030204" pitchFamily="34" charset="0"/>
              </a:rPr>
              <a:t/>
            </a:r>
            <a:br>
              <a:rPr lang="nl-NL" sz="3200" u="sng" dirty="0">
                <a:latin typeface="Calibri" panose="020F0502020204030204" pitchFamily="34" charset="0"/>
                <a:cs typeface="Calibri" panose="020F0502020204030204" pitchFamily="34" charset="0"/>
              </a:rPr>
            </a:br>
            <a:r>
              <a:rPr lang="nl-NL" sz="3200" dirty="0">
                <a:latin typeface="Calibri" panose="020F0502020204030204" pitchFamily="34" charset="0"/>
                <a:cs typeface="Calibri" panose="020F0502020204030204" pitchFamily="34" charset="0"/>
              </a:rPr>
              <a:t>doen/handelen			     er zijn</a:t>
            </a:r>
            <a:br>
              <a:rPr lang="nl-NL" sz="3200" dirty="0">
                <a:latin typeface="Calibri" panose="020F0502020204030204" pitchFamily="34" charset="0"/>
                <a:cs typeface="Calibri" panose="020F0502020204030204" pitchFamily="34" charset="0"/>
              </a:rPr>
            </a:br>
            <a:r>
              <a:rPr lang="nl-NL" sz="3200" dirty="0">
                <a:latin typeface="Calibri" panose="020F0502020204030204" pitchFamily="34" charset="0"/>
                <a:cs typeface="Calibri" panose="020F0502020204030204" pitchFamily="34" charset="0"/>
              </a:rPr>
              <a:t>interventie 				          presentie </a:t>
            </a:r>
            <a:br>
              <a:rPr lang="nl-NL" sz="3200" dirty="0">
                <a:latin typeface="Calibri" panose="020F0502020204030204" pitchFamily="34" charset="0"/>
                <a:cs typeface="Calibri" panose="020F0502020204030204" pitchFamily="34" charset="0"/>
              </a:rPr>
            </a:br>
            <a:r>
              <a:rPr lang="nl-NL" sz="3200" dirty="0">
                <a:latin typeface="Calibri" panose="020F0502020204030204" pitchFamily="34" charset="0"/>
                <a:cs typeface="Calibri" panose="020F0502020204030204" pitchFamily="34" charset="0"/>
              </a:rPr>
              <a:t>probleemoplossend		     betekenis zoekend</a:t>
            </a:r>
            <a:br>
              <a:rPr lang="nl-NL" sz="3200" dirty="0">
                <a:latin typeface="Calibri" panose="020F0502020204030204" pitchFamily="34" charset="0"/>
                <a:cs typeface="Calibri" panose="020F0502020204030204" pitchFamily="34" charset="0"/>
              </a:rPr>
            </a:br>
            <a:r>
              <a:rPr lang="nl-NL" sz="3200" dirty="0">
                <a:latin typeface="Calibri" panose="020F0502020204030204" pitchFamily="34" charset="0"/>
                <a:cs typeface="Calibri" panose="020F0502020204030204" pitchFamily="34" charset="0"/>
              </a:rPr>
              <a:t>empoweren				          compassie				</a:t>
            </a:r>
            <a:br>
              <a:rPr lang="nl-NL" sz="3200" dirty="0">
                <a:latin typeface="Calibri" panose="020F0502020204030204" pitchFamily="34" charset="0"/>
                <a:cs typeface="Calibri" panose="020F0502020204030204" pitchFamily="34" charset="0"/>
              </a:rPr>
            </a:br>
            <a:r>
              <a:rPr lang="nl-NL" sz="3200" dirty="0">
                <a:latin typeface="Calibri" panose="020F0502020204030204" pitchFamily="34" charset="0"/>
                <a:cs typeface="Calibri" panose="020F0502020204030204" pitchFamily="34" charset="0"/>
              </a:rPr>
              <a:t>vooruitkijken			          stilstaan/terugkijken</a:t>
            </a:r>
            <a:br>
              <a:rPr lang="nl-NL" sz="3200" dirty="0">
                <a:latin typeface="Calibri" panose="020F0502020204030204" pitchFamily="34" charset="0"/>
                <a:cs typeface="Calibri" panose="020F0502020204030204" pitchFamily="34" charset="0"/>
              </a:rPr>
            </a:br>
            <a:r>
              <a:rPr lang="nl-NL" sz="3200" dirty="0">
                <a:latin typeface="Calibri" panose="020F0502020204030204" pitchFamily="34" charset="0"/>
                <a:cs typeface="Calibri" panose="020F0502020204030204" pitchFamily="34" charset="0"/>
              </a:rPr>
              <a:t>kijkt naar mogelijkheden	kijkt naar beperkingen</a:t>
            </a:r>
            <a:br>
              <a:rPr lang="nl-NL" sz="3200" dirty="0">
                <a:latin typeface="Calibri" panose="020F0502020204030204" pitchFamily="34" charset="0"/>
                <a:cs typeface="Calibri" panose="020F0502020204030204" pitchFamily="34" charset="0"/>
              </a:rPr>
            </a:br>
            <a:r>
              <a:rPr lang="nl-NL" sz="3200" dirty="0">
                <a:latin typeface="Calibri" panose="020F0502020204030204" pitchFamily="34" charset="0"/>
                <a:cs typeface="Calibri" panose="020F0502020204030204" pitchFamily="34" charset="0"/>
              </a:rPr>
              <a:t>hoop					                vrees</a:t>
            </a:r>
            <a:br>
              <a:rPr lang="nl-NL" sz="3200" dirty="0">
                <a:latin typeface="Calibri" panose="020F0502020204030204" pitchFamily="34" charset="0"/>
                <a:cs typeface="Calibri" panose="020F0502020204030204" pitchFamily="34" charset="0"/>
              </a:rPr>
            </a:br>
            <a:r>
              <a:rPr lang="nl-NL" sz="3200" dirty="0">
                <a:latin typeface="Calibri" panose="020F0502020204030204" pitchFamily="34" charset="0"/>
                <a:cs typeface="Calibri" panose="020F0502020204030204" pitchFamily="34" charset="0"/>
              </a:rPr>
              <a:t>dóórleven				          doorléven</a:t>
            </a:r>
            <a:br>
              <a:rPr lang="nl-NL" sz="3200" dirty="0">
                <a:latin typeface="Calibri" panose="020F0502020204030204" pitchFamily="34" charset="0"/>
                <a:cs typeface="Calibri" panose="020F0502020204030204" pitchFamily="34" charset="0"/>
              </a:rPr>
            </a:br>
            <a:r>
              <a:rPr lang="nl-NL" sz="3200" dirty="0">
                <a:latin typeface="Calibri" panose="020F0502020204030204" pitchFamily="34" charset="0"/>
                <a:cs typeface="Calibri" panose="020F0502020204030204" pitchFamily="34" charset="0"/>
              </a:rPr>
              <a:t>uitgestelde rouw			    anticiperende rouw</a:t>
            </a:r>
            <a:br>
              <a:rPr lang="nl-NL" sz="3200" dirty="0">
                <a:latin typeface="Calibri" panose="020F0502020204030204" pitchFamily="34" charset="0"/>
                <a:cs typeface="Calibri" panose="020F0502020204030204" pitchFamily="34" charset="0"/>
              </a:rPr>
            </a:br>
            <a:r>
              <a:rPr lang="nl-NL" sz="3200" dirty="0">
                <a:latin typeface="Calibri" panose="020F0502020204030204" pitchFamily="34" charset="0"/>
                <a:cs typeface="Calibri" panose="020F0502020204030204" pitchFamily="34" charset="0"/>
              </a:rPr>
              <a:t>emoties verdringen		     verdrinken in emoties</a:t>
            </a:r>
            <a:br>
              <a:rPr lang="nl-NL" sz="3200" dirty="0">
                <a:latin typeface="Calibri" panose="020F0502020204030204" pitchFamily="34" charset="0"/>
                <a:cs typeface="Calibri" panose="020F0502020204030204" pitchFamily="34" charset="0"/>
              </a:rPr>
            </a:br>
            <a:r>
              <a:rPr lang="nl-NL" sz="3200" dirty="0">
                <a:latin typeface="Calibri" panose="020F0502020204030204" pitchFamily="34" charset="0"/>
                <a:cs typeface="Calibri" panose="020F0502020204030204" pitchFamily="34" charset="0"/>
              </a:rPr>
              <a:t>		</a:t>
            </a:r>
            <a:br>
              <a:rPr lang="nl-NL" sz="3200" dirty="0">
                <a:latin typeface="Calibri" panose="020F0502020204030204" pitchFamily="34" charset="0"/>
                <a:cs typeface="Calibri" panose="020F0502020204030204" pitchFamily="34" charset="0"/>
              </a:rPr>
            </a:br>
            <a:r>
              <a:rPr lang="nl-NL" sz="3200" dirty="0">
                <a:latin typeface="Calibri" panose="020F0502020204030204" pitchFamily="34" charset="0"/>
                <a:cs typeface="Calibri" panose="020F0502020204030204" pitchFamily="34" charset="0"/>
              </a:rPr>
              <a:t>		</a:t>
            </a:r>
            <a:r>
              <a:rPr lang="nl-NL" sz="3200" dirty="0">
                <a:solidFill>
                  <a:srgbClr val="C00000"/>
                </a:solidFill>
                <a:latin typeface="Calibri" panose="020F0502020204030204" pitchFamily="34" charset="0"/>
                <a:cs typeface="Calibri" panose="020F0502020204030204" pitchFamily="34" charset="0"/>
              </a:rPr>
              <a:t>slinger geeft veerkracht aan</a:t>
            </a:r>
          </a:p>
        </p:txBody>
      </p:sp>
    </p:spTree>
    <p:extLst>
      <p:ext uri="{BB962C8B-B14F-4D97-AF65-F5344CB8AC3E}">
        <p14:creationId xmlns:p14="http://schemas.microsoft.com/office/powerpoint/2010/main" val="29820872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E7A3D9-736E-4539-9A72-C446164F9F16}"/>
              </a:ext>
            </a:extLst>
          </p:cNvPr>
          <p:cNvSpPr>
            <a:spLocks noGrp="1"/>
          </p:cNvSpPr>
          <p:nvPr>
            <p:ph type="title"/>
          </p:nvPr>
        </p:nvSpPr>
        <p:spPr>
          <a:xfrm>
            <a:off x="838200" y="626379"/>
            <a:ext cx="10515600" cy="4517593"/>
          </a:xfrm>
        </p:spPr>
        <p:txBody>
          <a:bodyPr>
            <a:normAutofit/>
          </a:bodyPr>
          <a:lstStyle/>
          <a:p>
            <a:r>
              <a:rPr lang="nl-NL" sz="3200" u="sng" dirty="0">
                <a:latin typeface="+mn-lt"/>
              </a:rPr>
              <a:t/>
            </a:r>
            <a:br>
              <a:rPr lang="nl-NL" sz="3200" u="sng" dirty="0">
                <a:latin typeface="+mn-lt"/>
              </a:rPr>
            </a:br>
            <a:r>
              <a:rPr lang="nl-NL" sz="2800" u="sng" dirty="0">
                <a:latin typeface="+mn-lt"/>
              </a:rPr>
              <a:t/>
            </a:r>
            <a:br>
              <a:rPr lang="nl-NL" sz="2800" u="sng" dirty="0">
                <a:latin typeface="+mn-lt"/>
              </a:rPr>
            </a:br>
            <a:r>
              <a:rPr lang="nl-NL" sz="2800" u="sng" dirty="0">
                <a:latin typeface="+mn-lt"/>
              </a:rPr>
              <a:t>Samenvattend</a:t>
            </a:r>
            <a:r>
              <a:rPr lang="nl-NL" sz="2800" dirty="0">
                <a:latin typeface="+mn-lt"/>
              </a:rPr>
              <a:t>:</a:t>
            </a:r>
            <a:br>
              <a:rPr lang="nl-NL" sz="2800" dirty="0">
                <a:latin typeface="+mn-lt"/>
              </a:rPr>
            </a:br>
            <a:r>
              <a:rPr lang="nl-NL" sz="2800" dirty="0">
                <a:latin typeface="+mn-lt"/>
              </a:rPr>
              <a:t>- maak gebruik van de 3 perspectieven van hoop</a:t>
            </a:r>
            <a:br>
              <a:rPr lang="nl-NL" sz="2800" dirty="0">
                <a:latin typeface="+mn-lt"/>
              </a:rPr>
            </a:br>
            <a:r>
              <a:rPr lang="nl-NL" sz="2800" dirty="0">
                <a:latin typeface="+mn-lt"/>
              </a:rPr>
              <a:t>- help de focus van de hoop te verplaatsen</a:t>
            </a:r>
            <a:br>
              <a:rPr lang="nl-NL" sz="2800" dirty="0">
                <a:latin typeface="+mn-lt"/>
              </a:rPr>
            </a:br>
            <a:r>
              <a:rPr lang="nl-NL" sz="2800" dirty="0">
                <a:latin typeface="+mn-lt"/>
              </a:rPr>
              <a:t>- ga eens van je doe-been naar je betekenis-been</a:t>
            </a:r>
            <a:br>
              <a:rPr lang="nl-NL" sz="2800" dirty="0">
                <a:latin typeface="+mn-lt"/>
              </a:rPr>
            </a:br>
            <a:r>
              <a:rPr lang="nl-NL" sz="2800" dirty="0">
                <a:latin typeface="+mn-lt"/>
              </a:rPr>
              <a:t>- anticipeer en hou contact (blijf zoeken naar verbinding)</a:t>
            </a:r>
          </a:p>
        </p:txBody>
      </p:sp>
    </p:spTree>
    <p:extLst>
      <p:ext uri="{BB962C8B-B14F-4D97-AF65-F5344CB8AC3E}">
        <p14:creationId xmlns:p14="http://schemas.microsoft.com/office/powerpoint/2010/main" val="37479675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192" y="0"/>
            <a:ext cx="6130056" cy="6858000"/>
          </a:xfrm>
          <a:prstGeom prst="rect">
            <a:avLst/>
          </a:prstGeom>
        </p:spPr>
      </p:pic>
    </p:spTree>
    <p:extLst>
      <p:ext uri="{BB962C8B-B14F-4D97-AF65-F5344CB8AC3E}">
        <p14:creationId xmlns:p14="http://schemas.microsoft.com/office/powerpoint/2010/main" val="3055732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6359" y="1407828"/>
            <a:ext cx="10905641" cy="1468800"/>
          </a:xfrm>
        </p:spPr>
        <p:txBody>
          <a:bodyPr/>
          <a:lstStyle/>
          <a:p>
            <a:r>
              <a:rPr lang="nl-NL" dirty="0">
                <a:solidFill>
                  <a:srgbClr val="C00000"/>
                </a:solidFill>
              </a:rPr>
              <a:t>STEM </a:t>
            </a:r>
            <a:r>
              <a:rPr lang="nl-NL" sz="2400" dirty="0">
                <a:solidFill>
                  <a:srgbClr val="C00000"/>
                </a:solidFill>
              </a:rPr>
              <a:t>sterven op je eigen manier- diversiteit in wensen en behoeften</a:t>
            </a:r>
            <a:endParaRPr lang="nl-NL" dirty="0">
              <a:solidFill>
                <a:srgbClr val="C00000"/>
              </a:solidFill>
            </a:endParaRPr>
          </a:p>
        </p:txBody>
      </p:sp>
      <p:sp>
        <p:nvSpPr>
          <p:cNvPr id="3" name="Tijdelijke aanduiding voor tekst 2"/>
          <p:cNvSpPr>
            <a:spLocks noGrp="1"/>
          </p:cNvSpPr>
          <p:nvPr>
            <p:ph type="body" idx="1"/>
          </p:nvPr>
        </p:nvSpPr>
        <p:spPr>
          <a:xfrm>
            <a:off x="2589212" y="3530129"/>
            <a:ext cx="8915399" cy="2638196"/>
          </a:xfrm>
        </p:spPr>
        <p:txBody>
          <a:bodyPr>
            <a:normAutofit/>
          </a:bodyPr>
          <a:lstStyle/>
          <a:p>
            <a:r>
              <a:rPr lang="nl-NL" sz="2400" dirty="0"/>
              <a:t>Socialen 33%</a:t>
            </a:r>
          </a:p>
          <a:p>
            <a:r>
              <a:rPr lang="nl-NL" sz="2400" dirty="0" err="1"/>
              <a:t>Vertrouwenden</a:t>
            </a:r>
            <a:r>
              <a:rPr lang="nl-NL" sz="2400" dirty="0"/>
              <a:t> 12%</a:t>
            </a:r>
          </a:p>
          <a:p>
            <a:r>
              <a:rPr lang="nl-NL" sz="2400" dirty="0"/>
              <a:t>Pro-actieven 18%</a:t>
            </a:r>
          </a:p>
          <a:p>
            <a:r>
              <a:rPr lang="nl-NL" sz="2400" dirty="0" err="1"/>
              <a:t>Onbevangenden</a:t>
            </a:r>
            <a:r>
              <a:rPr lang="nl-NL" sz="2400" dirty="0"/>
              <a:t> 22%</a:t>
            </a:r>
          </a:p>
          <a:p>
            <a:r>
              <a:rPr lang="nl-NL" sz="2400" dirty="0" err="1"/>
              <a:t>Rationelen</a:t>
            </a:r>
            <a:r>
              <a:rPr lang="nl-NL" sz="2400" dirty="0"/>
              <a:t> 15%</a:t>
            </a:r>
          </a:p>
          <a:p>
            <a:endParaRPr lang="nl-NL" sz="2400" dirty="0"/>
          </a:p>
          <a:p>
            <a:endParaRPr lang="nl-NL" sz="2400" dirty="0"/>
          </a:p>
        </p:txBody>
      </p:sp>
    </p:spTree>
    <p:extLst>
      <p:ext uri="{BB962C8B-B14F-4D97-AF65-F5344CB8AC3E}">
        <p14:creationId xmlns:p14="http://schemas.microsoft.com/office/powerpoint/2010/main" val="3384662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Wat is een goede dood?</a:t>
            </a:r>
            <a:br>
              <a:rPr lang="nl-NL" dirty="0"/>
            </a:br>
            <a:r>
              <a:rPr lang="nl-NL" sz="2400" dirty="0">
                <a:solidFill>
                  <a:srgbClr val="C00000"/>
                </a:solidFill>
              </a:rPr>
              <a:t>Wat is voor jou een belangrijke voorwaarde en waarde in het leven voor een goed sterfbed?</a:t>
            </a:r>
            <a:endParaRPr lang="nl-NL" dirty="0"/>
          </a:p>
        </p:txBody>
      </p:sp>
      <p:sp>
        <p:nvSpPr>
          <p:cNvPr id="3" name="Tijdelijke aanduiding voor inhoud 2"/>
          <p:cNvSpPr>
            <a:spLocks noGrp="1"/>
          </p:cNvSpPr>
          <p:nvPr>
            <p:ph idx="1"/>
          </p:nvPr>
        </p:nvSpPr>
        <p:spPr>
          <a:xfrm>
            <a:off x="2589212" y="2039816"/>
            <a:ext cx="8915400" cy="4194074"/>
          </a:xfrm>
        </p:spPr>
        <p:txBody>
          <a:bodyPr>
            <a:normAutofit fontScale="92500" lnSpcReduction="20000"/>
          </a:bodyPr>
          <a:lstStyle/>
          <a:p>
            <a:pPr marL="0" indent="0">
              <a:buNone/>
            </a:pPr>
            <a:r>
              <a:rPr lang="nl-NL" altLang="nl-NL" sz="2400" b="1" dirty="0"/>
              <a:t>Volgens professionals:</a:t>
            </a:r>
          </a:p>
          <a:p>
            <a:pPr>
              <a:buFontTx/>
              <a:buChar char="•"/>
            </a:pPr>
            <a:r>
              <a:rPr lang="nl-NL" altLang="nl-NL" sz="2400" dirty="0"/>
              <a:t>De dood moet betekenisvol zijn, </a:t>
            </a:r>
          </a:p>
          <a:p>
            <a:pPr>
              <a:buFontTx/>
              <a:buChar char="•"/>
            </a:pPr>
            <a:r>
              <a:rPr lang="nl-NL" altLang="nl-NL" sz="2400" dirty="0"/>
              <a:t>Het sterven moet welbewust gebeuren, </a:t>
            </a:r>
          </a:p>
          <a:p>
            <a:pPr>
              <a:buFontTx/>
              <a:buChar char="•"/>
            </a:pPr>
            <a:r>
              <a:rPr lang="nl-NL" altLang="nl-NL" sz="2400" dirty="0"/>
              <a:t>“Je moet ermee bezig zijn”, erover praten</a:t>
            </a:r>
          </a:p>
          <a:p>
            <a:pPr>
              <a:buFontTx/>
              <a:buChar char="•"/>
            </a:pPr>
            <a:r>
              <a:rPr lang="nl-NL" altLang="nl-NL" sz="2400" dirty="0"/>
              <a:t>Je moet adequaat omgaan met emoties</a:t>
            </a:r>
          </a:p>
          <a:p>
            <a:pPr>
              <a:buFontTx/>
              <a:buChar char="•"/>
            </a:pPr>
            <a:r>
              <a:rPr lang="nl-NL" altLang="nl-NL" sz="2400" dirty="0"/>
              <a:t>in bijzijn van naasten, </a:t>
            </a:r>
          </a:p>
          <a:p>
            <a:pPr>
              <a:buFontTx/>
              <a:buChar char="•"/>
            </a:pPr>
            <a:r>
              <a:rPr lang="nl-NL" altLang="nl-NL" sz="2400" dirty="0"/>
              <a:t>waarbij uiteindelijk </a:t>
            </a:r>
            <a:r>
              <a:rPr lang="nl-NL" altLang="nl-NL" sz="2400" i="1" dirty="0"/>
              <a:t>acceptatie van de dood en  afronding van het leven </a:t>
            </a:r>
            <a:r>
              <a:rPr lang="nl-NL" altLang="nl-NL" sz="2400" dirty="0"/>
              <a:t>centraal staan.</a:t>
            </a:r>
          </a:p>
          <a:p>
            <a:pPr marL="0" indent="0">
              <a:buNone/>
            </a:pPr>
            <a:endParaRPr lang="nl-NL" altLang="nl-NL" sz="2400" dirty="0">
              <a:solidFill>
                <a:srgbClr val="C00000"/>
              </a:solidFill>
            </a:endParaRPr>
          </a:p>
          <a:p>
            <a:pPr marL="0" indent="0">
              <a:buNone/>
            </a:pPr>
            <a:r>
              <a:rPr lang="nl-NL" altLang="nl-NL" sz="2400" dirty="0">
                <a:solidFill>
                  <a:srgbClr val="C00000"/>
                </a:solidFill>
              </a:rPr>
              <a:t>Dit is wat we onze patiënten gunnen, maar…</a:t>
            </a:r>
          </a:p>
          <a:p>
            <a:pPr marL="0" indent="0">
              <a:buNone/>
            </a:pPr>
            <a:r>
              <a:rPr lang="nl-NL" altLang="nl-NL" sz="2400" dirty="0">
                <a:solidFill>
                  <a:srgbClr val="C00000"/>
                </a:solidFill>
              </a:rPr>
              <a:t>het is ook veel “moeten”</a:t>
            </a:r>
          </a:p>
          <a:p>
            <a:endParaRPr lang="nl-NL" dirty="0"/>
          </a:p>
        </p:txBody>
      </p:sp>
    </p:spTree>
    <p:extLst>
      <p:ext uri="{BB962C8B-B14F-4D97-AF65-F5344CB8AC3E}">
        <p14:creationId xmlns:p14="http://schemas.microsoft.com/office/powerpoint/2010/main" val="572204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Wat is een goede dood?</a:t>
            </a:r>
            <a:br>
              <a:rPr lang="nl-NL" dirty="0"/>
            </a:br>
            <a:r>
              <a:rPr lang="nl-NL" sz="2400" dirty="0">
                <a:solidFill>
                  <a:srgbClr val="C00000"/>
                </a:solidFill>
              </a:rPr>
              <a:t>Wat is voor jou een belangrijke voorwaarde en waarde in het leven voor een goed sterfbed?</a:t>
            </a:r>
            <a:endParaRPr lang="nl-NL" dirty="0"/>
          </a:p>
        </p:txBody>
      </p:sp>
      <p:sp>
        <p:nvSpPr>
          <p:cNvPr id="3" name="Tijdelijke aanduiding voor inhoud 2"/>
          <p:cNvSpPr>
            <a:spLocks noGrp="1"/>
          </p:cNvSpPr>
          <p:nvPr>
            <p:ph idx="1"/>
          </p:nvPr>
        </p:nvSpPr>
        <p:spPr>
          <a:xfrm>
            <a:off x="1922584" y="2030672"/>
            <a:ext cx="10191627" cy="4982306"/>
          </a:xfrm>
        </p:spPr>
        <p:txBody>
          <a:bodyPr>
            <a:normAutofit/>
          </a:bodyPr>
          <a:lstStyle/>
          <a:p>
            <a:pPr marL="0" indent="0">
              <a:buNone/>
            </a:pPr>
            <a:r>
              <a:rPr lang="nl-NL" altLang="nl-NL" sz="2400" b="1" dirty="0"/>
              <a:t>Volgens leken:</a:t>
            </a:r>
          </a:p>
          <a:p>
            <a:pPr>
              <a:buFontTx/>
              <a:buChar char="•"/>
            </a:pPr>
            <a:r>
              <a:rPr lang="nl-NL" altLang="nl-NL" sz="2400" b="1" dirty="0"/>
              <a:t>Weten</a:t>
            </a:r>
            <a:r>
              <a:rPr lang="nl-NL" altLang="nl-NL" sz="2400" dirty="0"/>
              <a:t> dat het einde nabij is</a:t>
            </a:r>
          </a:p>
          <a:p>
            <a:pPr>
              <a:buFontTx/>
              <a:buChar char="•"/>
            </a:pPr>
            <a:r>
              <a:rPr lang="nl-NL" altLang="nl-NL" sz="2400" b="1" dirty="0"/>
              <a:t>Weten</a:t>
            </a:r>
            <a:r>
              <a:rPr lang="nl-NL" altLang="nl-NL" sz="2400" dirty="0"/>
              <a:t> wat men kan verwachten</a:t>
            </a:r>
          </a:p>
          <a:p>
            <a:pPr>
              <a:buFontTx/>
              <a:buChar char="•"/>
            </a:pPr>
            <a:r>
              <a:rPr lang="nl-NL" altLang="nl-NL" sz="2400" b="1" dirty="0"/>
              <a:t>Controle</a:t>
            </a:r>
            <a:r>
              <a:rPr lang="nl-NL" altLang="nl-NL" sz="2400" dirty="0"/>
              <a:t> hebben over wat er gebeurt en over symptomen</a:t>
            </a:r>
          </a:p>
          <a:p>
            <a:pPr>
              <a:buFontTx/>
              <a:buChar char="•"/>
            </a:pPr>
            <a:r>
              <a:rPr lang="nl-NL" altLang="nl-NL" sz="2400" dirty="0"/>
              <a:t>Waardigheid en privacy zijn gewaarborgd</a:t>
            </a:r>
          </a:p>
          <a:p>
            <a:pPr>
              <a:buFontTx/>
              <a:buChar char="•"/>
            </a:pPr>
            <a:r>
              <a:rPr lang="nl-NL" altLang="nl-NL" sz="2400" b="1" dirty="0"/>
              <a:t>Keuze</a:t>
            </a:r>
            <a:r>
              <a:rPr lang="nl-NL" altLang="nl-NL" sz="2400" dirty="0"/>
              <a:t> hebben in plaats van overlijden en wie aanwezig zijn</a:t>
            </a:r>
          </a:p>
          <a:p>
            <a:pPr>
              <a:buFontTx/>
              <a:buChar char="•"/>
            </a:pPr>
            <a:r>
              <a:rPr lang="nl-NL" altLang="nl-NL" sz="2400" dirty="0"/>
              <a:t>Toegang hebben tot spirituele en emotionele steun</a:t>
            </a:r>
          </a:p>
          <a:p>
            <a:pPr>
              <a:buFontTx/>
              <a:buChar char="•"/>
            </a:pPr>
            <a:r>
              <a:rPr lang="nl-NL" altLang="nl-NL" sz="2400" b="1" dirty="0"/>
              <a:t>Tijd hebben </a:t>
            </a:r>
            <a:r>
              <a:rPr lang="nl-NL" altLang="nl-NL" sz="2400" dirty="0"/>
              <a:t>om afscheid te nemen</a:t>
            </a:r>
          </a:p>
          <a:p>
            <a:pPr marL="0" indent="0">
              <a:buNone/>
            </a:pPr>
            <a:r>
              <a:rPr lang="nl-NL" altLang="nl-NL" sz="2400" dirty="0"/>
              <a:t>En vooral: </a:t>
            </a:r>
            <a:r>
              <a:rPr lang="nl-NL" sz="2400" dirty="0">
                <a:solidFill>
                  <a:srgbClr val="C00000"/>
                </a:solidFill>
              </a:rPr>
              <a:t>Mogen gaan wanneer de tijd daar is</a:t>
            </a:r>
          </a:p>
          <a:p>
            <a:pPr marL="0" indent="0">
              <a:buNone/>
            </a:pPr>
            <a:endParaRPr lang="nl-NL" altLang="nl-NL" sz="2400" dirty="0"/>
          </a:p>
        </p:txBody>
      </p:sp>
    </p:spTree>
    <p:extLst>
      <p:ext uri="{BB962C8B-B14F-4D97-AF65-F5344CB8AC3E}">
        <p14:creationId xmlns:p14="http://schemas.microsoft.com/office/powerpoint/2010/main" val="2585852800"/>
      </p:ext>
    </p:extLst>
  </p:cSld>
  <p:clrMapOvr>
    <a:masterClrMapping/>
  </p:clrMapOvr>
</p:sld>
</file>

<file path=ppt/theme/theme1.xml><?xml version="1.0" encoding="utf-8"?>
<a:theme xmlns:a="http://schemas.openxmlformats.org/drawingml/2006/main" name="Sliert">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3203</TotalTime>
  <Words>1920</Words>
  <Application>Microsoft Office PowerPoint</Application>
  <PresentationFormat>Breedbeeld</PresentationFormat>
  <Paragraphs>280</Paragraphs>
  <Slides>69</Slides>
  <Notes>9</Notes>
  <HiddenSlides>0</HiddenSlides>
  <MMClips>2</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69</vt:i4>
      </vt:variant>
    </vt:vector>
  </HeadingPairs>
  <TitlesOfParts>
    <vt:vector size="76" baseType="lpstr">
      <vt:lpstr>Arial</vt:lpstr>
      <vt:lpstr>Calibri</vt:lpstr>
      <vt:lpstr>Century Gothic</vt:lpstr>
      <vt:lpstr>Tahoma</vt:lpstr>
      <vt:lpstr>Wingdings</vt:lpstr>
      <vt:lpstr>Wingdings 3</vt:lpstr>
      <vt:lpstr>Sliert</vt:lpstr>
      <vt:lpstr>https://www.youtube.com/watch?v=NGorjBVag0I </vt:lpstr>
      <vt:lpstr>De kunst van het bespreekbaar maken van  Levenseinde vragen </vt:lpstr>
      <vt:lpstr>Leerdoelen</vt:lpstr>
      <vt:lpstr>PowerPoint-presentatie</vt:lpstr>
      <vt:lpstr>Hoe is dat voor jou?</vt:lpstr>
      <vt:lpstr>PowerPoint-presentatie</vt:lpstr>
      <vt:lpstr>STEM sterven op je eigen manier- diversiteit in wensen en behoeften</vt:lpstr>
      <vt:lpstr>Wat is een goede dood? Wat is voor jou een belangrijke voorwaarde en waarde in het leven voor een goed sterfbed?</vt:lpstr>
      <vt:lpstr>Wat is een goede dood? Wat is voor jou een belangrijke voorwaarde en waarde in het leven voor een goed sterfbed?</vt:lpstr>
      <vt:lpstr>Professionals en patiënten leggen dus niet altijd dezelfde accenten als ze spreken over een goede dood! </vt:lpstr>
      <vt:lpstr>Werkelijk in contact komen met mensen in de laatste fase van hun leven is van wezenlijk belang. https://www.youtube.com/watch?v=cDDWvj_q-o8 </vt:lpstr>
      <vt:lpstr>Dus essentieel om:</vt:lpstr>
      <vt:lpstr>PowerPoint-presentatie</vt:lpstr>
      <vt:lpstr>Mindmappen</vt:lpstr>
      <vt:lpstr>Naar de praktijk: Schokbrekers in de communicatie</vt:lpstr>
      <vt:lpstr>Casus</vt:lpstr>
      <vt:lpstr>Fasen in het ziekteproces                              Christien de Jong</vt:lpstr>
      <vt:lpstr> Juist rond de overgangen in het ziekteproces ontstaat veel emotie: “slecht nieuws”</vt:lpstr>
      <vt:lpstr>Distress (= hoog in de emotie) in de palliatieve fase</vt:lpstr>
      <vt:lpstr>           Hoop en vrees                       Christien de Jong</vt:lpstr>
      <vt:lpstr>“Emotionele achtbaan”</vt:lpstr>
      <vt:lpstr>Hoe kan je als huisarts adequaat in contact komen met emotioneel ontregelde patiënten? </vt:lpstr>
      <vt:lpstr>De hechtingstheorie</vt:lpstr>
      <vt:lpstr>PowerPoint-presentatie</vt:lpstr>
      <vt:lpstr>Window of Tolerance </vt:lpstr>
      <vt:lpstr>Emotionele overflow</vt:lpstr>
      <vt:lpstr> De belangrijkste voorspeller voor psychotrauma is ontbrekende verbondenheid tijdens of kort na een schokkende gebeurtenis. </vt:lpstr>
      <vt:lpstr>Even op schoot nemen</vt:lpstr>
      <vt:lpstr>De ouder troost het kind door:  1) de ervaring te erkennen door oprechte interesse te tonen en te luisteren zonder te oordelen   2) woorden te geven aan de belevingswereld van het kind  3) en de ervaring te ordenen</vt:lpstr>
      <vt:lpstr>Emotioneel leeg laten lopen en op schoot nemen.</vt:lpstr>
      <vt:lpstr>Oefenen met eigen casuïstiek/ leerpunten</vt:lpstr>
      <vt:lpstr>Schokbrekers. </vt:lpstr>
      <vt:lpstr>Emotioneel leeg laten lopen en op schoot nemen.</vt:lpstr>
      <vt:lpstr>Net zolang puncteren tot men diep vanuit het limbische systeem de cortex weer begint te bereiken.</vt:lpstr>
      <vt:lpstr>Het is een normale reactie op een abnormale situatie</vt:lpstr>
      <vt:lpstr>Vervolgens ga je het kwetsbare zelfbeeld wat op krikken.</vt:lpstr>
      <vt:lpstr>4e schokbreker: Help hoop/vrees te verwoorden in een wens/plan naar naasten/het behandelteam.   </vt:lpstr>
      <vt:lpstr>PowerPoint-presentatie</vt:lpstr>
      <vt:lpstr>Wat zegt de literatuur?</vt:lpstr>
      <vt:lpstr>Een goed gesprek over de dood over omgaan met patiënten van wie het einde nadert Mart Calff</vt:lpstr>
      <vt:lpstr>Een goed gesprek over de dood over omgaan met patiënten van wie het einde nadert Mart Calff</vt:lpstr>
      <vt:lpstr>Levenseindevragen Ontmoeting van patiënt en dokter Alex van der Male</vt:lpstr>
      <vt:lpstr>Levenseindevragen </vt:lpstr>
      <vt:lpstr>Ars Moriendi model naar Carlo  Leget</vt:lpstr>
      <vt:lpstr>Innerlijke ruimte Carlo Leget</vt:lpstr>
      <vt:lpstr>Stilstaan bij eigen innerlijke ruimte</vt:lpstr>
      <vt:lpstr>Basisbehoeftes: je wilt gezien worden in wie je in het diepst van je wezen bent en ergens bij horen…  </vt:lpstr>
      <vt:lpstr>Lof der onvolmaaktheid (H 4) Gerbert van Loenen e.a. over Overgave en Verbondenheid</vt:lpstr>
      <vt:lpstr>Oefenen met de schokbrekers  en levenseindevragen</vt:lpstr>
      <vt:lpstr>Laatste wens, Paul van Vliet </vt:lpstr>
      <vt:lpstr>HOOP EN COMPASSIE in de palliatieve zorg</vt:lpstr>
      <vt:lpstr>Erik Olsman,   HOOP in de palliatieve zorg.  3 Perspectieven: - realistisch - functioneel - narratief </vt:lpstr>
      <vt:lpstr>Erik Olsman, hoop in de palliatieve zorg. Perspectieven van hoop: 1) het realistische perspectief, geen valse hoop geven 2) het functionele perspectief 3) het narratieve perspectief</vt:lpstr>
      <vt:lpstr>Erik Olsman, hoop in de palliatieve zorg. Perspectieven van hoop: 1) het realistische perspectief, geen valse hoop geven 2) het functionele perspectief, leugentje om bestwil 3) het narratieve perspectief</vt:lpstr>
      <vt:lpstr>  Erik Olsman, hoop in de palliatieve zorg. Perspectieven van hoop: 1) het realistische perspectief, geen valse hoop geven 2) het functionele perspectief, leugentje om bestwil 3) het narratieve perspectief,   vertelt iets over jezelf,  over wat je waardevol vindt, over zingeving,            is vaak een begin van een goed gesprek</vt:lpstr>
      <vt:lpstr>Wel eens meegedaan aan een loterij?</vt:lpstr>
      <vt:lpstr>Meedoen aan de loterij? - realistisch perspectief:  zonde van het geld - functioneel perspectief:  - narratief perspectief: </vt:lpstr>
      <vt:lpstr>Meedoen aan de loterij? - realistisch perspectief:  zonde van het geld - functioneel perspectief:    wegdromen                                                  einde geldzorgen - narratief perspectief: </vt:lpstr>
      <vt:lpstr>Meedoen aan de loterij? - realistisch perspectief:     zonde van het geld - functioneel perspectief:  wegdromen                                                   einde geldzorgen - narratief perspectief:       als ik rijk ben, dan….</vt:lpstr>
      <vt:lpstr> Patiënten willen graag eerlijke informatie ontvangen,  maar wel daarnaast ruimte houden voor hoop. </vt:lpstr>
      <vt:lpstr>  Het is de kunst om de focus van de hoop te helpen verplaatsen van genezing naar andere aspecten die het leven de moeite waard maken  </vt:lpstr>
      <vt:lpstr>PowerPoint-presentatie</vt:lpstr>
      <vt:lpstr>Hoe kan je als hulpverlener hoop als hoop bevestigen, zonder aanleiding te geven om de feiten verkeerd te interpreteren? </vt:lpstr>
      <vt:lpstr>    Bijvoorbeeld door te zeggen: realistisch:    “mogen we het op een ander moment                         eens hebben over wat als dat nou niet                         gebeurt?” functioneel:  “dat hoop ik ook voor u.”                   “dat zou inderdaad fantastisch zijn.”                  “Inshallah”, “als God het wil”.      narratief:       “vertel eens…”                   </vt:lpstr>
      <vt:lpstr>COMPASSIE Het belangrijkste is dat jij je realiseert dat niks wat jij zegt, de situatie van de ander beter zal maken.  Wat de situatie wél beter maakt, is de verbinding die je op dat moment met de ander aangaat. </vt:lpstr>
      <vt:lpstr> Die verbinding ga je aan door bijvoorbeeld te zeggen:  “ik weet niet wat ik hierop moet zeggen”, ”woorden schieten tekort”, “wat heftig hè”, ”wat ingewikkeld”, “wat zwaar.”  Maar je hoeft vaak niks te zeggen, een stilte met een geïnteresseerde blik kan genoeg zijn, gewoon luisteren. De kunst is daarbij een zekere rust in jezelf te bewaren.  Het gewoon uithouden bij dat lijden.  </vt:lpstr>
      <vt:lpstr> Duale procesmodel:    doe-been          en    betekenis-been       doen/handelen        er zijn interventie               presentie  probleemoplossend       betekenis zoekend empoweren              compassie     vooruitkijken             stilstaan/terugkijken kijkt naar mogelijkheden kijkt naar beperkingen hoop                     vrees dóórleven              doorléven uitgestelde rouw       anticiperende rouw emoties verdringen       verdrinken in emoties      slinger geeft veerkracht aan</vt:lpstr>
      <vt:lpstr>  Samenvattend: - maak gebruik van de 3 perspectieven van hoop - help de focus van de hoop te verplaatsen - ga eens van je doe-been naar je betekenis-been - anticipeer en hou contact (blijf zoeken naar verbinding)</vt:lpstr>
      <vt:lpstr>PowerPoint-presentatie</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Niet alles wat kan hoeft</dc:title>
  <dc:creator>Beest, R.M. van</dc:creator>
  <cp:lastModifiedBy>Beest, R.M. van (Rinel)</cp:lastModifiedBy>
  <cp:revision>209</cp:revision>
  <dcterms:created xsi:type="dcterms:W3CDTF">2019-10-12T13:28:50Z</dcterms:created>
  <dcterms:modified xsi:type="dcterms:W3CDTF">2023-06-27T14:13:35Z</dcterms:modified>
</cp:coreProperties>
</file>