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57" r:id="rId3"/>
    <p:sldId id="279" r:id="rId4"/>
    <p:sldId id="263" r:id="rId5"/>
    <p:sldId id="262" r:id="rId6"/>
    <p:sldId id="268" r:id="rId7"/>
    <p:sldId id="277" r:id="rId8"/>
    <p:sldId id="269" r:id="rId9"/>
    <p:sldId id="280" r:id="rId10"/>
    <p:sldId id="273" r:id="rId11"/>
    <p:sldId id="274" r:id="rId12"/>
    <p:sldId id="281" r:id="rId13"/>
    <p:sldId id="282" r:id="rId14"/>
    <p:sldId id="284" r:id="rId15"/>
    <p:sldId id="286" r:id="rId16"/>
    <p:sldId id="285" r:id="rId17"/>
    <p:sldId id="288" r:id="rId18"/>
    <p:sldId id="289" r:id="rId19"/>
    <p:sldId id="290" r:id="rId20"/>
    <p:sldId id="291" r:id="rId21"/>
    <p:sldId id="292" r:id="rId22"/>
    <p:sldId id="267" r:id="rId23"/>
    <p:sldId id="275" r:id="rId24"/>
    <p:sldId id="276" r:id="rId25"/>
    <p:sldId id="278" r:id="rId26"/>
    <p:sldId id="261" r:id="rId27"/>
  </p:sldIdLst>
  <p:sldSz cx="9144000" cy="5143500" type="screen16x9"/>
  <p:notesSz cx="6805613" cy="9944100"/>
  <p:defaultTextStyle>
    <a:defPPr>
      <a:defRPr lang="nl-NL"/>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41"/>
    <a:srgbClr val="694893"/>
    <a:srgbClr val="CED9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2"/>
    <p:restoredTop sz="95833"/>
  </p:normalViewPr>
  <p:slideViewPr>
    <p:cSldViewPr>
      <p:cViewPr>
        <p:scale>
          <a:sx n="164" d="100"/>
          <a:sy n="164" d="100"/>
        </p:scale>
        <p:origin x="144" y="-8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150" d="100"/>
          <a:sy n="150" d="100"/>
        </p:scale>
        <p:origin x="3808" y="160"/>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eaLnBrk="1" fontAlgn="auto" hangingPunct="1">
              <a:spcBef>
                <a:spcPts val="0"/>
              </a:spcBef>
              <a:spcAft>
                <a:spcPts val="0"/>
              </a:spcAft>
              <a:defRPr sz="1200">
                <a:latin typeface="Univers 45 Light" charset="0"/>
              </a:defRPr>
            </a:lvl1pPr>
          </a:lstStyle>
          <a:p>
            <a:pPr>
              <a:defRPr/>
            </a:pPr>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eaLnBrk="1" fontAlgn="auto" hangingPunct="1">
              <a:spcBef>
                <a:spcPts val="0"/>
              </a:spcBef>
              <a:spcAft>
                <a:spcPts val="0"/>
              </a:spcAft>
              <a:defRPr sz="1200">
                <a:latin typeface="Univers 45 Light" charset="0"/>
              </a:defRPr>
            </a:lvl1pPr>
          </a:lstStyle>
          <a:p>
            <a:pPr>
              <a:defRPr/>
            </a:pPr>
            <a:fld id="{1E6AD870-FD8B-6743-A284-C2A5BE1523C4}" type="datetimeFigureOut">
              <a:rPr lang="nl-NL"/>
              <a:pPr>
                <a:defRPr/>
              </a:pPr>
              <a:t>07-04-20</a:t>
            </a:fld>
            <a:endParaRPr lang="nl-NL" dirty="0"/>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Univers 45 Light" charset="0"/>
              </a:defRPr>
            </a:lvl1pPr>
          </a:lstStyle>
          <a:p>
            <a:pPr>
              <a:defRPr/>
            </a:pPr>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eaLnBrk="1" fontAlgn="auto" hangingPunct="1">
              <a:spcBef>
                <a:spcPts val="0"/>
              </a:spcBef>
              <a:spcAft>
                <a:spcPts val="0"/>
              </a:spcAft>
              <a:defRPr sz="1200">
                <a:latin typeface="Univers 45 Light" charset="0"/>
              </a:defRPr>
            </a:lvl1pPr>
          </a:lstStyle>
          <a:p>
            <a:pPr>
              <a:defRPr/>
            </a:pPr>
            <a:fld id="{FF8E03EC-4073-4848-ADE4-B29A5D4032BF}" type="slidenum">
              <a:rPr lang="nl-NL"/>
              <a:pPr>
                <a:defRPr/>
              </a:pPr>
              <a:t>‹nr.›</a:t>
            </a:fld>
            <a:endParaRPr lang="nl-NL" dirty="0"/>
          </a:p>
        </p:txBody>
      </p:sp>
    </p:spTree>
    <p:extLst>
      <p:ext uri="{BB962C8B-B14F-4D97-AF65-F5344CB8AC3E}">
        <p14:creationId xmlns:p14="http://schemas.microsoft.com/office/powerpoint/2010/main" val="276080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eaLnBrk="1" fontAlgn="auto" hangingPunct="1">
              <a:spcBef>
                <a:spcPts val="0"/>
              </a:spcBef>
              <a:spcAft>
                <a:spcPts val="0"/>
              </a:spcAft>
              <a:defRPr sz="1200" b="0" i="0">
                <a:latin typeface="Univers 45 Light" charset="0"/>
              </a:defRPr>
            </a:lvl1pPr>
          </a:lstStyle>
          <a:p>
            <a:pPr>
              <a:defRPr/>
            </a:pPr>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eaLnBrk="1" fontAlgn="auto" hangingPunct="1">
              <a:spcBef>
                <a:spcPts val="0"/>
              </a:spcBef>
              <a:spcAft>
                <a:spcPts val="0"/>
              </a:spcAft>
              <a:defRPr sz="1200" b="0" i="0">
                <a:latin typeface="Univers 45 Light" charset="0"/>
              </a:defRPr>
            </a:lvl1pPr>
          </a:lstStyle>
          <a:p>
            <a:pPr>
              <a:defRPr/>
            </a:pPr>
            <a:fld id="{A3F16BBB-5E90-A64F-9E92-62F133A038FC}" type="datetimeFigureOut">
              <a:rPr lang="nl-NL"/>
              <a:pPr>
                <a:defRPr/>
              </a:pPr>
              <a:t>07-04-20</a:t>
            </a:fld>
            <a:endParaRPr lang="nl-NL" dirty="0"/>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pPr lvl="0"/>
            <a:endParaRPr lang="nl-NL" noProof="0" dirty="0" smtClean="0"/>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noProof="0" dirty="0" smtClean="0"/>
              <a:t>Klikken om de tekststijl van het model te bewerken</a:t>
            </a:r>
          </a:p>
          <a:p>
            <a:pPr lvl="1"/>
            <a:r>
              <a:rPr lang="nl-NL" noProof="0" dirty="0" smtClean="0"/>
              <a:t>Tweede niveau</a:t>
            </a:r>
          </a:p>
          <a:p>
            <a:pPr lvl="2"/>
            <a:r>
              <a:rPr lang="nl-NL" noProof="0" dirty="0" smtClean="0"/>
              <a:t>Derde niveau</a:t>
            </a:r>
          </a:p>
          <a:p>
            <a:pPr lvl="3"/>
            <a:r>
              <a:rPr lang="nl-NL" noProof="0" dirty="0" smtClean="0"/>
              <a:t>Vierde niveau</a:t>
            </a:r>
          </a:p>
          <a:p>
            <a:pPr lvl="4"/>
            <a:r>
              <a:rPr lang="nl-NL" noProof="0" dirty="0" smtClean="0"/>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eaLnBrk="1" fontAlgn="auto" hangingPunct="1">
              <a:spcBef>
                <a:spcPts val="0"/>
              </a:spcBef>
              <a:spcAft>
                <a:spcPts val="0"/>
              </a:spcAft>
              <a:defRPr sz="1200" b="0" i="0">
                <a:latin typeface="Univers 45 Light" charset="0"/>
              </a:defRPr>
            </a:lvl1pPr>
          </a:lstStyle>
          <a:p>
            <a:pPr>
              <a:defRPr/>
            </a:pPr>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eaLnBrk="1" fontAlgn="auto" hangingPunct="1">
              <a:spcBef>
                <a:spcPts val="0"/>
              </a:spcBef>
              <a:spcAft>
                <a:spcPts val="0"/>
              </a:spcAft>
              <a:defRPr sz="1200" b="0" i="0">
                <a:latin typeface="Univers 45 Light" charset="0"/>
              </a:defRPr>
            </a:lvl1pPr>
          </a:lstStyle>
          <a:p>
            <a:pPr>
              <a:defRPr/>
            </a:pPr>
            <a:fld id="{3C40116F-6BB6-B344-A6C2-420187FA5A05}" type="slidenum">
              <a:rPr lang="nl-NL"/>
              <a:pPr>
                <a:defRPr/>
              </a:pPr>
              <a:t>‹nr.›</a:t>
            </a:fld>
            <a:endParaRPr lang="nl-NL" dirty="0"/>
          </a:p>
        </p:txBody>
      </p:sp>
    </p:spTree>
    <p:extLst>
      <p:ext uri="{BB962C8B-B14F-4D97-AF65-F5344CB8AC3E}">
        <p14:creationId xmlns:p14="http://schemas.microsoft.com/office/powerpoint/2010/main" val="2093797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Univers 45 Light" charset="0"/>
        <a:ea typeface="+mn-ea"/>
        <a:cs typeface="+mn-cs"/>
      </a:defRPr>
    </a:lvl1pPr>
    <a:lvl2pPr marL="457200" algn="l" rtl="0" eaLnBrk="0" fontAlgn="base" hangingPunct="0">
      <a:spcBef>
        <a:spcPct val="30000"/>
      </a:spcBef>
      <a:spcAft>
        <a:spcPct val="0"/>
      </a:spcAft>
      <a:defRPr sz="1200" kern="1200">
        <a:solidFill>
          <a:schemeClr val="tx1"/>
        </a:solidFill>
        <a:latin typeface="Univers 45 Light" charset="0"/>
        <a:ea typeface="+mn-ea"/>
        <a:cs typeface="+mn-cs"/>
      </a:defRPr>
    </a:lvl2pPr>
    <a:lvl3pPr marL="914400" algn="l" rtl="0" eaLnBrk="0" fontAlgn="base" hangingPunct="0">
      <a:spcBef>
        <a:spcPct val="30000"/>
      </a:spcBef>
      <a:spcAft>
        <a:spcPct val="0"/>
      </a:spcAft>
      <a:defRPr sz="1200" kern="1200">
        <a:solidFill>
          <a:schemeClr val="tx1"/>
        </a:solidFill>
        <a:latin typeface="Univers 45 Light" charset="0"/>
        <a:ea typeface="+mn-ea"/>
        <a:cs typeface="+mn-cs"/>
      </a:defRPr>
    </a:lvl3pPr>
    <a:lvl4pPr marL="1371600" algn="l" rtl="0" eaLnBrk="0" fontAlgn="base" hangingPunct="0">
      <a:spcBef>
        <a:spcPct val="30000"/>
      </a:spcBef>
      <a:spcAft>
        <a:spcPct val="0"/>
      </a:spcAft>
      <a:defRPr sz="1200" kern="1200">
        <a:solidFill>
          <a:schemeClr val="tx1"/>
        </a:solidFill>
        <a:latin typeface="Univers 45 Light" charset="0"/>
        <a:ea typeface="+mn-ea"/>
        <a:cs typeface="+mn-cs"/>
      </a:defRPr>
    </a:lvl4pPr>
    <a:lvl5pPr marL="1828800" algn="l" rtl="0" eaLnBrk="0" fontAlgn="base" hangingPunct="0">
      <a:spcBef>
        <a:spcPct val="30000"/>
      </a:spcBef>
      <a:spcAft>
        <a:spcPct val="0"/>
      </a:spcAft>
      <a:defRPr sz="1200" kern="1200">
        <a:solidFill>
          <a:schemeClr val="tx1"/>
        </a:solidFill>
        <a:latin typeface="Univers 45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1</a:t>
            </a:fld>
            <a:endParaRPr lang="nl-NL" dirty="0"/>
          </a:p>
        </p:txBody>
      </p:sp>
    </p:spTree>
    <p:extLst>
      <p:ext uri="{BB962C8B-B14F-4D97-AF65-F5344CB8AC3E}">
        <p14:creationId xmlns:p14="http://schemas.microsoft.com/office/powerpoint/2010/main" val="34344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Kenen jullie de meldcode?</a:t>
            </a:r>
          </a:p>
          <a:p>
            <a:r>
              <a:rPr lang="nl-NL" dirty="0" smtClean="0"/>
              <a:t>Welke stap vind je lastig?</a:t>
            </a:r>
          </a:p>
          <a:p>
            <a:r>
              <a:rPr lang="nl-NL" dirty="0" err="1" smtClean="0"/>
              <a:t>Kindcheck</a:t>
            </a:r>
            <a:r>
              <a:rPr lang="nl-NL" dirty="0" smtClean="0"/>
              <a:t>:</a:t>
            </a:r>
            <a:r>
              <a:rPr lang="nl-NL" baseline="0" dirty="0" smtClean="0"/>
              <a:t> wat lastig als je je zo voelt en hoe is het dan om voor je kinderen te zorgen? </a:t>
            </a:r>
            <a:endParaRPr lang="nl-NL" dirty="0"/>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10</a:t>
            </a:fld>
            <a:endParaRPr lang="nl-NL" dirty="0"/>
          </a:p>
        </p:txBody>
      </p:sp>
    </p:spTree>
    <p:extLst>
      <p:ext uri="{BB962C8B-B14F-4D97-AF65-F5344CB8AC3E}">
        <p14:creationId xmlns:p14="http://schemas.microsoft.com/office/powerpoint/2010/main" val="571613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Stap 5 uitgewerkt.</a:t>
            </a:r>
            <a:endParaRPr lang="nl-NL" dirty="0"/>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11</a:t>
            </a:fld>
            <a:endParaRPr lang="nl-NL" dirty="0"/>
          </a:p>
        </p:txBody>
      </p:sp>
    </p:spTree>
    <p:extLst>
      <p:ext uri="{BB962C8B-B14F-4D97-AF65-F5344CB8AC3E}">
        <p14:creationId xmlns:p14="http://schemas.microsoft.com/office/powerpoint/2010/main" val="350592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12</a:t>
            </a:fld>
            <a:endParaRPr lang="nl-NL" altLang="nl-NL">
              <a:latin typeface="Univers 45 Light" charset="0"/>
            </a:endParaRPr>
          </a:p>
        </p:txBody>
      </p:sp>
    </p:spTree>
    <p:extLst>
      <p:ext uri="{BB962C8B-B14F-4D97-AF65-F5344CB8AC3E}">
        <p14:creationId xmlns:p14="http://schemas.microsoft.com/office/powerpoint/2010/main" val="184365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nl-NL" altLang="nl-NL" dirty="0" smtClean="0"/>
              <a:t>Hoe kan ik naast u staan?</a:t>
            </a:r>
            <a:endParaRPr lang="nl-NL" altLang="nl-NL" dirty="0"/>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13</a:t>
            </a:fld>
            <a:endParaRPr lang="nl-NL" altLang="nl-NL">
              <a:latin typeface="Univers 45 Light" charset="0"/>
            </a:endParaRPr>
          </a:p>
        </p:txBody>
      </p:sp>
    </p:spTree>
    <p:extLst>
      <p:ext uri="{BB962C8B-B14F-4D97-AF65-F5344CB8AC3E}">
        <p14:creationId xmlns:p14="http://schemas.microsoft.com/office/powerpoint/2010/main" val="275504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14</a:t>
            </a:fld>
            <a:endParaRPr lang="nl-NL" dirty="0"/>
          </a:p>
        </p:txBody>
      </p:sp>
    </p:spTree>
    <p:extLst>
      <p:ext uri="{BB962C8B-B14F-4D97-AF65-F5344CB8AC3E}">
        <p14:creationId xmlns:p14="http://schemas.microsoft.com/office/powerpoint/2010/main" val="2127685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nl-NL" altLang="nl-NL" dirty="0" smtClean="0"/>
              <a:t>Fundamenteel is culturele achtergrond. </a:t>
            </a:r>
            <a:endParaRPr lang="nl-NL" altLang="nl-NL" dirty="0"/>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15</a:t>
            </a:fld>
            <a:endParaRPr lang="nl-NL" altLang="nl-NL">
              <a:latin typeface="Univers 45 Light" charset="0"/>
            </a:endParaRPr>
          </a:p>
        </p:txBody>
      </p:sp>
    </p:spTree>
    <p:extLst>
      <p:ext uri="{BB962C8B-B14F-4D97-AF65-F5344CB8AC3E}">
        <p14:creationId xmlns:p14="http://schemas.microsoft.com/office/powerpoint/2010/main" val="167556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16</a:t>
            </a:fld>
            <a:endParaRPr lang="nl-NL" altLang="nl-NL">
              <a:latin typeface="Univers 45 Light" charset="0"/>
            </a:endParaRPr>
          </a:p>
        </p:txBody>
      </p:sp>
    </p:spTree>
    <p:extLst>
      <p:ext uri="{BB962C8B-B14F-4D97-AF65-F5344CB8AC3E}">
        <p14:creationId xmlns:p14="http://schemas.microsoft.com/office/powerpoint/2010/main" val="131422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17</a:t>
            </a:fld>
            <a:endParaRPr lang="nl-NL" altLang="nl-NL">
              <a:latin typeface="Univers 45 Light" charset="0"/>
            </a:endParaRPr>
          </a:p>
        </p:txBody>
      </p:sp>
    </p:spTree>
    <p:extLst>
      <p:ext uri="{BB962C8B-B14F-4D97-AF65-F5344CB8AC3E}">
        <p14:creationId xmlns:p14="http://schemas.microsoft.com/office/powerpoint/2010/main" val="1373930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dit de doelen zijn, dan hoeft het niet je taak te zijn om:</a:t>
            </a:r>
          </a:p>
          <a:p>
            <a:r>
              <a:rPr lang="nl-NL" dirty="0" smtClean="0"/>
              <a:t>Te beoordelen of er nu daadwerkelijk sprake is (geweest) van kindermishandeling of huiselijk geweld. Dat is een taak van Veilig Thuis, de Raad voor de Kinderbescherming en de politie. </a:t>
            </a:r>
          </a:p>
          <a:p>
            <a:r>
              <a:rPr lang="nl-NL" dirty="0" smtClean="0"/>
              <a:t>Ouders te 'beoordelen'. Bedenk dat we vaak nog te weinig weten van een gezin om te kunnen beoordelen, laat staan veroordelen. Door te (ver)oordelen lopen we het risico dat we het partnerschap met het gezin verliezen. </a:t>
            </a:r>
          </a:p>
          <a:p>
            <a:r>
              <a:rPr lang="nl-NL" dirty="0" smtClean="0"/>
              <a:t>Het probleem acuut op te lossen. Veel professionals ervaren een gevoel van urgentie: 'Kindermishandeling is heel erg en nu ik het eenmaal weet moet het direct stoppen'. In het geval van geconstateerde acute ernstige onveiligheid (bijv. seksueel misbruik, ernstig fysiek geweld) moet er inderdaad direct veiligheid geboden worden. Daar heb je echter de hulp van anderen bij nodig: Veilig Thuis en politie bijvoorbeeld. Handel nooit alleen in die situaties. Maar in de meeste gevallen kan je in een rustiger tempo in gesprek gaan met ouders en/of kind. </a:t>
            </a:r>
          </a:p>
          <a:p>
            <a:r>
              <a:rPr lang="nl-NL" dirty="0" err="1" smtClean="0"/>
              <a:t>Casuistiek</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C9D9D3D3-4F4A-4347-B799-9906FD9BE904}" type="slidenum">
              <a:rPr lang="nl-NL" smtClean="0">
                <a:solidFill>
                  <a:prstClr val="black"/>
                </a:solidFill>
              </a:rPr>
              <a:pPr/>
              <a:t>18</a:t>
            </a:fld>
            <a:endParaRPr lang="nl-NL">
              <a:solidFill>
                <a:prstClr val="black"/>
              </a:solidFill>
            </a:endParaRPr>
          </a:p>
        </p:txBody>
      </p:sp>
    </p:spTree>
    <p:extLst>
      <p:ext uri="{BB962C8B-B14F-4D97-AF65-F5344CB8AC3E}">
        <p14:creationId xmlns:p14="http://schemas.microsoft.com/office/powerpoint/2010/main" val="475036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Als dit de doelen zijn, dan hoeft het niet je taak te zijn om:</a:t>
            </a:r>
          </a:p>
          <a:p>
            <a:r>
              <a:rPr lang="nl-NL" dirty="0" smtClean="0"/>
              <a:t>Te beoordelen of er nu daadwerkelijk sprake is (geweest) van kindermishandeling of huiselijk geweld. Dat is een taak van Veilig Thuis, de Raad voor de Kinderbescherming en de politie. </a:t>
            </a:r>
          </a:p>
          <a:p>
            <a:r>
              <a:rPr lang="nl-NL" dirty="0" smtClean="0"/>
              <a:t>Ouders te 'beoordelen'. Bedenk dat we vaak nog te weinig weten van een gezin om te kunnen beoordelen, laat staan veroordelen. Door te (ver)oordelen lopen we het risico dat we het partnerschap met het gezin verliezen. </a:t>
            </a:r>
          </a:p>
          <a:p>
            <a:r>
              <a:rPr lang="nl-NL" dirty="0" smtClean="0"/>
              <a:t>Het probleem acuut op te lossen. Veel professionals ervaren een gevoel van urgentie: 'Kindermishandeling is heel erg en nu ik het eenmaal weet moet het direct stoppen'. In het geval van geconstateerde acute ernstige onveiligheid (bijv. seksueel misbruik, ernstig fysiek geweld) moet er inderdaad direct veiligheid geboden worden. Daar heb je echter de hulp van anderen bij nodig: Veilig Thuis en politie bijvoorbeeld. Handel nooit alleen in die situaties. Maar in de meeste gevallen kan je in een rustiger tempo in gesprek gaan met ouders en/of kind. </a:t>
            </a:r>
          </a:p>
          <a:p>
            <a:endParaRPr lang="nl-NL" dirty="0"/>
          </a:p>
        </p:txBody>
      </p:sp>
      <p:sp>
        <p:nvSpPr>
          <p:cNvPr id="4" name="Tijdelijke aanduiding voor dianummer 3"/>
          <p:cNvSpPr>
            <a:spLocks noGrp="1"/>
          </p:cNvSpPr>
          <p:nvPr>
            <p:ph type="sldNum" sz="quarter" idx="10"/>
          </p:nvPr>
        </p:nvSpPr>
        <p:spPr/>
        <p:txBody>
          <a:bodyPr/>
          <a:lstStyle/>
          <a:p>
            <a:fld id="{C9D9D3D3-4F4A-4347-B799-9906FD9BE904}" type="slidenum">
              <a:rPr lang="nl-NL" smtClean="0">
                <a:solidFill>
                  <a:prstClr val="black"/>
                </a:solidFill>
              </a:rPr>
              <a:pPr/>
              <a:t>19</a:t>
            </a:fld>
            <a:endParaRPr lang="nl-NL">
              <a:solidFill>
                <a:prstClr val="black"/>
              </a:solidFill>
            </a:endParaRPr>
          </a:p>
        </p:txBody>
      </p:sp>
    </p:spTree>
    <p:extLst>
      <p:ext uri="{BB962C8B-B14F-4D97-AF65-F5344CB8AC3E}">
        <p14:creationId xmlns:p14="http://schemas.microsoft.com/office/powerpoint/2010/main" val="47503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2</a:t>
            </a:fld>
            <a:endParaRPr lang="nl-NL" altLang="nl-NL">
              <a:latin typeface="Univers 45 Light" charset="0"/>
            </a:endParaRPr>
          </a:p>
        </p:txBody>
      </p:sp>
    </p:spTree>
    <p:extLst>
      <p:ext uri="{BB962C8B-B14F-4D97-AF65-F5344CB8AC3E}">
        <p14:creationId xmlns:p14="http://schemas.microsoft.com/office/powerpoint/2010/main" val="1017560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20</a:t>
            </a:fld>
            <a:endParaRPr lang="nl-NL" dirty="0"/>
          </a:p>
        </p:txBody>
      </p:sp>
    </p:spTree>
    <p:extLst>
      <p:ext uri="{BB962C8B-B14F-4D97-AF65-F5344CB8AC3E}">
        <p14:creationId xmlns:p14="http://schemas.microsoft.com/office/powerpoint/2010/main" val="3504255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21</a:t>
            </a:fld>
            <a:endParaRPr lang="nl-NL" dirty="0"/>
          </a:p>
        </p:txBody>
      </p:sp>
    </p:spTree>
    <p:extLst>
      <p:ext uri="{BB962C8B-B14F-4D97-AF65-F5344CB8AC3E}">
        <p14:creationId xmlns:p14="http://schemas.microsoft.com/office/powerpoint/2010/main" val="874008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22</a:t>
            </a:fld>
            <a:endParaRPr lang="nl-NL" dirty="0"/>
          </a:p>
        </p:txBody>
      </p:sp>
    </p:spTree>
    <p:extLst>
      <p:ext uri="{BB962C8B-B14F-4D97-AF65-F5344CB8AC3E}">
        <p14:creationId xmlns:p14="http://schemas.microsoft.com/office/powerpoint/2010/main" val="956427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23</a:t>
            </a:fld>
            <a:endParaRPr lang="nl-NL" dirty="0"/>
          </a:p>
        </p:txBody>
      </p:sp>
    </p:spTree>
    <p:extLst>
      <p:ext uri="{BB962C8B-B14F-4D97-AF65-F5344CB8AC3E}">
        <p14:creationId xmlns:p14="http://schemas.microsoft.com/office/powerpoint/2010/main" val="135037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24</a:t>
            </a:fld>
            <a:endParaRPr lang="nl-NL" dirty="0"/>
          </a:p>
        </p:txBody>
      </p:sp>
    </p:spTree>
    <p:extLst>
      <p:ext uri="{BB962C8B-B14F-4D97-AF65-F5344CB8AC3E}">
        <p14:creationId xmlns:p14="http://schemas.microsoft.com/office/powerpoint/2010/main" val="1215735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25</a:t>
            </a:fld>
            <a:endParaRPr lang="nl-NL" altLang="nl-NL">
              <a:latin typeface="Univers 45 Light" charset="0"/>
            </a:endParaRPr>
          </a:p>
        </p:txBody>
      </p:sp>
    </p:spTree>
    <p:extLst>
      <p:ext uri="{BB962C8B-B14F-4D97-AF65-F5344CB8AC3E}">
        <p14:creationId xmlns:p14="http://schemas.microsoft.com/office/powerpoint/2010/main" val="290784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26</a:t>
            </a:fld>
            <a:endParaRPr lang="nl-NL" dirty="0"/>
          </a:p>
        </p:txBody>
      </p:sp>
    </p:spTree>
    <p:extLst>
      <p:ext uri="{BB962C8B-B14F-4D97-AF65-F5344CB8AC3E}">
        <p14:creationId xmlns:p14="http://schemas.microsoft.com/office/powerpoint/2010/main" val="58584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3</a:t>
            </a:fld>
            <a:endParaRPr lang="nl-NL" altLang="nl-NL">
              <a:latin typeface="Univers 45 Light" charset="0"/>
            </a:endParaRPr>
          </a:p>
        </p:txBody>
      </p:sp>
    </p:spTree>
    <p:extLst>
      <p:ext uri="{BB962C8B-B14F-4D97-AF65-F5344CB8AC3E}">
        <p14:creationId xmlns:p14="http://schemas.microsoft.com/office/powerpoint/2010/main" val="172438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4</a:t>
            </a:fld>
            <a:endParaRPr lang="nl-NL" dirty="0"/>
          </a:p>
        </p:txBody>
      </p:sp>
    </p:spTree>
    <p:extLst>
      <p:ext uri="{BB962C8B-B14F-4D97-AF65-F5344CB8AC3E}">
        <p14:creationId xmlns:p14="http://schemas.microsoft.com/office/powerpoint/2010/main" val="266570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3C40116F-6BB6-B344-A6C2-420187FA5A05}" type="slidenum">
              <a:rPr lang="nl-NL" smtClean="0"/>
              <a:pPr>
                <a:defRPr/>
              </a:pPr>
              <a:t>5</a:t>
            </a:fld>
            <a:endParaRPr lang="nl-NL" dirty="0"/>
          </a:p>
        </p:txBody>
      </p:sp>
    </p:spTree>
    <p:extLst>
      <p:ext uri="{BB962C8B-B14F-4D97-AF65-F5344CB8AC3E}">
        <p14:creationId xmlns:p14="http://schemas.microsoft.com/office/powerpoint/2010/main" val="44899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6</a:t>
            </a:fld>
            <a:endParaRPr lang="nl-NL" altLang="nl-NL">
              <a:latin typeface="Univers 45 Light" charset="0"/>
            </a:endParaRPr>
          </a:p>
        </p:txBody>
      </p:sp>
    </p:spTree>
    <p:extLst>
      <p:ext uri="{BB962C8B-B14F-4D97-AF65-F5344CB8AC3E}">
        <p14:creationId xmlns:p14="http://schemas.microsoft.com/office/powerpoint/2010/main" val="211248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7</a:t>
            </a:fld>
            <a:endParaRPr lang="nl-NL" altLang="nl-NL">
              <a:latin typeface="Univers 45 Light" charset="0"/>
            </a:endParaRPr>
          </a:p>
        </p:txBody>
      </p:sp>
    </p:spTree>
    <p:extLst>
      <p:ext uri="{BB962C8B-B14F-4D97-AF65-F5344CB8AC3E}">
        <p14:creationId xmlns:p14="http://schemas.microsoft.com/office/powerpoint/2010/main" val="66039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8</a:t>
            </a:fld>
            <a:endParaRPr lang="nl-NL" altLang="nl-NL">
              <a:latin typeface="Univers 45 Light" charset="0"/>
            </a:endParaRPr>
          </a:p>
        </p:txBody>
      </p:sp>
    </p:spTree>
    <p:extLst>
      <p:ext uri="{BB962C8B-B14F-4D97-AF65-F5344CB8AC3E}">
        <p14:creationId xmlns:p14="http://schemas.microsoft.com/office/powerpoint/2010/main" val="1125395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10243"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BFF04ABB-4061-0146-9687-CB3D917A7CF6}" type="slidenum">
              <a:rPr lang="nl-NL" altLang="nl-NL">
                <a:latin typeface="Univers 45 Light" charset="0"/>
              </a:rPr>
              <a:pPr fontAlgn="base">
                <a:spcBef>
                  <a:spcPct val="0"/>
                </a:spcBef>
                <a:spcAft>
                  <a:spcPct val="0"/>
                </a:spcAft>
              </a:pPr>
              <a:t>9</a:t>
            </a:fld>
            <a:endParaRPr lang="nl-NL" altLang="nl-NL">
              <a:latin typeface="Univers 45 Light" charset="0"/>
            </a:endParaRPr>
          </a:p>
        </p:txBody>
      </p:sp>
    </p:spTree>
    <p:extLst>
      <p:ext uri="{BB962C8B-B14F-4D97-AF65-F5344CB8AC3E}">
        <p14:creationId xmlns:p14="http://schemas.microsoft.com/office/powerpoint/2010/main" val="1641689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0" y="132"/>
            <a:ext cx="9140824" cy="514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1952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4"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jdelijke aanduiding voor datum 1"/>
          <p:cNvSpPr>
            <a:spLocks noGrp="1"/>
          </p:cNvSpPr>
          <p:nvPr>
            <p:ph type="dt" sz="half" idx="10"/>
          </p:nvPr>
        </p:nvSpPr>
        <p:spPr>
          <a:xfrm>
            <a:off x="648072" y="4803998"/>
            <a:ext cx="2771800" cy="274637"/>
          </a:xfrm>
          <a:prstGeom prst="rect">
            <a:avLst/>
          </a:prstGeom>
        </p:spPr>
        <p:txBody>
          <a:bodyPr/>
          <a:lstStyle>
            <a:lvl1pPr>
              <a:defRPr sz="1000" baseline="0">
                <a:solidFill>
                  <a:srgbClr val="003741"/>
                </a:solidFill>
                <a:latin typeface="Trebuchet MS" charset="0"/>
              </a:defRPr>
            </a:lvl1pPr>
          </a:lstStyle>
          <a:p>
            <a:pPr>
              <a:defRPr/>
            </a:pPr>
            <a:r>
              <a:rPr lang="nl-NL" smtClean="0"/>
              <a:t>Kindermishandeling|  juni 2019</a:t>
            </a:r>
            <a:endParaRPr lang="nl-NL" dirty="0"/>
          </a:p>
        </p:txBody>
      </p:sp>
      <p:sp>
        <p:nvSpPr>
          <p:cNvPr id="7" name="Tijdelijke aanduiding voor dianummer 3"/>
          <p:cNvSpPr>
            <a:spLocks noGrp="1"/>
          </p:cNvSpPr>
          <p:nvPr>
            <p:ph type="sldNum" sz="quarter" idx="12"/>
          </p:nvPr>
        </p:nvSpPr>
        <p:spPr>
          <a:xfrm>
            <a:off x="6326832" y="4803998"/>
            <a:ext cx="2133600" cy="274637"/>
          </a:xfrm>
          <a:prstGeom prst="rect">
            <a:avLst/>
          </a:prstGeom>
        </p:spPr>
        <p:txBody>
          <a:bodyPr/>
          <a:lstStyle>
            <a:lvl1pPr algn="r">
              <a:defRPr sz="1000" baseline="0">
                <a:solidFill>
                  <a:srgbClr val="003741"/>
                </a:solidFill>
                <a:latin typeface="Trebuchet MS" charset="0"/>
              </a:defRPr>
            </a:lvl1pPr>
          </a:lstStyle>
          <a:p>
            <a:pPr>
              <a:defRPr/>
            </a:pPr>
            <a:fld id="{A872CAB7-7EE7-5B45-B3B2-F69B23DAD883}" type="slidenum">
              <a:rPr lang="nl-NL" smtClean="0"/>
              <a:pPr>
                <a:defRPr/>
              </a:pPr>
              <a:t>‹nr.›</a:t>
            </a:fld>
            <a:endParaRPr lang="nl-NL" dirty="0"/>
          </a:p>
        </p:txBody>
      </p:sp>
    </p:spTree>
    <p:extLst>
      <p:ext uri="{BB962C8B-B14F-4D97-AF65-F5344CB8AC3E}">
        <p14:creationId xmlns:p14="http://schemas.microsoft.com/office/powerpoint/2010/main" val="173265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17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2" name="Afbeelding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jdelijke aanduiding voor datum 1"/>
          <p:cNvSpPr>
            <a:spLocks noGrp="1"/>
          </p:cNvSpPr>
          <p:nvPr>
            <p:ph type="dt" sz="half" idx="10"/>
          </p:nvPr>
        </p:nvSpPr>
        <p:spPr>
          <a:xfrm>
            <a:off x="457200" y="4767263"/>
            <a:ext cx="2133600" cy="274637"/>
          </a:xfrm>
          <a:prstGeom prst="rect">
            <a:avLst/>
          </a:prstGeom>
        </p:spPr>
        <p:txBody>
          <a:bodyPr/>
          <a:lstStyle>
            <a:lvl1pPr>
              <a:defRPr baseline="0">
                <a:latin typeface="Trebuchet MS" charset="0"/>
              </a:defRPr>
            </a:lvl1pPr>
          </a:lstStyle>
          <a:p>
            <a:pPr>
              <a:defRPr/>
            </a:pPr>
            <a:r>
              <a:rPr lang="nl-NL" smtClean="0"/>
              <a:t>Kindermishandeling|  juni 2019</a:t>
            </a:r>
            <a:endParaRPr lang="nl-NL" dirty="0"/>
          </a:p>
        </p:txBody>
      </p:sp>
      <p:sp>
        <p:nvSpPr>
          <p:cNvPr id="5" name="Tijdelijke aanduiding voor dianummer 3"/>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A872CAB7-7EE7-5B45-B3B2-F69B23DAD883}" type="slidenum">
              <a:rPr lang="nl-NL"/>
              <a:pPr>
                <a:defRPr/>
              </a:pPr>
              <a:t>‹nr.›</a:t>
            </a:fld>
            <a:endParaRPr lang="nl-NL" dirty="0"/>
          </a:p>
        </p:txBody>
      </p:sp>
    </p:spTree>
    <p:extLst>
      <p:ext uri="{BB962C8B-B14F-4D97-AF65-F5344CB8AC3E}">
        <p14:creationId xmlns:p14="http://schemas.microsoft.com/office/powerpoint/2010/main" val="103506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smtClean="0">
                <a:solidFill>
                  <a:prstClr val="black">
                    <a:lumMod val="50000"/>
                    <a:lumOff val="50000"/>
                  </a:prstClr>
                </a:solidFill>
              </a:rPr>
              <a:t>Kindermishandeling|  juni 2019</a:t>
            </a:r>
            <a:endParaRPr lang="nl-NL">
              <a:solidFill>
                <a:prstClr val="black">
                  <a:lumMod val="50000"/>
                  <a:lumOff val="50000"/>
                </a:prstClr>
              </a:solidFill>
            </a:endParaRPr>
          </a:p>
        </p:txBody>
      </p:sp>
      <p:sp>
        <p:nvSpPr>
          <p:cNvPr id="5" name="Footer Placeholder 4"/>
          <p:cNvSpPr>
            <a:spLocks noGrp="1"/>
          </p:cNvSpPr>
          <p:nvPr>
            <p:ph type="ftr" sz="quarter" idx="11"/>
          </p:nvPr>
        </p:nvSpPr>
        <p:spPr>
          <a:xfrm>
            <a:off x="457200" y="4629150"/>
            <a:ext cx="3352801" cy="273844"/>
          </a:xfrm>
          <a:prstGeom prst="rect">
            <a:avLst/>
          </a:prstGeom>
        </p:spPr>
        <p:txBody>
          <a:bodyPr/>
          <a:lstStyle/>
          <a:p>
            <a:endParaRPr lang="nl-NL">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91774220-8F85-41A1-8A80-EB9101C5E0C0}" type="slidenum">
              <a:rPr lang="nl-NL" smtClean="0">
                <a:solidFill>
                  <a:prstClr val="black">
                    <a:lumMod val="50000"/>
                    <a:lumOff val="50000"/>
                  </a:prstClr>
                </a:solidFill>
              </a:rPr>
              <a:pPr/>
              <a:t>‹nr.›</a:t>
            </a:fld>
            <a:endParaRPr lang="nl-NL">
              <a:solidFill>
                <a:prstClr val="black">
                  <a:lumMod val="50000"/>
                  <a:lumOff val="50000"/>
                </a:prstClr>
              </a:solidFill>
            </a:endParaRPr>
          </a:p>
        </p:txBody>
      </p:sp>
      <p:sp>
        <p:nvSpPr>
          <p:cNvPr id="8" name="Title 7"/>
          <p:cNvSpPr>
            <a:spLocks noGrp="1"/>
          </p:cNvSpPr>
          <p:nvPr>
            <p:ph type="title"/>
          </p:nvPr>
        </p:nvSpPr>
        <p:spPr>
          <a:xfrm>
            <a:off x="1793290" y="3279126"/>
            <a:ext cx="6512511" cy="857250"/>
          </a:xfrm>
          <a:prstGeom prst="rect">
            <a:avLst/>
          </a:prstGeom>
        </p:spPr>
        <p:txBody>
          <a:bodyPr/>
          <a:lstStyle/>
          <a:p>
            <a:r>
              <a:rPr lang="nl-NL" smtClean="0"/>
              <a:t>Klik om de stijl te bewerken</a:t>
            </a:r>
            <a:endParaRPr lang="en-US"/>
          </a:p>
        </p:txBody>
      </p:sp>
      <p:sp>
        <p:nvSpPr>
          <p:cNvPr id="10" name="Content Placeholder 9"/>
          <p:cNvSpPr>
            <a:spLocks noGrp="1"/>
          </p:cNvSpPr>
          <p:nvPr>
            <p:ph sz="quarter" idx="13"/>
          </p:nvPr>
        </p:nvSpPr>
        <p:spPr>
          <a:xfrm>
            <a:off x="1143000" y="548640"/>
            <a:ext cx="6400800" cy="260604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41392311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dianummer 3"/>
          <p:cNvSpPr>
            <a:spLocks noGrp="1"/>
          </p:cNvSpPr>
          <p:nvPr>
            <p:ph type="sldNum" sz="quarter" idx="4"/>
          </p:nvPr>
        </p:nvSpPr>
        <p:spPr>
          <a:xfrm>
            <a:off x="6326832" y="4803998"/>
            <a:ext cx="2133600" cy="274637"/>
          </a:xfrm>
          <a:prstGeom prst="rect">
            <a:avLst/>
          </a:prstGeom>
        </p:spPr>
        <p:txBody>
          <a:bodyPr/>
          <a:lstStyle>
            <a:lvl1pPr algn="r">
              <a:defRPr sz="1000" baseline="0">
                <a:solidFill>
                  <a:srgbClr val="003741"/>
                </a:solidFill>
                <a:latin typeface="Trebuchet MS" charset="0"/>
              </a:defRPr>
            </a:lvl1pPr>
          </a:lstStyle>
          <a:p>
            <a:pPr>
              <a:defRPr/>
            </a:pPr>
            <a:fld id="{A872CAB7-7EE7-5B45-B3B2-F69B23DAD883}" type="slidenum">
              <a:rPr lang="nl-NL" smtClean="0"/>
              <a:pPr>
                <a:defRPr/>
              </a:pPr>
              <a:t>‹nr.›</a:t>
            </a:fld>
            <a:endParaRPr lang="nl-NL" dirty="0"/>
          </a:p>
        </p:txBody>
      </p:sp>
      <p:sp>
        <p:nvSpPr>
          <p:cNvPr id="13" name="Tijdelijke aanduiding voor datum 1"/>
          <p:cNvSpPr>
            <a:spLocks noGrp="1"/>
          </p:cNvSpPr>
          <p:nvPr>
            <p:ph type="dt" sz="half" idx="2"/>
          </p:nvPr>
        </p:nvSpPr>
        <p:spPr>
          <a:xfrm>
            <a:off x="648072" y="4803998"/>
            <a:ext cx="2771800" cy="274637"/>
          </a:xfrm>
          <a:prstGeom prst="rect">
            <a:avLst/>
          </a:prstGeom>
        </p:spPr>
        <p:txBody>
          <a:bodyPr/>
          <a:lstStyle>
            <a:lvl1pPr>
              <a:defRPr sz="1000" baseline="0">
                <a:solidFill>
                  <a:srgbClr val="003741"/>
                </a:solidFill>
                <a:latin typeface="Trebuchet MS" charset="0"/>
              </a:defRPr>
            </a:lvl1pPr>
          </a:lstStyle>
          <a:p>
            <a:pPr>
              <a:defRPr/>
            </a:pPr>
            <a:r>
              <a:rPr lang="nl-NL" smtClean="0"/>
              <a:t>Kindermishandeling|  juni 2019</a:t>
            </a:r>
            <a:endParaRPr lang="nl-NL"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hdr="0" ftr="0"/>
  <p:txStyles>
    <p:titleStyle>
      <a:lvl1pPr algn="l" defTabSz="685800" rtl="0" eaLnBrk="1" fontAlgn="base" hangingPunct="1">
        <a:spcBef>
          <a:spcPct val="0"/>
        </a:spcBef>
        <a:spcAft>
          <a:spcPct val="0"/>
        </a:spcAft>
        <a:defRPr sz="3300" b="1" i="0" kern="1200" baseline="0">
          <a:solidFill>
            <a:srgbClr val="003741"/>
          </a:solidFill>
          <a:latin typeface="Trebuchet MS" charset="0"/>
          <a:ea typeface="+mj-ea"/>
          <a:cs typeface="+mj-cs"/>
        </a:defRPr>
      </a:lvl1pPr>
      <a:lvl2pPr algn="ctr" defTabSz="685800" rtl="0" eaLnBrk="1" fontAlgn="base" hangingPunct="1">
        <a:spcBef>
          <a:spcPct val="0"/>
        </a:spcBef>
        <a:spcAft>
          <a:spcPct val="0"/>
        </a:spcAft>
        <a:defRPr sz="3300">
          <a:solidFill>
            <a:schemeClr val="tx1"/>
          </a:solidFill>
          <a:latin typeface="Univers 45 Light" charset="0"/>
        </a:defRPr>
      </a:lvl2pPr>
      <a:lvl3pPr algn="ctr" defTabSz="685800" rtl="0" eaLnBrk="1" fontAlgn="base" hangingPunct="1">
        <a:spcBef>
          <a:spcPct val="0"/>
        </a:spcBef>
        <a:spcAft>
          <a:spcPct val="0"/>
        </a:spcAft>
        <a:defRPr sz="3300">
          <a:solidFill>
            <a:schemeClr val="tx1"/>
          </a:solidFill>
          <a:latin typeface="Univers 45 Light" charset="0"/>
        </a:defRPr>
      </a:lvl3pPr>
      <a:lvl4pPr algn="ctr" defTabSz="685800" rtl="0" eaLnBrk="1" fontAlgn="base" hangingPunct="1">
        <a:spcBef>
          <a:spcPct val="0"/>
        </a:spcBef>
        <a:spcAft>
          <a:spcPct val="0"/>
        </a:spcAft>
        <a:defRPr sz="3300">
          <a:solidFill>
            <a:schemeClr val="tx1"/>
          </a:solidFill>
          <a:latin typeface="Univers 45 Light" charset="0"/>
        </a:defRPr>
      </a:lvl4pPr>
      <a:lvl5pPr algn="ctr" defTabSz="685800" rtl="0" eaLnBrk="1" fontAlgn="base" hangingPunct="1">
        <a:spcBef>
          <a:spcPct val="0"/>
        </a:spcBef>
        <a:spcAft>
          <a:spcPct val="0"/>
        </a:spcAft>
        <a:defRPr sz="3300">
          <a:solidFill>
            <a:schemeClr val="tx1"/>
          </a:solidFill>
          <a:latin typeface="Univers 45 Light" charset="0"/>
        </a:defRPr>
      </a:lvl5pPr>
      <a:lvl6pPr marL="457200" algn="ctr" defTabSz="685800" rtl="0" eaLnBrk="1" fontAlgn="base" hangingPunct="1">
        <a:spcBef>
          <a:spcPct val="0"/>
        </a:spcBef>
        <a:spcAft>
          <a:spcPct val="0"/>
        </a:spcAft>
        <a:defRPr sz="3300">
          <a:solidFill>
            <a:schemeClr val="tx1"/>
          </a:solidFill>
          <a:latin typeface="Univers 45 Light" charset="0"/>
        </a:defRPr>
      </a:lvl6pPr>
      <a:lvl7pPr marL="914400" algn="ctr" defTabSz="685800" rtl="0" eaLnBrk="1" fontAlgn="base" hangingPunct="1">
        <a:spcBef>
          <a:spcPct val="0"/>
        </a:spcBef>
        <a:spcAft>
          <a:spcPct val="0"/>
        </a:spcAft>
        <a:defRPr sz="3300">
          <a:solidFill>
            <a:schemeClr val="tx1"/>
          </a:solidFill>
          <a:latin typeface="Univers 45 Light" charset="0"/>
        </a:defRPr>
      </a:lvl7pPr>
      <a:lvl8pPr marL="1371600" algn="ctr" defTabSz="685800" rtl="0" eaLnBrk="1" fontAlgn="base" hangingPunct="1">
        <a:spcBef>
          <a:spcPct val="0"/>
        </a:spcBef>
        <a:spcAft>
          <a:spcPct val="0"/>
        </a:spcAft>
        <a:defRPr sz="3300">
          <a:solidFill>
            <a:schemeClr val="tx1"/>
          </a:solidFill>
          <a:latin typeface="Univers 45 Light" charset="0"/>
        </a:defRPr>
      </a:lvl8pPr>
      <a:lvl9pPr marL="1828800" algn="ctr" defTabSz="685800" rtl="0" eaLnBrk="1" fontAlgn="base" hangingPunct="1">
        <a:spcBef>
          <a:spcPct val="0"/>
        </a:spcBef>
        <a:spcAft>
          <a:spcPct val="0"/>
        </a:spcAft>
        <a:defRPr sz="3300">
          <a:solidFill>
            <a:schemeClr val="tx1"/>
          </a:solidFill>
          <a:latin typeface="Univers 45 Light" charset="0"/>
        </a:defRPr>
      </a:lvl9pPr>
    </p:titleStyle>
    <p:bodyStyle>
      <a:lvl1pPr marL="257175" indent="-257175" algn="l" defTabSz="685800" rtl="0" eaLnBrk="1" fontAlgn="base" hangingPunct="1">
        <a:spcBef>
          <a:spcPct val="20000"/>
        </a:spcBef>
        <a:spcAft>
          <a:spcPct val="0"/>
        </a:spcAft>
        <a:buFont typeface="Arial" charset="0"/>
        <a:buChar char="•"/>
        <a:defRPr sz="2400" kern="1200" baseline="0">
          <a:solidFill>
            <a:srgbClr val="003741"/>
          </a:solidFill>
          <a:latin typeface="Trebuchet MS" charset="0"/>
          <a:ea typeface="+mn-ea"/>
          <a:cs typeface="+mn-cs"/>
        </a:defRPr>
      </a:lvl1pPr>
      <a:lvl2pPr marL="557213" indent="-214313" algn="l" defTabSz="685800" rtl="0" eaLnBrk="1" fontAlgn="base" hangingPunct="1">
        <a:spcBef>
          <a:spcPct val="20000"/>
        </a:spcBef>
        <a:spcAft>
          <a:spcPct val="0"/>
        </a:spcAft>
        <a:buFont typeface="Arial" charset="0"/>
        <a:buChar char="–"/>
        <a:defRPr sz="2100" kern="1200" baseline="0">
          <a:solidFill>
            <a:srgbClr val="003741"/>
          </a:solidFill>
          <a:latin typeface="Trebuchet MS" charset="0"/>
          <a:ea typeface="+mn-ea"/>
          <a:cs typeface="+mn-cs"/>
        </a:defRPr>
      </a:lvl2pPr>
      <a:lvl3pPr marL="857250" indent="-171450" algn="l" defTabSz="685800" rtl="0" eaLnBrk="1" fontAlgn="base" hangingPunct="1">
        <a:spcBef>
          <a:spcPct val="20000"/>
        </a:spcBef>
        <a:spcAft>
          <a:spcPct val="0"/>
        </a:spcAft>
        <a:buFont typeface="Arial" charset="0"/>
        <a:buChar char="•"/>
        <a:defRPr kern="1200" baseline="0">
          <a:solidFill>
            <a:srgbClr val="003741"/>
          </a:solidFill>
          <a:latin typeface="Trebuchet MS" charset="0"/>
          <a:ea typeface="+mn-ea"/>
          <a:cs typeface="+mn-cs"/>
        </a:defRPr>
      </a:lvl3pPr>
      <a:lvl4pPr marL="1200150" indent="-171450" algn="l" defTabSz="685800" rtl="0" eaLnBrk="1" fontAlgn="base" hangingPunct="1">
        <a:spcBef>
          <a:spcPct val="20000"/>
        </a:spcBef>
        <a:spcAft>
          <a:spcPct val="0"/>
        </a:spcAft>
        <a:buFont typeface="Arial" charset="0"/>
        <a:buChar char="–"/>
        <a:defRPr sz="1500" kern="1200" baseline="0">
          <a:solidFill>
            <a:srgbClr val="003741"/>
          </a:solidFill>
          <a:latin typeface="Trebuchet MS" charset="0"/>
          <a:ea typeface="+mn-ea"/>
          <a:cs typeface="+mn-cs"/>
        </a:defRPr>
      </a:lvl4pPr>
      <a:lvl5pPr marL="1543050" indent="-171450" algn="l" defTabSz="685800" rtl="0" eaLnBrk="1" fontAlgn="base" hangingPunct="1">
        <a:spcBef>
          <a:spcPct val="20000"/>
        </a:spcBef>
        <a:spcAft>
          <a:spcPct val="0"/>
        </a:spcAft>
        <a:buFont typeface="Arial" charset="0"/>
        <a:buChar char="»"/>
        <a:defRPr sz="1500" kern="1200" baseline="0">
          <a:solidFill>
            <a:srgbClr val="003741"/>
          </a:solidFill>
          <a:latin typeface="Trebuchet MS"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signalenkaart.n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youtube.com/watch?v=apzXGEbZht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ctrTitle" idx="4294967295"/>
          </p:nvPr>
        </p:nvSpPr>
        <p:spPr>
          <a:xfrm>
            <a:off x="755650" y="1563638"/>
            <a:ext cx="7056438" cy="1212850"/>
          </a:xfrm>
          <a:prstGeom prst="rect">
            <a:avLst/>
          </a:prstGeom>
        </p:spPr>
        <p:txBody>
          <a:bodyPr lIns="0" tIns="0" rIns="0" bIns="0"/>
          <a:lstStyle/>
          <a:p>
            <a:r>
              <a:rPr lang="nl-NL" sz="3600" dirty="0" smtClean="0">
                <a:solidFill>
                  <a:schemeClr val="bg1"/>
                </a:solidFill>
              </a:rPr>
              <a:t>Kindermishandeling</a:t>
            </a:r>
            <a:r>
              <a:rPr lang="nl-NL" sz="4800" dirty="0" smtClean="0">
                <a:solidFill>
                  <a:schemeClr val="bg1"/>
                </a:solidFill>
              </a:rPr>
              <a:t/>
            </a:r>
            <a:br>
              <a:rPr lang="nl-NL" sz="4800" dirty="0" smtClean="0">
                <a:solidFill>
                  <a:schemeClr val="bg1"/>
                </a:solidFill>
              </a:rPr>
            </a:br>
            <a:r>
              <a:rPr lang="nl-NL" sz="2000" dirty="0" smtClean="0">
                <a:solidFill>
                  <a:schemeClr val="bg1"/>
                </a:solidFill>
              </a:rPr>
              <a:t>in de huisartspraktijk</a:t>
            </a:r>
            <a:r>
              <a:rPr lang="nl-NL" altLang="nl-NL" dirty="0">
                <a:solidFill>
                  <a:schemeClr val="bg1"/>
                </a:solidFill>
                <a:ea typeface="Univers 45 Light" charset="0"/>
                <a:cs typeface="Univers 45 Light" charset="0"/>
              </a:rPr>
              <a:t/>
            </a:r>
            <a:br>
              <a:rPr lang="nl-NL" altLang="nl-NL" dirty="0">
                <a:solidFill>
                  <a:schemeClr val="bg1"/>
                </a:solidFill>
                <a:ea typeface="Univers 45 Light" charset="0"/>
                <a:cs typeface="Univers 45 Light" charset="0"/>
              </a:rPr>
            </a:br>
            <a:endParaRPr lang="nl-NL" altLang="nl-NL" sz="1600" dirty="0">
              <a:solidFill>
                <a:schemeClr val="bg1"/>
              </a:solidFill>
              <a:ea typeface="Univers 45 Light" charset="0"/>
              <a:cs typeface="Univers 45 Light" charset="0"/>
            </a:endParaRPr>
          </a:p>
        </p:txBody>
      </p:sp>
      <p:sp>
        <p:nvSpPr>
          <p:cNvPr id="8194" name="Tekstvak 2"/>
          <p:cNvSpPr txBox="1">
            <a:spLocks noChangeArrowheads="1"/>
          </p:cNvSpPr>
          <p:nvPr/>
        </p:nvSpPr>
        <p:spPr bwMode="auto">
          <a:xfrm>
            <a:off x="755650" y="2757488"/>
            <a:ext cx="374491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nl-NL" altLang="nl-NL" sz="1400" dirty="0" smtClean="0">
                <a:solidFill>
                  <a:schemeClr val="bg1"/>
                </a:solidFill>
                <a:latin typeface="Trebuchet MS Standaard" charset="0"/>
              </a:rPr>
              <a:t>Janneke Heessels  juni 2019</a:t>
            </a:r>
            <a:endParaRPr lang="nl-NL" altLang="nl-NL" sz="1400" dirty="0">
              <a:solidFill>
                <a:schemeClr val="bg1"/>
              </a:solidFill>
              <a:latin typeface="Trebuchet MS Standaard" charset="0"/>
            </a:endParaRPr>
          </a:p>
        </p:txBody>
      </p:sp>
      <p:pic>
        <p:nvPicPr>
          <p:cNvPr id="1027" name="Picture 3" descr="dokterstas [1556984#1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9822"/>
            <a:ext cx="2885518" cy="19236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6012160" y="4011910"/>
            <a:ext cx="2808312" cy="1015663"/>
          </a:xfrm>
          <a:prstGeom prst="rect">
            <a:avLst/>
          </a:prstGeom>
          <a:noFill/>
        </p:spPr>
        <p:txBody>
          <a:bodyPr wrap="square" rtlCol="0">
            <a:spAutoFit/>
          </a:bodyPr>
          <a:lstStyle/>
          <a:p>
            <a:r>
              <a:rPr lang="nl-NL" sz="1200" dirty="0" smtClean="0">
                <a:latin typeface="Trebuchet MS" panose="020B0603020202020204" pitchFamily="34" charset="0"/>
              </a:rPr>
              <a:t>Amsterdam UMC</a:t>
            </a:r>
          </a:p>
          <a:p>
            <a:r>
              <a:rPr lang="nl-NL" sz="1200" dirty="0">
                <a:latin typeface="Trebuchet MS" panose="020B0603020202020204" pitchFamily="34" charset="0"/>
              </a:rPr>
              <a:t>L</a:t>
            </a:r>
            <a:r>
              <a:rPr lang="nl-NL" sz="1200" dirty="0" smtClean="0">
                <a:latin typeface="Trebuchet MS" panose="020B0603020202020204" pitchFamily="34" charset="0"/>
              </a:rPr>
              <a:t>ocatie VUmc</a:t>
            </a:r>
          </a:p>
          <a:p>
            <a:endParaRPr lang="nl-NL" sz="1200" dirty="0">
              <a:latin typeface="Trebuchet MS" panose="020B0603020202020204" pitchFamily="34" charset="0"/>
            </a:endParaRPr>
          </a:p>
          <a:p>
            <a:r>
              <a:rPr lang="nl-NL" sz="1200" dirty="0" smtClean="0">
                <a:latin typeface="Trebuchet MS" panose="020B0603020202020204" pitchFamily="34" charset="0"/>
              </a:rPr>
              <a:t>Afdeling Huisartsgeneeskunde &amp; Ouderengeneeskunde </a:t>
            </a:r>
            <a:endParaRPr lang="nl-NL" sz="1200" dirty="0">
              <a:latin typeface="Trebuchet MS" panose="020B0603020202020204" pitchFamily="34" charset="0"/>
            </a:endParaRPr>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5517" y="3245556"/>
            <a:ext cx="1897943" cy="189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7" descr="Afbeeldingsresultaat voor kindermishandel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4106" name="Picture 10" descr="Afbeeldingsresultaat voor kindermishande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6" y="3330707"/>
            <a:ext cx="2743685" cy="18127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r>
              <a:rPr lang="nl-NL" smtClean="0"/>
              <a:t>Kindermishandeling|  juni 2019</a:t>
            </a:r>
            <a:endParaRPr lang="nl-NL" dirty="0"/>
          </a:p>
        </p:txBody>
      </p:sp>
      <p:sp>
        <p:nvSpPr>
          <p:cNvPr id="3" name="Tijdelijke aanduiding voor dianummer 2"/>
          <p:cNvSpPr>
            <a:spLocks noGrp="1"/>
          </p:cNvSpPr>
          <p:nvPr>
            <p:ph type="sldNum" sz="quarter" idx="12"/>
          </p:nvPr>
        </p:nvSpPr>
        <p:spPr/>
        <p:txBody>
          <a:bodyPr/>
          <a:lstStyle/>
          <a:p>
            <a:pPr>
              <a:defRPr/>
            </a:pPr>
            <a:fld id="{A872CAB7-7EE7-5B45-B3B2-F69B23DAD883}" type="slidenum">
              <a:rPr lang="nl-NL" smtClean="0"/>
              <a:pPr>
                <a:defRPr/>
              </a:pPr>
              <a:t>10</a:t>
            </a:fld>
            <a:endParaRPr lang="nl-NL" dirty="0"/>
          </a:p>
        </p:txBody>
      </p:sp>
      <p:pic>
        <p:nvPicPr>
          <p:cNvPr id="7170" name="Picture 2" descr="Afbeeldingsresultaat voor stappenplan kindermishandeling kn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83518"/>
            <a:ext cx="4320479" cy="426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754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r>
              <a:rPr lang="nl-NL" smtClean="0"/>
              <a:t>Kindermishandeling|  juni 2019</a:t>
            </a:r>
            <a:endParaRPr lang="nl-NL" dirty="0"/>
          </a:p>
        </p:txBody>
      </p:sp>
      <p:sp>
        <p:nvSpPr>
          <p:cNvPr id="3" name="Tijdelijke aanduiding voor dianummer 2"/>
          <p:cNvSpPr>
            <a:spLocks noGrp="1"/>
          </p:cNvSpPr>
          <p:nvPr>
            <p:ph type="sldNum" sz="quarter" idx="12"/>
          </p:nvPr>
        </p:nvSpPr>
        <p:spPr/>
        <p:txBody>
          <a:bodyPr/>
          <a:lstStyle/>
          <a:p>
            <a:pPr>
              <a:defRPr/>
            </a:pPr>
            <a:fld id="{A872CAB7-7EE7-5B45-B3B2-F69B23DAD883}" type="slidenum">
              <a:rPr lang="nl-NL" smtClean="0"/>
              <a:pPr>
                <a:defRPr/>
              </a:pPr>
              <a:t>11</a:t>
            </a:fld>
            <a:endParaRPr lang="nl-NL" dirty="0"/>
          </a:p>
        </p:txBody>
      </p:sp>
      <p:pic>
        <p:nvPicPr>
          <p:cNvPr id="8194" name="Picture 2" descr="Afbeeldingsresultaat voor stappenplan kindermishandeling kn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51470"/>
            <a:ext cx="4176464" cy="5042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279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Signalen bij het kind</a:t>
            </a:r>
            <a:endParaRPr lang="nl-NL" b="1" dirty="0"/>
          </a:p>
        </p:txBody>
      </p:sp>
      <p:sp>
        <p:nvSpPr>
          <p:cNvPr id="9218" name="Tijdelijke aanduiding voor inhoud 2"/>
          <p:cNvSpPr>
            <a:spLocks noGrp="1"/>
          </p:cNvSpPr>
          <p:nvPr>
            <p:ph idx="4294967295"/>
          </p:nvPr>
        </p:nvSpPr>
        <p:spPr>
          <a:xfrm>
            <a:off x="663575" y="1275606"/>
            <a:ext cx="7653338" cy="3491657"/>
          </a:xfrm>
          <a:prstGeom prst="rect">
            <a:avLst/>
          </a:prstGeom>
        </p:spPr>
        <p:txBody>
          <a:bodyPr/>
          <a:lstStyle/>
          <a:p>
            <a:r>
              <a:rPr lang="nl-NL" sz="1600" dirty="0"/>
              <a:t>verdacht letsel (o.a. haematomen, brandwonden, fracturen)</a:t>
            </a:r>
          </a:p>
          <a:p>
            <a:r>
              <a:rPr lang="nl-NL" sz="1600" dirty="0"/>
              <a:t>discrepantie tussen het gevonden letsel en de anamnese</a:t>
            </a:r>
          </a:p>
          <a:p>
            <a:r>
              <a:rPr lang="nl-NL" sz="1600" dirty="0"/>
              <a:t>delay</a:t>
            </a:r>
          </a:p>
          <a:p>
            <a:r>
              <a:rPr lang="nl-NL" sz="1600" dirty="0"/>
              <a:t>opvallend gedrag tijdens het consult</a:t>
            </a:r>
          </a:p>
          <a:p>
            <a:r>
              <a:rPr lang="nl-NL" sz="1600" dirty="0"/>
              <a:t>groeistoornis</a:t>
            </a:r>
          </a:p>
          <a:p>
            <a:r>
              <a:rPr lang="nl-NL" sz="1600" dirty="0"/>
              <a:t>Gedrags- en/of ontwikkelingsstoornis</a:t>
            </a:r>
          </a:p>
          <a:p>
            <a:r>
              <a:rPr lang="nl-NL" sz="1600" dirty="0"/>
              <a:t>(</a:t>
            </a:r>
            <a:r>
              <a:rPr lang="nl-NL" sz="1600" dirty="0" err="1"/>
              <a:t>psycho</a:t>
            </a:r>
            <a:r>
              <a:rPr lang="nl-NL" sz="1600" dirty="0"/>
              <a:t>)somatische klachten</a:t>
            </a:r>
          </a:p>
          <a:p>
            <a:r>
              <a:rPr lang="nl-NL" sz="1600" dirty="0"/>
              <a:t>voedingsproblemen</a:t>
            </a:r>
          </a:p>
          <a:p>
            <a:r>
              <a:rPr lang="nl-NL" sz="1600" dirty="0"/>
              <a:t>Verstoorde ouder-kindrelatie</a:t>
            </a:r>
          </a:p>
          <a:p>
            <a:r>
              <a:rPr lang="nl-NL" sz="1600" dirty="0"/>
              <a:t>slechte hygiëne en verzorging van kind</a:t>
            </a:r>
          </a:p>
          <a:p>
            <a:pPr marL="0" indent="0">
              <a:buNone/>
            </a:pPr>
            <a:r>
              <a:rPr lang="nl-NL" altLang="nl-NL" sz="1600" dirty="0" smtClean="0">
                <a:latin typeface="Trebuchet MS Standaard" charset="0"/>
                <a:hlinkClick r:id="rId3"/>
              </a:rPr>
              <a:t>https</a:t>
            </a:r>
            <a:r>
              <a:rPr lang="nl-NL" altLang="nl-NL" sz="1600" dirty="0">
                <a:latin typeface="Trebuchet MS Standaard" charset="0"/>
                <a:hlinkClick r:id="rId3"/>
              </a:rPr>
              <a:t>://signalenkaart.nl</a:t>
            </a:r>
            <a:r>
              <a:rPr lang="nl-NL" altLang="nl-NL" sz="1600" dirty="0" smtClean="0">
                <a:latin typeface="Trebuchet MS Standaard" charset="0"/>
                <a:hlinkClick r:id="rId3"/>
              </a:rPr>
              <a:t>/</a:t>
            </a:r>
            <a:endParaRPr lang="nl-NL" altLang="nl-NL" sz="1600" dirty="0" smtClean="0">
              <a:latin typeface="Trebuchet MS Standaard" charset="0"/>
            </a:endParaRPr>
          </a:p>
          <a:p>
            <a:pPr marL="0" indent="0">
              <a:buNone/>
            </a:pPr>
            <a:endParaRPr lang="nl-NL" altLang="nl-NL" sz="1600" dirty="0">
              <a:latin typeface="Trebuchet MS Standaard" charset="0"/>
            </a:endParaRPr>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12</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440754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Risicofactoren kindermishandeling</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r>
              <a:rPr lang="nl-NL" sz="1600" dirty="0"/>
              <a:t>Problemen en persoonlijkheid van de ouder: psychische en psychiatrische problematiek, verslaving, stressniveau, nare jeugdervaringen, opvoedings-capaciteiten.</a:t>
            </a:r>
          </a:p>
          <a:p>
            <a:r>
              <a:rPr lang="nl-NL" sz="1600" dirty="0"/>
              <a:t>Kenmerken die het kind extra kwetsbaar maken: aangeboren en fysieke kenmerken (te vroeg geboren, lichamelijke of cognitieve beperking, moeilijk temperament, veel ziek, ontwikkelingsstoornis) en leeftijd.</a:t>
            </a:r>
          </a:p>
          <a:p>
            <a:r>
              <a:rPr lang="nl-NL" sz="1600" dirty="0"/>
              <a:t>Leefomstandigheden: SEO, partnerrelatie, geweld en dwingende interacties, wisselende relaties, chaos, gebrek aan netwerk, alleenstaand ouder, samengestelde gezinnen, gezin met veel kinderen, ongewenst ouderschap, vluchtelingengezin</a:t>
            </a:r>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13</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642718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r>
              <a:rPr lang="nl-NL" smtClean="0"/>
              <a:t>Kindermishandeling|  juni 2019</a:t>
            </a:r>
            <a:endParaRPr lang="nl-NL" dirty="0"/>
          </a:p>
        </p:txBody>
      </p:sp>
      <p:sp>
        <p:nvSpPr>
          <p:cNvPr id="3" name="Tijdelijke aanduiding voor dianummer 2"/>
          <p:cNvSpPr>
            <a:spLocks noGrp="1"/>
          </p:cNvSpPr>
          <p:nvPr>
            <p:ph type="sldNum" sz="quarter" idx="12"/>
          </p:nvPr>
        </p:nvSpPr>
        <p:spPr/>
        <p:txBody>
          <a:bodyPr/>
          <a:lstStyle/>
          <a:p>
            <a:pPr>
              <a:defRPr/>
            </a:pPr>
            <a:fld id="{A872CAB7-7EE7-5B45-B3B2-F69B23DAD883}" type="slidenum">
              <a:rPr lang="nl-NL" smtClean="0"/>
              <a:pPr>
                <a:defRPr/>
              </a:pPr>
              <a:t>14</a:t>
            </a:fld>
            <a:endParaRPr lang="nl-NL" dirty="0"/>
          </a:p>
        </p:txBody>
      </p:sp>
      <p:sp>
        <p:nvSpPr>
          <p:cNvPr id="4" name="Rechthoek 3"/>
          <p:cNvSpPr/>
          <p:nvPr/>
        </p:nvSpPr>
        <p:spPr>
          <a:xfrm>
            <a:off x="1475656" y="1002090"/>
            <a:ext cx="5832648" cy="3570208"/>
          </a:xfrm>
          <a:prstGeom prst="rect">
            <a:avLst/>
          </a:prstGeom>
        </p:spPr>
        <p:txBody>
          <a:bodyPr wrap="square">
            <a:spAutoFit/>
          </a:bodyPr>
          <a:lstStyle/>
          <a:p>
            <a:r>
              <a:rPr lang="nl-NL" b="1" i="1" dirty="0" smtClean="0"/>
              <a:t>Casus:</a:t>
            </a:r>
          </a:p>
          <a:p>
            <a:r>
              <a:rPr lang="nl-NL" sz="1600" dirty="0" smtClean="0"/>
              <a:t>Meisje </a:t>
            </a:r>
            <a:r>
              <a:rPr lang="nl-NL" sz="1600" dirty="0"/>
              <a:t>15jr</a:t>
            </a:r>
          </a:p>
          <a:p>
            <a:pPr marL="285750" indent="-285750">
              <a:buFont typeface="Arial" panose="020B0604020202020204" pitchFamily="34" charset="0"/>
              <a:buChar char="•"/>
            </a:pPr>
            <a:r>
              <a:rPr lang="nl-NL" sz="1600" dirty="0"/>
              <a:t>Hulpvraag: kan ik zwanger zijn?</a:t>
            </a:r>
          </a:p>
          <a:p>
            <a:pPr marL="285750" indent="-285750">
              <a:buFont typeface="Arial" panose="020B0604020202020204" pitchFamily="34" charset="0"/>
              <a:buChar char="•"/>
            </a:pPr>
            <a:r>
              <a:rPr lang="nl-NL" sz="1600" dirty="0"/>
              <a:t>Seksueel contact gehad </a:t>
            </a:r>
            <a:r>
              <a:rPr lang="nl-NL" sz="1600" dirty="0" smtClean="0"/>
              <a:t>tegen haar zin, </a:t>
            </a:r>
            <a:r>
              <a:rPr lang="nl-NL" sz="1600" dirty="0"/>
              <a:t>‘ik wilde dat niet’</a:t>
            </a:r>
          </a:p>
          <a:p>
            <a:pPr marL="285750" indent="-285750">
              <a:buFont typeface="Arial" panose="020B0604020202020204" pitchFamily="34" charset="0"/>
              <a:buChar char="•"/>
            </a:pPr>
            <a:r>
              <a:rPr lang="nl-NL" sz="1600" dirty="0"/>
              <a:t>Wil geen aangifte doen, want dat moet in bij zijn van een volwassene en ouders mogen het niet weten</a:t>
            </a:r>
          </a:p>
          <a:p>
            <a:endParaRPr lang="nl-NL" sz="1600" dirty="0" smtClean="0"/>
          </a:p>
          <a:p>
            <a:r>
              <a:rPr lang="nl-NL" sz="1600" dirty="0" smtClean="0"/>
              <a:t>Dossier</a:t>
            </a:r>
            <a:r>
              <a:rPr lang="nl-NL" sz="1600" dirty="0"/>
              <a:t>: 2015 bekend bij Veilig Thuis </a:t>
            </a:r>
          </a:p>
          <a:p>
            <a:pPr marL="285750" indent="-285750">
              <a:buFont typeface="Arial" panose="020B0604020202020204" pitchFamily="34" charset="0"/>
              <a:buChar char="•"/>
            </a:pPr>
            <a:r>
              <a:rPr lang="nl-NL" sz="1600" dirty="0"/>
              <a:t>Contact met loverboy</a:t>
            </a:r>
          </a:p>
          <a:p>
            <a:pPr marL="285750" indent="-285750">
              <a:buFont typeface="Arial" panose="020B0604020202020204" pitchFamily="34" charset="0"/>
              <a:buChar char="•"/>
            </a:pPr>
            <a:r>
              <a:rPr lang="nl-NL" sz="1600" dirty="0"/>
              <a:t>Lichamelijke mishandeling door ouders</a:t>
            </a:r>
          </a:p>
          <a:p>
            <a:endParaRPr lang="nl-NL" sz="1600" dirty="0"/>
          </a:p>
          <a:p>
            <a:r>
              <a:rPr lang="nl-NL" sz="1600" dirty="0"/>
              <a:t>Wat zegt dit over de veiligheid van het meisje?</a:t>
            </a:r>
          </a:p>
          <a:p>
            <a:pPr marL="285750" indent="-285750">
              <a:buFont typeface="Arial" panose="020B0604020202020204" pitchFamily="34" charset="0"/>
              <a:buChar char="•"/>
            </a:pPr>
            <a:r>
              <a:rPr lang="nl-NL" sz="1600" dirty="0" smtClean="0"/>
              <a:t>Wat zou je doen? Hoe en met wie ga je het gesprek aan?</a:t>
            </a:r>
          </a:p>
          <a:p>
            <a:pPr marL="285750" indent="-285750">
              <a:buFont typeface="Arial" panose="020B0604020202020204" pitchFamily="34" charset="0"/>
              <a:buChar char="•"/>
            </a:pPr>
            <a:r>
              <a:rPr lang="nl-NL" sz="1600" dirty="0" smtClean="0"/>
              <a:t>Voer het gesprek met het meisje</a:t>
            </a:r>
            <a:endParaRPr lang="nl-NL" sz="1600" dirty="0"/>
          </a:p>
        </p:txBody>
      </p:sp>
    </p:spTree>
    <p:extLst>
      <p:ext uri="{BB962C8B-B14F-4D97-AF65-F5344CB8AC3E}">
        <p14:creationId xmlns:p14="http://schemas.microsoft.com/office/powerpoint/2010/main" val="1107691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Casus</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r>
              <a:rPr lang="nl-NL" sz="1600" dirty="0"/>
              <a:t>Overlegd met Veilig Thuis -&gt; situatie moet doorbroken worden</a:t>
            </a:r>
          </a:p>
          <a:p>
            <a:endParaRPr lang="nl-NL" sz="1600" dirty="0"/>
          </a:p>
          <a:p>
            <a:r>
              <a:rPr lang="nl-NL" sz="1600" dirty="0"/>
              <a:t>Eigen huisarts heeft gesprek met patiënte</a:t>
            </a:r>
          </a:p>
          <a:p>
            <a:r>
              <a:rPr lang="nl-NL" sz="1600" dirty="0"/>
              <a:t>Patiënte vindt alles onzin en wil het niet bespreken met ouders</a:t>
            </a:r>
          </a:p>
          <a:p>
            <a:r>
              <a:rPr lang="nl-NL" sz="1600" dirty="0"/>
              <a:t>‘Jij zou toch ook heel boos op mij zijn als je mijn vader was’</a:t>
            </a:r>
          </a:p>
          <a:p>
            <a:r>
              <a:rPr lang="nl-NL" sz="1600" dirty="0"/>
              <a:t>Belangrijk: blijven benadrukken dat het een onveilige situatie voor patiënte is</a:t>
            </a:r>
          </a:p>
          <a:p>
            <a:endParaRPr lang="nl-NL" sz="1600" dirty="0"/>
          </a:p>
          <a:p>
            <a:r>
              <a:rPr lang="nl-NL" sz="1600" dirty="0"/>
              <a:t>Weigert hulpverlening + de reële kans op schade -&gt; melden</a:t>
            </a:r>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15</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14948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Casus: melding Veilig Thuis</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r>
              <a:rPr lang="nl-NL" sz="1200" dirty="0" smtClean="0"/>
              <a:t>Inlichten patiënte &amp; ouders</a:t>
            </a:r>
            <a:endParaRPr lang="nl-NL" sz="1200" dirty="0"/>
          </a:p>
          <a:p>
            <a:r>
              <a:rPr lang="nl-NL" sz="1200" dirty="0"/>
              <a:t>Melding telefonisch en op papier</a:t>
            </a:r>
          </a:p>
          <a:p>
            <a:r>
              <a:rPr lang="nl-NL" sz="1200" dirty="0"/>
              <a:t>Contact tussen huisarts en </a:t>
            </a:r>
            <a:r>
              <a:rPr lang="nl-NL" sz="1200" dirty="0" smtClean="0"/>
              <a:t>medewerker die </a:t>
            </a:r>
            <a:r>
              <a:rPr lang="nl-NL" sz="1200" dirty="0"/>
              <a:t>casus toegewezen heeft gekregen</a:t>
            </a:r>
          </a:p>
          <a:p>
            <a:r>
              <a:rPr lang="nl-NL" sz="1200" dirty="0"/>
              <a:t>Gesprek met huisarts, Veilig Thuis én patiënte</a:t>
            </a:r>
          </a:p>
          <a:p>
            <a:endParaRPr lang="nl-NL" sz="1200" dirty="0"/>
          </a:p>
          <a:p>
            <a:r>
              <a:rPr lang="nl-NL" sz="1200" dirty="0"/>
              <a:t>Ervaring van deze huisarts:</a:t>
            </a:r>
          </a:p>
          <a:p>
            <a:r>
              <a:rPr lang="nl-NL" sz="1200" dirty="0"/>
              <a:t>Vaak een lang(</a:t>
            </a:r>
            <a:r>
              <a:rPr lang="nl-NL" sz="1200" dirty="0" err="1"/>
              <a:t>zaam</a:t>
            </a:r>
            <a:r>
              <a:rPr lang="nl-NL" sz="1200" dirty="0"/>
              <a:t>) traject</a:t>
            </a:r>
          </a:p>
          <a:p>
            <a:r>
              <a:rPr lang="nl-NL" sz="1200" dirty="0"/>
              <a:t>Goede steun, professioneel </a:t>
            </a:r>
            <a:r>
              <a:rPr lang="nl-NL" sz="1200" dirty="0" smtClean="0"/>
              <a:t>advies</a:t>
            </a:r>
          </a:p>
          <a:p>
            <a:endParaRPr lang="nl-NL" sz="1600" dirty="0"/>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16</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3971604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endParaRPr lang="nl-NL" sz="1600" dirty="0"/>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17</a:t>
            </a:fld>
            <a:endParaRPr lang="nl-NL"/>
          </a:p>
          <a:p>
            <a:pPr fontAlgn="base">
              <a:spcBef>
                <a:spcPct val="0"/>
              </a:spcBef>
              <a:spcAft>
                <a:spcPct val="0"/>
              </a:spcAft>
            </a:pPr>
            <a:endParaRPr lang="nl-NL" altLang="nl-NL" dirty="0">
              <a:solidFill>
                <a:srgbClr val="003741"/>
              </a:solidFill>
              <a:latin typeface="Univers 45 Light" charset="0"/>
            </a:endParaRPr>
          </a:p>
        </p:txBody>
      </p:sp>
      <p:sp>
        <p:nvSpPr>
          <p:cNvPr id="3" name="Rechthoek 2"/>
          <p:cNvSpPr/>
          <p:nvPr/>
        </p:nvSpPr>
        <p:spPr>
          <a:xfrm>
            <a:off x="1259632" y="1140588"/>
            <a:ext cx="6768752" cy="2585323"/>
          </a:xfrm>
          <a:prstGeom prst="rect">
            <a:avLst/>
          </a:prstGeom>
        </p:spPr>
        <p:txBody>
          <a:bodyPr wrap="square">
            <a:spAutoFit/>
          </a:bodyPr>
          <a:lstStyle/>
          <a:p>
            <a:r>
              <a:rPr lang="nl-NL" dirty="0"/>
              <a:t>Op basis van de melding, het onderzoek en de verdere diagnostiek kan Veilig Thuis besluiten:</a:t>
            </a:r>
          </a:p>
          <a:p>
            <a:pPr marL="285750" indent="-285750">
              <a:buFont typeface="Arial" panose="020B0604020202020204" pitchFamily="34" charset="0"/>
              <a:buChar char="•"/>
            </a:pPr>
            <a:r>
              <a:rPr lang="nl-NL" dirty="0"/>
              <a:t>voor het gemelde kind en/of diens gezin een verwijzing te organiseren voor hulp en begeleiding door andere instanties </a:t>
            </a:r>
            <a:r>
              <a:rPr lang="nl-NL" dirty="0" smtClean="0"/>
              <a:t>(o.a. OKT, Samen Doen, JB)</a:t>
            </a:r>
            <a:endParaRPr lang="nl-NL" dirty="0"/>
          </a:p>
          <a:p>
            <a:pPr marL="285750" indent="-285750">
              <a:buFont typeface="Arial" panose="020B0604020202020204" pitchFamily="34" charset="0"/>
              <a:buChar char="•"/>
            </a:pPr>
            <a:r>
              <a:rPr lang="nl-NL" dirty="0"/>
              <a:t>een netwerk rond het gezin te creëren </a:t>
            </a:r>
          </a:p>
          <a:p>
            <a:pPr marL="285750" indent="-285750">
              <a:buFont typeface="Arial" panose="020B0604020202020204" pitchFamily="34" charset="0"/>
              <a:buChar char="•"/>
            </a:pPr>
            <a:r>
              <a:rPr lang="nl-NL" dirty="0"/>
              <a:t>de Raad voor de Kinderbescherming in te schakelen </a:t>
            </a:r>
          </a:p>
          <a:p>
            <a:pPr marL="285750" indent="-285750">
              <a:buFont typeface="Arial" panose="020B0604020202020204" pitchFamily="34" charset="0"/>
              <a:buChar char="•"/>
            </a:pPr>
            <a:r>
              <a:rPr lang="nl-NL" dirty="0"/>
              <a:t>aangifte te doen bij de politie</a:t>
            </a:r>
          </a:p>
          <a:p>
            <a:pPr marL="285750" indent="-285750">
              <a:buFont typeface="Arial" panose="020B0604020202020204" pitchFamily="34" charset="0"/>
              <a:buChar char="•"/>
            </a:pPr>
            <a:r>
              <a:rPr lang="nl-NL" dirty="0"/>
              <a:t>geen verdere actie te ondernemen</a:t>
            </a:r>
          </a:p>
        </p:txBody>
      </p:sp>
    </p:spTree>
    <p:extLst>
      <p:ext uri="{BB962C8B-B14F-4D97-AF65-F5344CB8AC3E}">
        <p14:creationId xmlns:p14="http://schemas.microsoft.com/office/powerpoint/2010/main" val="35092861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3563888" y="4136376"/>
            <a:ext cx="4741913" cy="595614"/>
          </a:xfrm>
        </p:spPr>
        <p:txBody>
          <a:bodyPr/>
          <a:lstStyle/>
          <a:p>
            <a:endParaRPr lang="nl-NL" dirty="0"/>
          </a:p>
        </p:txBody>
      </p:sp>
      <p:sp>
        <p:nvSpPr>
          <p:cNvPr id="3" name="Tijdelijke aanduiding voor inhoud 2"/>
          <p:cNvSpPr>
            <a:spLocks noGrp="1"/>
          </p:cNvSpPr>
          <p:nvPr>
            <p:ph sz="quarter" idx="13"/>
          </p:nvPr>
        </p:nvSpPr>
        <p:spPr>
          <a:xfrm>
            <a:off x="1143000" y="548640"/>
            <a:ext cx="6400800" cy="3535278"/>
          </a:xfrm>
        </p:spPr>
        <p:txBody>
          <a:bodyPr>
            <a:normAutofit fontScale="62500" lnSpcReduction="20000"/>
          </a:bodyPr>
          <a:lstStyle/>
          <a:p>
            <a:pPr marL="114300" indent="0">
              <a:buNone/>
            </a:pPr>
            <a:r>
              <a:rPr lang="nl-NL" sz="2700" dirty="0" smtClean="0"/>
              <a:t>In gesprek met kind en ouders </a:t>
            </a:r>
          </a:p>
          <a:p>
            <a:pPr marL="114300" indent="0">
              <a:buNone/>
            </a:pPr>
            <a:r>
              <a:rPr lang="nl-NL" sz="2700" dirty="0"/>
              <a:t>D</a:t>
            </a:r>
            <a:r>
              <a:rPr lang="nl-NL" sz="2700" dirty="0" smtClean="0"/>
              <a:t>oel</a:t>
            </a:r>
            <a:endParaRPr lang="nl-NL" sz="2700" dirty="0"/>
          </a:p>
          <a:p>
            <a:r>
              <a:rPr lang="nl-NL" sz="2700" dirty="0" smtClean="0"/>
              <a:t>Het </a:t>
            </a:r>
            <a:r>
              <a:rPr lang="nl-NL" sz="2700" dirty="0"/>
              <a:t>bespreekbaar maken van </a:t>
            </a:r>
            <a:r>
              <a:rPr lang="nl-NL" sz="2700" dirty="0" smtClean="0"/>
              <a:t>zorgen </a:t>
            </a:r>
            <a:r>
              <a:rPr lang="nl-NL" sz="2700" dirty="0"/>
              <a:t>naar aanleiding van signalen en vermoedens </a:t>
            </a:r>
            <a:endParaRPr lang="nl-NL" sz="2700" dirty="0" smtClean="0"/>
          </a:p>
          <a:p>
            <a:r>
              <a:rPr lang="nl-NL" sz="2700" dirty="0" smtClean="0"/>
              <a:t>In </a:t>
            </a:r>
            <a:r>
              <a:rPr lang="nl-NL" sz="2700" dirty="0"/>
              <a:t>een open sfeer, waarin de (vertrouwens)relatie met kind of ouders intact blijft; </a:t>
            </a:r>
          </a:p>
          <a:p>
            <a:r>
              <a:rPr lang="nl-NL" sz="2700" dirty="0"/>
              <a:t>Waarin ruimte is voor het verhaal van kind of ouders zodat jij meer zicht op de situatie en hoe kind/ouders die beleven; </a:t>
            </a:r>
          </a:p>
          <a:p>
            <a:r>
              <a:rPr lang="nl-NL" sz="2700" dirty="0"/>
              <a:t>Waardoor je een betere inschatting kan maken van de ernst van de situatie (Hoe veilig of onveilig is het voor een kind?); </a:t>
            </a:r>
          </a:p>
          <a:p>
            <a:r>
              <a:rPr lang="nl-NL" sz="2700" dirty="0"/>
              <a:t>Waardoor je een beeld krijgt van wat er zou moeten gebeuren, volgens jou en volgens kind/ouders; </a:t>
            </a:r>
          </a:p>
          <a:p>
            <a:r>
              <a:rPr lang="nl-NL" sz="2700" dirty="0"/>
              <a:t>En waarin je draagvlak moet creëren voor een vervolgcontact. </a:t>
            </a:r>
          </a:p>
          <a:p>
            <a:endParaRPr lang="nl-NL" dirty="0"/>
          </a:p>
        </p:txBody>
      </p:sp>
      <p:sp>
        <p:nvSpPr>
          <p:cNvPr id="4" name="Tijdelijke aanduiding voor datum 3"/>
          <p:cNvSpPr>
            <a:spLocks noGrp="1"/>
          </p:cNvSpPr>
          <p:nvPr>
            <p:ph type="dt" sz="half" idx="10"/>
          </p:nvPr>
        </p:nvSpPr>
        <p:spPr/>
        <p:txBody>
          <a:bodyPr/>
          <a:lstStyle/>
          <a:p>
            <a:r>
              <a:rPr lang="nl-NL" smtClean="0">
                <a:solidFill>
                  <a:prstClr val="black">
                    <a:lumMod val="50000"/>
                    <a:lumOff val="50000"/>
                  </a:prstClr>
                </a:solidFill>
              </a:rPr>
              <a:t>Kindermishandeling|  juni 2019</a:t>
            </a:r>
            <a:endParaRPr lang="nl-NL">
              <a:solidFill>
                <a:prstClr val="black">
                  <a:lumMod val="50000"/>
                  <a:lumOff val="50000"/>
                </a:prstClr>
              </a:solidFill>
            </a:endParaRPr>
          </a:p>
        </p:txBody>
      </p:sp>
      <p:sp>
        <p:nvSpPr>
          <p:cNvPr id="5" name="Tijdelijke aanduiding voor dianummer 4"/>
          <p:cNvSpPr>
            <a:spLocks noGrp="1"/>
          </p:cNvSpPr>
          <p:nvPr>
            <p:ph type="sldNum" sz="quarter" idx="12"/>
          </p:nvPr>
        </p:nvSpPr>
        <p:spPr/>
        <p:txBody>
          <a:bodyPr/>
          <a:lstStyle/>
          <a:p>
            <a:fld id="{91774220-8F85-41A1-8A80-EB9101C5E0C0}" type="slidenum">
              <a:rPr lang="nl-NL" smtClean="0">
                <a:solidFill>
                  <a:prstClr val="black">
                    <a:lumMod val="50000"/>
                    <a:lumOff val="50000"/>
                  </a:prstClr>
                </a:solidFill>
              </a:rPr>
              <a:pPr/>
              <a:t>18</a:t>
            </a:fld>
            <a:endParaRPr lang="nl-NL">
              <a:solidFill>
                <a:prstClr val="black">
                  <a:lumMod val="50000"/>
                  <a:lumOff val="50000"/>
                </a:prstClr>
              </a:solidFill>
            </a:endParaRPr>
          </a:p>
        </p:txBody>
      </p:sp>
    </p:spTree>
    <p:extLst>
      <p:ext uri="{BB962C8B-B14F-4D97-AF65-F5344CB8AC3E}">
        <p14:creationId xmlns:p14="http://schemas.microsoft.com/office/powerpoint/2010/main" val="1368860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3563888" y="4136376"/>
            <a:ext cx="4741913" cy="595614"/>
          </a:xfrm>
        </p:spPr>
        <p:txBody>
          <a:bodyPr/>
          <a:lstStyle/>
          <a:p>
            <a:endParaRPr lang="nl-NL" dirty="0"/>
          </a:p>
        </p:txBody>
      </p:sp>
      <p:sp>
        <p:nvSpPr>
          <p:cNvPr id="3" name="Tijdelijke aanduiding voor inhoud 2"/>
          <p:cNvSpPr>
            <a:spLocks noGrp="1"/>
          </p:cNvSpPr>
          <p:nvPr>
            <p:ph sz="quarter" idx="13"/>
          </p:nvPr>
        </p:nvSpPr>
        <p:spPr>
          <a:xfrm>
            <a:off x="1143000" y="548640"/>
            <a:ext cx="6400800" cy="3535278"/>
          </a:xfrm>
        </p:spPr>
        <p:txBody>
          <a:bodyPr>
            <a:normAutofit fontScale="55000" lnSpcReduction="20000"/>
          </a:bodyPr>
          <a:lstStyle/>
          <a:p>
            <a:pPr marL="114300" indent="0">
              <a:buNone/>
            </a:pPr>
            <a:r>
              <a:rPr lang="nl-NL" sz="2700" dirty="0" smtClean="0"/>
              <a:t>In gesprek met kind en ouders </a:t>
            </a:r>
          </a:p>
          <a:p>
            <a:pPr marL="571500" indent="-457200"/>
            <a:r>
              <a:rPr lang="nl-NL" sz="2700" dirty="0"/>
              <a:t>Houding en uitgangspunten: het belang van partnerschap </a:t>
            </a:r>
          </a:p>
          <a:p>
            <a:pPr marL="571500" indent="-457200"/>
            <a:r>
              <a:rPr lang="nl-NL" sz="2700" dirty="0"/>
              <a:t>Zich gerespecteerd voelen. Een open en eerlijke, empathische, geïnteresseerde en niet-veroordelende houding is van belang.</a:t>
            </a:r>
          </a:p>
          <a:p>
            <a:pPr marL="571500" indent="-457200"/>
            <a:r>
              <a:rPr lang="nl-NL" sz="2700" dirty="0"/>
              <a:t>Werk samen met de persoon, niet met de mishandeling </a:t>
            </a:r>
          </a:p>
          <a:p>
            <a:pPr marL="571500" indent="-457200"/>
            <a:r>
              <a:rPr lang="nl-NL" sz="2700" dirty="0"/>
              <a:t>Kijk vooral ook naar wat goed gaat en geef complimenten. Ouders voelen zich erkend in hun goede bedoelingen. Zoek naar de uitzonderingen: hoe kun je krachten gebruiken om zorgen te verminderen. Maak die zo concreet mogelijk.</a:t>
            </a:r>
          </a:p>
          <a:p>
            <a:pPr marL="571500" indent="-457200"/>
            <a:r>
              <a:rPr lang="nl-NL" sz="2700" dirty="0"/>
              <a:t>Stel de veiligheid en welzijn van het kind centraal. </a:t>
            </a:r>
          </a:p>
          <a:p>
            <a:pPr marL="571500" indent="-457200"/>
            <a:r>
              <a:rPr lang="nl-NL" sz="2700" dirty="0"/>
              <a:t>Ga na wat de ouder of jeugdige wil veranderen</a:t>
            </a:r>
          </a:p>
          <a:p>
            <a:pPr marL="571500" indent="-457200"/>
            <a:r>
              <a:rPr lang="nl-NL" sz="2700" dirty="0"/>
              <a:t>Bied keuzemogelijkheden</a:t>
            </a:r>
          </a:p>
          <a:p>
            <a:pPr marL="571500" indent="-457200"/>
            <a:r>
              <a:rPr lang="nl-NL" sz="2700" dirty="0"/>
              <a:t>Concentreer je op het tot stand brengen van kleine veranderingen</a:t>
            </a:r>
          </a:p>
          <a:p>
            <a:endParaRPr lang="nl-NL" dirty="0"/>
          </a:p>
        </p:txBody>
      </p:sp>
      <p:sp>
        <p:nvSpPr>
          <p:cNvPr id="4" name="Tijdelijke aanduiding voor datum 3"/>
          <p:cNvSpPr>
            <a:spLocks noGrp="1"/>
          </p:cNvSpPr>
          <p:nvPr>
            <p:ph type="dt" sz="half" idx="10"/>
          </p:nvPr>
        </p:nvSpPr>
        <p:spPr/>
        <p:txBody>
          <a:bodyPr/>
          <a:lstStyle/>
          <a:p>
            <a:r>
              <a:rPr lang="nl-NL" smtClean="0">
                <a:solidFill>
                  <a:prstClr val="black">
                    <a:lumMod val="50000"/>
                    <a:lumOff val="50000"/>
                  </a:prstClr>
                </a:solidFill>
              </a:rPr>
              <a:t>Kindermishandeling|  juni 2019</a:t>
            </a:r>
            <a:endParaRPr lang="nl-NL">
              <a:solidFill>
                <a:prstClr val="black">
                  <a:lumMod val="50000"/>
                  <a:lumOff val="50000"/>
                </a:prstClr>
              </a:solidFill>
            </a:endParaRPr>
          </a:p>
        </p:txBody>
      </p:sp>
      <p:sp>
        <p:nvSpPr>
          <p:cNvPr id="5" name="Tijdelijke aanduiding voor dianummer 4"/>
          <p:cNvSpPr>
            <a:spLocks noGrp="1"/>
          </p:cNvSpPr>
          <p:nvPr>
            <p:ph type="sldNum" sz="quarter" idx="12"/>
          </p:nvPr>
        </p:nvSpPr>
        <p:spPr/>
        <p:txBody>
          <a:bodyPr/>
          <a:lstStyle/>
          <a:p>
            <a:fld id="{91774220-8F85-41A1-8A80-EB9101C5E0C0}" type="slidenum">
              <a:rPr lang="nl-NL" smtClean="0">
                <a:solidFill>
                  <a:prstClr val="black">
                    <a:lumMod val="50000"/>
                    <a:lumOff val="50000"/>
                  </a:prstClr>
                </a:solidFill>
              </a:rPr>
              <a:pPr/>
              <a:t>19</a:t>
            </a:fld>
            <a:endParaRPr lang="nl-NL">
              <a:solidFill>
                <a:prstClr val="black">
                  <a:lumMod val="50000"/>
                  <a:lumOff val="50000"/>
                </a:prstClr>
              </a:solidFill>
            </a:endParaRPr>
          </a:p>
        </p:txBody>
      </p:sp>
    </p:spTree>
    <p:extLst>
      <p:ext uri="{BB962C8B-B14F-4D97-AF65-F5344CB8AC3E}">
        <p14:creationId xmlns:p14="http://schemas.microsoft.com/office/powerpoint/2010/main" val="130719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fontScale="90000"/>
          </a:bodyPr>
          <a:lstStyle/>
          <a:p>
            <a:pPr fontAlgn="auto">
              <a:spcAft>
                <a:spcPts val="0"/>
              </a:spcAft>
              <a:defRPr/>
            </a:pPr>
            <a:r>
              <a:rPr lang="nl-NL" b="1" dirty="0" smtClean="0"/>
              <a:t>Huiswerk informatie uit leergesprekken</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pPr eaLnBrk="1" hangingPunct="1">
              <a:buFont typeface="Wingdings" pitchFamily="2" charset="2"/>
              <a:buChar char="q"/>
            </a:pPr>
            <a:r>
              <a:rPr lang="nl-NL" altLang="nl-NL" sz="1600" dirty="0" smtClean="0">
                <a:solidFill>
                  <a:srgbClr val="003741"/>
                </a:solidFill>
                <a:latin typeface="Trebuchet MS Standaard" charset="0"/>
              </a:rPr>
              <a:t>Samenvatting &amp; wat valt op</a:t>
            </a:r>
          </a:p>
          <a:p>
            <a:pPr>
              <a:buFont typeface="Wingdings" pitchFamily="2" charset="2"/>
              <a:buChar char="q"/>
            </a:pPr>
            <a:r>
              <a:rPr lang="nl-NL" altLang="nl-NL" sz="1400" dirty="0" smtClean="0">
                <a:latin typeface="Trebuchet MS Standaard" charset="0"/>
              </a:rPr>
              <a:t>Bespreek voorbeelden </a:t>
            </a:r>
            <a:r>
              <a:rPr lang="nl-NL" altLang="nl-NL" sz="1400" dirty="0">
                <a:latin typeface="Trebuchet MS Standaard" charset="0"/>
              </a:rPr>
              <a:t>uit je praktijk waarbij je het vermoeden had dat een kind mogelijk te </a:t>
            </a:r>
            <a:r>
              <a:rPr lang="nl-NL" altLang="nl-NL" sz="1400" dirty="0" smtClean="0">
                <a:latin typeface="Trebuchet MS Standaard" charset="0"/>
              </a:rPr>
              <a:t>maken </a:t>
            </a:r>
            <a:r>
              <a:rPr lang="nl-NL" altLang="nl-NL" sz="1400" dirty="0">
                <a:latin typeface="Trebuchet MS Standaard" charset="0"/>
              </a:rPr>
              <a:t>had met KMH</a:t>
            </a:r>
          </a:p>
          <a:p>
            <a:pPr>
              <a:buFont typeface="Wingdings" pitchFamily="2" charset="2"/>
              <a:buChar char="q"/>
            </a:pPr>
            <a:r>
              <a:rPr lang="nl-NL" altLang="nl-NL" sz="1400" dirty="0" smtClean="0">
                <a:latin typeface="Trebuchet MS Standaard" charset="0"/>
              </a:rPr>
              <a:t>Welke </a:t>
            </a:r>
            <a:r>
              <a:rPr lang="nl-NL" altLang="nl-NL" sz="1400" dirty="0">
                <a:latin typeface="Trebuchet MS Standaard" charset="0"/>
              </a:rPr>
              <a:t>signalen heb je gezien/gehoord</a:t>
            </a:r>
          </a:p>
          <a:p>
            <a:pPr>
              <a:buFont typeface="Wingdings" pitchFamily="2" charset="2"/>
              <a:buChar char="q"/>
            </a:pPr>
            <a:r>
              <a:rPr lang="nl-NL" altLang="nl-NL" sz="1400" dirty="0" smtClean="0">
                <a:latin typeface="Trebuchet MS Standaard" charset="0"/>
              </a:rPr>
              <a:t>Wat </a:t>
            </a:r>
            <a:r>
              <a:rPr lang="nl-NL" altLang="nl-NL" sz="1400" dirty="0">
                <a:latin typeface="Trebuchet MS Standaard" charset="0"/>
              </a:rPr>
              <a:t>heb je gedaan binnen de praktijk, welke stappen heb je gezet</a:t>
            </a:r>
          </a:p>
          <a:p>
            <a:pPr>
              <a:buFont typeface="Wingdings" pitchFamily="2" charset="2"/>
              <a:buChar char="q"/>
            </a:pPr>
            <a:r>
              <a:rPr lang="nl-NL" altLang="nl-NL" sz="1400" dirty="0" smtClean="0">
                <a:latin typeface="Trebuchet MS Standaard" charset="0"/>
              </a:rPr>
              <a:t>Of </a:t>
            </a:r>
            <a:r>
              <a:rPr lang="nl-NL" altLang="nl-NL" sz="1400" dirty="0">
                <a:latin typeface="Trebuchet MS Standaard" charset="0"/>
              </a:rPr>
              <a:t>als je geen stappen hebt gezet: wat hield je tegen, waar zaten je aarzelingen</a:t>
            </a:r>
          </a:p>
          <a:p>
            <a:pPr>
              <a:buFont typeface="Wingdings" pitchFamily="2" charset="2"/>
              <a:buChar char="q"/>
            </a:pPr>
            <a:r>
              <a:rPr lang="nl-NL" altLang="nl-NL" sz="1400" dirty="0" smtClean="0">
                <a:latin typeface="Trebuchet MS Standaard" charset="0"/>
              </a:rPr>
              <a:t>Wat </a:t>
            </a:r>
            <a:r>
              <a:rPr lang="nl-NL" altLang="nl-NL" sz="1400" dirty="0">
                <a:latin typeface="Trebuchet MS Standaard" charset="0"/>
              </a:rPr>
              <a:t>is je ervaring met de vervolgstappen? Hoe verliep bijvoorbeeld de samenwerking met Veilig  thuis of het ouder kind team?</a:t>
            </a:r>
          </a:p>
          <a:p>
            <a:pPr>
              <a:buFont typeface="Wingdings" pitchFamily="2" charset="2"/>
              <a:buChar char="q"/>
            </a:pPr>
            <a:r>
              <a:rPr lang="nl-NL" altLang="nl-NL" sz="1400" dirty="0" smtClean="0">
                <a:latin typeface="Trebuchet MS Standaard" charset="0"/>
              </a:rPr>
              <a:t>Welke </a:t>
            </a:r>
            <a:r>
              <a:rPr lang="nl-NL" altLang="nl-NL" sz="1400" dirty="0">
                <a:latin typeface="Trebuchet MS Standaard" charset="0"/>
              </a:rPr>
              <a:t>vragen/ideeën/oordelen heb je over vervolgstappen, inzetten van hulp buiten de praktijk</a:t>
            </a:r>
          </a:p>
          <a:p>
            <a:pPr>
              <a:buFont typeface="Wingdings" pitchFamily="2" charset="2"/>
              <a:buChar char="q"/>
            </a:pPr>
            <a:r>
              <a:rPr lang="nl-NL" altLang="nl-NL" sz="1400" dirty="0" smtClean="0">
                <a:latin typeface="Trebuchet MS Standaard" charset="0"/>
              </a:rPr>
              <a:t>Welke </a:t>
            </a:r>
            <a:r>
              <a:rPr lang="nl-NL" altLang="nl-NL" sz="1400" dirty="0">
                <a:latin typeface="Trebuchet MS Standaard" charset="0"/>
              </a:rPr>
              <a:t>andere ervaringen en vragen heb je met betrekking tot jeugdzorg, Raad voor de Kinderbescherming, meldcode enz. </a:t>
            </a:r>
          </a:p>
          <a:p>
            <a:pPr eaLnBrk="1" hangingPunct="1">
              <a:buFont typeface="Wingdings" pitchFamily="2" charset="2"/>
              <a:buChar char="q"/>
            </a:pPr>
            <a:endParaRPr lang="nl-NL" altLang="nl-NL" sz="1600" dirty="0">
              <a:latin typeface="Trebuchet MS Standaard" charset="0"/>
            </a:endParaRPr>
          </a:p>
          <a:p>
            <a:pPr marL="0" indent="0" eaLnBrk="1" hangingPunct="1">
              <a:buNone/>
            </a:pPr>
            <a:endParaRPr lang="nl-NL" altLang="nl-NL" sz="1600" dirty="0" smtClean="0">
              <a:solidFill>
                <a:srgbClr val="003741"/>
              </a:solidFill>
              <a:latin typeface="Trebuchet MS Standaard" charset="0"/>
            </a:endParaRPr>
          </a:p>
          <a:p>
            <a:pPr marL="0" indent="0">
              <a:buNone/>
            </a:pPr>
            <a:r>
              <a:rPr lang="nl-NL" altLang="nl-NL" sz="1600" dirty="0" smtClean="0">
                <a:latin typeface="Trebuchet MS Standaard" charset="0"/>
              </a:rPr>
              <a:t> </a:t>
            </a:r>
          </a:p>
          <a:p>
            <a:pPr marL="0" indent="0">
              <a:buNone/>
            </a:pPr>
            <a:endParaRPr lang="nl-NL" altLang="nl-NL" sz="1600" dirty="0" smtClean="0">
              <a:solidFill>
                <a:srgbClr val="003741"/>
              </a:solidFill>
              <a:latin typeface="Trebuchet MS Standaard" charset="0"/>
            </a:endParaRPr>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2</a:t>
            </a:fld>
            <a:endParaRPr lang="nl-NL"/>
          </a:p>
          <a:p>
            <a:pPr fontAlgn="base">
              <a:spcBef>
                <a:spcPct val="0"/>
              </a:spcBef>
              <a:spcAft>
                <a:spcPct val="0"/>
              </a:spcAft>
            </a:pPr>
            <a:endParaRPr lang="nl-NL" altLang="nl-NL" dirty="0">
              <a:solidFill>
                <a:srgbClr val="003741"/>
              </a:solidFill>
              <a:latin typeface="Univers 45 Light"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solidFill>
                  <a:prstClr val="black">
                    <a:lumMod val="50000"/>
                    <a:lumOff val="50000"/>
                  </a:prstClr>
                </a:solidFill>
              </a:rPr>
              <a:t>Kindermishandeling|  juni 2019</a:t>
            </a:r>
            <a:endParaRPr lang="nl-NL">
              <a:solidFill>
                <a:prstClr val="black">
                  <a:lumMod val="50000"/>
                  <a:lumOff val="50000"/>
                </a:prstClr>
              </a:solidFill>
            </a:endParaRPr>
          </a:p>
        </p:txBody>
      </p:sp>
      <p:sp>
        <p:nvSpPr>
          <p:cNvPr id="4" name="Tijdelijke aanduiding voor dianummer 3"/>
          <p:cNvSpPr>
            <a:spLocks noGrp="1"/>
          </p:cNvSpPr>
          <p:nvPr>
            <p:ph type="sldNum" sz="quarter" idx="12"/>
          </p:nvPr>
        </p:nvSpPr>
        <p:spPr/>
        <p:txBody>
          <a:bodyPr/>
          <a:lstStyle/>
          <a:p>
            <a:fld id="{91774220-8F85-41A1-8A80-EB9101C5E0C0}" type="slidenum">
              <a:rPr lang="nl-NL" smtClean="0">
                <a:solidFill>
                  <a:prstClr val="black">
                    <a:lumMod val="50000"/>
                    <a:lumOff val="50000"/>
                  </a:prstClr>
                </a:solidFill>
              </a:rPr>
              <a:pPr/>
              <a:t>20</a:t>
            </a:fld>
            <a:endParaRPr lang="nl-NL">
              <a:solidFill>
                <a:prstClr val="black">
                  <a:lumMod val="50000"/>
                  <a:lumOff val="50000"/>
                </a:prstClr>
              </a:solidFill>
            </a:endParaRPr>
          </a:p>
        </p:txBody>
      </p:sp>
      <p:sp>
        <p:nvSpPr>
          <p:cNvPr id="5" name="Titel 4"/>
          <p:cNvSpPr>
            <a:spLocks noGrp="1"/>
          </p:cNvSpPr>
          <p:nvPr>
            <p:ph type="title"/>
          </p:nvPr>
        </p:nvSpPr>
        <p:spPr/>
        <p:txBody>
          <a:bodyPr/>
          <a:lstStyle/>
          <a:p>
            <a:endParaRPr lang="nl-NL" dirty="0"/>
          </a:p>
        </p:txBody>
      </p:sp>
      <p:sp>
        <p:nvSpPr>
          <p:cNvPr id="6" name="Tijdelijke aanduiding voor inhoud 5"/>
          <p:cNvSpPr>
            <a:spLocks noGrp="1"/>
          </p:cNvSpPr>
          <p:nvPr>
            <p:ph sz="quarter" idx="13"/>
          </p:nvPr>
        </p:nvSpPr>
        <p:spPr/>
        <p:txBody>
          <a:bodyPr/>
          <a:lstStyle/>
          <a:p>
            <a:pPr marL="0" indent="0">
              <a:buNone/>
            </a:pPr>
            <a:r>
              <a:rPr lang="nl-NL" sz="1600" dirty="0" smtClean="0"/>
              <a:t>In gesprek met kinderen:</a:t>
            </a:r>
          </a:p>
          <a:p>
            <a:r>
              <a:rPr lang="nl-NL" sz="1600" dirty="0" smtClean="0"/>
              <a:t>Stem </a:t>
            </a:r>
            <a:r>
              <a:rPr lang="nl-NL" sz="1600" dirty="0"/>
              <a:t>af op leeftijd en het ontwikkelingsniveau </a:t>
            </a:r>
          </a:p>
          <a:p>
            <a:r>
              <a:rPr lang="nl-NL" sz="1600" dirty="0"/>
              <a:t>Wees transparant en betrouwbaar: zeg wat je doet en doe wat je zegt. </a:t>
            </a:r>
          </a:p>
          <a:p>
            <a:r>
              <a:rPr lang="nl-NL" sz="1600" dirty="0"/>
              <a:t>Toon je betrokkenheid en belangstelling. (partnerschap!) </a:t>
            </a:r>
          </a:p>
          <a:p>
            <a:r>
              <a:rPr lang="nl-NL" sz="1600" dirty="0"/>
              <a:t>Wees je bewust van de loyaliteit van een kind voor zijn/haar ouders. Zeg geen negatieve dingen over ze en benoem dat je zowel het kind als de ouders wilt helpen. </a:t>
            </a:r>
          </a:p>
          <a:p>
            <a:r>
              <a:rPr lang="nl-NL" sz="1600" dirty="0"/>
              <a:t>Vraag ook naar de leuke dingen thuis. </a:t>
            </a:r>
          </a:p>
          <a:p>
            <a:r>
              <a:rPr lang="nl-NL" sz="1600" dirty="0"/>
              <a:t>Vertel een kind wat je al weet. Dat maakt het gemakkelijker om te praten. </a:t>
            </a:r>
          </a:p>
          <a:p>
            <a:endParaRPr lang="nl-NL" dirty="0"/>
          </a:p>
        </p:txBody>
      </p:sp>
    </p:spTree>
    <p:extLst>
      <p:ext uri="{BB962C8B-B14F-4D97-AF65-F5344CB8AC3E}">
        <p14:creationId xmlns:p14="http://schemas.microsoft.com/office/powerpoint/2010/main" val="90508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smtClean="0">
                <a:solidFill>
                  <a:prstClr val="black">
                    <a:lumMod val="50000"/>
                    <a:lumOff val="50000"/>
                  </a:prstClr>
                </a:solidFill>
              </a:rPr>
              <a:t>Kindermishandeling|  juni 2019</a:t>
            </a:r>
            <a:endParaRPr lang="nl-NL">
              <a:solidFill>
                <a:prstClr val="black">
                  <a:lumMod val="50000"/>
                  <a:lumOff val="50000"/>
                </a:prstClr>
              </a:solidFill>
            </a:endParaRPr>
          </a:p>
        </p:txBody>
      </p:sp>
      <p:sp>
        <p:nvSpPr>
          <p:cNvPr id="4" name="Tijdelijke aanduiding voor dianummer 3"/>
          <p:cNvSpPr>
            <a:spLocks noGrp="1"/>
          </p:cNvSpPr>
          <p:nvPr>
            <p:ph type="sldNum" sz="quarter" idx="12"/>
          </p:nvPr>
        </p:nvSpPr>
        <p:spPr/>
        <p:txBody>
          <a:bodyPr/>
          <a:lstStyle/>
          <a:p>
            <a:fld id="{91774220-8F85-41A1-8A80-EB9101C5E0C0}" type="slidenum">
              <a:rPr lang="nl-NL" smtClean="0">
                <a:solidFill>
                  <a:prstClr val="black">
                    <a:lumMod val="50000"/>
                    <a:lumOff val="50000"/>
                  </a:prstClr>
                </a:solidFill>
              </a:rPr>
              <a:pPr/>
              <a:t>21</a:t>
            </a:fld>
            <a:endParaRPr lang="nl-NL">
              <a:solidFill>
                <a:prstClr val="black">
                  <a:lumMod val="50000"/>
                  <a:lumOff val="50000"/>
                </a:prstClr>
              </a:solidFill>
            </a:endParaRPr>
          </a:p>
        </p:txBody>
      </p:sp>
      <p:sp>
        <p:nvSpPr>
          <p:cNvPr id="5" name="Titel 4"/>
          <p:cNvSpPr>
            <a:spLocks noGrp="1"/>
          </p:cNvSpPr>
          <p:nvPr>
            <p:ph type="title"/>
          </p:nvPr>
        </p:nvSpPr>
        <p:spPr/>
        <p:txBody>
          <a:bodyPr/>
          <a:lstStyle/>
          <a:p>
            <a:endParaRPr lang="nl-NL"/>
          </a:p>
        </p:txBody>
      </p:sp>
      <p:sp>
        <p:nvSpPr>
          <p:cNvPr id="6" name="Tijdelijke aanduiding voor inhoud 5"/>
          <p:cNvSpPr>
            <a:spLocks noGrp="1"/>
          </p:cNvSpPr>
          <p:nvPr>
            <p:ph sz="quarter" idx="13"/>
          </p:nvPr>
        </p:nvSpPr>
        <p:spPr/>
        <p:txBody>
          <a:bodyPr/>
          <a:lstStyle/>
          <a:p>
            <a:r>
              <a:rPr lang="nl-NL" dirty="0"/>
              <a:t>Respecteer de gevoelens van het kind. </a:t>
            </a:r>
          </a:p>
          <a:p>
            <a:r>
              <a:rPr lang="nl-NL" dirty="0"/>
              <a:t>Respecteer zelfbeschikking en 'nee', bijvoorbeeld als een kind niet verder wil praten of geen details wil vertellen. Praten over moeilijke dingen thuis valt niet mee. </a:t>
            </a:r>
          </a:p>
          <a:p>
            <a:r>
              <a:rPr lang="nl-NL" dirty="0" smtClean="0"/>
              <a:t>Laat </a:t>
            </a:r>
            <a:r>
              <a:rPr lang="nl-NL" dirty="0"/>
              <a:t>merken dat je het kind gelooft</a:t>
            </a:r>
          </a:p>
          <a:p>
            <a:r>
              <a:rPr lang="nl-NL" dirty="0"/>
              <a:t>Vraag feitelijk naar wat er gebeurd is </a:t>
            </a:r>
          </a:p>
          <a:p>
            <a:r>
              <a:rPr lang="nl-NL" dirty="0"/>
              <a:t>Vraag naar wat zou moeten veranderen</a:t>
            </a:r>
          </a:p>
          <a:p>
            <a:r>
              <a:rPr lang="nl-NL" dirty="0"/>
              <a:t>Een kind </a:t>
            </a:r>
            <a:r>
              <a:rPr lang="nl-NL" dirty="0" err="1"/>
              <a:t>ontschuldigen</a:t>
            </a:r>
            <a:endParaRPr lang="nl-NL" dirty="0"/>
          </a:p>
          <a:p>
            <a:r>
              <a:rPr lang="nl-NL" dirty="0"/>
              <a:t>Beloof geen geheimhouding</a:t>
            </a:r>
          </a:p>
          <a:p>
            <a:endParaRPr lang="nl-NL" dirty="0"/>
          </a:p>
        </p:txBody>
      </p:sp>
    </p:spTree>
    <p:extLst>
      <p:ext uri="{BB962C8B-B14F-4D97-AF65-F5344CB8AC3E}">
        <p14:creationId xmlns:p14="http://schemas.microsoft.com/office/powerpoint/2010/main" val="2664191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r>
              <a:rPr lang="nl-NL" smtClean="0"/>
              <a:t>Kindermishandeling|  juni 2019</a:t>
            </a:r>
            <a:endParaRPr lang="nl-NL" dirty="0"/>
          </a:p>
        </p:txBody>
      </p:sp>
      <p:sp>
        <p:nvSpPr>
          <p:cNvPr id="3" name="Tijdelijke aanduiding voor dianummer 2"/>
          <p:cNvSpPr>
            <a:spLocks noGrp="1"/>
          </p:cNvSpPr>
          <p:nvPr>
            <p:ph type="sldNum" sz="quarter" idx="12"/>
          </p:nvPr>
        </p:nvSpPr>
        <p:spPr/>
        <p:txBody>
          <a:bodyPr/>
          <a:lstStyle/>
          <a:p>
            <a:pPr>
              <a:defRPr/>
            </a:pPr>
            <a:fld id="{A872CAB7-7EE7-5B45-B3B2-F69B23DAD883}" type="slidenum">
              <a:rPr lang="nl-NL" smtClean="0"/>
              <a:pPr>
                <a:defRPr/>
              </a:pPr>
              <a:t>22</a:t>
            </a:fld>
            <a:endParaRPr lang="nl-NL" dirty="0"/>
          </a:p>
        </p:txBody>
      </p:sp>
      <p:pic>
        <p:nvPicPr>
          <p:cNvPr id="4" name="Picture 2"/>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483518"/>
            <a:ext cx="7272807" cy="453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59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r>
              <a:rPr lang="nl-NL" smtClean="0"/>
              <a:t>Kindermishandeling|  juni 2019</a:t>
            </a:r>
            <a:endParaRPr lang="nl-NL" dirty="0"/>
          </a:p>
        </p:txBody>
      </p:sp>
      <p:sp>
        <p:nvSpPr>
          <p:cNvPr id="3" name="Tijdelijke aanduiding voor dianummer 2"/>
          <p:cNvSpPr>
            <a:spLocks noGrp="1"/>
          </p:cNvSpPr>
          <p:nvPr>
            <p:ph type="sldNum" sz="quarter" idx="12"/>
          </p:nvPr>
        </p:nvSpPr>
        <p:spPr/>
        <p:txBody>
          <a:bodyPr/>
          <a:lstStyle/>
          <a:p>
            <a:pPr>
              <a:defRPr/>
            </a:pPr>
            <a:fld id="{A872CAB7-7EE7-5B45-B3B2-F69B23DAD883}" type="slidenum">
              <a:rPr lang="nl-NL" smtClean="0"/>
              <a:pPr>
                <a:defRPr/>
              </a:pPr>
              <a:t>23</a:t>
            </a:fld>
            <a:endParaRPr lang="nl-NL"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9788" y="33338"/>
            <a:ext cx="492442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84270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r>
              <a:rPr lang="nl-NL" smtClean="0"/>
              <a:t>Kindermishandeling|  juni 2019</a:t>
            </a:r>
            <a:endParaRPr lang="nl-NL" dirty="0"/>
          </a:p>
        </p:txBody>
      </p:sp>
      <p:sp>
        <p:nvSpPr>
          <p:cNvPr id="3" name="Tijdelijke aanduiding voor dianummer 2"/>
          <p:cNvSpPr>
            <a:spLocks noGrp="1"/>
          </p:cNvSpPr>
          <p:nvPr>
            <p:ph type="sldNum" sz="quarter" idx="12"/>
          </p:nvPr>
        </p:nvSpPr>
        <p:spPr/>
        <p:txBody>
          <a:bodyPr/>
          <a:lstStyle/>
          <a:p>
            <a:pPr>
              <a:defRPr/>
            </a:pPr>
            <a:fld id="{A872CAB7-7EE7-5B45-B3B2-F69B23DAD883}" type="slidenum">
              <a:rPr lang="nl-NL" smtClean="0"/>
              <a:pPr>
                <a:defRPr/>
              </a:pPr>
              <a:t>24</a:t>
            </a:fld>
            <a:endParaRPr lang="nl-NL"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3900"/>
            <a:ext cx="7128792" cy="505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1343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Sociale kaart</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r>
              <a:rPr lang="nl-NL" sz="1600" dirty="0" smtClean="0"/>
              <a:t>Welke actoren/instituties/voorzieningen ken je in jouw wijk?</a:t>
            </a:r>
          </a:p>
          <a:p>
            <a:r>
              <a:rPr lang="nl-NL" sz="1600" dirty="0" smtClean="0"/>
              <a:t>Hoe is de toegang geregeld?</a:t>
            </a:r>
          </a:p>
          <a:p>
            <a:r>
              <a:rPr lang="nl-NL" sz="1600" dirty="0" smtClean="0"/>
              <a:t>Hoe krijg je hier meer zicht op? </a:t>
            </a:r>
            <a:endParaRPr lang="nl-NL" sz="1600" dirty="0"/>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25</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1173019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Tijdelijke aanduiding voor inhoud 4"/>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9664" y="1155"/>
            <a:ext cx="9144000" cy="5145088"/>
          </a:xfrm>
          <a:prstGeom prst="rect">
            <a:avLst/>
          </a:prstGeom>
        </p:spPr>
      </p:pic>
      <p:sp>
        <p:nvSpPr>
          <p:cNvPr id="6" name="Titel 1"/>
          <p:cNvSpPr txBox="1">
            <a:spLocks/>
          </p:cNvSpPr>
          <p:nvPr/>
        </p:nvSpPr>
        <p:spPr>
          <a:xfrm>
            <a:off x="755650" y="1563638"/>
            <a:ext cx="7056438" cy="1212850"/>
          </a:xfrm>
          <a:prstGeom prst="rect">
            <a:avLst/>
          </a:prstGeom>
        </p:spPr>
        <p:txBody>
          <a:bodyPr lIns="0" tIns="0" rIns="0" bIns="0"/>
          <a:lstStyle>
            <a:lvl1pPr algn="l" defTabSz="685800" rtl="0" eaLnBrk="1" fontAlgn="base" hangingPunct="1">
              <a:spcBef>
                <a:spcPct val="0"/>
              </a:spcBef>
              <a:spcAft>
                <a:spcPct val="0"/>
              </a:spcAft>
              <a:defRPr sz="3300" b="1" i="0" kern="1200" baseline="0">
                <a:solidFill>
                  <a:srgbClr val="003741"/>
                </a:solidFill>
                <a:latin typeface="Trebuchet MS" charset="0"/>
                <a:ea typeface="+mj-ea"/>
                <a:cs typeface="+mj-cs"/>
              </a:defRPr>
            </a:lvl1pPr>
            <a:lvl2pPr algn="ctr" defTabSz="685800" rtl="0" eaLnBrk="1" fontAlgn="base" hangingPunct="1">
              <a:spcBef>
                <a:spcPct val="0"/>
              </a:spcBef>
              <a:spcAft>
                <a:spcPct val="0"/>
              </a:spcAft>
              <a:defRPr sz="3300">
                <a:solidFill>
                  <a:schemeClr val="tx1"/>
                </a:solidFill>
                <a:latin typeface="Univers 45 Light" charset="0"/>
              </a:defRPr>
            </a:lvl2pPr>
            <a:lvl3pPr algn="ctr" defTabSz="685800" rtl="0" eaLnBrk="1" fontAlgn="base" hangingPunct="1">
              <a:spcBef>
                <a:spcPct val="0"/>
              </a:spcBef>
              <a:spcAft>
                <a:spcPct val="0"/>
              </a:spcAft>
              <a:defRPr sz="3300">
                <a:solidFill>
                  <a:schemeClr val="tx1"/>
                </a:solidFill>
                <a:latin typeface="Univers 45 Light" charset="0"/>
              </a:defRPr>
            </a:lvl3pPr>
            <a:lvl4pPr algn="ctr" defTabSz="685800" rtl="0" eaLnBrk="1" fontAlgn="base" hangingPunct="1">
              <a:spcBef>
                <a:spcPct val="0"/>
              </a:spcBef>
              <a:spcAft>
                <a:spcPct val="0"/>
              </a:spcAft>
              <a:defRPr sz="3300">
                <a:solidFill>
                  <a:schemeClr val="tx1"/>
                </a:solidFill>
                <a:latin typeface="Univers 45 Light" charset="0"/>
              </a:defRPr>
            </a:lvl4pPr>
            <a:lvl5pPr algn="ctr" defTabSz="685800" rtl="0" eaLnBrk="1" fontAlgn="base" hangingPunct="1">
              <a:spcBef>
                <a:spcPct val="0"/>
              </a:spcBef>
              <a:spcAft>
                <a:spcPct val="0"/>
              </a:spcAft>
              <a:defRPr sz="3300">
                <a:solidFill>
                  <a:schemeClr val="tx1"/>
                </a:solidFill>
                <a:latin typeface="Univers 45 Light" charset="0"/>
              </a:defRPr>
            </a:lvl5pPr>
            <a:lvl6pPr marL="457200" algn="ctr" defTabSz="685800" rtl="0" eaLnBrk="1" fontAlgn="base" hangingPunct="1">
              <a:spcBef>
                <a:spcPct val="0"/>
              </a:spcBef>
              <a:spcAft>
                <a:spcPct val="0"/>
              </a:spcAft>
              <a:defRPr sz="3300">
                <a:solidFill>
                  <a:schemeClr val="tx1"/>
                </a:solidFill>
                <a:latin typeface="Univers 45 Light" charset="0"/>
              </a:defRPr>
            </a:lvl6pPr>
            <a:lvl7pPr marL="914400" algn="ctr" defTabSz="685800" rtl="0" eaLnBrk="1" fontAlgn="base" hangingPunct="1">
              <a:spcBef>
                <a:spcPct val="0"/>
              </a:spcBef>
              <a:spcAft>
                <a:spcPct val="0"/>
              </a:spcAft>
              <a:defRPr sz="3300">
                <a:solidFill>
                  <a:schemeClr val="tx1"/>
                </a:solidFill>
                <a:latin typeface="Univers 45 Light" charset="0"/>
              </a:defRPr>
            </a:lvl7pPr>
            <a:lvl8pPr marL="1371600" algn="ctr" defTabSz="685800" rtl="0" eaLnBrk="1" fontAlgn="base" hangingPunct="1">
              <a:spcBef>
                <a:spcPct val="0"/>
              </a:spcBef>
              <a:spcAft>
                <a:spcPct val="0"/>
              </a:spcAft>
              <a:defRPr sz="3300">
                <a:solidFill>
                  <a:schemeClr val="tx1"/>
                </a:solidFill>
                <a:latin typeface="Univers 45 Light" charset="0"/>
              </a:defRPr>
            </a:lvl8pPr>
            <a:lvl9pPr marL="1828800" algn="ctr" defTabSz="685800" rtl="0" eaLnBrk="1" fontAlgn="base" hangingPunct="1">
              <a:spcBef>
                <a:spcPct val="0"/>
              </a:spcBef>
              <a:spcAft>
                <a:spcPct val="0"/>
              </a:spcAft>
              <a:defRPr sz="3300">
                <a:solidFill>
                  <a:schemeClr val="tx1"/>
                </a:solidFill>
                <a:latin typeface="Univers 45 Light" charset="0"/>
              </a:defRPr>
            </a:lvl9pPr>
          </a:lstStyle>
          <a:p>
            <a:r>
              <a:rPr lang="nl-NL" sz="3200" dirty="0" smtClean="0">
                <a:solidFill>
                  <a:schemeClr val="bg1"/>
                </a:solidFill>
              </a:rPr>
              <a:t>Take home </a:t>
            </a:r>
            <a:r>
              <a:rPr lang="nl-NL" sz="3200" dirty="0" err="1" smtClean="0">
                <a:solidFill>
                  <a:schemeClr val="bg1"/>
                </a:solidFill>
              </a:rPr>
              <a:t>message</a:t>
            </a:r>
            <a:r>
              <a:rPr lang="nl-NL" sz="3200" dirty="0" smtClean="0">
                <a:solidFill>
                  <a:schemeClr val="bg1"/>
                </a:solidFill>
              </a:rPr>
              <a:t>!</a:t>
            </a:r>
            <a:endParaRPr lang="nl-NL" altLang="nl-NL" sz="3200" dirty="0">
              <a:solidFill>
                <a:schemeClr val="bg1"/>
              </a:solidFill>
              <a:ea typeface="Univers 45 Light" charset="0"/>
              <a:cs typeface="Univers 45 Light" charset="0"/>
            </a:endParaRP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2139702"/>
            <a:ext cx="5184576" cy="290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atum 1"/>
          <p:cNvSpPr>
            <a:spLocks noGrp="1"/>
          </p:cNvSpPr>
          <p:nvPr>
            <p:ph type="dt" sz="half" idx="10"/>
          </p:nvPr>
        </p:nvSpPr>
        <p:spPr/>
        <p:txBody>
          <a:bodyPr/>
          <a:lstStyle/>
          <a:p>
            <a:pPr>
              <a:defRPr/>
            </a:pPr>
            <a:r>
              <a:rPr lang="nl-NL" smtClean="0"/>
              <a:t>Kindermishandeling|  juni 2019</a:t>
            </a:r>
            <a:endParaRPr lang="nl-NL" dirty="0"/>
          </a:p>
        </p:txBody>
      </p:sp>
      <p:sp>
        <p:nvSpPr>
          <p:cNvPr id="3" name="Tijdelijke aanduiding voor dianummer 2"/>
          <p:cNvSpPr>
            <a:spLocks noGrp="1"/>
          </p:cNvSpPr>
          <p:nvPr>
            <p:ph type="sldNum" sz="quarter" idx="12"/>
          </p:nvPr>
        </p:nvSpPr>
        <p:spPr/>
        <p:txBody>
          <a:bodyPr/>
          <a:lstStyle/>
          <a:p>
            <a:pPr>
              <a:defRPr/>
            </a:pPr>
            <a:fld id="{A872CAB7-7EE7-5B45-B3B2-F69B23DAD883}" type="slidenum">
              <a:rPr lang="nl-NL" smtClean="0"/>
              <a:pPr>
                <a:defRPr/>
              </a:pPr>
              <a:t>26</a:t>
            </a:fld>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Stelling</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pPr marL="0" indent="0">
              <a:buNone/>
            </a:pPr>
            <a:r>
              <a:rPr lang="nl-NL" altLang="nl-NL" sz="2040" b="1" dirty="0" smtClean="0">
                <a:latin typeface="Trebuchet MS Standaard" charset="0"/>
              </a:rPr>
              <a:t>Door te melden bij Veilig Thuis loop ik het risico het gezin helemaal kwijt te raken en vergroot ik de onveiligheid van het kind. </a:t>
            </a:r>
          </a:p>
          <a:p>
            <a:pPr marL="0" indent="0">
              <a:buNone/>
            </a:pPr>
            <a:endParaRPr lang="nl-NL" altLang="nl-NL" sz="1600" dirty="0" smtClean="0">
              <a:solidFill>
                <a:srgbClr val="003741"/>
              </a:solidFill>
              <a:latin typeface="Trebuchet MS Standaard" charset="0"/>
            </a:endParaRPr>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3</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585842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4294967295"/>
          </p:nvPr>
        </p:nvSpPr>
        <p:spPr>
          <a:xfrm>
            <a:off x="663575" y="1275607"/>
            <a:ext cx="3476625" cy="3456384"/>
          </a:xfrm>
          <a:prstGeom prst="rect">
            <a:avLst/>
          </a:prstGeom>
        </p:spPr>
        <p:txBody>
          <a:bodyPr/>
          <a:lstStyle/>
          <a:p>
            <a:pPr marL="0" indent="0">
              <a:buNone/>
            </a:pPr>
            <a:r>
              <a:rPr lang="nl-NL" altLang="nl-NL" sz="1600" dirty="0"/>
              <a:t>2010: ruim 118.000 kinderen en jongeren van 0 tot 18 jaar blootgesteld aan een vorm van </a:t>
            </a:r>
            <a:r>
              <a:rPr lang="nl-NL" altLang="nl-NL" sz="1600" dirty="0" smtClean="0"/>
              <a:t>kindermishandeling</a:t>
            </a:r>
          </a:p>
          <a:p>
            <a:pPr marL="0" indent="0">
              <a:buNone/>
            </a:pPr>
            <a:r>
              <a:rPr lang="nl-NL" altLang="nl-NL" sz="1600" dirty="0" smtClean="0"/>
              <a:t>=	ruim </a:t>
            </a:r>
            <a:r>
              <a:rPr lang="nl-NL" altLang="nl-NL" sz="1600" dirty="0"/>
              <a:t>3 procent van het </a:t>
            </a:r>
            <a:r>
              <a:rPr lang="nl-NL" altLang="nl-NL" sz="1600" dirty="0" smtClean="0"/>
              <a:t>	totaal kinderen</a:t>
            </a:r>
          </a:p>
          <a:p>
            <a:pPr marL="0" indent="0">
              <a:buNone/>
            </a:pPr>
            <a:r>
              <a:rPr lang="nl-NL" altLang="nl-NL" sz="1600" dirty="0" smtClean="0"/>
              <a:t>= 	in elke klas 1 kind</a:t>
            </a:r>
          </a:p>
          <a:p>
            <a:pPr marL="0" indent="0">
              <a:buNone/>
            </a:pPr>
            <a:r>
              <a:rPr lang="nl-NL" altLang="nl-NL" sz="1600" dirty="0" smtClean="0"/>
              <a:t>= 	3 tot 12 p.j. per praktijk</a:t>
            </a:r>
            <a:endParaRPr lang="nl-NL" altLang="nl-NL" sz="1600" dirty="0"/>
          </a:p>
          <a:p>
            <a:pPr marL="0" indent="0">
              <a:buNone/>
            </a:pPr>
            <a:r>
              <a:rPr lang="nl-NL" altLang="nl-NL" sz="1600" dirty="0" smtClean="0"/>
              <a:t>	</a:t>
            </a:r>
          </a:p>
          <a:p>
            <a:pPr marL="0" indent="0">
              <a:buNone/>
            </a:pPr>
            <a:r>
              <a:rPr lang="nl-NL" altLang="nl-NL" sz="1600" dirty="0" err="1" smtClean="0"/>
              <a:t>n.b.</a:t>
            </a:r>
            <a:r>
              <a:rPr lang="nl-NL" altLang="nl-NL" sz="1600" dirty="0" smtClean="0"/>
              <a:t> 	50 tot 150 sterfgevallen p.j.</a:t>
            </a:r>
            <a:endParaRPr lang="nl-NL" altLang="nl-NL" sz="1600" dirty="0"/>
          </a:p>
          <a:p>
            <a:pPr marL="0" indent="0">
              <a:buNone/>
            </a:pPr>
            <a:endParaRPr lang="nl-NL" altLang="nl-NL" sz="800" dirty="0"/>
          </a:p>
          <a:p>
            <a:pPr marL="0" indent="0">
              <a:buNone/>
            </a:pPr>
            <a:endParaRPr lang="nl-NL" altLang="nl-NL" sz="800" dirty="0" smtClean="0"/>
          </a:p>
          <a:p>
            <a:pPr marL="0" indent="0">
              <a:buNone/>
            </a:pPr>
            <a:endParaRPr lang="nl-NL" altLang="nl-NL" sz="800" dirty="0"/>
          </a:p>
          <a:p>
            <a:pPr marL="0" indent="0">
              <a:buNone/>
            </a:pPr>
            <a:r>
              <a:rPr lang="nl-NL" altLang="nl-NL" sz="800" dirty="0" smtClean="0"/>
              <a:t>Nationale </a:t>
            </a:r>
            <a:r>
              <a:rPr lang="nl-NL" altLang="nl-NL" sz="800" dirty="0"/>
              <a:t>prevalentiestudie mishandeling TNO en </a:t>
            </a:r>
            <a:r>
              <a:rPr lang="nl-NL" altLang="nl-NL" sz="800" dirty="0" err="1"/>
              <a:t>Univ</a:t>
            </a:r>
            <a:r>
              <a:rPr lang="nl-NL" altLang="nl-NL" sz="800" dirty="0"/>
              <a:t> Leiden, </a:t>
            </a:r>
            <a:r>
              <a:rPr lang="nl-NL" altLang="nl-NL" sz="800" dirty="0" err="1"/>
              <a:t>Ijzendoorn</a:t>
            </a:r>
            <a:r>
              <a:rPr lang="nl-NL" altLang="nl-NL" sz="800" dirty="0"/>
              <a:t> </a:t>
            </a:r>
            <a:r>
              <a:rPr lang="nl-NL" altLang="nl-NL" sz="800" dirty="0" err="1" smtClean="0"/>
              <a:t>e.a.NJI</a:t>
            </a:r>
            <a:endParaRPr lang="nl-NL" altLang="nl-NL" sz="800" dirty="0"/>
          </a:p>
          <a:p>
            <a:pPr marL="0" indent="0">
              <a:buNone/>
            </a:pPr>
            <a:endParaRPr lang="nl-NL" altLang="nl-NL" sz="800" dirty="0"/>
          </a:p>
          <a:p>
            <a:pPr marL="0" indent="0" eaLnBrk="1" hangingPunct="1">
              <a:buFont typeface="Arial" charset="0"/>
              <a:buNone/>
            </a:pPr>
            <a:endParaRPr lang="nl-NL" altLang="nl-NL" sz="1600" dirty="0">
              <a:solidFill>
                <a:srgbClr val="003741"/>
              </a:solidFill>
              <a:latin typeface="Trebuchet MS" charset="0"/>
            </a:endParaRPr>
          </a:p>
        </p:txBody>
      </p:sp>
      <p:sp>
        <p:nvSpPr>
          <p:cNvPr id="6"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Feiten en cijfers</a:t>
            </a:r>
            <a:endParaRPr lang="nl-NL" b="1" dirty="0"/>
          </a:p>
        </p:txBody>
      </p:sp>
      <p:sp>
        <p:nvSpPr>
          <p:cNvPr id="8" name="Tijdelijke aanduiding voor dianummer 4"/>
          <p:cNvSpPr>
            <a:spLocks noGrp="1"/>
          </p:cNvSpPr>
          <p:nvPr>
            <p:ph type="sldNum" sz="quarter" idx="12"/>
          </p:nvPr>
        </p:nvSpPr>
        <p:spPr bwMode="auto">
          <a:xfrm>
            <a:off x="6719955" y="4817393"/>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4</a:t>
            </a:fld>
            <a:endParaRPr lang="nl-NL" dirty="0"/>
          </a:p>
        </p:txBody>
      </p:sp>
      <p:sp>
        <p:nvSpPr>
          <p:cNvPr id="3" name="Tijdelijke aanduiding voor datum 2"/>
          <p:cNvSpPr>
            <a:spLocks noGrp="1"/>
          </p:cNvSpPr>
          <p:nvPr>
            <p:ph type="dt" sz="half" idx="10"/>
          </p:nvPr>
        </p:nvSpPr>
        <p:spPr/>
        <p:txBody>
          <a:bodyPr/>
          <a:lstStyle/>
          <a:p>
            <a:pPr>
              <a:defRPr/>
            </a:pPr>
            <a:r>
              <a:rPr lang="nl-NL" smtClean="0"/>
              <a:t>Kindermishandeling|  juni 2019</a:t>
            </a:r>
            <a:endParaRPr lang="nl-NL"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1779662"/>
            <a:ext cx="45116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02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4294967295"/>
          </p:nvPr>
        </p:nvSpPr>
        <p:spPr>
          <a:xfrm>
            <a:off x="663575" y="1574800"/>
            <a:ext cx="3692525" cy="3192463"/>
          </a:xfrm>
          <a:prstGeom prst="rect">
            <a:avLst/>
          </a:prstGeom>
        </p:spPr>
        <p:txBody>
          <a:bodyPr>
            <a:normAutofit fontScale="77500" lnSpcReduction="20000"/>
          </a:bodyPr>
          <a:lstStyle/>
          <a:p>
            <a:pPr>
              <a:lnSpc>
                <a:spcPct val="120000"/>
              </a:lnSpc>
            </a:pPr>
            <a:r>
              <a:rPr lang="nl-NL" sz="1600" b="1" dirty="0">
                <a:solidFill>
                  <a:srgbClr val="7030A0"/>
                </a:solidFill>
              </a:rPr>
              <a:t>Lichamelijke mishandeling</a:t>
            </a:r>
            <a:br>
              <a:rPr lang="nl-NL" sz="1600" b="1" dirty="0">
                <a:solidFill>
                  <a:srgbClr val="7030A0"/>
                </a:solidFill>
              </a:rPr>
            </a:br>
            <a:r>
              <a:rPr lang="nl-NL" sz="1600" dirty="0"/>
              <a:t>Onder lichamelijke kindermishandeling vallen alle vormen van lichamelijk geweld tegen het kind, zoals slaan, schoppen, bijten, knijpen, krabben, het toebrengen van brandwonden of het kind laten vallen. Bijzondere vormen zijn het </a:t>
            </a:r>
            <a:r>
              <a:rPr lang="nl-NL" sz="1600" dirty="0" err="1"/>
              <a:t>shakenbabysyndroom</a:t>
            </a:r>
            <a:r>
              <a:rPr lang="nl-NL" sz="1600" dirty="0"/>
              <a:t>, </a:t>
            </a:r>
            <a:r>
              <a:rPr lang="nl-NL" sz="1600" dirty="0" err="1"/>
              <a:t>Münchhausen</a:t>
            </a:r>
            <a:r>
              <a:rPr lang="nl-NL" sz="1600" dirty="0"/>
              <a:t>-</a:t>
            </a:r>
            <a:r>
              <a:rPr lang="nl-NL" sz="1600" dirty="0" err="1"/>
              <a:t>by</a:t>
            </a:r>
            <a:r>
              <a:rPr lang="nl-NL" sz="1600" dirty="0"/>
              <a:t>-proxysyndroom, en meisjesbesnijdenis.  </a:t>
            </a:r>
          </a:p>
          <a:p>
            <a:pPr>
              <a:lnSpc>
                <a:spcPct val="120000"/>
              </a:lnSpc>
            </a:pPr>
            <a:r>
              <a:rPr lang="nl-NL" sz="1600" b="1" dirty="0">
                <a:solidFill>
                  <a:srgbClr val="7030A0"/>
                </a:solidFill>
              </a:rPr>
              <a:t>Lichamelijke verwaarlozing</a:t>
            </a:r>
            <a:r>
              <a:rPr lang="nl-NL" sz="1600" b="1" dirty="0"/>
              <a:t/>
            </a:r>
            <a:br>
              <a:rPr lang="nl-NL" sz="1600" b="1" dirty="0"/>
            </a:br>
            <a:r>
              <a:rPr lang="nl-NL" sz="1600" dirty="0"/>
              <a:t>Bij lichamelijke verwaarlozing komen ouders gedurende langere tijd onvoldoende tegemoet aan de lichamelijke basisbehoeften van het kind. Het krijgt niet de zorg en verzorging waar het gezin zijn leeftijd en ontwikkeling behoefte en recht op heeft. </a:t>
            </a:r>
          </a:p>
        </p:txBody>
      </p:sp>
      <p:sp>
        <p:nvSpPr>
          <p:cNvPr id="5" name="Tijdelijke aanduiding voor inhoud 2"/>
          <p:cNvSpPr txBox="1">
            <a:spLocks/>
          </p:cNvSpPr>
          <p:nvPr/>
        </p:nvSpPr>
        <p:spPr bwMode="auto">
          <a:xfrm>
            <a:off x="4706938" y="1574800"/>
            <a:ext cx="3692525"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257175" indent="-257175" algn="l" defTabSz="685800" rtl="0" eaLnBrk="0" fontAlgn="base" hangingPunct="0">
              <a:spcBef>
                <a:spcPct val="20000"/>
              </a:spcBef>
              <a:spcAft>
                <a:spcPct val="0"/>
              </a:spcAft>
              <a:buFont typeface="Arial" charset="0"/>
              <a:buChar char="•"/>
              <a:defRPr sz="2400" kern="1200">
                <a:solidFill>
                  <a:schemeClr val="tx1"/>
                </a:solidFill>
                <a:latin typeface="Univers 45 Light" charset="0"/>
                <a:ea typeface="+mn-ea"/>
                <a:cs typeface="+mn-cs"/>
              </a:defRPr>
            </a:lvl1pPr>
            <a:lvl2pPr marL="557213" indent="-214313" algn="l" defTabSz="685800" rtl="0" eaLnBrk="0" fontAlgn="base" hangingPunct="0">
              <a:spcBef>
                <a:spcPct val="20000"/>
              </a:spcBef>
              <a:spcAft>
                <a:spcPct val="0"/>
              </a:spcAft>
              <a:buFont typeface="Arial" charset="0"/>
              <a:buChar char="–"/>
              <a:defRPr sz="2100" kern="1200">
                <a:solidFill>
                  <a:schemeClr val="tx1"/>
                </a:solidFill>
                <a:latin typeface="Univers 45 Light" charset="0"/>
                <a:ea typeface="+mn-ea"/>
                <a:cs typeface="+mn-cs"/>
              </a:defRPr>
            </a:lvl2pPr>
            <a:lvl3pPr marL="857250" indent="-171450" algn="l" defTabSz="685800" rtl="0" eaLnBrk="0" fontAlgn="base" hangingPunct="0">
              <a:spcBef>
                <a:spcPct val="20000"/>
              </a:spcBef>
              <a:spcAft>
                <a:spcPct val="0"/>
              </a:spcAft>
              <a:buFont typeface="Arial" charset="0"/>
              <a:buChar char="•"/>
              <a:defRPr kern="1200">
                <a:solidFill>
                  <a:schemeClr val="tx1"/>
                </a:solidFill>
                <a:latin typeface="Univers 45 Light" charset="0"/>
                <a:ea typeface="+mn-ea"/>
                <a:cs typeface="+mn-cs"/>
              </a:defRPr>
            </a:lvl3pPr>
            <a:lvl4pPr marL="1200150" indent="-171450" algn="l" defTabSz="685800" rtl="0" eaLnBrk="0" fontAlgn="base" hangingPunct="0">
              <a:spcBef>
                <a:spcPct val="20000"/>
              </a:spcBef>
              <a:spcAft>
                <a:spcPct val="0"/>
              </a:spcAft>
              <a:buFont typeface="Arial" charset="0"/>
              <a:buChar char="–"/>
              <a:defRPr sz="1500" kern="1200">
                <a:solidFill>
                  <a:schemeClr val="tx1"/>
                </a:solidFill>
                <a:latin typeface="Univers 45 Light" charset="0"/>
                <a:ea typeface="+mn-ea"/>
                <a:cs typeface="+mn-cs"/>
              </a:defRPr>
            </a:lvl4pPr>
            <a:lvl5pPr marL="1543050" indent="-171450" algn="l" defTabSz="685800" rtl="0" eaLnBrk="0" fontAlgn="base" hangingPunct="0">
              <a:spcBef>
                <a:spcPct val="20000"/>
              </a:spcBef>
              <a:spcAft>
                <a:spcPct val="0"/>
              </a:spcAft>
              <a:buFont typeface="Arial" charset="0"/>
              <a:buChar char="»"/>
              <a:defRPr sz="1500" kern="1200">
                <a:solidFill>
                  <a:schemeClr val="tx1"/>
                </a:solidFill>
                <a:latin typeface="Univers 45 Light" charset="0"/>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nl-NL" sz="1200" b="1" dirty="0">
                <a:solidFill>
                  <a:srgbClr val="7030A0"/>
                </a:solidFill>
              </a:rPr>
              <a:t>Psychische mishandeling</a:t>
            </a:r>
            <a:r>
              <a:rPr lang="nl-NL" sz="1200" dirty="0"/>
              <a:t/>
            </a:r>
            <a:br>
              <a:rPr lang="nl-NL" sz="1200" dirty="0"/>
            </a:br>
            <a:r>
              <a:rPr lang="nl-NL" sz="1200" dirty="0"/>
              <a:t>Van psychische of emotionele mishandeling is sprake wanneer ouders of andere opvoeders met hun houding en hun gedrag afwijzing en vijandigheid uitstralen tegenover het kind. Ze schelden het kind regelmatig uit of maken het kind opzettelijk bang. </a:t>
            </a:r>
          </a:p>
          <a:p>
            <a:r>
              <a:rPr lang="nl-NL" sz="1200" b="1" dirty="0">
                <a:solidFill>
                  <a:srgbClr val="7030A0"/>
                </a:solidFill>
              </a:rPr>
              <a:t>Psychische verwaarlozing</a:t>
            </a:r>
            <a:br>
              <a:rPr lang="nl-NL" sz="1200" b="1" dirty="0">
                <a:solidFill>
                  <a:srgbClr val="7030A0"/>
                </a:solidFill>
              </a:rPr>
            </a:br>
            <a:r>
              <a:rPr lang="nl-NL" sz="1200" dirty="0"/>
              <a:t>Bij psychische of emotionele verwaarlozing schieten de ouders of opvoeders doorlopend tekort in het geven van positieve aandacht aan het kind. Daarmee negeren ze structureel de basale behoeften van het kind aan liefde, warmte, geborgenheid en steun. </a:t>
            </a:r>
          </a:p>
          <a:p>
            <a:pPr marL="0" indent="0" eaLnBrk="1" hangingPunct="1">
              <a:buFont typeface="Arial" charset="0"/>
              <a:buNone/>
              <a:defRPr/>
            </a:pPr>
            <a:endParaRPr lang="nl-NL" altLang="nl-NL" sz="1600" dirty="0">
              <a:solidFill>
                <a:srgbClr val="003741"/>
              </a:solidFill>
            </a:endParaRPr>
          </a:p>
        </p:txBody>
      </p:sp>
      <p:sp>
        <p:nvSpPr>
          <p:cNvPr id="7" name="Titel 1"/>
          <p:cNvSpPr>
            <a:spLocks noGrp="1"/>
          </p:cNvSpPr>
          <p:nvPr>
            <p:ph type="title" idx="4294967295"/>
          </p:nvPr>
        </p:nvSpPr>
        <p:spPr>
          <a:xfrm>
            <a:off x="663575" y="484188"/>
            <a:ext cx="7869238" cy="857250"/>
          </a:xfrm>
          <a:prstGeom prst="rect">
            <a:avLst/>
          </a:prstGeom>
        </p:spPr>
        <p:txBody>
          <a:bodyPr rtlCol="0">
            <a:normAutofit/>
          </a:bodyPr>
          <a:lstStyle/>
          <a:p>
            <a:pPr eaLnBrk="1" fontAlgn="auto" hangingPunct="1">
              <a:spcAft>
                <a:spcPts val="0"/>
              </a:spcAft>
              <a:defRPr/>
            </a:pPr>
            <a:r>
              <a:rPr lang="nl-NL" b="1" dirty="0" smtClean="0"/>
              <a:t>Vormen</a:t>
            </a:r>
            <a:endParaRPr lang="nl-NL" b="1" dirty="0"/>
          </a:p>
        </p:txBody>
      </p:sp>
      <p:sp>
        <p:nvSpPr>
          <p:cNvPr id="9"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5</a:t>
            </a:fld>
            <a:endParaRPr lang="nl-NL" dirty="0"/>
          </a:p>
        </p:txBody>
      </p:sp>
      <p:sp>
        <p:nvSpPr>
          <p:cNvPr id="10" name="Tijdelijke aanduiding voor datum 9"/>
          <p:cNvSpPr>
            <a:spLocks noGrp="1"/>
          </p:cNvSpPr>
          <p:nvPr>
            <p:ph type="dt" sz="half" idx="10"/>
          </p:nvPr>
        </p:nvSpPr>
        <p:spPr/>
        <p:txBody>
          <a:bodyPr/>
          <a:lstStyle/>
          <a:p>
            <a:pPr>
              <a:defRPr/>
            </a:pPr>
            <a:r>
              <a:rPr lang="nl-NL" smtClean="0"/>
              <a:t>Kindermishandeling|  juni 2019</a:t>
            </a:r>
            <a:endParaRPr lang="nl-NL" dirty="0"/>
          </a:p>
        </p:txBody>
      </p:sp>
    </p:spTree>
    <p:extLst>
      <p:ext uri="{BB962C8B-B14F-4D97-AF65-F5344CB8AC3E}">
        <p14:creationId xmlns:p14="http://schemas.microsoft.com/office/powerpoint/2010/main" val="465101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Vervolg vormen</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r>
              <a:rPr lang="nl-NL" sz="1600" b="1" dirty="0">
                <a:solidFill>
                  <a:srgbClr val="7030A0"/>
                </a:solidFill>
              </a:rPr>
              <a:t>Seksueel misbruik</a:t>
            </a:r>
            <a:r>
              <a:rPr lang="nl-NL" sz="1600" dirty="0"/>
              <a:t/>
            </a:r>
            <a:br>
              <a:rPr lang="nl-NL" sz="1600" dirty="0"/>
            </a:br>
            <a:r>
              <a:rPr lang="nl-NL" sz="1600" dirty="0"/>
              <a:t>Seksueel misbruik bestaat uit alle seksuele aanrakingen die een volwassene een kind opdringt. Door het lichamelijke of relationele overwicht, de emotionele druk, of door dwang en geweld van de volwassene kan het kind die aanrakingen niet weigeren. </a:t>
            </a:r>
          </a:p>
          <a:p>
            <a:r>
              <a:rPr lang="nl-NL" sz="1600" b="1" dirty="0">
                <a:solidFill>
                  <a:srgbClr val="7030A0"/>
                </a:solidFill>
              </a:rPr>
              <a:t>Getuige van huiselijk geweld</a:t>
            </a:r>
            <a:r>
              <a:rPr lang="nl-NL" sz="1600" dirty="0"/>
              <a:t/>
            </a:r>
            <a:br>
              <a:rPr lang="nl-NL" sz="1600" dirty="0"/>
            </a:br>
            <a:r>
              <a:rPr lang="nl-NL" sz="1600" dirty="0"/>
              <a:t>Kinderen die getuige zijn van geweld in het gezin zien of horen conflicten tussen hun ouders of worden geconfronteerd met de gevolgen, bijvoorbeeld verwondingen bij de ouder of het moeten vluchten van een ouder. </a:t>
            </a:r>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6</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563232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dirty="0" err="1" smtClean="0"/>
              <a:t>Still</a:t>
            </a:r>
            <a:r>
              <a:rPr lang="nl-NL" dirty="0" smtClean="0"/>
              <a:t> face</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r>
              <a:rPr lang="nl-NL" sz="1600" b="1" dirty="0">
                <a:solidFill>
                  <a:srgbClr val="7030A0"/>
                </a:solidFill>
                <a:hlinkClick r:id="rId3"/>
              </a:rPr>
              <a:t>https://</a:t>
            </a:r>
            <a:r>
              <a:rPr lang="nl-NL" sz="1600" b="1" dirty="0" smtClean="0">
                <a:solidFill>
                  <a:srgbClr val="7030A0"/>
                </a:solidFill>
                <a:hlinkClick r:id="rId3"/>
              </a:rPr>
              <a:t>www.youtube.com/watch?v=apzXGEbZht0</a:t>
            </a:r>
            <a:endParaRPr lang="nl-NL" sz="1600" b="1" dirty="0" smtClean="0">
              <a:solidFill>
                <a:srgbClr val="7030A0"/>
              </a:solidFill>
            </a:endParaRPr>
          </a:p>
          <a:p>
            <a:endParaRPr lang="nl-NL" sz="1600" b="1" dirty="0">
              <a:solidFill>
                <a:srgbClr val="7030A0"/>
              </a:solidFill>
            </a:endParaRPr>
          </a:p>
          <a:p>
            <a:endParaRPr lang="nl-NL" sz="1600" b="1" dirty="0" smtClean="0">
              <a:solidFill>
                <a:srgbClr val="7030A0"/>
              </a:solidFill>
            </a:endParaRPr>
          </a:p>
          <a:p>
            <a:r>
              <a:rPr lang="nl-NL" sz="1600" b="1" dirty="0" smtClean="0">
                <a:solidFill>
                  <a:srgbClr val="7030A0"/>
                </a:solidFill>
              </a:rPr>
              <a:t>Wat leert je dit fragment?</a:t>
            </a:r>
          </a:p>
          <a:p>
            <a:r>
              <a:rPr lang="nl-NL" sz="1600" b="1" dirty="0" smtClean="0">
                <a:solidFill>
                  <a:srgbClr val="7030A0"/>
                </a:solidFill>
              </a:rPr>
              <a:t>Aan welke patiënten in je praktijk denk je bij dit filmpje?</a:t>
            </a:r>
          </a:p>
          <a:p>
            <a:pPr marL="0" indent="0">
              <a:buNone/>
            </a:pPr>
            <a:endParaRPr lang="nl-NL" sz="1600" b="1" dirty="0" smtClean="0">
              <a:solidFill>
                <a:srgbClr val="7030A0"/>
              </a:solidFill>
            </a:endParaRPr>
          </a:p>
          <a:p>
            <a:endParaRPr lang="nl-NL" sz="1600" b="1" dirty="0">
              <a:solidFill>
                <a:srgbClr val="7030A0"/>
              </a:solidFill>
            </a:endParaRPr>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7</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2229135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a:bodyPr>
          <a:lstStyle/>
          <a:p>
            <a:pPr fontAlgn="auto">
              <a:spcAft>
                <a:spcPts val="0"/>
              </a:spcAft>
              <a:defRPr/>
            </a:pPr>
            <a:r>
              <a:rPr lang="nl-NL" b="1" dirty="0" smtClean="0"/>
              <a:t>Gevolgen kindermishandeling</a:t>
            </a:r>
            <a:endParaRPr lang="nl-NL" b="1" dirty="0"/>
          </a:p>
        </p:txBody>
      </p:sp>
      <p:sp>
        <p:nvSpPr>
          <p:cNvPr id="9218" name="Tijdelijke aanduiding voor inhoud 2"/>
          <p:cNvSpPr>
            <a:spLocks noGrp="1"/>
          </p:cNvSpPr>
          <p:nvPr>
            <p:ph idx="4294967295"/>
          </p:nvPr>
        </p:nvSpPr>
        <p:spPr>
          <a:xfrm>
            <a:off x="663575" y="1574800"/>
            <a:ext cx="7653338" cy="3192463"/>
          </a:xfrm>
          <a:prstGeom prst="rect">
            <a:avLst/>
          </a:prstGeom>
        </p:spPr>
        <p:txBody>
          <a:bodyPr/>
          <a:lstStyle/>
          <a:p>
            <a:r>
              <a:rPr lang="nl-NL" sz="1600" dirty="0"/>
              <a:t>lichamelijk letsel; elke week overlijdt er een kind aan de gevolgen. </a:t>
            </a:r>
          </a:p>
          <a:p>
            <a:r>
              <a:rPr lang="nl-NL" sz="1600" dirty="0"/>
              <a:t>remt de ontwikkeling. </a:t>
            </a:r>
          </a:p>
          <a:p>
            <a:r>
              <a:rPr lang="nl-NL" sz="1600" dirty="0"/>
              <a:t>kan stoornissen veroorzaken. </a:t>
            </a:r>
          </a:p>
          <a:p>
            <a:r>
              <a:rPr lang="nl-NL" sz="1600" dirty="0"/>
              <a:t>verstoort de normale vorming van het netwerk van zenuwen in een deel van de hersenen.</a:t>
            </a:r>
          </a:p>
          <a:p>
            <a:r>
              <a:rPr lang="nl-NL" sz="1600" dirty="0"/>
              <a:t>posttraumatische stressstoornissen en </a:t>
            </a:r>
            <a:r>
              <a:rPr lang="nl-NL" sz="1600" dirty="0" err="1"/>
              <a:t>dissociatieve</a:t>
            </a:r>
            <a:r>
              <a:rPr lang="nl-NL" sz="1600" dirty="0"/>
              <a:t> stoornissen. </a:t>
            </a:r>
          </a:p>
          <a:p>
            <a:r>
              <a:rPr lang="nl-NL" sz="1600" dirty="0"/>
              <a:t>lichamelijke klachten met een psychische oorzaak </a:t>
            </a:r>
          </a:p>
          <a:p>
            <a:r>
              <a:rPr lang="nl-NL" sz="1600" dirty="0"/>
              <a:t>verslaving, zelfverwonding en zelfmoord als de herinneringen aan thuis ondraaglijk worden.</a:t>
            </a:r>
          </a:p>
          <a:p>
            <a:pPr marL="0" indent="0" eaLnBrk="1" hangingPunct="1">
              <a:buFont typeface="Arial" charset="0"/>
              <a:buNone/>
            </a:pPr>
            <a:endParaRPr lang="nl-NL" altLang="nl-NL" sz="1600" dirty="0">
              <a:solidFill>
                <a:srgbClr val="003741"/>
              </a:solidFill>
              <a:latin typeface="Trebuchet MS Standaard" charset="0"/>
            </a:endParaRPr>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8</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28233731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663575" y="484188"/>
            <a:ext cx="7869238" cy="857250"/>
          </a:xfrm>
          <a:prstGeom prst="rect">
            <a:avLst/>
          </a:prstGeom>
        </p:spPr>
        <p:txBody>
          <a:bodyPr rtlCol="0">
            <a:normAutofit fontScale="90000"/>
          </a:bodyPr>
          <a:lstStyle/>
          <a:p>
            <a:pPr fontAlgn="auto">
              <a:spcAft>
                <a:spcPts val="0"/>
              </a:spcAft>
              <a:defRPr/>
            </a:pPr>
            <a:r>
              <a:rPr lang="nl-NL" b="1" dirty="0" smtClean="0"/>
              <a:t>Stelling: je moet wel bewijzen hebben voo</a:t>
            </a:r>
            <a:r>
              <a:rPr lang="nl-NL" dirty="0" smtClean="0"/>
              <a:t>r je Veilig Thuis kan bellen. </a:t>
            </a:r>
            <a:endParaRPr lang="nl-NL" b="1" dirty="0"/>
          </a:p>
        </p:txBody>
      </p:sp>
      <p:sp>
        <p:nvSpPr>
          <p:cNvPr id="5" name="Tijdelijke aanduiding voor datum 4"/>
          <p:cNvSpPr>
            <a:spLocks noGrp="1"/>
          </p:cNvSpPr>
          <p:nvPr>
            <p:ph type="dt" sz="half" idx="10"/>
          </p:nvPr>
        </p:nvSpPr>
        <p:spPr/>
        <p:txBody>
          <a:bodyPr/>
          <a:lstStyle/>
          <a:p>
            <a:pPr>
              <a:defRPr/>
            </a:pPr>
            <a:r>
              <a:rPr lang="nl-NL" smtClean="0"/>
              <a:t>Kindermishandeling|  juni 2019</a:t>
            </a:r>
            <a:endParaRPr lang="nl-NL" dirty="0"/>
          </a:p>
        </p:txBody>
      </p:sp>
      <p:sp>
        <p:nvSpPr>
          <p:cNvPr id="6" name="Tijdelijke aanduiding voor dianummer 4"/>
          <p:cNvSpPr>
            <a:spLocks noGrp="1"/>
          </p:cNvSpPr>
          <p:nvPr>
            <p:ph type="sldNum" sz="quarter" idx="12"/>
          </p:nvPr>
        </p:nvSpPr>
        <p:spPr bwMode="auto">
          <a:xfrm>
            <a:off x="6719955" y="4803998"/>
            <a:ext cx="2001978"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defRPr/>
            </a:pPr>
            <a:fld id="{A872CAB7-7EE7-5B45-B3B2-F69B23DAD883}" type="slidenum">
              <a:rPr lang="nl-NL"/>
              <a:pPr>
                <a:defRPr/>
              </a:pPr>
              <a:t>9</a:t>
            </a:fld>
            <a:endParaRPr lang="nl-NL"/>
          </a:p>
          <a:p>
            <a:pPr fontAlgn="base">
              <a:spcBef>
                <a:spcPct val="0"/>
              </a:spcBef>
              <a:spcAft>
                <a:spcPct val="0"/>
              </a:spcAft>
            </a:pPr>
            <a:endParaRPr lang="nl-NL" altLang="nl-NL" dirty="0">
              <a:solidFill>
                <a:srgbClr val="003741"/>
              </a:solidFill>
              <a:latin typeface="Univers 45 Light" charset="0"/>
            </a:endParaRPr>
          </a:p>
        </p:txBody>
      </p:sp>
    </p:spTree>
    <p:extLst>
      <p:ext uri="{BB962C8B-B14F-4D97-AF65-F5344CB8AC3E}">
        <p14:creationId xmlns:p14="http://schemas.microsoft.com/office/powerpoint/2010/main" val="2630176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PP Template UMC 16-9">
  <a:themeElements>
    <a:clrScheme name="Aangepast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 Template UMC 16-9.pptx" id="{C9BBF2B0-85CE-5349-AE01-10A0088C339D}" vid="{C8FF5730-EC6B-E445-9FB1-8ACB455D7512}"/>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Template UMC 16-9</Template>
  <TotalTime>869</TotalTime>
  <Words>1687</Words>
  <Application>Microsoft Macintosh PowerPoint</Application>
  <PresentationFormat>Diavoorstelling (16:9)</PresentationFormat>
  <Paragraphs>235</Paragraphs>
  <Slides>26</Slides>
  <Notes>26</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26</vt:i4>
      </vt:variant>
    </vt:vector>
  </HeadingPairs>
  <TitlesOfParts>
    <vt:vector size="33" baseType="lpstr">
      <vt:lpstr>Arial</vt:lpstr>
      <vt:lpstr>Calibri</vt:lpstr>
      <vt:lpstr>Trebuchet MS</vt:lpstr>
      <vt:lpstr>Trebuchet MS Standaard</vt:lpstr>
      <vt:lpstr>Univers 45 Light</vt:lpstr>
      <vt:lpstr>Wingdings</vt:lpstr>
      <vt:lpstr>PP Template UMC 16-9</vt:lpstr>
      <vt:lpstr>Kindermishandeling in de huisartspraktijk </vt:lpstr>
      <vt:lpstr>Huiswerk informatie uit leergesprekken</vt:lpstr>
      <vt:lpstr>Stelling</vt:lpstr>
      <vt:lpstr>Feiten en cijfers</vt:lpstr>
      <vt:lpstr>Vormen</vt:lpstr>
      <vt:lpstr>Vervolg vormen</vt:lpstr>
      <vt:lpstr>Still face</vt:lpstr>
      <vt:lpstr>Gevolgen kindermishandeling</vt:lpstr>
      <vt:lpstr>Stelling: je moet wel bewijzen hebben voor je Veilig Thuis kan bellen. </vt:lpstr>
      <vt:lpstr>PowerPoint-presentatie</vt:lpstr>
      <vt:lpstr>PowerPoint-presentatie</vt:lpstr>
      <vt:lpstr>Signalen bij het kind</vt:lpstr>
      <vt:lpstr>Risicofactoren kindermishandeling</vt:lpstr>
      <vt:lpstr>PowerPoint-presentatie</vt:lpstr>
      <vt:lpstr>Casus</vt:lpstr>
      <vt:lpstr>Casus: melding Veilig Thuis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Sociale kaart</vt:lpstr>
      <vt:lpstr>PowerPoint-presentatie</vt:lpstr>
    </vt:vector>
  </TitlesOfParts>
  <Company>VU medisch centrum</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Kerssens, Inge</dc:creator>
  <cp:lastModifiedBy>Maaike Timmers</cp:lastModifiedBy>
  <cp:revision>36</cp:revision>
  <cp:lastPrinted>2019-06-25T14:21:41Z</cp:lastPrinted>
  <dcterms:created xsi:type="dcterms:W3CDTF">2018-06-14T08:55:47Z</dcterms:created>
  <dcterms:modified xsi:type="dcterms:W3CDTF">2020-04-07T08:05:43Z</dcterms:modified>
</cp:coreProperties>
</file>