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272" r:id="rId4"/>
    <p:sldId id="261" r:id="rId5"/>
    <p:sldId id="273" r:id="rId6"/>
    <p:sldId id="260" r:id="rId7"/>
    <p:sldId id="265" r:id="rId8"/>
    <p:sldId id="262" r:id="rId9"/>
    <p:sldId id="264" r:id="rId10"/>
    <p:sldId id="266" r:id="rId11"/>
    <p:sldId id="274" r:id="rId12"/>
    <p:sldId id="286" r:id="rId13"/>
    <p:sldId id="275" r:id="rId14"/>
    <p:sldId id="277" r:id="rId15"/>
    <p:sldId id="268" r:id="rId16"/>
    <p:sldId id="281" r:id="rId17"/>
    <p:sldId id="282" r:id="rId18"/>
    <p:sldId id="267" r:id="rId19"/>
    <p:sldId id="276" r:id="rId20"/>
    <p:sldId id="279" r:id="rId21"/>
    <p:sldId id="280" r:id="rId22"/>
    <p:sldId id="270" r:id="rId23"/>
    <p:sldId id="285" r:id="rId24"/>
    <p:sldId id="287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F6093-9584-4861-A6C2-CE8A37E7CA8B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5711-2C54-495A-9487-9DA984B4A3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C7962-8C86-4AF4-B5C2-235EF504C91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6526-54FB-4055-B975-215129A0BE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D8AD-2F59-49AB-B90B-C4F2D1F5D16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.org/downloads/vim-analyseformulier-nhg" TargetMode="External"/><Relationship Id="rId2" Type="http://schemas.openxmlformats.org/officeDocument/2006/relationships/hyperlink" Target="https://www.nhg.org/downloads/vim-meldformulier-nh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Veilig Incident Melden</a:t>
            </a:r>
            <a:br>
              <a:rPr lang="nl-NL" b="1" dirty="0"/>
            </a:br>
            <a:r>
              <a:rPr lang="nl-NL" dirty="0"/>
              <a:t>(wat roept het op?)</a:t>
            </a:r>
          </a:p>
        </p:txBody>
      </p:sp>
      <p:pic>
        <p:nvPicPr>
          <p:cNvPr id="6" name="Tijdelijke aanduiding voor inhoud 5" descr="Safety First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60848"/>
            <a:ext cx="4038600" cy="31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inhoud 7" descr="Afbeeldingsresultaat voor vim procedure huisartsenpraktijk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60848"/>
            <a:ext cx="4038600" cy="314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tijdschriftpraktijkondersteuning.nl/images/articles/tvpo2012-1-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407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15362" r="23735" b="6142"/>
          <a:stretch/>
        </p:blipFill>
        <p:spPr bwMode="auto">
          <a:xfrm>
            <a:off x="1403648" y="188640"/>
            <a:ext cx="59046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Voorbeeldformulieren</a:t>
            </a:r>
            <a:r>
              <a:rPr lang="en-US" dirty="0"/>
              <a:t> NHG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https://www.nhg.org/downloads/vim-meldformulier-nhg</a:t>
            </a:r>
            <a:endParaRPr lang="nl-NL" dirty="0"/>
          </a:p>
          <a:p>
            <a:endParaRPr lang="en-US" dirty="0"/>
          </a:p>
          <a:p>
            <a:r>
              <a:rPr lang="nl-NL" u="sng" dirty="0">
                <a:hlinkClick r:id="rId3"/>
              </a:rPr>
              <a:t>https://www.nhg.org/downloads/vim-analyseformulier-nhg</a:t>
            </a: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Proces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Medisch inhoudelijk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Communicatie, overleg, samenwerking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Materiaal, apparatuur, logistiek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Categorieën</a:t>
            </a:r>
          </a:p>
        </p:txBody>
      </p:sp>
    </p:spTree>
    <p:extLst>
      <p:ext uri="{BB962C8B-B14F-4D97-AF65-F5344CB8AC3E}">
        <p14:creationId xmlns:p14="http://schemas.microsoft.com/office/powerpoint/2010/main" val="324035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1143000"/>
          </a:xfrm>
        </p:spPr>
        <p:txBody>
          <a:bodyPr/>
          <a:lstStyle/>
          <a:p>
            <a:r>
              <a:rPr lang="en-GB" b="1" dirty="0" err="1"/>
              <a:t>Categorie</a:t>
            </a:r>
            <a:r>
              <a:rPr lang="en-GB" b="1" dirty="0"/>
              <a:t> van de melding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AutoShape 2" descr="Afbeeldingsresultaat voor chirur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3" t="11309" r="30747" b="31373"/>
          <a:stretch/>
        </p:blipFill>
        <p:spPr bwMode="auto">
          <a:xfrm>
            <a:off x="467079" y="1425580"/>
            <a:ext cx="6015211" cy="49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1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Factoren die bij kunnen dragen aan een (bijna) incident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Invloeden van buitenaf</a:t>
            </a:r>
          </a:p>
          <a:p>
            <a:r>
              <a:rPr lang="nl-NL" dirty="0"/>
              <a:t>Informatie en communicatie</a:t>
            </a:r>
          </a:p>
          <a:p>
            <a:r>
              <a:rPr lang="nl-NL" dirty="0"/>
              <a:t>Taken en protocollen en procedures</a:t>
            </a:r>
          </a:p>
          <a:p>
            <a:r>
              <a:rPr lang="nl-NL" dirty="0"/>
              <a:t>Werkomstandigheden</a:t>
            </a:r>
          </a:p>
          <a:p>
            <a:r>
              <a:rPr lang="nl-NL" dirty="0"/>
              <a:t>Patiëntfactoren  </a:t>
            </a:r>
          </a:p>
          <a:p>
            <a:r>
              <a:rPr lang="nl-NL" dirty="0"/>
              <a:t>Teamgebonden en sociale factoren</a:t>
            </a:r>
          </a:p>
          <a:p>
            <a:r>
              <a:rPr lang="nl-NL" dirty="0"/>
              <a:t>Opleiding en training</a:t>
            </a:r>
          </a:p>
          <a:p>
            <a:r>
              <a:rPr lang="nl-NL" dirty="0"/>
              <a:t>Apparatuur en materiaal</a:t>
            </a:r>
          </a:p>
          <a:p>
            <a:r>
              <a:rPr lang="nl-NL" dirty="0"/>
              <a:t>Organisatie</a:t>
            </a:r>
          </a:p>
          <a:p>
            <a:r>
              <a:rPr lang="nl-NL" dirty="0"/>
              <a:t>Individu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Prismamethode</a:t>
            </a:r>
            <a:r>
              <a:rPr lang="en-US" b="1" dirty="0"/>
              <a:t> VIM</a:t>
            </a:r>
            <a:endParaRPr lang="nl-NL" b="1" dirty="0"/>
          </a:p>
        </p:txBody>
      </p:sp>
      <p:pic>
        <p:nvPicPr>
          <p:cNvPr id="4" name="Tijdelijke aanduiding voor inhoud 3" descr="Gerelateerde afbeeldi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Oorzakenboom</a:t>
            </a:r>
            <a:endParaRPr lang="nl-NL" b="1" dirty="0"/>
          </a:p>
        </p:txBody>
      </p:sp>
      <p:pic>
        <p:nvPicPr>
          <p:cNvPr id="4" name="Tijdelijke aanduiding voor inhoud 3" descr="Gerelateerde afbeeldi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52728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Visgraatmodel of Prismamethode</a:t>
            </a:r>
          </a:p>
        </p:txBody>
      </p:sp>
      <p:pic>
        <p:nvPicPr>
          <p:cNvPr id="4" name="Tijdelijke aanduiding voor inhoud 3" descr="Afbeeldingsresultaat voor visgraatmodel vi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nl-NL" dirty="0"/>
              <a:t>Hoe is de VIM in jouw opleidingspraktijk geregeld?</a:t>
            </a:r>
            <a:br>
              <a:rPr lang="nl-NL" dirty="0"/>
            </a:br>
            <a:r>
              <a:rPr lang="nl-NL" dirty="0"/>
              <a:t>Uitwisselen in 3 tallen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Afbeeldingsresultaat voor ervaringen uitwissele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/>
              <a:t>				</a:t>
            </a:r>
            <a:r>
              <a:rPr lang="nl-NL" sz="3600" b="1" dirty="0"/>
              <a:t>Competenties:</a:t>
            </a:r>
          </a:p>
          <a:p>
            <a:r>
              <a:rPr lang="nl-NL" dirty="0"/>
              <a:t>Communicatie</a:t>
            </a:r>
          </a:p>
          <a:p>
            <a:r>
              <a:rPr lang="nl-NL" dirty="0"/>
              <a:t>Samenwerking</a:t>
            </a:r>
          </a:p>
          <a:p>
            <a:r>
              <a:rPr lang="nl-NL" dirty="0"/>
              <a:t>Organisatie</a:t>
            </a:r>
          </a:p>
          <a:p>
            <a:r>
              <a:rPr lang="nl-NL" dirty="0"/>
              <a:t>Professionaliteit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			</a:t>
            </a:r>
            <a:r>
              <a:rPr lang="nl-NL" sz="3600" b="1" dirty="0"/>
              <a:t>KBA: praktijkmanagement</a:t>
            </a:r>
          </a:p>
          <a:p>
            <a:pPr lvl="0"/>
            <a:r>
              <a:rPr lang="nl-NL" dirty="0"/>
              <a:t>4: Levert een bijdrage aan de patiëntveiligheid door het melden, analyseren en afhandelen van patiëntveiligheidsproblemen.</a:t>
            </a:r>
          </a:p>
          <a:p>
            <a:pPr lvl="0"/>
            <a:r>
              <a:rPr lang="nl-NL" dirty="0"/>
              <a:t>Zie ook leerlijn praktijkmanagement!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Procedure HA </a:t>
            </a:r>
            <a:r>
              <a:rPr lang="en-US" b="1" dirty="0" err="1"/>
              <a:t>praktijk</a:t>
            </a:r>
            <a:r>
              <a:rPr lang="en-US" b="1" dirty="0"/>
              <a:t> de </a:t>
            </a:r>
            <a:r>
              <a:rPr lang="en-US" b="1" dirty="0" err="1"/>
              <a:t>Poort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VIM week: 2x per </a:t>
            </a:r>
            <a:r>
              <a:rPr lang="en-US" dirty="0" err="1"/>
              <a:t>jaar</a:t>
            </a:r>
            <a:r>
              <a:rPr lang="en-US" dirty="0"/>
              <a:t> extra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VIM</a:t>
            </a:r>
          </a:p>
          <a:p>
            <a:r>
              <a:rPr lang="en-US" dirty="0" err="1"/>
              <a:t>Meldingen</a:t>
            </a:r>
            <a:r>
              <a:rPr lang="en-US" dirty="0"/>
              <a:t> via </a:t>
            </a:r>
            <a:r>
              <a:rPr lang="en-US" dirty="0" err="1"/>
              <a:t>formulier</a:t>
            </a:r>
            <a:r>
              <a:rPr lang="en-US" dirty="0"/>
              <a:t> in </a:t>
            </a:r>
            <a:r>
              <a:rPr lang="en-US" dirty="0" err="1"/>
              <a:t>postbak</a:t>
            </a:r>
            <a:endParaRPr lang="en-US" dirty="0"/>
          </a:p>
          <a:p>
            <a:r>
              <a:rPr lang="en-US" dirty="0" err="1"/>
              <a:t>Uitwerking</a:t>
            </a:r>
            <a:r>
              <a:rPr lang="en-US" dirty="0"/>
              <a:t> </a:t>
            </a:r>
            <a:r>
              <a:rPr lang="en-US" dirty="0" err="1"/>
              <a:t>meldingen</a:t>
            </a:r>
            <a:r>
              <a:rPr lang="en-US" dirty="0"/>
              <a:t> door vast team</a:t>
            </a:r>
          </a:p>
          <a:p>
            <a:r>
              <a:rPr lang="en-US" dirty="0" err="1"/>
              <a:t>Praktijkmanager</a:t>
            </a:r>
            <a:r>
              <a:rPr lang="en-US" dirty="0"/>
              <a:t> is VIM coordinator </a:t>
            </a:r>
          </a:p>
          <a:p>
            <a:pPr lvl="0"/>
            <a:r>
              <a:rPr lang="en-US" dirty="0" err="1"/>
              <a:t>Categoriseren</a:t>
            </a:r>
            <a:r>
              <a:rPr lang="en-US" dirty="0"/>
              <a:t> (</a:t>
            </a:r>
            <a:r>
              <a:rPr lang="nl-NL" dirty="0"/>
              <a:t>organisatorisch, communicatie,</a:t>
            </a:r>
          </a:p>
          <a:p>
            <a:r>
              <a:rPr lang="nl-NL" dirty="0"/>
              <a:t>patiëntgericht)</a:t>
            </a:r>
            <a:endParaRPr lang="en-US" dirty="0"/>
          </a:p>
          <a:p>
            <a:r>
              <a:rPr lang="en-US" dirty="0" err="1"/>
              <a:t>Keuze</a:t>
            </a:r>
            <a:r>
              <a:rPr lang="en-US" dirty="0"/>
              <a:t> VIM van de week (</a:t>
            </a:r>
            <a:r>
              <a:rPr lang="en-US" dirty="0" err="1"/>
              <a:t>taart</a:t>
            </a:r>
            <a:r>
              <a:rPr lang="en-US" dirty="0"/>
              <a:t> </a:t>
            </a:r>
            <a:r>
              <a:rPr lang="en-US" dirty="0" err="1"/>
              <a:t>oid</a:t>
            </a:r>
            <a:r>
              <a:rPr lang="en-US" dirty="0"/>
              <a:t>)</a:t>
            </a:r>
          </a:p>
          <a:p>
            <a:r>
              <a:rPr lang="en-US" dirty="0" err="1"/>
              <a:t>Bespreken</a:t>
            </a:r>
            <a:r>
              <a:rPr lang="en-US" dirty="0"/>
              <a:t> in team via </a:t>
            </a:r>
            <a:r>
              <a:rPr lang="en-US" dirty="0" err="1"/>
              <a:t>Prisma</a:t>
            </a:r>
            <a:r>
              <a:rPr lang="en-US" dirty="0"/>
              <a:t> </a:t>
            </a:r>
            <a:r>
              <a:rPr lang="en-US" dirty="0" err="1"/>
              <a:t>methode</a:t>
            </a:r>
            <a:endParaRPr lang="en-US" dirty="0"/>
          </a:p>
          <a:p>
            <a:r>
              <a:rPr lang="en-US" dirty="0" err="1"/>
              <a:t>Verbeteracties</a:t>
            </a:r>
            <a:r>
              <a:rPr lang="en-US" dirty="0"/>
              <a:t> </a:t>
            </a:r>
            <a:r>
              <a:rPr lang="en-US" dirty="0" err="1"/>
              <a:t>verwerken</a:t>
            </a:r>
            <a:r>
              <a:rPr lang="en-US" dirty="0"/>
              <a:t> in </a:t>
            </a:r>
            <a:r>
              <a:rPr lang="en-US" dirty="0" err="1"/>
              <a:t>protocollen</a:t>
            </a:r>
            <a:endParaRPr lang="en-US" dirty="0"/>
          </a:p>
          <a:p>
            <a:r>
              <a:rPr lang="en-US" dirty="0" err="1"/>
              <a:t>Evaluatie</a:t>
            </a:r>
            <a:r>
              <a:rPr lang="en-US" dirty="0"/>
              <a:t> </a:t>
            </a:r>
            <a:r>
              <a:rPr lang="en-US" dirty="0" err="1"/>
              <a:t>verbeteractie’s</a:t>
            </a:r>
            <a:r>
              <a:rPr lang="en-US" dirty="0"/>
              <a:t> in </a:t>
            </a:r>
            <a:r>
              <a:rPr lang="en-US" dirty="0" err="1"/>
              <a:t>volgend</a:t>
            </a:r>
            <a:r>
              <a:rPr lang="en-US" dirty="0"/>
              <a:t> </a:t>
            </a:r>
            <a:r>
              <a:rPr lang="en-US" dirty="0" err="1"/>
              <a:t>teamoverleg</a:t>
            </a:r>
            <a:r>
              <a:rPr lang="en-US" dirty="0"/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VIM </a:t>
            </a:r>
            <a:r>
              <a:rPr lang="en-US" b="1" dirty="0" err="1"/>
              <a:t>formulier</a:t>
            </a:r>
            <a:r>
              <a:rPr lang="en-US" b="1" dirty="0"/>
              <a:t> de </a:t>
            </a:r>
            <a:r>
              <a:rPr lang="en-US" b="1" dirty="0" err="1"/>
              <a:t>Poort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Beschrijving</a:t>
            </a:r>
            <a:r>
              <a:rPr lang="en-US" dirty="0"/>
              <a:t> incident</a:t>
            </a:r>
          </a:p>
          <a:p>
            <a:r>
              <a:rPr lang="en-US" dirty="0"/>
              <a:t>Hoe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gehandeld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het incident?</a:t>
            </a:r>
          </a:p>
          <a:p>
            <a:r>
              <a:rPr lang="en-US" dirty="0"/>
              <a:t>(</a:t>
            </a:r>
            <a:r>
              <a:rPr lang="en-US" dirty="0" err="1"/>
              <a:t>denkbare</a:t>
            </a:r>
            <a:r>
              <a:rPr lang="en-US" dirty="0"/>
              <a:t>) </a:t>
            </a:r>
            <a:r>
              <a:rPr lang="en-US" dirty="0" err="1"/>
              <a:t>Gevolgen</a:t>
            </a:r>
            <a:r>
              <a:rPr lang="en-US" dirty="0"/>
              <a:t> van het incident?</a:t>
            </a:r>
          </a:p>
          <a:p>
            <a:r>
              <a:rPr lang="nl-NL" dirty="0"/>
              <a:t>Suggesties om eenzelfde incident  te voorkomen – verbeteracties</a:t>
            </a:r>
          </a:p>
          <a:p>
            <a:r>
              <a:rPr lang="nl-NL" dirty="0"/>
              <a:t>Suggesties voor optimale werkwijze m.b.t. VIM in onze praktijk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Conclusie VIM in de praktijk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 van creëren veilige omgeving om te </a:t>
            </a:r>
            <a:r>
              <a:rPr lang="nl-NL" dirty="0" err="1"/>
              <a:t>Vim-men</a:t>
            </a:r>
            <a:endParaRPr lang="nl-NL" dirty="0"/>
          </a:p>
          <a:p>
            <a:r>
              <a:rPr lang="nl-NL" dirty="0"/>
              <a:t>Beschouw een (bijna) incident niet als een fout van een individu, maar van het hele systeem</a:t>
            </a:r>
          </a:p>
          <a:p>
            <a:r>
              <a:rPr lang="nl-NL" dirty="0"/>
              <a:t>Elk (bijna) incident is een kans om de praktijkvoering te verbeteren</a:t>
            </a:r>
          </a:p>
          <a:p>
            <a:r>
              <a:rPr lang="nl-NL" dirty="0"/>
              <a:t>Geef VIM serieuze aandacht in de praktijk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sresultaat voor veilighei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836676"/>
            <a:ext cx="5760720" cy="51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VIM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Doelstellingen scholing:</a:t>
            </a:r>
          </a:p>
        </p:txBody>
      </p:sp>
      <p:pic>
        <p:nvPicPr>
          <p:cNvPr id="4" name="Tijdelijke aanduiding voor inhoud 3" descr="Afbeeldingsresultaat voor doelen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556792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Kennis en begrip van VIM en cultuur rondom</a:t>
            </a:r>
          </a:p>
          <a:p>
            <a:pPr>
              <a:buNone/>
            </a:pPr>
            <a:r>
              <a:rPr lang="nl-NL" dirty="0"/>
              <a:t>    VIM in de praktijk</a:t>
            </a:r>
          </a:p>
          <a:p>
            <a:r>
              <a:rPr lang="nl-NL" dirty="0"/>
              <a:t>Hoofdlijnen procedure VIM</a:t>
            </a:r>
          </a:p>
          <a:p>
            <a:r>
              <a:rPr lang="nl-NL" dirty="0"/>
              <a:t>Kennismaking met analyse (bijna) incidenten</a:t>
            </a:r>
          </a:p>
          <a:p>
            <a:r>
              <a:rPr lang="nl-NL" dirty="0"/>
              <a:t>Aandacht voor praktijkmanagement (</a:t>
            </a:r>
            <a:r>
              <a:rPr lang="nl-NL" dirty="0" err="1"/>
              <a:t>triage</a:t>
            </a:r>
            <a:r>
              <a:rPr lang="nl-NL" dirty="0"/>
              <a:t>, samenwerking DA-HA)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Niet altijd alles gaat goed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Afbeeldingsresultaat voor fout bru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340768"/>
            <a:ext cx="6217920" cy="34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nl-NL" dirty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259632" y="5301209"/>
            <a:ext cx="6624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/>
              <a:t>  Het overkomt ons allemaal!!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Stappenplan</a:t>
            </a:r>
            <a:r>
              <a:rPr lang="en-US" b="1" dirty="0"/>
              <a:t>: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en-US" sz="2400" dirty="0" err="1"/>
              <a:t>Voorbereiding</a:t>
            </a:r>
            <a:r>
              <a:rPr lang="en-US" sz="2400" dirty="0"/>
              <a:t> AIOS: </a:t>
            </a:r>
            <a:r>
              <a:rPr lang="en-US" sz="2400" dirty="0" err="1"/>
              <a:t>Inventariseren</a:t>
            </a:r>
            <a:r>
              <a:rPr lang="en-US" sz="2400" dirty="0"/>
              <a:t> in </a:t>
            </a:r>
            <a:r>
              <a:rPr lang="en-US" sz="2400" dirty="0" err="1"/>
              <a:t>opleidingspraktijk</a:t>
            </a:r>
            <a:r>
              <a:rPr lang="en-US" sz="2400" dirty="0"/>
              <a:t> hoe VIM procedure is </a:t>
            </a:r>
            <a:r>
              <a:rPr lang="en-US" sz="2400" dirty="0" err="1"/>
              <a:t>geregeld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Presentatie</a:t>
            </a:r>
            <a:r>
              <a:rPr lang="en-US" sz="2400" dirty="0"/>
              <a:t> docent over VIM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err="1"/>
              <a:t>Presentatie</a:t>
            </a:r>
            <a:r>
              <a:rPr lang="en-US" sz="2400" dirty="0"/>
              <a:t> VIM van de week op de TKD</a:t>
            </a:r>
          </a:p>
          <a:p>
            <a:pPr>
              <a:buNone/>
            </a:pPr>
            <a:r>
              <a:rPr lang="en-US" sz="2400" dirty="0"/>
              <a:t>        	</a:t>
            </a:r>
            <a:r>
              <a:rPr lang="en-US" sz="2400" dirty="0" err="1"/>
              <a:t>Meldingsformulier</a:t>
            </a:r>
            <a:r>
              <a:rPr lang="en-US" sz="2400" dirty="0"/>
              <a:t> VIM NHG</a:t>
            </a:r>
          </a:p>
          <a:p>
            <a:pPr>
              <a:buNone/>
            </a:pPr>
            <a:r>
              <a:rPr lang="en-US" sz="2400" dirty="0"/>
              <a:t>		VIM procedure NHG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Categorieen</a:t>
            </a:r>
            <a:r>
              <a:rPr lang="en-US" sz="2400" dirty="0"/>
              <a:t> van melding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PM: idem </a:t>
            </a:r>
            <a:r>
              <a:rPr lang="en-US" sz="2400" dirty="0" err="1"/>
              <a:t>onderwerp</a:t>
            </a:r>
            <a:r>
              <a:rPr lang="en-US" sz="2400" dirty="0"/>
              <a:t> </a:t>
            </a:r>
            <a:r>
              <a:rPr lang="en-US" sz="2400" dirty="0" err="1"/>
              <a:t>behandelen</a:t>
            </a:r>
            <a:r>
              <a:rPr lang="en-US" sz="2400" dirty="0"/>
              <a:t> op </a:t>
            </a:r>
            <a:r>
              <a:rPr lang="en-US" sz="2400" dirty="0" err="1"/>
              <a:t>paralleldag</a:t>
            </a:r>
            <a:r>
              <a:rPr lang="en-US" sz="2400" dirty="0"/>
              <a:t> met </a:t>
            </a:r>
            <a:r>
              <a:rPr lang="en-US" sz="2400" dirty="0" err="1"/>
              <a:t>opleiders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</a:p>
          <a:p>
            <a:pPr>
              <a:buNone/>
            </a:pPr>
            <a:r>
              <a:rPr lang="en-US" sz="2400" dirty="0"/>
              <a:t>		</a:t>
            </a:r>
            <a:endParaRPr lang="nl-NL" sz="2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Risicogebieden HA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400" b="1" dirty="0"/>
              <a:t>IQ Health Care (2009):</a:t>
            </a:r>
          </a:p>
          <a:p>
            <a:pPr>
              <a:buFontTx/>
              <a:buChar char="-"/>
            </a:pPr>
            <a:r>
              <a:rPr lang="nl-NL" sz="2400" dirty="0"/>
              <a:t>Organisatie van zorg (29%)</a:t>
            </a:r>
          </a:p>
          <a:p>
            <a:pPr>
              <a:buFontTx/>
              <a:buChar char="-"/>
            </a:pPr>
            <a:r>
              <a:rPr lang="nl-NL" sz="2400" dirty="0"/>
              <a:t>Diagnostiek (23%)</a:t>
            </a:r>
          </a:p>
          <a:p>
            <a:pPr>
              <a:buFontTx/>
              <a:buChar char="-"/>
            </a:pPr>
            <a:r>
              <a:rPr lang="nl-NL" sz="2400" dirty="0"/>
              <a:t>Behandeling (21%)</a:t>
            </a:r>
          </a:p>
          <a:p>
            <a:pPr>
              <a:buFontTx/>
              <a:buChar char="-"/>
            </a:pPr>
            <a:r>
              <a:rPr lang="nl-NL" sz="2400" dirty="0"/>
              <a:t>Communicatie (19%)</a:t>
            </a:r>
          </a:p>
          <a:p>
            <a:pPr>
              <a:buNone/>
            </a:pPr>
            <a:r>
              <a:rPr lang="nl-NL" sz="2400" b="1" dirty="0"/>
              <a:t>NIVEL (2008):</a:t>
            </a:r>
          </a:p>
          <a:p>
            <a:pPr>
              <a:buFontTx/>
              <a:buChar char="-"/>
            </a:pPr>
            <a:r>
              <a:rPr lang="nl-NL" sz="2400" dirty="0" err="1"/>
              <a:t>Triage</a:t>
            </a:r>
            <a:r>
              <a:rPr lang="nl-NL" sz="2400" dirty="0"/>
              <a:t> door dokter, POH en DA</a:t>
            </a:r>
          </a:p>
          <a:p>
            <a:pPr>
              <a:buFontTx/>
              <a:buChar char="-"/>
            </a:pPr>
            <a:r>
              <a:rPr lang="nl-NL" sz="2400" dirty="0"/>
              <a:t>Diagnostiek</a:t>
            </a:r>
          </a:p>
          <a:p>
            <a:pPr>
              <a:buFontTx/>
              <a:buChar char="-"/>
            </a:pPr>
            <a:r>
              <a:rPr lang="nl-NL" sz="2400" dirty="0"/>
              <a:t>Medicamenteuze behandeling</a:t>
            </a:r>
          </a:p>
          <a:p>
            <a:pPr>
              <a:buFontTx/>
              <a:buChar char="-"/>
            </a:pPr>
            <a:r>
              <a:rPr lang="nl-NL" sz="2400" dirty="0"/>
              <a:t>Communicatie</a:t>
            </a:r>
          </a:p>
          <a:p>
            <a:pPr>
              <a:buFontTx/>
              <a:buChar char="-"/>
            </a:pPr>
            <a:r>
              <a:rPr lang="nl-NL" sz="2400" dirty="0"/>
              <a:t>Administratieve fouten</a:t>
            </a:r>
          </a:p>
          <a:p>
            <a:pPr>
              <a:buFontTx/>
              <a:buChar char="-"/>
            </a:pPr>
            <a:r>
              <a:rPr lang="nl-NL" sz="2400" dirty="0"/>
              <a:t>Bereikbaarheid en toegankelijkheid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Voorwaarden VIM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Gevoel van noodzaak</a:t>
            </a:r>
          </a:p>
          <a:p>
            <a:r>
              <a:rPr lang="nl-NL" dirty="0"/>
              <a:t>Voldoende kennis</a:t>
            </a:r>
          </a:p>
          <a:p>
            <a:r>
              <a:rPr lang="nl-NL" dirty="0"/>
              <a:t>Veilig meldklimaat  :</a:t>
            </a:r>
          </a:p>
          <a:p>
            <a:pPr>
              <a:buNone/>
            </a:pPr>
            <a:r>
              <a:rPr lang="nl-NL" dirty="0"/>
              <a:t>      - vertrouwelijkheid binnen de praktijk</a:t>
            </a:r>
          </a:p>
          <a:p>
            <a:pPr>
              <a:buNone/>
            </a:pPr>
            <a:r>
              <a:rPr lang="nl-NL" dirty="0"/>
              <a:t>      - anonimiteit buiten de praktijk</a:t>
            </a:r>
          </a:p>
          <a:p>
            <a:r>
              <a:rPr lang="nl-NL" dirty="0"/>
              <a:t>Elk incident is bruikbaar!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Niet elke fout leidt tot schade</a:t>
            </a:r>
          </a:p>
        </p:txBody>
      </p:sp>
      <p:pic>
        <p:nvPicPr>
          <p:cNvPr id="4" name="Tijdelijke aanduiding voor inhoud 3" descr="Afbeeldingsresultaat voor ontstaan van incidenten gatenkaa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838" y="1640175"/>
            <a:ext cx="7126324" cy="444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VIM cirkel</a:t>
            </a:r>
          </a:p>
        </p:txBody>
      </p:sp>
      <p:pic>
        <p:nvPicPr>
          <p:cNvPr id="4" name="Tijdelijke aanduiding voor inhoud 3" descr="http://www.tijdschriftpraktijkondersteuning.nl/images/articles/tvpo2012-1-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6886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Diavoorstelling (4:3)</PresentationFormat>
  <Paragraphs>106</Paragraphs>
  <Slides>24</Slides>
  <Notes>1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Office-thema</vt:lpstr>
      <vt:lpstr>Veilig Incident Melden (wat roept het op?)</vt:lpstr>
      <vt:lpstr>PowerPoint-presentatie</vt:lpstr>
      <vt:lpstr>Doelstellingen scholing:</vt:lpstr>
      <vt:lpstr>Niet altijd alles gaat goed </vt:lpstr>
      <vt:lpstr>Stappenplan:</vt:lpstr>
      <vt:lpstr>Risicogebieden HA zorg</vt:lpstr>
      <vt:lpstr>Voorwaarden VIM</vt:lpstr>
      <vt:lpstr>Niet elke fout leidt tot schade</vt:lpstr>
      <vt:lpstr>VIM cirkel</vt:lpstr>
      <vt:lpstr>PowerPoint-presentatie</vt:lpstr>
      <vt:lpstr>PowerPoint-presentatie</vt:lpstr>
      <vt:lpstr>Voorbeeldformulieren NHG</vt:lpstr>
      <vt:lpstr>Categorieën</vt:lpstr>
      <vt:lpstr>Categorie van de melding</vt:lpstr>
      <vt:lpstr>Factoren die bij kunnen dragen aan een (bijna) incident</vt:lpstr>
      <vt:lpstr>Prismamethode VIM</vt:lpstr>
      <vt:lpstr>Oorzakenboom</vt:lpstr>
      <vt:lpstr>Visgraatmodel of Prismamethode</vt:lpstr>
      <vt:lpstr>Hoe is de VIM in jouw opleidingspraktijk geregeld? Uitwisselen in 3 tallen </vt:lpstr>
      <vt:lpstr>Procedure HA praktijk de Poort</vt:lpstr>
      <vt:lpstr>VIM formulier de Poort</vt:lpstr>
      <vt:lpstr>Conclusie VIM in de praktijk</vt:lpstr>
      <vt:lpstr>PowerPoint-presentatie</vt:lpstr>
      <vt:lpstr>Voorbeeld eigen VIM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 Incident Melden</dc:title>
  <dc:creator>Gebruiker</dc:creator>
  <cp:lastModifiedBy>Joyce Feenstra-Stroeve</cp:lastModifiedBy>
  <cp:revision>10</cp:revision>
  <dcterms:created xsi:type="dcterms:W3CDTF">2016-11-12T10:55:30Z</dcterms:created>
  <dcterms:modified xsi:type="dcterms:W3CDTF">2019-03-11T10:58:34Z</dcterms:modified>
</cp:coreProperties>
</file>