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17"/>
  </p:notesMasterIdLst>
  <p:sldIdLst>
    <p:sldId id="273" r:id="rId3"/>
    <p:sldId id="276" r:id="rId4"/>
    <p:sldId id="301" r:id="rId5"/>
    <p:sldId id="292" r:id="rId6"/>
    <p:sldId id="293" r:id="rId7"/>
    <p:sldId id="294" r:id="rId8"/>
    <p:sldId id="295" r:id="rId9"/>
    <p:sldId id="297" r:id="rId10"/>
    <p:sldId id="296" r:id="rId11"/>
    <p:sldId id="298" r:id="rId12"/>
    <p:sldId id="299" r:id="rId13"/>
    <p:sldId id="300" r:id="rId14"/>
    <p:sldId id="279" r:id="rId15"/>
    <p:sldId id="28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A64"/>
    <a:srgbClr val="481F67"/>
    <a:srgbClr val="612A8A"/>
    <a:srgbClr val="00373E"/>
    <a:srgbClr val="003741"/>
    <a:srgbClr val="6AB650"/>
    <a:srgbClr val="009CB4"/>
    <a:srgbClr val="F07814"/>
    <a:srgbClr val="E89E00"/>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7516" autoAdjust="0"/>
  </p:normalViewPr>
  <p:slideViewPr>
    <p:cSldViewPr snapToGrid="0">
      <p:cViewPr varScale="1">
        <p:scale>
          <a:sx n="63" d="100"/>
          <a:sy n="63" d="100"/>
        </p:scale>
        <p:origin x="1032"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12-9-2022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in de vorige presentatie kennisgemaakt met de theorie achter feedback. Dit onderwijs is gericht op de praktische toepassing.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46008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vechtreactie bij feedback is de feedbackgever direct van feedback voorzien of het aangekaarte gedrag proberen te rechtvaardigen. Hier dient de feedbackontvanger ver van te blijven. Een vluchtreactie is juist schaamte en het uit de weg gaan van de feedback of de feedbackgever. Een </a:t>
            </a:r>
            <a:r>
              <a:rPr lang="nl-NL" dirty="0" err="1"/>
              <a:t>freezereactie</a:t>
            </a:r>
            <a:r>
              <a:rPr lang="nl-NL" dirty="0"/>
              <a:t> kan zich uiten door volledig in te klappen als iemand je aanspreekt op je gedrag en je heel klein te maken.</a:t>
            </a:r>
          </a:p>
          <a:p>
            <a:r>
              <a:rPr lang="nl-NL" dirty="0" err="1"/>
              <a:t>Tend</a:t>
            </a:r>
            <a:r>
              <a:rPr lang="nl-NL" dirty="0"/>
              <a:t> </a:t>
            </a:r>
            <a:r>
              <a:rPr lang="nl-NL" dirty="0" err="1"/>
              <a:t>and</a:t>
            </a:r>
            <a:r>
              <a:rPr lang="nl-NL" dirty="0"/>
              <a:t> </a:t>
            </a:r>
            <a:r>
              <a:rPr lang="nl-NL" dirty="0" err="1"/>
              <a:t>befriend</a:t>
            </a:r>
            <a:r>
              <a:rPr lang="nl-NL" dirty="0"/>
              <a:t> is de benaming voor het volledig beamen van wat de feedbackgever vindt en alles met “ja en amen” zo snel mogelijk proberen te verbeteren en te vergeten.</a:t>
            </a:r>
          </a:p>
          <a:p>
            <a:r>
              <a:rPr lang="nl-NL" dirty="0"/>
              <a:t>Een stressreactie kan gebeuren. Dit is menselijk. Probeer het te registeren en probeer een uitweg voor jezelf te vinden.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3758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10"/>
              </a:spcBef>
              <a:spcAft>
                <a:spcPts val="10"/>
              </a:spcAft>
            </a:pPr>
            <a:r>
              <a:rPr lang="nl-NL" dirty="0"/>
              <a:t>2x 15 minuten. De </a:t>
            </a:r>
            <a:r>
              <a:rPr lang="nl-NL" dirty="0" err="1"/>
              <a:t>feedbackgevende</a:t>
            </a:r>
            <a:r>
              <a:rPr lang="nl-NL" dirty="0"/>
              <a:t> </a:t>
            </a:r>
            <a:r>
              <a:rPr lang="nl-NL" dirty="0" err="1"/>
              <a:t>aios</a:t>
            </a:r>
            <a:r>
              <a:rPr lang="nl-NL" dirty="0"/>
              <a:t> krijgt wat tijd om te bedenken waar hij/zij feedback op wil geven, het feedbackgesprek zelf duurt hooguit 10 minuten. Daarna nog 2 minuten voor een evaluatie.</a:t>
            </a:r>
          </a:p>
          <a:p>
            <a:pPr>
              <a:spcBef>
                <a:spcPts val="10"/>
              </a:spcBef>
              <a:spcAft>
                <a:spcPts val="10"/>
              </a:spcAft>
            </a:pPr>
            <a:r>
              <a:rPr lang="nl-NL" dirty="0"/>
              <a:t>Deze opdracht kan eventueel ook met een trainingsacteur. Het rendement is dan hoger. Omdat het dan gespeelde situaties betreft is de reactie van de feedbackontvanger wellicht iets minder realistisch, echter dit kan de trainingsacteur door de feedback hoog in te zetten wel forceren.</a:t>
            </a:r>
            <a:endParaRPr lang="nl-NL" sz="1200" dirty="0">
              <a:effectLst/>
              <a:ea typeface="Cambria" panose="020405030504060302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33842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Kijk de 3 video’s en bespreek ze plenair na. </a:t>
            </a:r>
          </a:p>
          <a:p>
            <a:endParaRPr lang="nl-NL" dirty="0"/>
          </a:p>
          <a:p>
            <a:r>
              <a:rPr lang="nl-NL" dirty="0"/>
              <a:t>VIDEO 1</a:t>
            </a:r>
          </a:p>
          <a:p>
            <a:r>
              <a:rPr lang="nl-NL" dirty="0"/>
              <a:t>De eerste video is een korte komische video waarin in één oogopslag duidelijk wordt dat niet aan alle feedbackregels wordt voldaan. Het is bedoelt om iedereen even wakker te schudden en bij de les te brengen/houden. Als men goed kijkt en de feedbackregels naast het transcript houdt, wordt ook duidelijk dat er best veel regels goed toegepast worden. Dit is waar de video hoort te wringen. Ieders gevoel zegt direct: dit is niet hoe het hoort, terwijl er veel goed gaat.</a:t>
            </a:r>
          </a:p>
          <a:p>
            <a:r>
              <a:rPr lang="nl-NL" dirty="0"/>
              <a:t>VIDEO 2  </a:t>
            </a:r>
          </a:p>
          <a:p>
            <a:r>
              <a:rPr lang="nl-NL" dirty="0"/>
              <a:t>De opleider doet een goede poging om feedback te geven aan de </a:t>
            </a:r>
            <a:r>
              <a:rPr lang="nl-NL" dirty="0" err="1"/>
              <a:t>aios</a:t>
            </a:r>
            <a:r>
              <a:rPr lang="nl-NL" dirty="0"/>
              <a:t>. Wat gaat er goed en wat niet? Je kunt eventueel de video op een aantal momenten stilzetten om te bespreken wat er gebeurt of wat er nu handig zou zijn als vervolg. </a:t>
            </a:r>
          </a:p>
          <a:p>
            <a:r>
              <a:rPr lang="nl-NL" dirty="0"/>
              <a:t>VIDEO 3</a:t>
            </a:r>
          </a:p>
          <a:p>
            <a:r>
              <a:rPr lang="nl-NL" dirty="0"/>
              <a:t>Ook hier doet de </a:t>
            </a:r>
            <a:r>
              <a:rPr lang="nl-NL" dirty="0" err="1"/>
              <a:t>aios</a:t>
            </a:r>
            <a:r>
              <a:rPr lang="nl-NL" dirty="0"/>
              <a:t> een goede poging om feedback te geven. Dit zou zomaar in de praktijk op deze manier kunnen voorkomen.</a:t>
            </a:r>
          </a:p>
          <a:p>
            <a:endParaRPr lang="nl-NL" dirty="0"/>
          </a:p>
          <a:p>
            <a:r>
              <a:rPr lang="nl-NL" dirty="0"/>
              <a:t>Er valt op alle 3 de video’s iets aan te merken. Leerpunt is dat hoe goed je de feedbackregels ook kent, feedback geven blijft lastig.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95509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VIDEO 4</a:t>
            </a:r>
          </a:p>
          <a:p>
            <a:r>
              <a:rPr lang="nl-NL" dirty="0"/>
              <a:t>In de discussie na video 3 kan het interessant zijn om (een stukje van) video 4 te bekijken. Wat zou onze assistente eigenlijk kunnen hebben gedacht tijdens de feedback van de </a:t>
            </a:r>
            <a:r>
              <a:rPr lang="nl-NL" dirty="0" err="1"/>
              <a:t>aios</a:t>
            </a:r>
            <a:r>
              <a:rPr lang="nl-NL" dirty="0"/>
              <a:t>? Hadden we daar aanwijzingen voor? Jazeker, in de non-verbale communicatie geeft ze dat zeker aan, hoewel ze verbaal vaak iets anders zegt.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3807126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feedbackgever heb je goed nagedacht over welk gedrag je graag veranderd wil zien en je moment gekozen om dit te adresseren. Bedenk hoe je boodschap overkomt. Dit model laat zien welke 4 aspecten een boodschap heeft. Op de volgende dia een voorbeeld.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6435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verschillende aspecten van de boodschap worden uitgelicht. De </a:t>
            </a:r>
            <a:r>
              <a:rPr lang="nl-NL" dirty="0" err="1"/>
              <a:t>aios</a:t>
            </a:r>
            <a:r>
              <a:rPr lang="nl-NL" dirty="0"/>
              <a:t> hoort wellicht iets anders dan de opleider eigenlijk bedoelt. Praktisch voorbeeld voor het goed formuleren van de feedbackgever, maar ook voor het goed doorvragen van de ontvanger.</a:t>
            </a:r>
          </a:p>
          <a:p>
            <a:r>
              <a:rPr lang="nl-NL" dirty="0"/>
              <a:t>Het zakelijke aspect is een beschrijving van de feiten. Het expressieve aspect bevat informatie over de inhoud, maar ook over de zender. Het kan voelen als een oordeel.</a:t>
            </a:r>
          </a:p>
          <a:p>
            <a:r>
              <a:rPr lang="nl-NL" dirty="0"/>
              <a:t>Het relationele aspect vertelt ook hoe de zender tegenover de ontvanger staat en wat hij van hem vindt. Vaak blijkt dat uit de manier waarop de woorden gekozen zijn, de </a:t>
            </a:r>
            <a:r>
              <a:rPr lang="nl-NL" dirty="0" err="1"/>
              <a:t>intonering</a:t>
            </a:r>
            <a:r>
              <a:rPr lang="nl-NL" dirty="0"/>
              <a:t> en andere non-verbale signalen. Voor dat aspect is de ontvanger zeer gevoelig.</a:t>
            </a:r>
          </a:p>
          <a:p>
            <a:r>
              <a:rPr lang="nl-NL" dirty="0"/>
              <a:t>Het </a:t>
            </a:r>
            <a:r>
              <a:rPr lang="nl-NL" dirty="0" err="1"/>
              <a:t>appèlerende</a:t>
            </a:r>
            <a:r>
              <a:rPr lang="nl-NL" dirty="0"/>
              <a:t> aspect is de reden waaróm de boodschap vertelt wordt. De zender wil er altijd iets mee bereiken.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159790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Hou rekening met je lichaamstaal en non-verbale communicatie. Ons brein doet aan </a:t>
            </a:r>
            <a:r>
              <a:rPr lang="nl-NL" dirty="0" err="1"/>
              <a:t>predictive</a:t>
            </a:r>
            <a:r>
              <a:rPr lang="nl-NL" dirty="0"/>
              <a:t> </a:t>
            </a:r>
            <a:r>
              <a:rPr lang="nl-NL" dirty="0" err="1"/>
              <a:t>coding</a:t>
            </a:r>
            <a:r>
              <a:rPr lang="nl-NL" dirty="0"/>
              <a:t>, verwachtingsmanagement. Als de feedbackgever begint met “We moeten het even ergens over hebben.” dan heeft de ontvanger al een aantal scenario’s bedacht waar het over kan gaan en zet zich al schrap.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89976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10"/>
              </a:spcBef>
              <a:spcAft>
                <a:spcPts val="10"/>
              </a:spcAft>
            </a:pPr>
            <a:r>
              <a:rPr lang="nl-NL" dirty="0"/>
              <a:t>De </a:t>
            </a:r>
            <a:r>
              <a:rPr lang="nl-NL" dirty="0" err="1"/>
              <a:t>aios</a:t>
            </a:r>
            <a:r>
              <a:rPr lang="nl-NL" dirty="0"/>
              <a:t> </a:t>
            </a:r>
            <a:r>
              <a:rPr lang="nl-NL" sz="1200" dirty="0">
                <a:solidFill>
                  <a:srgbClr val="333333"/>
                </a:solidFill>
                <a:effectLst/>
              </a:rPr>
              <a:t>g</a:t>
            </a:r>
            <a:r>
              <a:rPr lang="nl-NL" sz="1200" dirty="0">
                <a:solidFill>
                  <a:srgbClr val="333333"/>
                </a:solidFill>
                <a:effectLst/>
                <a:ea typeface="Times New Roman" panose="02020603050405020304" pitchFamily="18" charset="0"/>
              </a:rPr>
              <a:t>eeft volgens het 5G’s model een compliment aan iemand uit de groep. De ontvanger o</a:t>
            </a:r>
            <a:r>
              <a:rPr lang="nl-NL" sz="1200" dirty="0">
                <a:solidFill>
                  <a:srgbClr val="333333"/>
                </a:solidFill>
                <a:effectLst/>
                <a:ea typeface="Cambria" panose="02040503050406030204" pitchFamily="18" charset="0"/>
                <a:cs typeface="Times New Roman" panose="02020603050405020304" pitchFamily="18" charset="0"/>
              </a:rPr>
              <a:t>ntvangt het compliment en geef daarna een compliment door totdat iedereen geweest is. Sta stil bij hoe lastig het is om een compliment te ontvangen. Voor deze opdracht is het handig als de groep elkaar al iets beter kent / iets langer met elkaar terugkomdagen heeft gevolgd, zodat iedereen een gemeend (!) compliment over een andere </a:t>
            </a:r>
            <a:r>
              <a:rPr lang="nl-NL" sz="1200" dirty="0" err="1">
                <a:solidFill>
                  <a:srgbClr val="333333"/>
                </a:solidFill>
                <a:effectLst/>
                <a:ea typeface="Cambria" panose="02040503050406030204" pitchFamily="18" charset="0"/>
                <a:cs typeface="Times New Roman" panose="02020603050405020304" pitchFamily="18" charset="0"/>
              </a:rPr>
              <a:t>aios</a:t>
            </a:r>
            <a:r>
              <a:rPr lang="nl-NL" sz="1200" dirty="0">
                <a:solidFill>
                  <a:srgbClr val="333333"/>
                </a:solidFill>
                <a:effectLst/>
                <a:ea typeface="Cambria" panose="02040503050406030204" pitchFamily="18" charset="0"/>
                <a:cs typeface="Times New Roman" panose="02020603050405020304" pitchFamily="18" charset="0"/>
              </a:rPr>
              <a:t> kan verzinnen.</a:t>
            </a:r>
            <a:endParaRPr lang="nl-NL" sz="1200" dirty="0">
              <a:effectLst/>
              <a:ea typeface="Cambria" panose="020405030504060302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160874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feedbackopdracht in tweetallen. 2x 5 minuten. Daarna plenair even kort nabespreken.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69081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10"/>
              </a:spcBef>
              <a:spcAft>
                <a:spcPts val="10"/>
              </a:spcAft>
            </a:pPr>
            <a:r>
              <a:rPr lang="nl-NL" dirty="0"/>
              <a:t>2x 15 minuten. De </a:t>
            </a:r>
            <a:r>
              <a:rPr lang="nl-NL" dirty="0" err="1"/>
              <a:t>aios</a:t>
            </a:r>
            <a:r>
              <a:rPr lang="nl-NL" dirty="0"/>
              <a:t> legt in 3 minuten de situatie uit, het feedbackgesprek zelf duurt hooguit 10 minuten. Daarna nog 2 minuten voor een evaluatie.</a:t>
            </a:r>
          </a:p>
          <a:p>
            <a:pPr>
              <a:spcBef>
                <a:spcPts val="10"/>
              </a:spcBef>
              <a:spcAft>
                <a:spcPts val="10"/>
              </a:spcAft>
            </a:pPr>
            <a:r>
              <a:rPr lang="nl-NL" dirty="0"/>
              <a:t>Deze opdracht kan eventueel ook met een trainingsacteur. Het rendement is dan veel hoger.</a:t>
            </a:r>
            <a:endParaRPr lang="nl-NL" sz="1200" dirty="0">
              <a:effectLst/>
              <a:ea typeface="Cambria" panose="020405030504060302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2900391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patient car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598714"/>
            <a:ext cx="12192000" cy="2943610"/>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60" name="Groep 59">
            <a:extLst>
              <a:ext uri="{FF2B5EF4-FFF2-40B4-BE49-F238E27FC236}">
                <a16:creationId xmlns:a16="http://schemas.microsoft.com/office/drawing/2014/main" id="{23432A2F-9573-4D30-A457-51313B3F8441}"/>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8C8C806-1C8D-4CAE-B87E-C4933CC01D6B}"/>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93F361E0-61C0-45A7-B38F-0F04302A487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58" name="Afbeelding 57">
              <a:extLst>
                <a:ext uri="{FF2B5EF4-FFF2-40B4-BE49-F238E27FC236}">
                  <a16:creationId xmlns:a16="http://schemas.microsoft.com/office/drawing/2014/main" id="{7FA52067-A26A-4DC2-9C65-6AA60AED6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
        <p:nvSpPr>
          <p:cNvPr id="10" name="Titel 1">
            <a:extLst>
              <a:ext uri="{FF2B5EF4-FFF2-40B4-BE49-F238E27FC236}">
                <a16:creationId xmlns:a16="http://schemas.microsoft.com/office/drawing/2014/main" id="{1CAAE213-2384-4B05-822C-4E2B7D823658}"/>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12" name="Ondertitel 2">
            <a:extLst>
              <a:ext uri="{FF2B5EF4-FFF2-40B4-BE49-F238E27FC236}">
                <a16:creationId xmlns:a16="http://schemas.microsoft.com/office/drawing/2014/main" id="{F8916971-DD3E-4173-80E9-A5B8E4B78642}"/>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it colored bg - research">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a:t>
            </a:r>
            <a:r>
              <a:rPr lang="nl-NL" dirty="0" err="1"/>
              <a:t>goes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dscape colored bg - research">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tekst or </a:t>
            </a:r>
            <a:r>
              <a:rPr lang="nl-NL" dirty="0" err="1"/>
              <a:t>bullet</a:t>
            </a:r>
            <a:r>
              <a:rPr lang="nl-NL" dirty="0"/>
              <a:t> tekst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 educatio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13" name="Groep 12">
            <a:extLst>
              <a:ext uri="{FF2B5EF4-FFF2-40B4-BE49-F238E27FC236}">
                <a16:creationId xmlns:a16="http://schemas.microsoft.com/office/drawing/2014/main" id="{8744D87F-F65F-4818-B6A9-319B33602989}"/>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255AD987-97B1-46C2-B7B7-AFED11E03D18}"/>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8C0AF222-F84B-4A7F-989F-B00781BA91C5}"/>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242ABA24-DA60-4A2C-B5AD-3FD2D6AC5A0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colored bg - educatio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colored bg - educatio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 corporat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7" name="Groep 6">
            <a:extLst>
              <a:ext uri="{FF2B5EF4-FFF2-40B4-BE49-F238E27FC236}">
                <a16:creationId xmlns:a16="http://schemas.microsoft.com/office/drawing/2014/main" id="{23C544A4-2E78-48AB-AE0E-D3A4C53372B3}"/>
              </a:ext>
            </a:extLst>
          </p:cNvPr>
          <p:cNvGrpSpPr/>
          <p:nvPr userDrawn="1"/>
        </p:nvGrpSpPr>
        <p:grpSpPr>
          <a:xfrm>
            <a:off x="4309680" y="-733"/>
            <a:ext cx="3565908" cy="992921"/>
            <a:chOff x="4309680" y="-733"/>
            <a:chExt cx="3565908" cy="992921"/>
          </a:xfrm>
        </p:grpSpPr>
        <p:sp>
          <p:nvSpPr>
            <p:cNvPr id="8" name="AutoShape 3">
              <a:extLst>
                <a:ext uri="{FF2B5EF4-FFF2-40B4-BE49-F238E27FC236}">
                  <a16:creationId xmlns:a16="http://schemas.microsoft.com/office/drawing/2014/main" id="{8D339B49-063C-47AB-8D1E-FF2E6986F1BA}"/>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3F26F29A-AFED-4F5D-A512-F938D5C34FAB}"/>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id="{347BE6D8-7723-4362-BBF6-20F5AE089B3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Regular</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 </a:t>
            </a:r>
            <a:r>
              <a:rPr lang="nl-NL" dirty="0" err="1"/>
              <a:t>bullet</a:t>
            </a:r>
            <a:r>
              <a:rPr lang="nl-NL" dirty="0"/>
              <a:t> list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rait colored bg - corporat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scape colored bg - corporat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4" name="Groep 3">
            <a:extLst>
              <a:ext uri="{FF2B5EF4-FFF2-40B4-BE49-F238E27FC236}">
                <a16:creationId xmlns:a16="http://schemas.microsoft.com/office/drawing/2014/main" id="{968198D8-F9D5-466F-B081-D48DCE325626}"/>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F68AFAE-ACDE-45F8-9005-12041EE103F6}"/>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BDBC6344-822B-41DC-A605-CFB48858EEA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588EF8EA-60D8-4FF4-9BF9-DEBB3A6B0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B5B1-167F-4EDC-AB2E-D6BDF15C2537}"/>
              </a:ext>
            </a:extLst>
          </p:cNvPr>
          <p:cNvSpPr>
            <a:spLocks noGrp="1"/>
          </p:cNvSpPr>
          <p:nvPr>
            <p:ph type="ctrTitle"/>
          </p:nvPr>
        </p:nvSpPr>
        <p:spPr>
          <a:xfrm>
            <a:off x="441649" y="2041493"/>
            <a:ext cx="9144000" cy="935653"/>
          </a:xfrm>
        </p:spPr>
        <p:txBody>
          <a:bodyPr anchor="b">
            <a:normAutofit/>
          </a:bodyPr>
          <a:lstStyle>
            <a:lvl1pPr algn="l">
              <a:defRPr sz="4800">
                <a:solidFill>
                  <a:schemeClr val="bg2"/>
                </a:solidFill>
              </a:defRPr>
            </a:lvl1pPr>
          </a:lstStyle>
          <a:p>
            <a:r>
              <a:rPr lang="en-US" dirty="0"/>
              <a:t>Click to edit Master title style</a:t>
            </a:r>
            <a:endParaRPr lang="nl-NL" dirty="0"/>
          </a:p>
        </p:txBody>
      </p:sp>
      <p:sp>
        <p:nvSpPr>
          <p:cNvPr id="3" name="Subtitle 2">
            <a:extLst>
              <a:ext uri="{FF2B5EF4-FFF2-40B4-BE49-F238E27FC236}">
                <a16:creationId xmlns:a16="http://schemas.microsoft.com/office/drawing/2014/main" id="{7AD5DD4E-0D9F-4149-A283-E4D9DF758F35}"/>
              </a:ext>
            </a:extLst>
          </p:cNvPr>
          <p:cNvSpPr>
            <a:spLocks noGrp="1"/>
          </p:cNvSpPr>
          <p:nvPr>
            <p:ph type="subTitle" idx="1" hasCustomPrompt="1"/>
          </p:nvPr>
        </p:nvSpPr>
        <p:spPr>
          <a:xfrm>
            <a:off x="441649" y="3246438"/>
            <a:ext cx="1891004" cy="257969"/>
          </a:xfrm>
        </p:spPr>
        <p:txBody>
          <a:bodyPr>
            <a:normAutofit/>
          </a:bodyPr>
          <a:lstStyle>
            <a:lvl1pPr marL="0" indent="0" algn="l">
              <a:buNone/>
              <a:defRPr sz="1400" b="0">
                <a:solidFill>
                  <a:schemeClr val="bg2"/>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dirty="0"/>
              <a:t>Name</a:t>
            </a:r>
            <a:endParaRPr lang="nl-NL" dirty="0"/>
          </a:p>
        </p:txBody>
      </p:sp>
      <p:sp>
        <p:nvSpPr>
          <p:cNvPr id="6" name="Slide Number Placeholder 5">
            <a:extLst>
              <a:ext uri="{FF2B5EF4-FFF2-40B4-BE49-F238E27FC236}">
                <a16:creationId xmlns:a16="http://schemas.microsoft.com/office/drawing/2014/main" id="{6B134646-AD46-460A-BD95-69825DBE90A4}"/>
              </a:ext>
            </a:extLst>
          </p:cNvPr>
          <p:cNvSpPr>
            <a:spLocks noGrp="1"/>
          </p:cNvSpPr>
          <p:nvPr>
            <p:ph type="sldNum" sz="quarter" idx="12"/>
          </p:nvPr>
        </p:nvSpPr>
        <p:spPr/>
        <p:txBody>
          <a:bodyPr/>
          <a:lstStyle/>
          <a:p>
            <a:fld id="{713F0376-486D-4EB0-80AF-208EE3C11CDB}" type="slidenum">
              <a:rPr lang="nl-NL" smtClean="0"/>
              <a:t>‹nr.›</a:t>
            </a:fld>
            <a:endParaRPr lang="nl-NL"/>
          </a:p>
        </p:txBody>
      </p:sp>
      <p:sp>
        <p:nvSpPr>
          <p:cNvPr id="10" name="Text Placeholder 9">
            <a:extLst>
              <a:ext uri="{FF2B5EF4-FFF2-40B4-BE49-F238E27FC236}">
                <a16:creationId xmlns:a16="http://schemas.microsoft.com/office/drawing/2014/main" id="{544A1C07-51DA-4929-94B1-53B89D3F8341}"/>
              </a:ext>
            </a:extLst>
          </p:cNvPr>
          <p:cNvSpPr>
            <a:spLocks noGrp="1"/>
          </p:cNvSpPr>
          <p:nvPr>
            <p:ph type="body" sz="quarter" idx="13" hasCustomPrompt="1"/>
          </p:nvPr>
        </p:nvSpPr>
        <p:spPr>
          <a:xfrm>
            <a:off x="2509838" y="3223873"/>
            <a:ext cx="2407444" cy="280534"/>
          </a:xfrm>
        </p:spPr>
        <p:txBody>
          <a:bodyPr/>
          <a:lstStyle>
            <a:lvl1pPr marL="0" indent="0">
              <a:buNone/>
              <a:defRPr>
                <a:solidFill>
                  <a:schemeClr val="bg2"/>
                </a:solidFill>
              </a:defRPr>
            </a:lvl1pPr>
          </a:lstStyle>
          <a:p>
            <a:pPr lvl="0"/>
            <a:r>
              <a:rPr lang="nl-NL" dirty="0"/>
              <a:t>Date</a:t>
            </a:r>
          </a:p>
        </p:txBody>
      </p:sp>
    </p:spTree>
    <p:extLst>
      <p:ext uri="{BB962C8B-B14F-4D97-AF65-F5344CB8AC3E}">
        <p14:creationId xmlns:p14="http://schemas.microsoft.com/office/powerpoint/2010/main" val="3771533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wheel, drawing&#10;&#10;Description automatically generated">
            <a:extLst>
              <a:ext uri="{FF2B5EF4-FFF2-40B4-BE49-F238E27FC236}">
                <a16:creationId xmlns:a16="http://schemas.microsoft.com/office/drawing/2014/main" id="{5A30B5D0-D2F0-411E-A46A-68F83CE1275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
        <p:nvSpPr>
          <p:cNvPr id="2" name="Title 1">
            <a:extLst>
              <a:ext uri="{FF2B5EF4-FFF2-40B4-BE49-F238E27FC236}">
                <a16:creationId xmlns:a16="http://schemas.microsoft.com/office/drawing/2014/main" id="{DCF13CFD-5AD2-4CAE-9F71-30A9E2D71E40}"/>
              </a:ext>
            </a:extLst>
          </p:cNvPr>
          <p:cNvSpPr>
            <a:spLocks noGrp="1"/>
          </p:cNvSpPr>
          <p:nvPr>
            <p:ph type="title"/>
          </p:nvPr>
        </p:nvSpPr>
        <p:spPr>
          <a:xfrm>
            <a:off x="838200" y="538074"/>
            <a:ext cx="10515600" cy="1325563"/>
          </a:xfrm>
        </p:spPr>
        <p:txBody>
          <a:bodyPr/>
          <a:lstStyle>
            <a:lvl1pPr>
              <a:defRPr>
                <a:solidFill>
                  <a:schemeClr val="bg1"/>
                </a:solidFill>
                <a:latin typeface="Trebuchet MS" panose="020B0603020202020204" pitchFamily="34" charset="0"/>
              </a:defRPr>
            </a:lvl1p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B208FF89-947C-4F0C-9A97-64DD34933AC5}"/>
              </a:ext>
            </a:extLst>
          </p:cNvPr>
          <p:cNvSpPr>
            <a:spLocks noGrp="1"/>
          </p:cNvSpPr>
          <p:nvPr>
            <p:ph idx="1"/>
          </p:nvPr>
        </p:nvSpPr>
        <p:spPr>
          <a:xfrm>
            <a:off x="838200" y="190875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a:extLst>
              <a:ext uri="{FF2B5EF4-FFF2-40B4-BE49-F238E27FC236}">
                <a16:creationId xmlns:a16="http://schemas.microsoft.com/office/drawing/2014/main" id="{8B2555B7-C59C-406E-9E64-94A71FA4BDE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6BB1ABD-AE55-4CC0-B4FA-6407C988C928}"/>
              </a:ext>
            </a:extLst>
          </p:cNvPr>
          <p:cNvSpPr>
            <a:spLocks noGrp="1"/>
          </p:cNvSpPr>
          <p:nvPr>
            <p:ph type="sldNum" sz="quarter" idx="12"/>
          </p:nvPr>
        </p:nvSpPr>
        <p:spPr/>
        <p:txBody>
          <a:bodyPr/>
          <a:lstStyle/>
          <a:p>
            <a:fld id="{713F0376-486D-4EB0-80AF-208EE3C11CDB}" type="slidenum">
              <a:rPr lang="nl-NL" smtClean="0"/>
              <a:t>‹nr.›</a:t>
            </a:fld>
            <a:endParaRPr lang="nl-NL" dirty="0"/>
          </a:p>
        </p:txBody>
      </p:sp>
    </p:spTree>
    <p:extLst>
      <p:ext uri="{BB962C8B-B14F-4D97-AF65-F5344CB8AC3E}">
        <p14:creationId xmlns:p14="http://schemas.microsoft.com/office/powerpoint/2010/main" val="2116024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ADFE-0AD3-4DE9-B1AA-406C1E066707}"/>
              </a:ext>
            </a:extLst>
          </p:cNvPr>
          <p:cNvSpPr>
            <a:spLocks noGrp="1"/>
          </p:cNvSpPr>
          <p:nvPr>
            <p:ph type="title"/>
          </p:nvPr>
        </p:nvSpPr>
        <p:spPr>
          <a:xfrm>
            <a:off x="831850" y="1709738"/>
            <a:ext cx="10515600" cy="2852738"/>
          </a:xfrm>
        </p:spPr>
        <p:txBody>
          <a:bodyPr anchor="b"/>
          <a:lstStyle>
            <a:lvl1pPr>
              <a:defRPr sz="3000">
                <a:solidFill>
                  <a:schemeClr val="bg1"/>
                </a:solidFill>
              </a:defRPr>
            </a:lvl1p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AD42D36E-E9AE-4208-BD86-CC7B3159613E}"/>
              </a:ext>
            </a:extLst>
          </p:cNvPr>
          <p:cNvSpPr>
            <a:spLocks noGrp="1"/>
          </p:cNvSpPr>
          <p:nvPr>
            <p:ph type="body" idx="1"/>
          </p:nvPr>
        </p:nvSpPr>
        <p:spPr>
          <a:xfrm>
            <a:off x="831850" y="4589463"/>
            <a:ext cx="10515600" cy="1500188"/>
          </a:xfrm>
        </p:spPr>
        <p:txBody>
          <a:bodyPr/>
          <a:lstStyle>
            <a:lvl1pPr marL="0" indent="0">
              <a:buNone/>
              <a:defRPr sz="1200">
                <a:solidFill>
                  <a:schemeClr val="bg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A0A26F29-FDC6-4515-8189-DCF9892596EF}"/>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a:extLst>
              <a:ext uri="{FF2B5EF4-FFF2-40B4-BE49-F238E27FC236}">
                <a16:creationId xmlns:a16="http://schemas.microsoft.com/office/drawing/2014/main" id="{154E0D6F-2748-4D28-AC4F-AB9BD94E09A5}"/>
              </a:ext>
            </a:extLst>
          </p:cNvPr>
          <p:cNvSpPr>
            <a:spLocks noGrp="1"/>
          </p:cNvSpPr>
          <p:nvPr>
            <p:ph type="sldNum" sz="quarter" idx="12"/>
          </p:nvPr>
        </p:nvSpPr>
        <p:spPr/>
        <p:txBody>
          <a:bodyPr/>
          <a:lstStyle>
            <a:lvl1pPr>
              <a:defRPr>
                <a:solidFill>
                  <a:schemeClr val="bg1"/>
                </a:solidFill>
              </a:defRPr>
            </a:lvl1pPr>
          </a:lstStyle>
          <a:p>
            <a:fld id="{713F0376-486D-4EB0-80AF-208EE3C11CDB}" type="slidenum">
              <a:rPr lang="nl-NL" smtClean="0"/>
              <a:pPr/>
              <a:t>‹nr.›</a:t>
            </a:fld>
            <a:endParaRPr lang="nl-NL" dirty="0"/>
          </a:p>
        </p:txBody>
      </p:sp>
      <p:pic>
        <p:nvPicPr>
          <p:cNvPr id="7" name="Picture 6" descr="A picture containing wheel, drawing&#10;&#10;Description automatically generated">
            <a:extLst>
              <a:ext uri="{FF2B5EF4-FFF2-40B4-BE49-F238E27FC236}">
                <a16:creationId xmlns:a16="http://schemas.microsoft.com/office/drawing/2014/main" id="{D19560F3-606F-42D7-B33C-5428D333F6F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Tree>
    <p:extLst>
      <p:ext uri="{BB962C8B-B14F-4D97-AF65-F5344CB8AC3E}">
        <p14:creationId xmlns:p14="http://schemas.microsoft.com/office/powerpoint/2010/main" val="13472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BF76-8DE6-482E-9D88-AE7DDF822B32}"/>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1EF0D5B9-B137-409F-805E-16CBB6F92A0A}"/>
              </a:ext>
            </a:extLst>
          </p:cNvPr>
          <p:cNvSpPr>
            <a:spLocks noGrp="1"/>
          </p:cNvSpPr>
          <p:nvPr>
            <p:ph sz="half" idx="1"/>
          </p:nvPr>
        </p:nvSpPr>
        <p:spPr>
          <a:xfrm>
            <a:off x="838200" y="1825625"/>
            <a:ext cx="5219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a:extLst>
              <a:ext uri="{FF2B5EF4-FFF2-40B4-BE49-F238E27FC236}">
                <a16:creationId xmlns:a16="http://schemas.microsoft.com/office/drawing/2014/main" id="{AF3B5854-606C-4588-8920-A8D87175B483}"/>
              </a:ext>
            </a:extLst>
          </p:cNvPr>
          <p:cNvSpPr>
            <a:spLocks noGrp="1"/>
          </p:cNvSpPr>
          <p:nvPr>
            <p:ph sz="half" idx="2"/>
          </p:nvPr>
        </p:nvSpPr>
        <p:spPr>
          <a:xfrm>
            <a:off x="6134100" y="1825625"/>
            <a:ext cx="5219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Footer Placeholder 5">
            <a:extLst>
              <a:ext uri="{FF2B5EF4-FFF2-40B4-BE49-F238E27FC236}">
                <a16:creationId xmlns:a16="http://schemas.microsoft.com/office/drawing/2014/main" id="{F6CFA12C-B121-4413-AA7B-4EE5F98062D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C039E49-1F0D-4DE2-AEA2-9CF1105751AB}"/>
              </a:ext>
            </a:extLst>
          </p:cNvPr>
          <p:cNvSpPr>
            <a:spLocks noGrp="1"/>
          </p:cNvSpPr>
          <p:nvPr>
            <p:ph type="sldNum" sz="quarter" idx="12"/>
          </p:nvPr>
        </p:nvSpPr>
        <p:spPr/>
        <p:txBody>
          <a:bodyPr/>
          <a:lstStyle/>
          <a:p>
            <a:fld id="{713F0376-486D-4EB0-80AF-208EE3C11CDB}" type="slidenum">
              <a:rPr lang="nl-NL" smtClean="0"/>
              <a:t>‹nr.›</a:t>
            </a:fld>
            <a:endParaRPr lang="nl-NL"/>
          </a:p>
        </p:txBody>
      </p:sp>
      <p:pic>
        <p:nvPicPr>
          <p:cNvPr id="8" name="Picture 7" descr="A picture containing wheel, drawing&#10;&#10;Description automatically generated">
            <a:extLst>
              <a:ext uri="{FF2B5EF4-FFF2-40B4-BE49-F238E27FC236}">
                <a16:creationId xmlns:a16="http://schemas.microsoft.com/office/drawing/2014/main" id="{F48758C1-1D31-4AEC-AA63-7AC3B9BD19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Tree>
    <p:extLst>
      <p:ext uri="{BB962C8B-B14F-4D97-AF65-F5344CB8AC3E}">
        <p14:creationId xmlns:p14="http://schemas.microsoft.com/office/powerpoint/2010/main" val="374725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B947-C57D-4DB8-9507-933023F91FA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
        <p:nvSpPr>
          <p:cNvPr id="4" name="Footer Placeholder 3">
            <a:extLst>
              <a:ext uri="{FF2B5EF4-FFF2-40B4-BE49-F238E27FC236}">
                <a16:creationId xmlns:a16="http://schemas.microsoft.com/office/drawing/2014/main" id="{1A51CCB0-CECD-4EF4-9D03-AC947DF19C14}"/>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5" name="Slide Number Placeholder 4">
            <a:extLst>
              <a:ext uri="{FF2B5EF4-FFF2-40B4-BE49-F238E27FC236}">
                <a16:creationId xmlns:a16="http://schemas.microsoft.com/office/drawing/2014/main" id="{E28BCF5A-C3F8-4066-A0AD-62805A440235}"/>
              </a:ext>
            </a:extLst>
          </p:cNvPr>
          <p:cNvSpPr>
            <a:spLocks noGrp="1"/>
          </p:cNvSpPr>
          <p:nvPr>
            <p:ph type="sldNum" sz="quarter" idx="12"/>
          </p:nvPr>
        </p:nvSpPr>
        <p:spPr/>
        <p:txBody>
          <a:bodyPr/>
          <a:lstStyle>
            <a:lvl1pPr>
              <a:defRPr>
                <a:solidFill>
                  <a:schemeClr val="bg1"/>
                </a:solidFill>
                <a:latin typeface="Trebuchet MS" panose="020B0603020202020204" pitchFamily="34" charset="0"/>
              </a:defRPr>
            </a:lvl1pPr>
          </a:lstStyle>
          <a:p>
            <a:fld id="{713F0376-486D-4EB0-80AF-208EE3C11CDB}" type="slidenum">
              <a:rPr lang="nl-NL" smtClean="0"/>
              <a:pPr/>
              <a:t>‹nr.›</a:t>
            </a:fld>
            <a:endParaRPr lang="nl-NL" dirty="0"/>
          </a:p>
        </p:txBody>
      </p:sp>
      <p:pic>
        <p:nvPicPr>
          <p:cNvPr id="7" name="Picture 6" descr="A close up of a logo&#10;&#10;Description automatically generated">
            <a:extLst>
              <a:ext uri="{FF2B5EF4-FFF2-40B4-BE49-F238E27FC236}">
                <a16:creationId xmlns:a16="http://schemas.microsoft.com/office/drawing/2014/main" id="{BBB61A28-D6C8-4384-9AA4-8265BC40D3B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665" y="6304960"/>
            <a:ext cx="639034" cy="380135"/>
          </a:xfrm>
          <a:prstGeom prst="rect">
            <a:avLst/>
          </a:prstGeom>
        </p:spPr>
      </p:pic>
    </p:spTree>
    <p:extLst>
      <p:ext uri="{BB962C8B-B14F-4D97-AF65-F5344CB8AC3E}">
        <p14:creationId xmlns:p14="http://schemas.microsoft.com/office/powerpoint/2010/main" val="3393852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C9F9205-C4F9-4168-A14D-049F83B164A0}"/>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4" name="Slide Number Placeholder 3">
            <a:extLst>
              <a:ext uri="{FF2B5EF4-FFF2-40B4-BE49-F238E27FC236}">
                <a16:creationId xmlns:a16="http://schemas.microsoft.com/office/drawing/2014/main" id="{51A56E87-B1FB-4C6E-B8FB-7239710DB16B}"/>
              </a:ext>
            </a:extLst>
          </p:cNvPr>
          <p:cNvSpPr>
            <a:spLocks noGrp="1"/>
          </p:cNvSpPr>
          <p:nvPr>
            <p:ph type="sldNum" sz="quarter" idx="12"/>
          </p:nvPr>
        </p:nvSpPr>
        <p:spPr/>
        <p:txBody>
          <a:bodyPr/>
          <a:lstStyle>
            <a:lvl1pPr>
              <a:defRPr>
                <a:solidFill>
                  <a:schemeClr val="bg1"/>
                </a:solidFill>
                <a:latin typeface="Trebuchet MS" panose="020B0603020202020204" pitchFamily="34" charset="0"/>
              </a:defRPr>
            </a:lvl1pPr>
          </a:lstStyle>
          <a:p>
            <a:fld id="{713F0376-486D-4EB0-80AF-208EE3C11CDB}" type="slidenum">
              <a:rPr lang="nl-NL" smtClean="0"/>
              <a:pPr/>
              <a:t>‹nr.›</a:t>
            </a:fld>
            <a:endParaRPr lang="nl-NL" dirty="0"/>
          </a:p>
        </p:txBody>
      </p:sp>
      <p:pic>
        <p:nvPicPr>
          <p:cNvPr id="5" name="Picture 4" descr="A picture containing wheel, drawing&#10;&#10;Description automatically generated">
            <a:extLst>
              <a:ext uri="{FF2B5EF4-FFF2-40B4-BE49-F238E27FC236}">
                <a16:creationId xmlns:a16="http://schemas.microsoft.com/office/drawing/2014/main" id="{B1B62EE8-7C75-4364-AA5E-F52436A1A27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Tree>
    <p:extLst>
      <p:ext uri="{BB962C8B-B14F-4D97-AF65-F5344CB8AC3E}">
        <p14:creationId xmlns:p14="http://schemas.microsoft.com/office/powerpoint/2010/main" val="209913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it colored bg - patient car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colored bg - patient car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bullets</a:t>
            </a:r>
            <a:r>
              <a:rPr lang="nl-NL" dirty="0"/>
              <a:t> here</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 research">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13" name="Groep 12">
            <a:extLst>
              <a:ext uri="{FF2B5EF4-FFF2-40B4-BE49-F238E27FC236}">
                <a16:creationId xmlns:a16="http://schemas.microsoft.com/office/drawing/2014/main" id="{455BB8EC-FD7C-4339-9B77-EF3A7A679195}"/>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41C2ED93-ADB9-4842-B417-6FB7F6480FF3}"/>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77C4B3ED-6D5B-4985-91AE-C722381822A6}"/>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0949537F-98A9-4146-8DF4-81598976B81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slideLayout" Target="../slideLayouts/slideLayout28.xml"/><Relationship Id="rId7"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Example footer | July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1EA69-91C9-4506-8291-C7941D5F8449}"/>
              </a:ext>
            </a:extLst>
          </p:cNvPr>
          <p:cNvSpPr>
            <a:spLocks noGrp="1"/>
          </p:cNvSpPr>
          <p:nvPr>
            <p:ph type="title"/>
          </p:nvPr>
        </p:nvSpPr>
        <p:spPr>
          <a:xfrm>
            <a:off x="838200" y="454948"/>
            <a:ext cx="10515600" cy="1325563"/>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DCC1C4CE-34A3-4650-95A4-0B186CA57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4C48B408-D661-42DA-9F97-8EA5DA302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600">
                <a:solidFill>
                  <a:schemeClr val="tx1">
                    <a:tint val="75000"/>
                  </a:schemeClr>
                </a:solidFill>
              </a:defRPr>
            </a:lvl1pPr>
          </a:lstStyle>
          <a:p>
            <a:fld id="{0E02AB1D-0F4A-4789-A4FF-CFC742958680}" type="datetimeFigureOut">
              <a:rPr lang="nl-NL" smtClean="0"/>
              <a:t>12-9-2022</a:t>
            </a:fld>
            <a:endParaRPr lang="nl-NL"/>
          </a:p>
        </p:txBody>
      </p:sp>
      <p:sp>
        <p:nvSpPr>
          <p:cNvPr id="5" name="Footer Placeholder 4">
            <a:extLst>
              <a:ext uri="{FF2B5EF4-FFF2-40B4-BE49-F238E27FC236}">
                <a16:creationId xmlns:a16="http://schemas.microsoft.com/office/drawing/2014/main" id="{DDC0EA89-3354-4644-AB67-DAF2664A3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76A7CF96-4C5B-46ED-B32B-544D8D9DD479}"/>
              </a:ext>
            </a:extLst>
          </p:cNvPr>
          <p:cNvSpPr>
            <a:spLocks noGrp="1"/>
          </p:cNvSpPr>
          <p:nvPr>
            <p:ph type="sldNum" sz="quarter" idx="4"/>
          </p:nvPr>
        </p:nvSpPr>
        <p:spPr>
          <a:xfrm>
            <a:off x="11896530" y="6356350"/>
            <a:ext cx="222380" cy="365125"/>
          </a:xfrm>
          <a:prstGeom prst="rect">
            <a:avLst/>
          </a:prstGeom>
        </p:spPr>
        <p:txBody>
          <a:bodyPr vert="horz" lIns="91440" tIns="45720" rIns="91440" bIns="45720" rtlCol="0" anchor="ctr"/>
          <a:lstStyle>
            <a:lvl1pPr algn="r">
              <a:defRPr sz="600">
                <a:solidFill>
                  <a:srgbClr val="FFFFFF"/>
                </a:solidFill>
                <a:latin typeface="Trebuchet MS" panose="020B0603020202020204" pitchFamily="34" charset="0"/>
              </a:defRPr>
            </a:lvl1pPr>
          </a:lstStyle>
          <a:p>
            <a:fld id="{713F0376-486D-4EB0-80AF-208EE3C11CDB}" type="slidenum">
              <a:rPr lang="nl-NL" smtClean="0"/>
              <a:pPr/>
              <a:t>‹nr.›</a:t>
            </a:fld>
            <a:endParaRPr lang="nl-NL" dirty="0"/>
          </a:p>
        </p:txBody>
      </p:sp>
      <p:pic>
        <p:nvPicPr>
          <p:cNvPr id="8" name="Picture 7">
            <a:extLst>
              <a:ext uri="{FF2B5EF4-FFF2-40B4-BE49-F238E27FC236}">
                <a16:creationId xmlns:a16="http://schemas.microsoft.com/office/drawing/2014/main" id="{F3013948-E049-4074-8AD6-271C91FA739B}"/>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0" y="-112891"/>
            <a:ext cx="12190476" cy="876191"/>
          </a:xfrm>
          <a:prstGeom prst="rect">
            <a:avLst/>
          </a:prstGeom>
        </p:spPr>
      </p:pic>
    </p:spTree>
    <p:extLst>
      <p:ext uri="{BB962C8B-B14F-4D97-AF65-F5344CB8AC3E}">
        <p14:creationId xmlns:p14="http://schemas.microsoft.com/office/powerpoint/2010/main" val="15744753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algn="l" defTabSz="457200" rtl="0" eaLnBrk="1" latinLnBrk="0" hangingPunct="1">
        <a:lnSpc>
          <a:spcPct val="90000"/>
        </a:lnSpc>
        <a:spcBef>
          <a:spcPct val="0"/>
        </a:spcBef>
        <a:buNone/>
        <a:defRPr sz="2200" kern="1200">
          <a:solidFill>
            <a:schemeClr val="bg1"/>
          </a:solidFill>
          <a:latin typeface="Trebuchet MS" panose="020B0603020202020204" pitchFamily="34" charset="0"/>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bg1"/>
          </a:solidFill>
          <a:latin typeface="Trebuchet MS" panose="020B0603020202020204" pitchFamily="34" charset="0"/>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bg1"/>
          </a:solidFill>
          <a:latin typeface="Trebuchet MS" panose="020B0603020202020204" pitchFamily="34" charset="0"/>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bg1"/>
          </a:solidFill>
          <a:latin typeface="Trebuchet MS" panose="020B0603020202020204" pitchFamily="34" charset="0"/>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bg1"/>
          </a:solidFill>
          <a:latin typeface="Trebuchet MS" panose="020B0603020202020204" pitchFamily="34" charset="0"/>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bg1"/>
          </a:solidFill>
          <a:latin typeface="Trebuchet MS" panose="020B06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nl-NL"/>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video" Target="https://www.youtube.com/embed/K3VrGd_a9Wo?feature=oembed" TargetMode="External"/><Relationship Id="rId7" Type="http://schemas.openxmlformats.org/officeDocument/2006/relationships/image" Target="../media/image31.jpeg"/><Relationship Id="rId2" Type="http://schemas.openxmlformats.org/officeDocument/2006/relationships/video" Target="https://www.youtube.com/embed/gayEtMRopfg?feature=oembed" TargetMode="External"/><Relationship Id="rId1" Type="http://schemas.openxmlformats.org/officeDocument/2006/relationships/video" Target="https://www.youtube.com/embed/Ry7pI7MDRVg?feature=oembed" TargetMode="External"/><Relationship Id="rId6" Type="http://schemas.openxmlformats.org/officeDocument/2006/relationships/image" Target="../media/image30.jpe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EIjVuieI-5s?feature=oembed" TargetMode="Externa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09838" y="996140"/>
            <a:ext cx="7329106" cy="523220"/>
          </a:xfrm>
          <a:prstGeom prst="rect">
            <a:avLst/>
          </a:prstGeom>
          <a:noFill/>
        </p:spPr>
        <p:txBody>
          <a:bodyPr wrap="square" rtlCol="0">
            <a:spAutoFit/>
          </a:bodyPr>
          <a:lstStyle/>
          <a:p>
            <a:pPr algn="ctr"/>
            <a:r>
              <a:rPr lang="nl-NL" sz="2800" dirty="0">
                <a:solidFill>
                  <a:schemeClr val="bg2"/>
                </a:solidFill>
              </a:rPr>
              <a:t>Huisartsenopleiding </a:t>
            </a:r>
            <a:r>
              <a:rPr lang="nl-NL" sz="2800" dirty="0" err="1">
                <a:solidFill>
                  <a:schemeClr val="bg2"/>
                </a:solidFill>
              </a:rPr>
              <a:t>VUmc</a:t>
            </a:r>
            <a:endParaRPr lang="nl-NL" sz="2800" dirty="0">
              <a:solidFill>
                <a:schemeClr val="bg2"/>
              </a:solidFill>
            </a:endParaRPr>
          </a:p>
        </p:txBody>
      </p:sp>
      <p:sp>
        <p:nvSpPr>
          <p:cNvPr id="6" name="Tekstvak 5"/>
          <p:cNvSpPr txBox="1"/>
          <p:nvPr/>
        </p:nvSpPr>
        <p:spPr>
          <a:xfrm>
            <a:off x="667512" y="1764792"/>
            <a:ext cx="10881360" cy="923330"/>
          </a:xfrm>
          <a:prstGeom prst="rect">
            <a:avLst/>
          </a:prstGeom>
          <a:noFill/>
        </p:spPr>
        <p:txBody>
          <a:bodyPr wrap="square" rtlCol="0">
            <a:spAutoFit/>
          </a:bodyPr>
          <a:lstStyle/>
          <a:p>
            <a:r>
              <a:rPr lang="nl-NL" sz="5400" dirty="0">
                <a:solidFill>
                  <a:schemeClr val="bg2"/>
                </a:solidFill>
              </a:rPr>
              <a:t>Feedback: de praktijk</a:t>
            </a:r>
          </a:p>
        </p:txBody>
      </p:sp>
      <p:sp>
        <p:nvSpPr>
          <p:cNvPr id="8" name="Tekstvak 7"/>
          <p:cNvSpPr txBox="1"/>
          <p:nvPr/>
        </p:nvSpPr>
        <p:spPr>
          <a:xfrm>
            <a:off x="667512" y="2688122"/>
            <a:ext cx="6748272" cy="400110"/>
          </a:xfrm>
          <a:prstGeom prst="rect">
            <a:avLst/>
          </a:prstGeom>
          <a:noFill/>
        </p:spPr>
        <p:txBody>
          <a:bodyPr wrap="square" rtlCol="0">
            <a:spAutoFit/>
          </a:bodyPr>
          <a:lstStyle/>
          <a:p>
            <a:r>
              <a:rPr lang="nl-NL" sz="2000" dirty="0">
                <a:solidFill>
                  <a:schemeClr val="bg2"/>
                </a:solidFill>
              </a:rPr>
              <a:t>Simone van den </a:t>
            </a:r>
            <a:r>
              <a:rPr lang="nl-NL" sz="2000" dirty="0" err="1">
                <a:solidFill>
                  <a:schemeClr val="bg2"/>
                </a:solidFill>
              </a:rPr>
              <a:t>Hil</a:t>
            </a:r>
            <a:r>
              <a:rPr lang="nl-NL" sz="2000" dirty="0">
                <a:solidFill>
                  <a:schemeClr val="bg2"/>
                </a:solidFill>
              </a:rPr>
              <a:t> &amp; Max </a:t>
            </a:r>
            <a:r>
              <a:rPr lang="nl-NL" sz="2000" dirty="0" err="1">
                <a:solidFill>
                  <a:schemeClr val="bg2"/>
                </a:solidFill>
              </a:rPr>
              <a:t>Roijé</a:t>
            </a:r>
            <a:r>
              <a:rPr lang="nl-NL" sz="2000" dirty="0">
                <a:solidFill>
                  <a:schemeClr val="bg2"/>
                </a:solidFill>
              </a:rPr>
              <a:t>, leerlijn professionaliteit</a:t>
            </a:r>
          </a:p>
        </p:txBody>
      </p:sp>
      <p:pic>
        <p:nvPicPr>
          <p:cNvPr id="1028" name="Picture 4" descr="Feedback">
            <a:extLst>
              <a:ext uri="{FF2B5EF4-FFF2-40B4-BE49-F238E27FC236}">
                <a16:creationId xmlns:a16="http://schemas.microsoft.com/office/drawing/2014/main" id="{17B48FB0-6C64-4B0F-ABAA-81A5521C5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7426"/>
            <a:ext cx="8027229" cy="3270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eeback">
            <a:extLst>
              <a:ext uri="{FF2B5EF4-FFF2-40B4-BE49-F238E27FC236}">
                <a16:creationId xmlns:a16="http://schemas.microsoft.com/office/drawing/2014/main" id="{56C8C9ED-35AC-49B0-B32A-E64D45290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411" y="3587426"/>
            <a:ext cx="5057589" cy="327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8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5BFD8D2-A877-4104-AB7A-1AD2413AC86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8132619" y="3794966"/>
            <a:ext cx="3640281" cy="2256973"/>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 opdracht 5</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774700" y="2169537"/>
            <a:ext cx="10744200" cy="3751308"/>
          </a:xfrm>
        </p:spPr>
        <p:txBody>
          <a:bodyPr/>
          <a:lstStyle/>
          <a:p>
            <a:pPr>
              <a:spcBef>
                <a:spcPts val="10"/>
              </a:spcBef>
              <a:spcAft>
                <a:spcPts val="10"/>
              </a:spcAft>
            </a:pPr>
            <a:r>
              <a:rPr lang="nl-NL" sz="2000" dirty="0">
                <a:solidFill>
                  <a:srgbClr val="333333"/>
                </a:solidFill>
                <a:ea typeface="Times New Roman" panose="02020603050405020304" pitchFamily="18" charset="0"/>
              </a:rPr>
              <a:t>Feedback geven</a:t>
            </a:r>
          </a:p>
          <a:p>
            <a:pPr>
              <a:spcBef>
                <a:spcPts val="10"/>
              </a:spcBef>
              <a:spcAft>
                <a:spcPts val="10"/>
              </a:spcAft>
            </a:pPr>
            <a:endParaRPr lang="nl-NL" sz="2000" dirty="0">
              <a:solidFill>
                <a:srgbClr val="333333"/>
              </a:solidFill>
              <a:ea typeface="Times New Roman" panose="02020603050405020304" pitchFamily="18" charset="0"/>
            </a:endParaRPr>
          </a:p>
          <a:p>
            <a:pPr>
              <a:spcBef>
                <a:spcPts val="10"/>
              </a:spcBef>
              <a:spcAft>
                <a:spcPts val="10"/>
              </a:spcAft>
            </a:pPr>
            <a:r>
              <a:rPr lang="nl-NL" sz="2000" dirty="0">
                <a:solidFill>
                  <a:srgbClr val="333333"/>
                </a:solidFill>
                <a:ea typeface="Times New Roman" panose="02020603050405020304" pitchFamily="18" charset="0"/>
              </a:rPr>
              <a:t>In tweetallen:</a:t>
            </a:r>
          </a:p>
          <a:p>
            <a:pPr lvl="1">
              <a:spcBef>
                <a:spcPts val="10"/>
              </a:spcBef>
              <a:spcAft>
                <a:spcPts val="10"/>
              </a:spcAft>
            </a:pPr>
            <a:r>
              <a:rPr lang="nl-NL" sz="2000" dirty="0">
                <a:solidFill>
                  <a:srgbClr val="333333"/>
                </a:solidFill>
                <a:ea typeface="Times New Roman" panose="02020603050405020304" pitchFamily="18" charset="0"/>
              </a:rPr>
              <a:t>Neem een situatie uit de praktijk, leg deze kort uit aan de ander.</a:t>
            </a:r>
          </a:p>
          <a:p>
            <a:pPr lvl="1">
              <a:spcBef>
                <a:spcPts val="10"/>
              </a:spcBef>
              <a:spcAft>
                <a:spcPts val="10"/>
              </a:spcAft>
            </a:pPr>
            <a:r>
              <a:rPr lang="nl-NL" sz="2000" dirty="0">
                <a:solidFill>
                  <a:srgbClr val="333333"/>
                </a:solidFill>
                <a:ea typeface="Times New Roman" panose="02020603050405020304" pitchFamily="18" charset="0"/>
              </a:rPr>
              <a:t>De ander neemt de rol van de feedbackontvanger uit het voorbeeld. </a:t>
            </a:r>
          </a:p>
          <a:p>
            <a:pPr lvl="1">
              <a:spcBef>
                <a:spcPts val="10"/>
              </a:spcBef>
              <a:spcAft>
                <a:spcPts val="10"/>
              </a:spcAft>
            </a:pPr>
            <a:endParaRPr lang="nl-NL" sz="2000" dirty="0">
              <a:solidFill>
                <a:srgbClr val="333333"/>
              </a:solidFill>
              <a:ea typeface="Times New Roman" panose="02020603050405020304" pitchFamily="18" charset="0"/>
            </a:endParaRPr>
          </a:p>
          <a:p>
            <a:pPr lvl="1">
              <a:spcBef>
                <a:spcPts val="10"/>
              </a:spcBef>
              <a:spcAft>
                <a:spcPts val="10"/>
              </a:spcAft>
            </a:pPr>
            <a:r>
              <a:rPr lang="nl-NL" sz="2000" dirty="0">
                <a:solidFill>
                  <a:srgbClr val="333333"/>
                </a:solidFill>
                <a:ea typeface="Times New Roman" panose="02020603050405020304" pitchFamily="18" charset="0"/>
              </a:rPr>
              <a:t>Probeer volgens het 5G’s model feedback te geven.</a:t>
            </a:r>
          </a:p>
          <a:p>
            <a:pPr lvl="1">
              <a:spcBef>
                <a:spcPts val="10"/>
              </a:spcBef>
              <a:spcAft>
                <a:spcPts val="10"/>
              </a:spcAft>
            </a:pPr>
            <a:r>
              <a:rPr lang="nl-NL" sz="2000" dirty="0">
                <a:solidFill>
                  <a:srgbClr val="333333"/>
                </a:solidFill>
                <a:ea typeface="Times New Roman" panose="02020603050405020304" pitchFamily="18" charset="0"/>
              </a:rPr>
              <a:t>De ander onthoudt goed hoe deze feedback overkwam.</a:t>
            </a:r>
          </a:p>
          <a:p>
            <a:pPr lvl="1">
              <a:spcBef>
                <a:spcPts val="10"/>
              </a:spcBef>
              <a:spcAft>
                <a:spcPts val="10"/>
              </a:spcAft>
            </a:pPr>
            <a:endParaRPr lang="nl-NL" sz="2000" dirty="0">
              <a:solidFill>
                <a:srgbClr val="333333"/>
              </a:solidFill>
              <a:effectLst/>
              <a:ea typeface="Times New Roman" panose="02020603050405020304" pitchFamily="18" charset="0"/>
            </a:endParaRPr>
          </a:p>
          <a:p>
            <a:pPr lvl="1">
              <a:spcBef>
                <a:spcPts val="10"/>
              </a:spcBef>
              <a:spcAft>
                <a:spcPts val="10"/>
              </a:spcAft>
            </a:pPr>
            <a:r>
              <a:rPr lang="nl-NL" sz="2000" dirty="0">
                <a:solidFill>
                  <a:srgbClr val="333333"/>
                </a:solidFill>
                <a:ea typeface="Times New Roman" panose="02020603050405020304" pitchFamily="18" charset="0"/>
              </a:rPr>
              <a:t>Wat ging er goed, wat kan beter?</a:t>
            </a:r>
            <a:endParaRPr lang="nl-NL" sz="2000" dirty="0">
              <a:solidFill>
                <a:srgbClr val="333333"/>
              </a:solidFill>
              <a:effectLst/>
              <a:ea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404341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 ontvangen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220382"/>
            <a:ext cx="10744200" cy="3751308"/>
          </a:xfrm>
        </p:spPr>
        <p:txBody>
          <a:bodyPr/>
          <a:lstStyle/>
          <a:p>
            <a:pPr>
              <a:spcBef>
                <a:spcPts val="10"/>
              </a:spcBef>
              <a:spcAft>
                <a:spcPts val="10"/>
              </a:spcAft>
            </a:pPr>
            <a:r>
              <a:rPr lang="nl-NL" sz="2000" dirty="0">
                <a:effectLst/>
                <a:ea typeface="Cambria" panose="02040503050406030204" pitchFamily="18" charset="0"/>
                <a:cs typeface="Times New Roman" panose="02020603050405020304" pitchFamily="18" charset="0"/>
              </a:rPr>
              <a:t>Als gevolg op feedback die als aanval ervaren </a:t>
            </a:r>
            <a:r>
              <a:rPr lang="nl-NL" sz="2000" dirty="0">
                <a:ea typeface="Cambria" panose="02040503050406030204" pitchFamily="18" charset="0"/>
                <a:cs typeface="Times New Roman" panose="02020603050405020304" pitchFamily="18" charset="0"/>
              </a:rPr>
              <a:t>wordt, zal het lichaam met een stressreactie reageren:</a:t>
            </a:r>
          </a:p>
          <a:p>
            <a:pPr lvl="1">
              <a:spcBef>
                <a:spcPts val="10"/>
              </a:spcBef>
              <a:spcAft>
                <a:spcPts val="10"/>
              </a:spcAft>
            </a:pPr>
            <a:r>
              <a:rPr lang="nl-NL" sz="2000" dirty="0" err="1">
                <a:effectLst/>
                <a:ea typeface="Cambria" panose="02040503050406030204" pitchFamily="18" charset="0"/>
                <a:cs typeface="Times New Roman" panose="02020603050405020304" pitchFamily="18" charset="0"/>
              </a:rPr>
              <a:t>Fight</a:t>
            </a:r>
            <a:r>
              <a:rPr lang="nl-NL" sz="2000" dirty="0">
                <a:effectLst/>
                <a:ea typeface="Cambria" panose="02040503050406030204" pitchFamily="18" charset="0"/>
                <a:cs typeface="Times New Roman" panose="02020603050405020304" pitchFamily="18" charset="0"/>
              </a:rPr>
              <a:t>, </a:t>
            </a:r>
            <a:r>
              <a:rPr lang="nl-NL" sz="2000" dirty="0">
                <a:ea typeface="Cambria" panose="02040503050406030204" pitchFamily="18" charset="0"/>
                <a:cs typeface="Times New Roman" panose="02020603050405020304" pitchFamily="18" charset="0"/>
              </a:rPr>
              <a:t>flight, </a:t>
            </a:r>
            <a:r>
              <a:rPr lang="nl-NL" sz="2000" dirty="0" err="1">
                <a:ea typeface="Cambria" panose="02040503050406030204" pitchFamily="18" charset="0"/>
                <a:cs typeface="Times New Roman" panose="02020603050405020304" pitchFamily="18" charset="0"/>
              </a:rPr>
              <a:t>freeze</a:t>
            </a:r>
            <a:r>
              <a:rPr lang="nl-NL" sz="2000" dirty="0">
                <a:ea typeface="Cambria" panose="02040503050406030204" pitchFamily="18" charset="0"/>
                <a:cs typeface="Times New Roman" panose="02020603050405020304" pitchFamily="18" charset="0"/>
              </a:rPr>
              <a:t>, </a:t>
            </a:r>
            <a:r>
              <a:rPr lang="nl-NL" sz="2000" dirty="0" err="1">
                <a:ea typeface="Cambria" panose="02040503050406030204" pitchFamily="18" charset="0"/>
                <a:cs typeface="Times New Roman" panose="02020603050405020304" pitchFamily="18" charset="0"/>
              </a:rPr>
              <a:t>tend</a:t>
            </a:r>
            <a:r>
              <a:rPr lang="nl-NL" sz="2000" dirty="0">
                <a:ea typeface="Cambria" panose="02040503050406030204" pitchFamily="18" charset="0"/>
                <a:cs typeface="Times New Roman" panose="02020603050405020304" pitchFamily="18" charset="0"/>
              </a:rPr>
              <a:t> </a:t>
            </a:r>
            <a:r>
              <a:rPr lang="nl-NL" sz="2000" dirty="0" err="1">
                <a:ea typeface="Cambria" panose="02040503050406030204" pitchFamily="18" charset="0"/>
                <a:cs typeface="Times New Roman" panose="02020603050405020304" pitchFamily="18" charset="0"/>
              </a:rPr>
              <a:t>and</a:t>
            </a:r>
            <a:r>
              <a:rPr lang="nl-NL" sz="2000" dirty="0">
                <a:ea typeface="Cambria" panose="02040503050406030204" pitchFamily="18" charset="0"/>
                <a:cs typeface="Times New Roman" panose="02020603050405020304" pitchFamily="18" charset="0"/>
              </a:rPr>
              <a:t> </a:t>
            </a:r>
            <a:r>
              <a:rPr lang="nl-NL" sz="2000" dirty="0" err="1">
                <a:ea typeface="Cambria" panose="02040503050406030204" pitchFamily="18" charset="0"/>
                <a:cs typeface="Times New Roman" panose="02020603050405020304" pitchFamily="18" charset="0"/>
              </a:rPr>
              <a:t>befriend</a:t>
            </a:r>
            <a:endParaRPr lang="nl-NL" sz="2000" dirty="0">
              <a:ea typeface="Cambria" panose="02040503050406030204" pitchFamily="18" charset="0"/>
              <a:cs typeface="Times New Roman" panose="02020603050405020304" pitchFamily="18" charset="0"/>
            </a:endParaRPr>
          </a:p>
          <a:p>
            <a:pPr lvl="1">
              <a:spcBef>
                <a:spcPts val="10"/>
              </a:spcBef>
              <a:spcAft>
                <a:spcPts val="10"/>
              </a:spcAft>
            </a:pPr>
            <a:endParaRPr lang="nl-NL" sz="2000" dirty="0">
              <a:ea typeface="Cambria" panose="02040503050406030204" pitchFamily="18" charset="0"/>
              <a:cs typeface="Times New Roman" panose="02020603050405020304" pitchFamily="18" charset="0"/>
            </a:endParaRPr>
          </a:p>
          <a:p>
            <a:pPr>
              <a:spcBef>
                <a:spcPts val="10"/>
              </a:spcBef>
              <a:spcAft>
                <a:spcPts val="10"/>
              </a:spcAft>
            </a:pPr>
            <a:r>
              <a:rPr lang="nl-NL" sz="2000" dirty="0">
                <a:ea typeface="Cambria" panose="02040503050406030204" pitchFamily="18" charset="0"/>
                <a:cs typeface="Times New Roman" panose="02020603050405020304" pitchFamily="18" charset="0"/>
              </a:rPr>
              <a:t>Herkent iemand dit bij zichzelf?</a:t>
            </a:r>
          </a:p>
          <a:p>
            <a:pPr>
              <a:spcBef>
                <a:spcPts val="10"/>
              </a:spcBef>
              <a:spcAft>
                <a:spcPts val="10"/>
              </a:spcAft>
            </a:pPr>
            <a:endParaRPr lang="nl-NL" sz="2000" dirty="0">
              <a:ea typeface="Cambria" panose="02040503050406030204" pitchFamily="18" charset="0"/>
              <a:cs typeface="Times New Roman" panose="02020603050405020304" pitchFamily="18" charset="0"/>
            </a:endParaRPr>
          </a:p>
          <a:p>
            <a:r>
              <a:rPr lang="nl-NL" sz="2000" dirty="0"/>
              <a:t>Uitweg bij stressreactie:</a:t>
            </a:r>
          </a:p>
          <a:p>
            <a:pPr lvl="1"/>
            <a:r>
              <a:rPr lang="nl-NL" sz="2000" dirty="0"/>
              <a:t>Somatisch: vertraag je ademhaling door rustig uit te ademen.</a:t>
            </a:r>
          </a:p>
          <a:p>
            <a:pPr lvl="1"/>
            <a:r>
              <a:rPr lang="nl-NL" sz="2000" dirty="0"/>
              <a:t>Cognitief: vraag door en exploreer de feedback</a:t>
            </a:r>
          </a:p>
          <a:p>
            <a:pPr lvl="1"/>
            <a:r>
              <a:rPr lang="nl-NL" sz="2000" dirty="0"/>
              <a:t>Stop: ook de feedbackontvanger kan het moment veranderen, dus als je merkt dat je vanuit stress reageert: maak een afspraak voor een ander moment.</a:t>
            </a:r>
          </a:p>
          <a:p>
            <a:pPr>
              <a:spcBef>
                <a:spcPts val="10"/>
              </a:spcBef>
              <a:spcAft>
                <a:spcPts val="10"/>
              </a:spcAft>
            </a:pPr>
            <a:endParaRPr lang="nl-NL" sz="2000" dirty="0">
              <a:ea typeface="Cambria" panose="02040503050406030204" pitchFamily="18"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1308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 opdracht 6</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774700" y="2169537"/>
            <a:ext cx="10744200" cy="3751308"/>
          </a:xfrm>
        </p:spPr>
        <p:txBody>
          <a:bodyPr/>
          <a:lstStyle/>
          <a:p>
            <a:pPr>
              <a:spcBef>
                <a:spcPts val="10"/>
              </a:spcBef>
              <a:spcAft>
                <a:spcPts val="10"/>
              </a:spcAft>
            </a:pPr>
            <a:r>
              <a:rPr lang="nl-NL" sz="2000" dirty="0">
                <a:solidFill>
                  <a:srgbClr val="333333"/>
                </a:solidFill>
                <a:ea typeface="Times New Roman" panose="02020603050405020304" pitchFamily="18" charset="0"/>
              </a:rPr>
              <a:t>Feedback ontvangen</a:t>
            </a:r>
          </a:p>
          <a:p>
            <a:pPr>
              <a:spcBef>
                <a:spcPts val="10"/>
              </a:spcBef>
              <a:spcAft>
                <a:spcPts val="10"/>
              </a:spcAft>
            </a:pPr>
            <a:endParaRPr lang="nl-NL" sz="2000" dirty="0">
              <a:solidFill>
                <a:srgbClr val="333333"/>
              </a:solidFill>
              <a:ea typeface="Times New Roman" panose="02020603050405020304" pitchFamily="18" charset="0"/>
            </a:endParaRPr>
          </a:p>
          <a:p>
            <a:pPr>
              <a:spcBef>
                <a:spcPts val="10"/>
              </a:spcBef>
              <a:spcAft>
                <a:spcPts val="10"/>
              </a:spcAft>
            </a:pPr>
            <a:r>
              <a:rPr lang="nl-NL" sz="2000" dirty="0">
                <a:solidFill>
                  <a:srgbClr val="333333"/>
                </a:solidFill>
                <a:ea typeface="Times New Roman" panose="02020603050405020304" pitchFamily="18" charset="0"/>
              </a:rPr>
              <a:t>In tweetallen:</a:t>
            </a:r>
          </a:p>
          <a:p>
            <a:pPr lvl="1">
              <a:spcBef>
                <a:spcPts val="10"/>
              </a:spcBef>
              <a:spcAft>
                <a:spcPts val="10"/>
              </a:spcAft>
            </a:pPr>
            <a:r>
              <a:rPr lang="nl-NL" sz="2000" dirty="0">
                <a:solidFill>
                  <a:srgbClr val="333333"/>
                </a:solidFill>
                <a:ea typeface="Times New Roman" panose="02020603050405020304" pitchFamily="18" charset="0"/>
              </a:rPr>
              <a:t>Bedenk een (kleine) situatie vanuit de terugkomdagen waar jij de ander feedback op zou willen geven en geef volgens het 5G’s model feedback.</a:t>
            </a:r>
          </a:p>
          <a:p>
            <a:pPr lvl="1">
              <a:spcBef>
                <a:spcPts val="10"/>
              </a:spcBef>
              <a:spcAft>
                <a:spcPts val="10"/>
              </a:spcAft>
            </a:pPr>
            <a:endParaRPr lang="nl-NL" sz="2000" dirty="0">
              <a:solidFill>
                <a:srgbClr val="333333"/>
              </a:solidFill>
              <a:ea typeface="Times New Roman" panose="02020603050405020304" pitchFamily="18" charset="0"/>
            </a:endParaRPr>
          </a:p>
          <a:p>
            <a:pPr lvl="1">
              <a:spcBef>
                <a:spcPts val="10"/>
              </a:spcBef>
              <a:spcAft>
                <a:spcPts val="10"/>
              </a:spcAft>
            </a:pPr>
            <a:r>
              <a:rPr lang="nl-NL" sz="2000" dirty="0">
                <a:solidFill>
                  <a:srgbClr val="333333"/>
                </a:solidFill>
                <a:ea typeface="Times New Roman" panose="02020603050405020304" pitchFamily="18" charset="0"/>
              </a:rPr>
              <a:t>De ander ontvangt deze feedback.</a:t>
            </a:r>
          </a:p>
          <a:p>
            <a:pPr lvl="1">
              <a:spcBef>
                <a:spcPts val="10"/>
              </a:spcBef>
              <a:spcAft>
                <a:spcPts val="10"/>
              </a:spcAft>
            </a:pPr>
            <a:endParaRPr lang="nl-NL" sz="2000" dirty="0">
              <a:solidFill>
                <a:srgbClr val="333333"/>
              </a:solidFill>
              <a:ea typeface="Times New Roman" panose="02020603050405020304" pitchFamily="18" charset="0"/>
            </a:endParaRPr>
          </a:p>
          <a:p>
            <a:pPr lvl="1">
              <a:spcBef>
                <a:spcPts val="10"/>
              </a:spcBef>
              <a:spcAft>
                <a:spcPts val="10"/>
              </a:spcAft>
            </a:pPr>
            <a:r>
              <a:rPr lang="nl-NL" sz="2000" dirty="0">
                <a:solidFill>
                  <a:srgbClr val="333333"/>
                </a:solidFill>
                <a:ea typeface="Times New Roman" panose="02020603050405020304" pitchFamily="18" charset="0"/>
              </a:rPr>
              <a:t>Hou goed in de gaten hoe je reageert.</a:t>
            </a:r>
          </a:p>
          <a:p>
            <a:pPr lvl="1">
              <a:spcBef>
                <a:spcPts val="10"/>
              </a:spcBef>
              <a:spcAft>
                <a:spcPts val="10"/>
              </a:spcAft>
            </a:pPr>
            <a:endParaRPr lang="nl-NL" sz="2000" dirty="0">
              <a:solidFill>
                <a:srgbClr val="333333"/>
              </a:solidFill>
              <a:effectLst/>
              <a:ea typeface="Times New Roman" panose="02020603050405020304" pitchFamily="18" charset="0"/>
            </a:endParaRPr>
          </a:p>
          <a:p>
            <a:pPr lvl="1">
              <a:spcBef>
                <a:spcPts val="10"/>
              </a:spcBef>
              <a:spcAft>
                <a:spcPts val="10"/>
              </a:spcAft>
            </a:pPr>
            <a:r>
              <a:rPr lang="nl-NL" sz="2000" dirty="0">
                <a:solidFill>
                  <a:srgbClr val="333333"/>
                </a:solidFill>
                <a:ea typeface="Times New Roman" panose="02020603050405020304" pitchFamily="18" charset="0"/>
              </a:rPr>
              <a:t>Wat ging er goed, wat kan beter?</a:t>
            </a:r>
            <a:endParaRPr lang="nl-NL" sz="2000" dirty="0">
              <a:solidFill>
                <a:srgbClr val="333333"/>
              </a:solidFill>
              <a:effectLst/>
              <a:ea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pic>
        <p:nvPicPr>
          <p:cNvPr id="7" name="Afbeelding 6">
            <a:extLst>
              <a:ext uri="{FF2B5EF4-FFF2-40B4-BE49-F238E27FC236}">
                <a16:creationId xmlns:a16="http://schemas.microsoft.com/office/drawing/2014/main" id="{656F6EE1-A1AB-42E1-B5D7-242F3E2F4B11}"/>
              </a:ext>
            </a:extLst>
          </p:cNvPr>
          <p:cNvPicPr>
            <a:picLocks noChangeAspect="1"/>
          </p:cNvPicPr>
          <p:nvPr/>
        </p:nvPicPr>
        <p:blipFill>
          <a:blip r:embed="rId3"/>
          <a:stretch>
            <a:fillRect/>
          </a:stretch>
        </p:blipFill>
        <p:spPr>
          <a:xfrm>
            <a:off x="7129181" y="4317678"/>
            <a:ext cx="4309963" cy="1603167"/>
          </a:xfrm>
          <a:prstGeom prst="rect">
            <a:avLst/>
          </a:prstGeom>
        </p:spPr>
      </p:pic>
    </p:spTree>
    <p:extLst>
      <p:ext uri="{BB962C8B-B14F-4D97-AF65-F5344CB8AC3E}">
        <p14:creationId xmlns:p14="http://schemas.microsoft.com/office/powerpoint/2010/main" val="22742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Take home </a:t>
            </a:r>
            <a:r>
              <a:rPr lang="nl-NL" dirty="0" err="1"/>
              <a:t>message</a:t>
            </a:r>
            <a:endParaRPr lang="nl-NL"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sz="2000" dirty="0">
                <a:solidFill>
                  <a:srgbClr val="333333"/>
                </a:solidFill>
                <a:effectLst/>
                <a:ea typeface="Times New Roman" panose="02020603050405020304" pitchFamily="18" charset="0"/>
              </a:rPr>
              <a:t>Feedback geven blijft voor iedereen lastig, hoe goed je de feedbackregels ook kent.</a:t>
            </a:r>
          </a:p>
          <a:p>
            <a:endParaRPr lang="nl-NL" sz="2000" dirty="0">
              <a:solidFill>
                <a:srgbClr val="333333"/>
              </a:solidFill>
            </a:endParaRPr>
          </a:p>
          <a:p>
            <a:r>
              <a:rPr lang="nl-NL" sz="2000" dirty="0">
                <a:solidFill>
                  <a:srgbClr val="333333"/>
                </a:solidFill>
              </a:rPr>
              <a:t>Door de feedbackregels vaak en goed toe te passen kan je jezelf hier wel in trainen.</a:t>
            </a:r>
          </a:p>
          <a:p>
            <a:endParaRPr lang="nl-NL" sz="2400" dirty="0">
              <a:solidFill>
                <a:srgbClr val="333333"/>
              </a:solidFill>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39298"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72300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Bronvermelding</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sz="1600" dirty="0">
                <a:solidFill>
                  <a:srgbClr val="333333"/>
                </a:solidFill>
                <a:effectLst/>
                <a:ea typeface="Times New Roman" panose="02020603050405020304" pitchFamily="18" charset="0"/>
                <a:cs typeface="Times New Roman" panose="02020603050405020304" pitchFamily="18" charset="0"/>
              </a:rPr>
              <a:t>P.W. Dielissen e.a. ; Handboek effectieve communicatie in de huisartsenpraktijk.</a:t>
            </a:r>
            <a:endParaRPr lang="nl-NL" sz="1600" dirty="0">
              <a:effectLst/>
              <a:ea typeface="Calibri" panose="020F0502020204030204" pitchFamily="34" charset="0"/>
              <a:cs typeface="Times New Roman" panose="02020603050405020304" pitchFamily="18" charset="0"/>
            </a:endParaRPr>
          </a:p>
          <a:p>
            <a:r>
              <a:rPr lang="nl-NL" sz="1600" dirty="0">
                <a:effectLst/>
                <a:ea typeface="Calibri" panose="020F0502020204030204" pitchFamily="34" charset="0"/>
                <a:cs typeface="Times New Roman" panose="02020603050405020304" pitchFamily="18" charset="0"/>
              </a:rPr>
              <a:t>@joannesarginson</a:t>
            </a:r>
          </a:p>
          <a:p>
            <a:r>
              <a:rPr lang="nl-NL" sz="1600" dirty="0" err="1">
                <a:effectLst/>
                <a:ea typeface="Calibri" panose="020F0502020204030204" pitchFamily="34" charset="0"/>
                <a:cs typeface="Times New Roman" panose="02020603050405020304" pitchFamily="18" charset="0"/>
              </a:rPr>
              <a:t>Joharivenster</a:t>
            </a:r>
            <a:r>
              <a:rPr lang="nl-NL" sz="1600" dirty="0">
                <a:effectLst/>
                <a:ea typeface="Calibri" panose="020F0502020204030204" pitchFamily="34" charset="0"/>
                <a:cs typeface="Times New Roman" panose="02020603050405020304" pitchFamily="18" charset="0"/>
              </a:rPr>
              <a:t> van Joseph </a:t>
            </a:r>
            <a:r>
              <a:rPr lang="nl-NL" sz="1600" dirty="0" err="1">
                <a:effectLst/>
                <a:ea typeface="Calibri" panose="020F0502020204030204" pitchFamily="34" charset="0"/>
                <a:cs typeface="Times New Roman" panose="02020603050405020304" pitchFamily="18" charset="0"/>
              </a:rPr>
              <a:t>Luft</a:t>
            </a:r>
            <a:r>
              <a:rPr lang="nl-NL" sz="1600" dirty="0">
                <a:effectLst/>
                <a:ea typeface="Calibri" panose="020F0502020204030204" pitchFamily="34" charset="0"/>
                <a:cs typeface="Times New Roman" panose="02020603050405020304" pitchFamily="18" charset="0"/>
              </a:rPr>
              <a:t> en Harry </a:t>
            </a:r>
            <a:r>
              <a:rPr lang="nl-NL" sz="1600" dirty="0" err="1">
                <a:effectLst/>
                <a:ea typeface="Calibri" panose="020F0502020204030204" pitchFamily="34" charset="0"/>
                <a:cs typeface="Times New Roman" panose="02020603050405020304" pitchFamily="18" charset="0"/>
              </a:rPr>
              <a:t>Ingham</a:t>
            </a:r>
            <a:endParaRPr lang="nl-NL" sz="1600" dirty="0">
              <a:effectLst/>
              <a:ea typeface="Calibri" panose="020F0502020204030204" pitchFamily="34" charset="0"/>
              <a:cs typeface="Times New Roman" panose="02020603050405020304" pitchFamily="18" charset="0"/>
            </a:endParaRPr>
          </a:p>
          <a:p>
            <a:r>
              <a:rPr lang="nl-NL" sz="1600" dirty="0">
                <a:effectLst/>
                <a:ea typeface="Calibri" panose="020F0502020204030204" pitchFamily="34" charset="0"/>
                <a:cs typeface="Times New Roman" panose="02020603050405020304" pitchFamily="18" charset="0"/>
              </a:rPr>
              <a:t>“It’s </a:t>
            </a:r>
            <a:r>
              <a:rPr lang="nl-NL" sz="1600" dirty="0" err="1">
                <a:effectLst/>
                <a:ea typeface="Calibri" panose="020F0502020204030204" pitchFamily="34" charset="0"/>
                <a:cs typeface="Times New Roman" panose="02020603050405020304" pitchFamily="18" charset="0"/>
              </a:rPr>
              <a:t>yours</a:t>
            </a:r>
            <a:r>
              <a:rPr lang="nl-NL" sz="1600" dirty="0">
                <a:effectLst/>
                <a:ea typeface="Calibri" panose="020F0502020204030204" pitchFamily="34" charset="0"/>
                <a:cs typeface="Times New Roman" panose="02020603050405020304" pitchFamily="18" charset="0"/>
              </a:rPr>
              <a:t> </a:t>
            </a:r>
            <a:r>
              <a:rPr lang="nl-NL" sz="1600" dirty="0" err="1">
                <a:effectLst/>
                <a:ea typeface="Calibri" panose="020F0502020204030204" pitchFamily="34" charset="0"/>
                <a:cs typeface="Times New Roman" panose="02020603050405020304" pitchFamily="18" charset="0"/>
              </a:rPr>
              <a:t>to</a:t>
            </a:r>
            <a:r>
              <a:rPr lang="nl-NL" sz="1600" dirty="0">
                <a:effectLst/>
                <a:ea typeface="Calibri" panose="020F0502020204030204" pitchFamily="34" charset="0"/>
                <a:cs typeface="Times New Roman" panose="02020603050405020304" pitchFamily="18" charset="0"/>
              </a:rPr>
              <a:t> take”: </a:t>
            </a:r>
            <a:r>
              <a:rPr lang="nl-NL" sz="1600" dirty="0" err="1">
                <a:effectLst/>
                <a:ea typeface="Calibri" panose="020F0502020204030204" pitchFamily="34" charset="0"/>
                <a:cs typeface="Times New Roman" panose="02020603050405020304" pitchFamily="18" charset="0"/>
              </a:rPr>
              <a:t>generating</a:t>
            </a:r>
            <a:r>
              <a:rPr lang="nl-NL" sz="1600" dirty="0">
                <a:effectLst/>
                <a:ea typeface="Calibri" panose="020F0502020204030204" pitchFamily="34" charset="0"/>
                <a:cs typeface="Times New Roman" panose="02020603050405020304" pitchFamily="18" charset="0"/>
              </a:rPr>
              <a:t> </a:t>
            </a:r>
            <a:r>
              <a:rPr lang="nl-NL" sz="1600" dirty="0" err="1">
                <a:effectLst/>
                <a:ea typeface="Calibri" panose="020F0502020204030204" pitchFamily="34" charset="0"/>
                <a:cs typeface="Times New Roman" panose="02020603050405020304" pitchFamily="18" charset="0"/>
              </a:rPr>
              <a:t>learner</a:t>
            </a:r>
            <a:r>
              <a:rPr lang="nl-NL" sz="1600" dirty="0">
                <a:effectLst/>
                <a:ea typeface="Calibri" panose="020F0502020204030204" pitchFamily="34" charset="0"/>
                <a:cs typeface="Times New Roman" panose="02020603050405020304" pitchFamily="18" charset="0"/>
              </a:rPr>
              <a:t> feedback </a:t>
            </a:r>
            <a:r>
              <a:rPr lang="nl-NL" sz="1600" dirty="0" err="1">
                <a:effectLst/>
                <a:ea typeface="Calibri" panose="020F0502020204030204" pitchFamily="34" charset="0"/>
                <a:cs typeface="Times New Roman" panose="02020603050405020304" pitchFamily="18" charset="0"/>
              </a:rPr>
              <a:t>literacy</a:t>
            </a:r>
            <a:r>
              <a:rPr lang="nl-NL" sz="1600" dirty="0">
                <a:effectLst/>
                <a:ea typeface="Calibri" panose="020F0502020204030204" pitchFamily="34" charset="0"/>
                <a:cs typeface="Times New Roman" panose="02020603050405020304" pitchFamily="18" charset="0"/>
              </a:rPr>
              <a:t> in </a:t>
            </a:r>
            <a:r>
              <a:rPr lang="nl-NL" sz="1600" dirty="0" err="1">
                <a:effectLst/>
                <a:ea typeface="Calibri" panose="020F0502020204030204" pitchFamily="34" charset="0"/>
                <a:cs typeface="Times New Roman" panose="02020603050405020304" pitchFamily="18" charset="0"/>
              </a:rPr>
              <a:t>the</a:t>
            </a:r>
            <a:r>
              <a:rPr lang="nl-NL" sz="1600" dirty="0">
                <a:effectLst/>
                <a:ea typeface="Calibri" panose="020F0502020204030204" pitchFamily="34" charset="0"/>
                <a:cs typeface="Times New Roman" panose="02020603050405020304" pitchFamily="18" charset="0"/>
              </a:rPr>
              <a:t> </a:t>
            </a:r>
            <a:r>
              <a:rPr lang="nl-NL" sz="1600" dirty="0" err="1">
                <a:effectLst/>
                <a:ea typeface="Calibri" panose="020F0502020204030204" pitchFamily="34" charset="0"/>
                <a:cs typeface="Times New Roman" panose="02020603050405020304" pitchFamily="18" charset="0"/>
              </a:rPr>
              <a:t>workplace</a:t>
            </a:r>
            <a:r>
              <a:rPr lang="nl-NL" sz="1600" dirty="0">
                <a:effectLst/>
                <a:ea typeface="Calibri" panose="020F0502020204030204" pitchFamily="34" charset="0"/>
                <a:cs typeface="Times New Roman" panose="02020603050405020304" pitchFamily="18" charset="0"/>
              </a:rPr>
              <a:t>; C. </a:t>
            </a:r>
            <a:r>
              <a:rPr lang="nl-NL" sz="1600" dirty="0" err="1">
                <a:effectLst/>
                <a:ea typeface="Calibri" panose="020F0502020204030204" pitchFamily="34" charset="0"/>
                <a:cs typeface="Times New Roman" panose="02020603050405020304" pitchFamily="18" charset="0"/>
              </a:rPr>
              <a:t>Noble</a:t>
            </a:r>
            <a:r>
              <a:rPr lang="nl-NL" sz="1600" dirty="0">
                <a:effectLst/>
                <a:ea typeface="Calibri" panose="020F0502020204030204" pitchFamily="34" charset="0"/>
                <a:cs typeface="Times New Roman" panose="02020603050405020304" pitchFamily="18" charset="0"/>
              </a:rPr>
              <a:t> et al, Advances in Health Sciences </a:t>
            </a:r>
            <a:r>
              <a:rPr lang="nl-NL" sz="1600" dirty="0" err="1">
                <a:effectLst/>
                <a:ea typeface="Calibri" panose="020F0502020204030204" pitchFamily="34" charset="0"/>
                <a:cs typeface="Times New Roman" panose="02020603050405020304" pitchFamily="18" charset="0"/>
              </a:rPr>
              <a:t>Education</a:t>
            </a:r>
            <a:r>
              <a:rPr lang="nl-NL" sz="1600" dirty="0">
                <a:effectLst/>
                <a:ea typeface="Calibri" panose="020F0502020204030204" pitchFamily="34" charset="0"/>
                <a:cs typeface="Times New Roman" panose="02020603050405020304" pitchFamily="18" charset="0"/>
              </a:rPr>
              <a:t> (2020) 25:55–74</a:t>
            </a:r>
          </a:p>
          <a:p>
            <a:r>
              <a:rPr lang="nl-NL" sz="1600" dirty="0">
                <a:effectLst/>
                <a:ea typeface="Calibri" panose="020F0502020204030204" pitchFamily="34" charset="0"/>
                <a:cs typeface="Times New Roman" panose="02020603050405020304" pitchFamily="18" charset="0"/>
              </a:rPr>
              <a:t>“Geef nooit kritiek, ook geen opbouwende” Lester Hoekstra, januari 2010</a:t>
            </a:r>
          </a:p>
          <a:p>
            <a:r>
              <a:rPr lang="nl-NL" sz="1600" dirty="0">
                <a:effectLst/>
                <a:ea typeface="Calibri" panose="020F0502020204030204" pitchFamily="34" charset="0"/>
                <a:cs typeface="Times New Roman" panose="02020603050405020304" pitchFamily="18" charset="0"/>
              </a:rPr>
              <a:t>M </a:t>
            </a:r>
            <a:r>
              <a:rPr lang="nl-NL" sz="1600" dirty="0" err="1">
                <a:effectLst/>
                <a:ea typeface="Calibri" panose="020F0502020204030204" pitchFamily="34" charset="0"/>
                <a:cs typeface="Times New Roman" panose="02020603050405020304" pitchFamily="18" charset="0"/>
              </a:rPr>
              <a:t>Bohré</a:t>
            </a:r>
            <a:r>
              <a:rPr lang="nl-NL" sz="1600" dirty="0">
                <a:effectLst/>
                <a:ea typeface="Calibri" panose="020F0502020204030204" pitchFamily="34" charset="0"/>
                <a:cs typeface="Times New Roman" panose="02020603050405020304" pitchFamily="18" charset="0"/>
              </a:rPr>
              <a:t>-den Harder, De Menselijke Organisatie, Bureau </a:t>
            </a:r>
            <a:r>
              <a:rPr lang="nl-NL" sz="1600" dirty="0" err="1">
                <a:effectLst/>
                <a:ea typeface="Calibri" panose="020F0502020204030204" pitchFamily="34" charset="0"/>
                <a:cs typeface="Times New Roman" panose="02020603050405020304" pitchFamily="18" charset="0"/>
              </a:rPr>
              <a:t>Bohré</a:t>
            </a:r>
            <a:r>
              <a:rPr lang="nl-NL" sz="1600" dirty="0">
                <a:effectLst/>
                <a:ea typeface="Calibri" panose="020F0502020204030204" pitchFamily="34" charset="0"/>
                <a:cs typeface="Times New Roman" panose="02020603050405020304" pitchFamily="18" charset="0"/>
              </a:rPr>
              <a:t>, Rijswijk 2014; ISBN 9789082230703</a:t>
            </a:r>
          </a:p>
          <a:p>
            <a:r>
              <a:rPr lang="nl-NL" sz="1600" dirty="0">
                <a:effectLst/>
                <a:ea typeface="Calibri" panose="020F0502020204030204" pitchFamily="34" charset="0"/>
                <a:cs typeface="Times New Roman" panose="02020603050405020304" pitchFamily="18" charset="0"/>
              </a:rPr>
              <a:t>van Tol e.a., Handboek medische professionaliteit, BSL, 2014, ISBN 9789036803724</a:t>
            </a:r>
          </a:p>
          <a:p>
            <a:r>
              <a:rPr lang="nl-NL" sz="1600" dirty="0"/>
              <a:t>Martine Timmermans, Handboek van basisarts naar medisch specialist</a:t>
            </a:r>
            <a:endParaRPr lang="nl-NL" sz="1600" dirty="0">
              <a:effectLst/>
              <a:ea typeface="Calibri" panose="020F0502020204030204" pitchFamily="34" charset="0"/>
              <a:cs typeface="Times New Roman" panose="02020603050405020304" pitchFamily="18" charset="0"/>
            </a:endParaRPr>
          </a:p>
          <a:p>
            <a:r>
              <a:rPr lang="nl-NL" sz="1600" dirty="0">
                <a:ea typeface="Calibri" panose="020F0502020204030204" pitchFamily="34" charset="0"/>
                <a:cs typeface="Times New Roman" panose="02020603050405020304" pitchFamily="18" charset="0"/>
              </a:rPr>
              <a:t>Schulz </a:t>
            </a:r>
            <a:r>
              <a:rPr lang="nl-NL" sz="1600" dirty="0" err="1">
                <a:ea typeface="Calibri" panose="020F0502020204030204" pitchFamily="34" charset="0"/>
                <a:cs typeface="Times New Roman" panose="02020603050405020304" pitchFamily="18" charset="0"/>
              </a:rPr>
              <a:t>von</a:t>
            </a:r>
            <a:r>
              <a:rPr lang="nl-NL" sz="1600" dirty="0">
                <a:ea typeface="Calibri" panose="020F0502020204030204" pitchFamily="34" charset="0"/>
                <a:cs typeface="Times New Roman" panose="02020603050405020304" pitchFamily="18" charset="0"/>
              </a:rPr>
              <a:t> </a:t>
            </a:r>
            <a:r>
              <a:rPr lang="nl-NL" sz="1600" dirty="0" err="1">
                <a:ea typeface="Calibri" panose="020F0502020204030204" pitchFamily="34" charset="0"/>
                <a:cs typeface="Times New Roman" panose="02020603050405020304" pitchFamily="18" charset="0"/>
              </a:rPr>
              <a:t>Thun</a:t>
            </a:r>
            <a:r>
              <a:rPr lang="nl-NL" sz="1600" dirty="0">
                <a:ea typeface="Calibri" panose="020F0502020204030204" pitchFamily="34" charset="0"/>
                <a:cs typeface="Times New Roman" panose="02020603050405020304" pitchFamily="18" charset="0"/>
              </a:rPr>
              <a:t>, Hoe bedoelt u?, Wolters-Noordhoff, 1982, ISBN 9001795404</a:t>
            </a:r>
          </a:p>
          <a:p>
            <a:r>
              <a:rPr lang="nl-NL" sz="1600" dirty="0">
                <a:ea typeface="Calibri" panose="020F0502020204030204" pitchFamily="34" charset="0"/>
                <a:cs typeface="Times New Roman" panose="02020603050405020304" pitchFamily="18" charset="0"/>
              </a:rPr>
              <a:t>www.whattheduck.net </a:t>
            </a:r>
          </a:p>
          <a:p>
            <a:r>
              <a:rPr lang="nl-NL" sz="1600" dirty="0">
                <a:ea typeface="Calibri" panose="020F0502020204030204" pitchFamily="34" charset="0"/>
                <a:cs typeface="Times New Roman" panose="02020603050405020304" pitchFamily="18" charset="0"/>
              </a:rPr>
              <a:t>Filmpjes Feedback HOVUMC m.m.v. Max </a:t>
            </a:r>
            <a:r>
              <a:rPr lang="nl-NL" sz="1600" dirty="0" err="1">
                <a:ea typeface="Calibri" panose="020F0502020204030204" pitchFamily="34" charset="0"/>
                <a:cs typeface="Times New Roman" panose="02020603050405020304" pitchFamily="18" charset="0"/>
              </a:rPr>
              <a:t>Roijé</a:t>
            </a:r>
            <a:r>
              <a:rPr lang="nl-NL" sz="1600" dirty="0">
                <a:ea typeface="Calibri" panose="020F0502020204030204" pitchFamily="34" charset="0"/>
                <a:cs typeface="Times New Roman" panose="02020603050405020304" pitchFamily="18" charset="0"/>
              </a:rPr>
              <a:t>, Dick Walstock, Lieneke Le Roux, Jasper Stokman</a:t>
            </a:r>
            <a:endParaRPr lang="nl-NL" sz="1600" dirty="0">
              <a:effectLst/>
              <a:ea typeface="Calibri" panose="020F0502020204030204" pitchFamily="34" charset="0"/>
              <a:cs typeface="Times New Roman" panose="02020603050405020304" pitchFamily="18" charset="0"/>
            </a:endParaRPr>
          </a:p>
          <a:p>
            <a:pPr marL="0" indent="0">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76620"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14987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ffectLst/>
                <a:ea typeface="MS Mincho" panose="02020609040205080304" pitchFamily="49" charset="-128"/>
                <a:cs typeface="Times New Roman" panose="02020603050405020304" pitchFamily="18" charset="0"/>
              </a:rPr>
              <a:t>“Feedback geven is een kunst, feedback krijgen is een gunst”</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sz="2200" dirty="0"/>
              <a:t>Inhoud</a:t>
            </a:r>
          </a:p>
          <a:p>
            <a:pPr lvl="3"/>
            <a:r>
              <a:rPr lang="nl-NL" sz="2200" dirty="0"/>
              <a:t>Feedbackregels toepassen in de praktijk door observatie en oefening.</a:t>
            </a:r>
          </a:p>
          <a:p>
            <a:pPr lvl="1"/>
            <a:endParaRPr lang="nl-NL" sz="2200" dirty="0"/>
          </a:p>
          <a:p>
            <a:pPr lvl="1"/>
            <a:endParaRPr lang="nl-NL" sz="2200" dirty="0"/>
          </a:p>
          <a:p>
            <a:r>
              <a:rPr lang="nl-NL" sz="2200" dirty="0"/>
              <a:t>Leerdoel: </a:t>
            </a:r>
          </a:p>
          <a:p>
            <a:pPr lvl="3"/>
            <a:r>
              <a:rPr lang="nl-NL" sz="2200" dirty="0"/>
              <a:t>De kennis van de theorie achter feedback toepassen in het geven en ontvangen van feedback.</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7899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a:xfrm>
            <a:off x="683260" y="1100092"/>
            <a:ext cx="10766044" cy="1325563"/>
          </a:xfrm>
        </p:spPr>
        <p:txBody>
          <a:bodyPr/>
          <a:lstStyle/>
          <a:p>
            <a:r>
              <a:rPr lang="nl-NL" dirty="0"/>
              <a:t>Feedback opdracht 1</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220382"/>
            <a:ext cx="10744200" cy="3751308"/>
          </a:xfrm>
        </p:spPr>
        <p:txBody>
          <a:bodyPr/>
          <a:lstStyle/>
          <a:p>
            <a:pPr>
              <a:spcBef>
                <a:spcPts val="10"/>
              </a:spcBef>
              <a:spcAft>
                <a:spcPts val="10"/>
              </a:spcAft>
            </a:pPr>
            <a:r>
              <a:rPr lang="nl-NL" sz="2000" dirty="0">
                <a:solidFill>
                  <a:srgbClr val="333333"/>
                </a:solidFill>
                <a:effectLst/>
                <a:ea typeface="Times New Roman" panose="02020603050405020304" pitchFamily="18" charset="0"/>
              </a:rPr>
              <a:t>Feedback geven blijft voor iedereen lastig, hoe goed je de feedbackregels ook kent. </a:t>
            </a:r>
          </a:p>
          <a:p>
            <a:pPr>
              <a:spcBef>
                <a:spcPts val="10"/>
              </a:spcBef>
              <a:spcAft>
                <a:spcPts val="10"/>
              </a:spcAft>
            </a:pPr>
            <a:endParaRPr lang="nl-NL" sz="2000" dirty="0">
              <a:solidFill>
                <a:srgbClr val="333333"/>
              </a:solidFill>
              <a:ea typeface="Cambria" panose="02040503050406030204" pitchFamily="18" charset="0"/>
              <a:cs typeface="Times New Roman" panose="02020603050405020304" pitchFamily="18" charset="0"/>
            </a:endParaRPr>
          </a:p>
          <a:p>
            <a:pPr>
              <a:spcBef>
                <a:spcPts val="10"/>
              </a:spcBef>
              <a:spcAft>
                <a:spcPts val="10"/>
              </a:spcAft>
            </a:pPr>
            <a:r>
              <a:rPr lang="nl-NL" sz="2000" dirty="0">
                <a:solidFill>
                  <a:srgbClr val="333333"/>
                </a:solidFill>
                <a:ea typeface="Cambria" panose="02040503050406030204" pitchFamily="18" charset="0"/>
                <a:cs typeface="Times New Roman" panose="02020603050405020304" pitchFamily="18" charset="0"/>
              </a:rPr>
              <a:t>Bekijk onderstaande video’s en schrijf voor jezelf op welke feedbackregels er goed gaan en welke niet.</a:t>
            </a:r>
          </a:p>
          <a:p>
            <a:pPr>
              <a:spcBef>
                <a:spcPts val="10"/>
              </a:spcBef>
              <a:spcAft>
                <a:spcPts val="10"/>
              </a:spcAft>
            </a:pPr>
            <a:endParaRPr lang="nl-NL" sz="2000" dirty="0">
              <a:solidFill>
                <a:srgbClr val="333333"/>
              </a:solidFill>
              <a:ea typeface="Cambria" panose="02040503050406030204" pitchFamily="18" charset="0"/>
              <a:cs typeface="Times New Roman" panose="02020603050405020304" pitchFamily="18" charset="0"/>
            </a:endParaRPr>
          </a:p>
          <a:p>
            <a:pPr>
              <a:spcBef>
                <a:spcPts val="10"/>
              </a:spcBef>
              <a:spcAft>
                <a:spcPts val="10"/>
              </a:spcAft>
            </a:pPr>
            <a:endParaRPr lang="nl-NL" sz="2000" dirty="0">
              <a:solidFill>
                <a:srgbClr val="333333"/>
              </a:solidFill>
              <a:ea typeface="Cambria" panose="02040503050406030204" pitchFamily="18" charset="0"/>
              <a:cs typeface="Times New Roman" panose="02020603050405020304" pitchFamily="18" charset="0"/>
            </a:endParaRPr>
          </a:p>
          <a:p>
            <a:pPr>
              <a:spcBef>
                <a:spcPts val="10"/>
              </a:spcBef>
              <a:spcAft>
                <a:spcPts val="10"/>
              </a:spcAft>
            </a:pPr>
            <a:endParaRPr lang="nl-NL" sz="1400" dirty="0">
              <a:solidFill>
                <a:srgbClr val="333333"/>
              </a:solidFill>
              <a:ea typeface="Cambria" panose="02040503050406030204" pitchFamily="18" charset="0"/>
              <a:cs typeface="Times New Roman" panose="02020603050405020304" pitchFamily="18" charset="0"/>
            </a:endParaRPr>
          </a:p>
          <a:p>
            <a:pPr>
              <a:spcBef>
                <a:spcPts val="10"/>
              </a:spcBef>
              <a:spcAft>
                <a:spcPts val="10"/>
              </a:spcAft>
            </a:pPr>
            <a:endParaRPr lang="nl-NL" sz="1400" dirty="0">
              <a:solidFill>
                <a:srgbClr val="333333"/>
              </a:solidFill>
              <a:ea typeface="Cambria" panose="02040503050406030204" pitchFamily="18" charset="0"/>
              <a:cs typeface="Times New Roman" panose="02020603050405020304" pitchFamily="18" charset="0"/>
            </a:endParaRPr>
          </a:p>
          <a:p>
            <a:pPr>
              <a:spcBef>
                <a:spcPts val="10"/>
              </a:spcBef>
              <a:spcAft>
                <a:spcPts val="10"/>
              </a:spcAft>
            </a:pPr>
            <a:endParaRPr lang="nl-NL" sz="2000" dirty="0">
              <a:solidFill>
                <a:srgbClr val="333333"/>
              </a:solidFill>
              <a:ea typeface="Cambria" panose="02040503050406030204" pitchFamily="18" charset="0"/>
              <a:cs typeface="Times New Roman" panose="02020603050405020304" pitchFamily="18" charset="0"/>
            </a:endParaRPr>
          </a:p>
          <a:p>
            <a:pPr>
              <a:spcBef>
                <a:spcPts val="10"/>
              </a:spcBef>
              <a:spcAft>
                <a:spcPts val="10"/>
              </a:spcAft>
            </a:pPr>
            <a:r>
              <a:rPr lang="nl-NL" sz="2000" dirty="0">
                <a:solidFill>
                  <a:srgbClr val="333333"/>
                </a:solidFill>
                <a:ea typeface="Cambria" panose="02040503050406030204" pitchFamily="18" charset="0"/>
                <a:cs typeface="Times New Roman" panose="02020603050405020304" pitchFamily="18" charset="0"/>
              </a:rPr>
              <a:t>Video 1                                    Video 2                                   Video 3</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pic>
        <p:nvPicPr>
          <p:cNvPr id="5" name="Onlinemedia 4" title="Het geven van feedback (D)">
            <a:hlinkClick r:id="" action="ppaction://media"/>
            <a:extLst>
              <a:ext uri="{FF2B5EF4-FFF2-40B4-BE49-F238E27FC236}">
                <a16:creationId xmlns:a16="http://schemas.microsoft.com/office/drawing/2014/main" id="{6951C78D-9D20-8463-3C42-43BB2E0C554D}"/>
              </a:ext>
            </a:extLst>
          </p:cNvPr>
          <p:cNvPicPr>
            <a:picLocks noRot="1" noChangeAspect="1"/>
          </p:cNvPicPr>
          <p:nvPr>
            <a:videoFile r:link="rId1"/>
          </p:nvPr>
        </p:nvPicPr>
        <p:blipFill>
          <a:blip r:embed="rId6"/>
          <a:stretch>
            <a:fillRect/>
          </a:stretch>
        </p:blipFill>
        <p:spPr>
          <a:xfrm>
            <a:off x="989655" y="3784309"/>
            <a:ext cx="3113692" cy="1759236"/>
          </a:xfrm>
          <a:prstGeom prst="rect">
            <a:avLst/>
          </a:prstGeom>
        </p:spPr>
      </p:pic>
      <p:pic>
        <p:nvPicPr>
          <p:cNvPr id="7" name="Onlinemedia 6" title="Het geven van feedback (A)">
            <a:hlinkClick r:id="" action="ppaction://media"/>
            <a:extLst>
              <a:ext uri="{FF2B5EF4-FFF2-40B4-BE49-F238E27FC236}">
                <a16:creationId xmlns:a16="http://schemas.microsoft.com/office/drawing/2014/main" id="{371DE32E-22D2-F049-B66F-951993FFAD96}"/>
              </a:ext>
            </a:extLst>
          </p:cNvPr>
          <p:cNvPicPr>
            <a:picLocks noRot="1" noChangeAspect="1"/>
          </p:cNvPicPr>
          <p:nvPr>
            <a:videoFile r:link="rId2"/>
          </p:nvPr>
        </p:nvPicPr>
        <p:blipFill>
          <a:blip r:embed="rId7"/>
          <a:stretch>
            <a:fillRect/>
          </a:stretch>
        </p:blipFill>
        <p:spPr>
          <a:xfrm>
            <a:off x="4539154" y="3784309"/>
            <a:ext cx="3113692" cy="1759236"/>
          </a:xfrm>
          <a:prstGeom prst="rect">
            <a:avLst/>
          </a:prstGeom>
        </p:spPr>
      </p:pic>
      <p:pic>
        <p:nvPicPr>
          <p:cNvPr id="10" name="Onlinemedia 9" title="Het geven van feedback (B)">
            <a:hlinkClick r:id="" action="ppaction://media"/>
            <a:extLst>
              <a:ext uri="{FF2B5EF4-FFF2-40B4-BE49-F238E27FC236}">
                <a16:creationId xmlns:a16="http://schemas.microsoft.com/office/drawing/2014/main" id="{F48C741E-26E7-B73E-B5F0-20F5B8083934}"/>
              </a:ext>
            </a:extLst>
          </p:cNvPr>
          <p:cNvPicPr>
            <a:picLocks noRot="1" noChangeAspect="1"/>
          </p:cNvPicPr>
          <p:nvPr>
            <a:videoFile r:link="rId3"/>
          </p:nvPr>
        </p:nvPicPr>
        <p:blipFill>
          <a:blip r:embed="rId8"/>
          <a:stretch>
            <a:fillRect/>
          </a:stretch>
        </p:blipFill>
        <p:spPr>
          <a:xfrm>
            <a:off x="8088653" y="3771900"/>
            <a:ext cx="3113692" cy="1759236"/>
          </a:xfrm>
          <a:prstGeom prst="rect">
            <a:avLst/>
          </a:prstGeom>
        </p:spPr>
      </p:pic>
    </p:spTree>
    <p:extLst>
      <p:ext uri="{BB962C8B-B14F-4D97-AF65-F5344CB8AC3E}">
        <p14:creationId xmlns:p14="http://schemas.microsoft.com/office/powerpoint/2010/main" val="12905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7"/>
                </p:tgtEl>
              </p:cMediaNode>
            </p:vide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7"/>
                                        </p:tgtEl>
                                      </p:cBhvr>
                                    </p:cmd>
                                  </p:childTnLst>
                                </p:cTn>
                              </p:par>
                            </p:childTnLst>
                          </p:cTn>
                        </p:par>
                      </p:childTnLst>
                    </p:cTn>
                  </p:par>
                </p:childTnLst>
              </p:cTn>
              <p:nextCondLst>
                <p:cond evt="onClick" delay="0">
                  <p:tgtEl>
                    <p:spTgt spid="7"/>
                  </p:tgtEl>
                </p:cond>
              </p:nextCondLst>
            </p:seq>
            <p:video>
              <p:cMediaNode vol="80000">
                <p:cTn id="27" fill="hold" display="0">
                  <p:stCondLst>
                    <p:cond delay="indefinite"/>
                  </p:stCondLst>
                </p:cTn>
                <p:tgtEl>
                  <p:spTgt spid="10"/>
                </p:tgtEl>
              </p:cMediaNode>
            </p:video>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a:xfrm>
            <a:off x="683260" y="1100092"/>
            <a:ext cx="10766044" cy="1325563"/>
          </a:xfrm>
        </p:spPr>
        <p:txBody>
          <a:bodyPr/>
          <a:lstStyle/>
          <a:p>
            <a:r>
              <a:rPr lang="nl-NL" dirty="0"/>
              <a:t>Feedback opdracht 2</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220382"/>
            <a:ext cx="10744200" cy="3751308"/>
          </a:xfrm>
        </p:spPr>
        <p:txBody>
          <a:bodyPr/>
          <a:lstStyle/>
          <a:p>
            <a:pPr>
              <a:spcBef>
                <a:spcPts val="10"/>
              </a:spcBef>
              <a:spcAft>
                <a:spcPts val="10"/>
              </a:spcAft>
            </a:pPr>
            <a:r>
              <a:rPr lang="nl-NL" sz="2000" dirty="0">
                <a:solidFill>
                  <a:srgbClr val="333333"/>
                </a:solidFill>
                <a:effectLst/>
                <a:ea typeface="Times New Roman" panose="02020603050405020304" pitchFamily="18" charset="0"/>
              </a:rPr>
              <a:t>Feedback ontvangen is ook een kunst.</a:t>
            </a:r>
          </a:p>
          <a:p>
            <a:pPr>
              <a:spcBef>
                <a:spcPts val="10"/>
              </a:spcBef>
              <a:spcAft>
                <a:spcPts val="10"/>
              </a:spcAft>
            </a:pPr>
            <a:endParaRPr lang="nl-NL" sz="2000" dirty="0">
              <a:solidFill>
                <a:srgbClr val="333333"/>
              </a:solidFill>
              <a:ea typeface="Times New Roman" panose="02020603050405020304" pitchFamily="18" charset="0"/>
            </a:endParaRPr>
          </a:p>
          <a:p>
            <a:pPr>
              <a:spcBef>
                <a:spcPts val="10"/>
              </a:spcBef>
              <a:spcAft>
                <a:spcPts val="10"/>
              </a:spcAft>
            </a:pPr>
            <a:r>
              <a:rPr lang="nl-NL" sz="2000" dirty="0">
                <a:solidFill>
                  <a:srgbClr val="333333"/>
                </a:solidFill>
                <a:ea typeface="Times New Roman" panose="02020603050405020304" pitchFamily="18" charset="0"/>
              </a:rPr>
              <a:t>Bedenk voor jezelf w</a:t>
            </a:r>
            <a:r>
              <a:rPr lang="nl-NL" sz="2000" dirty="0">
                <a:solidFill>
                  <a:srgbClr val="333333"/>
                </a:solidFill>
                <a:effectLst/>
                <a:ea typeface="Times New Roman" panose="02020603050405020304" pitchFamily="18" charset="0"/>
              </a:rPr>
              <a:t>at de assistente uit video 3 gedacht zou kunnen hebben toen de AIOS haar feedback kwam geven? </a:t>
            </a:r>
          </a:p>
          <a:p>
            <a:pPr>
              <a:spcBef>
                <a:spcPts val="10"/>
              </a:spcBef>
              <a:spcAft>
                <a:spcPts val="10"/>
              </a:spcAft>
            </a:pPr>
            <a:endParaRPr lang="nl-NL" sz="2000" dirty="0">
              <a:solidFill>
                <a:srgbClr val="333333"/>
              </a:solidFill>
              <a:ea typeface="Times New Roman" panose="02020603050405020304" pitchFamily="18" charset="0"/>
            </a:endParaRPr>
          </a:p>
          <a:p>
            <a:pPr>
              <a:spcBef>
                <a:spcPts val="10"/>
              </a:spcBef>
              <a:spcAft>
                <a:spcPts val="10"/>
              </a:spcAft>
            </a:pPr>
            <a:endParaRPr lang="nl-NL" sz="1400" dirty="0">
              <a:solidFill>
                <a:srgbClr val="333333"/>
              </a:solidFill>
              <a:effectLst/>
              <a:ea typeface="Times New Roman" panose="02020603050405020304" pitchFamily="18" charset="0"/>
            </a:endParaRPr>
          </a:p>
          <a:p>
            <a:pPr>
              <a:spcBef>
                <a:spcPts val="10"/>
              </a:spcBef>
              <a:spcAft>
                <a:spcPts val="10"/>
              </a:spcAft>
            </a:pPr>
            <a:endParaRPr lang="nl-NL" sz="2000" dirty="0">
              <a:solidFill>
                <a:srgbClr val="333333"/>
              </a:solidFill>
              <a:ea typeface="Times New Roman" panose="02020603050405020304" pitchFamily="18" charset="0"/>
            </a:endParaRPr>
          </a:p>
          <a:p>
            <a:pPr>
              <a:spcBef>
                <a:spcPts val="10"/>
              </a:spcBef>
              <a:spcAft>
                <a:spcPts val="10"/>
              </a:spcAft>
            </a:pPr>
            <a:endParaRPr lang="nl-NL" sz="2000" dirty="0">
              <a:solidFill>
                <a:srgbClr val="333333"/>
              </a:solidFill>
              <a:effectLst/>
              <a:ea typeface="Times New Roman" panose="02020603050405020304" pitchFamily="18" charset="0"/>
            </a:endParaRPr>
          </a:p>
          <a:p>
            <a:pPr>
              <a:spcBef>
                <a:spcPts val="10"/>
              </a:spcBef>
              <a:spcAft>
                <a:spcPts val="10"/>
              </a:spcAft>
            </a:pPr>
            <a:endParaRPr lang="nl-NL" sz="2000" dirty="0">
              <a:solidFill>
                <a:srgbClr val="333333"/>
              </a:solidFill>
              <a:ea typeface="Times New Roman" panose="02020603050405020304" pitchFamily="18" charset="0"/>
            </a:endParaRPr>
          </a:p>
          <a:p>
            <a:pPr marL="0" indent="0">
              <a:spcBef>
                <a:spcPts val="10"/>
              </a:spcBef>
              <a:spcAft>
                <a:spcPts val="10"/>
              </a:spcAft>
              <a:buNone/>
            </a:pPr>
            <a:r>
              <a:rPr lang="nl-NL" sz="2000" dirty="0">
                <a:solidFill>
                  <a:srgbClr val="333333"/>
                </a:solidFill>
                <a:effectLst/>
                <a:ea typeface="Times New Roman" panose="02020603050405020304" pitchFamily="18" charset="0"/>
              </a:rPr>
              <a:t>                                                                                                Video 4</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pic>
        <p:nvPicPr>
          <p:cNvPr id="5" name="Onlinemedia 7" title="Het geven van feedback (C)">
            <a:hlinkClick r:id="" action="ppaction://media"/>
            <a:extLst>
              <a:ext uri="{FF2B5EF4-FFF2-40B4-BE49-F238E27FC236}">
                <a16:creationId xmlns:a16="http://schemas.microsoft.com/office/drawing/2014/main" id="{D05D1516-0932-0423-9232-3CEFACB6252D}"/>
              </a:ext>
            </a:extLst>
          </p:cNvPr>
          <p:cNvPicPr>
            <a:picLocks noRot="1" noChangeAspect="1"/>
          </p:cNvPicPr>
          <p:nvPr>
            <a:videoFile r:link="rId1"/>
          </p:nvPr>
        </p:nvPicPr>
        <p:blipFill>
          <a:blip r:embed="rId4"/>
          <a:stretch>
            <a:fillRect/>
          </a:stretch>
        </p:blipFill>
        <p:spPr>
          <a:xfrm>
            <a:off x="8065608" y="3745968"/>
            <a:ext cx="3245927" cy="1833949"/>
          </a:xfrm>
          <a:prstGeom prst="rect">
            <a:avLst/>
          </a:prstGeom>
        </p:spPr>
      </p:pic>
    </p:spTree>
    <p:extLst>
      <p:ext uri="{BB962C8B-B14F-4D97-AF65-F5344CB8AC3E}">
        <p14:creationId xmlns:p14="http://schemas.microsoft.com/office/powerpoint/2010/main" val="22314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E53E2F3-3DEB-49F3-B776-01CAA53F74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4640" y="3342640"/>
            <a:ext cx="6489523" cy="26290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220382"/>
            <a:ext cx="10744200" cy="3751308"/>
          </a:xfrm>
        </p:spPr>
        <p:txBody>
          <a:bodyPr/>
          <a:lstStyle/>
          <a:p>
            <a:pPr>
              <a:spcBef>
                <a:spcPts val="10"/>
              </a:spcBef>
              <a:spcAft>
                <a:spcPts val="10"/>
              </a:spcAft>
            </a:pPr>
            <a:r>
              <a:rPr lang="nl-NL" sz="2000" dirty="0">
                <a:solidFill>
                  <a:srgbClr val="333333"/>
                </a:solidFill>
                <a:effectLst/>
                <a:ea typeface="Times New Roman" panose="02020603050405020304" pitchFamily="18" charset="0"/>
              </a:rPr>
              <a:t>Als de feedbackregels goed worden gevolgd, weet de feedbackgever wat hij precies wil communiceren aan de feedbackontvanger. </a:t>
            </a:r>
          </a:p>
          <a:p>
            <a:pPr>
              <a:spcBef>
                <a:spcPts val="10"/>
              </a:spcBef>
              <a:spcAft>
                <a:spcPts val="10"/>
              </a:spcAft>
            </a:pPr>
            <a:endParaRPr lang="nl-NL" sz="2000" dirty="0">
              <a:solidFill>
                <a:srgbClr val="333333"/>
              </a:solidFill>
              <a:ea typeface="Times New Roman" panose="02020603050405020304" pitchFamily="18" charset="0"/>
            </a:endParaRPr>
          </a:p>
          <a:p>
            <a:pPr>
              <a:spcBef>
                <a:spcPts val="10"/>
              </a:spcBef>
              <a:spcAft>
                <a:spcPts val="10"/>
              </a:spcAft>
            </a:pPr>
            <a:r>
              <a:rPr lang="nl-NL" sz="2000" dirty="0">
                <a:solidFill>
                  <a:srgbClr val="333333"/>
                </a:solidFill>
                <a:effectLst/>
                <a:ea typeface="Times New Roman" panose="02020603050405020304" pitchFamily="18" charset="0"/>
              </a:rPr>
              <a:t>Elke boodschap heeft 4 aspecten </a:t>
            </a:r>
            <a:r>
              <a:rPr lang="nl-NL" sz="2000" dirty="0">
                <a:solidFill>
                  <a:srgbClr val="333333"/>
                </a:solidFill>
                <a:ea typeface="Times New Roman" panose="02020603050405020304" pitchFamily="18" charset="0"/>
              </a:rPr>
              <a:t>			   boodschap</a:t>
            </a:r>
            <a:endParaRPr lang="nl-NL" sz="1500" dirty="0">
              <a:solidFill>
                <a:srgbClr val="333333"/>
              </a:solidFill>
              <a:effectLst/>
              <a:ea typeface="Times New Roman" panose="02020603050405020304" pitchFamily="18" charset="0"/>
            </a:endParaRPr>
          </a:p>
          <a:p>
            <a:pPr>
              <a:spcBef>
                <a:spcPts val="10"/>
              </a:spcBef>
              <a:spcAft>
                <a:spcPts val="10"/>
              </a:spcAft>
            </a:pPr>
            <a:endParaRPr lang="nl-NL" sz="2000" dirty="0">
              <a:solidFill>
                <a:srgbClr val="333333"/>
              </a:solidFill>
              <a:ea typeface="Cambria" panose="02040503050406030204" pitchFamily="18"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248201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 voorbeeld</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220382"/>
            <a:ext cx="10744200" cy="3751308"/>
          </a:xfrm>
        </p:spPr>
        <p:txBody>
          <a:bodyPr/>
          <a:lstStyle/>
          <a:p>
            <a:pPr>
              <a:spcBef>
                <a:spcPts val="10"/>
              </a:spcBef>
              <a:spcAft>
                <a:spcPts val="10"/>
              </a:spcAft>
            </a:pPr>
            <a:r>
              <a:rPr lang="nl-NL" sz="1600" dirty="0">
                <a:solidFill>
                  <a:srgbClr val="333333"/>
                </a:solidFill>
                <a:effectLst/>
                <a:ea typeface="Times New Roman" panose="02020603050405020304" pitchFamily="18" charset="0"/>
              </a:rPr>
              <a:t>De </a:t>
            </a:r>
            <a:r>
              <a:rPr lang="nl-NL" sz="1600" dirty="0" err="1">
                <a:solidFill>
                  <a:srgbClr val="333333"/>
                </a:solidFill>
                <a:ea typeface="Times New Roman" panose="02020603050405020304" pitchFamily="18" charset="0"/>
              </a:rPr>
              <a:t>aios</a:t>
            </a:r>
            <a:r>
              <a:rPr lang="nl-NL" sz="1600" dirty="0">
                <a:solidFill>
                  <a:srgbClr val="333333"/>
                </a:solidFill>
                <a:effectLst/>
                <a:ea typeface="Times New Roman" panose="02020603050405020304" pitchFamily="18" charset="0"/>
              </a:rPr>
              <a:t> hoort 4 aspecten in de boodschap “Het valt me op dat je vaak te laat bent ‘s ochtends.”</a:t>
            </a:r>
          </a:p>
          <a:p>
            <a:pPr>
              <a:spcBef>
                <a:spcPts val="10"/>
              </a:spcBef>
              <a:spcAft>
                <a:spcPts val="10"/>
              </a:spcAft>
            </a:pPr>
            <a:endParaRPr lang="nl-NL" sz="1600" dirty="0">
              <a:solidFill>
                <a:srgbClr val="333333"/>
              </a:solidFill>
              <a:effectLst/>
              <a:ea typeface="Times New Roman" panose="02020603050405020304" pitchFamily="18" charset="0"/>
            </a:endParaRPr>
          </a:p>
          <a:p>
            <a:pPr>
              <a:spcBef>
                <a:spcPts val="10"/>
              </a:spcBef>
              <a:spcAft>
                <a:spcPts val="10"/>
              </a:spcAft>
            </a:pPr>
            <a:r>
              <a:rPr lang="nl-NL" sz="1600" dirty="0">
                <a:solidFill>
                  <a:srgbClr val="333333"/>
                </a:solidFill>
                <a:ea typeface="Cambria" panose="02040503050406030204" pitchFamily="18" charset="0"/>
                <a:cs typeface="Times New Roman" panose="02020603050405020304" pitchFamily="18" charset="0"/>
              </a:rPr>
              <a:t>Zakelijk aspect:</a:t>
            </a:r>
          </a:p>
          <a:p>
            <a:pPr marL="457200" lvl="1" indent="0">
              <a:spcBef>
                <a:spcPts val="10"/>
              </a:spcBef>
              <a:spcAft>
                <a:spcPts val="10"/>
              </a:spcAft>
              <a:buNone/>
            </a:pPr>
            <a:r>
              <a:rPr lang="nl-NL" sz="1600" dirty="0">
                <a:solidFill>
                  <a:srgbClr val="333333"/>
                </a:solidFill>
                <a:ea typeface="Cambria" panose="02040503050406030204" pitchFamily="18" charset="0"/>
                <a:cs typeface="Times New Roman" panose="02020603050405020304" pitchFamily="18" charset="0"/>
              </a:rPr>
              <a:t>	feit: “Je komt vaak te laat”</a:t>
            </a:r>
          </a:p>
          <a:p>
            <a:pPr>
              <a:spcBef>
                <a:spcPts val="10"/>
              </a:spcBef>
              <a:spcAft>
                <a:spcPts val="10"/>
              </a:spcAft>
            </a:pPr>
            <a:endParaRPr lang="nl-NL" sz="1600" dirty="0">
              <a:solidFill>
                <a:srgbClr val="333333"/>
              </a:solidFill>
              <a:effectLst/>
              <a:ea typeface="Times New Roman" panose="02020603050405020304" pitchFamily="18" charset="0"/>
            </a:endParaRPr>
          </a:p>
          <a:p>
            <a:pPr>
              <a:spcBef>
                <a:spcPts val="10"/>
              </a:spcBef>
              <a:spcAft>
                <a:spcPts val="10"/>
              </a:spcAft>
            </a:pPr>
            <a:r>
              <a:rPr lang="nl-NL" sz="1600" dirty="0">
                <a:solidFill>
                  <a:srgbClr val="333333"/>
                </a:solidFill>
                <a:effectLst/>
                <a:ea typeface="Times New Roman" panose="02020603050405020304" pitchFamily="18" charset="0"/>
              </a:rPr>
              <a:t>Expressief aspect: </a:t>
            </a:r>
          </a:p>
          <a:p>
            <a:pPr marL="0" indent="0">
              <a:spcBef>
                <a:spcPts val="10"/>
              </a:spcBef>
              <a:spcAft>
                <a:spcPts val="10"/>
              </a:spcAft>
              <a:buNone/>
            </a:pPr>
            <a:r>
              <a:rPr lang="nl-NL" sz="1600" dirty="0">
                <a:solidFill>
                  <a:srgbClr val="333333"/>
                </a:solidFill>
                <a:ea typeface="Times New Roman" panose="02020603050405020304" pitchFamily="18" charset="0"/>
              </a:rPr>
              <a:t>	oordeel: “Ik vind het vervelend dat je altijd te laat bent”</a:t>
            </a:r>
            <a:endParaRPr lang="nl-NL" sz="1600" dirty="0">
              <a:solidFill>
                <a:srgbClr val="333333"/>
              </a:solidFill>
              <a:effectLst/>
              <a:ea typeface="Times New Roman" panose="02020603050405020304" pitchFamily="18" charset="0"/>
            </a:endParaRPr>
          </a:p>
          <a:p>
            <a:pPr>
              <a:spcBef>
                <a:spcPts val="10"/>
              </a:spcBef>
              <a:spcAft>
                <a:spcPts val="10"/>
              </a:spcAft>
            </a:pPr>
            <a:endParaRPr lang="nl-NL" sz="1600" dirty="0">
              <a:solidFill>
                <a:srgbClr val="333333"/>
              </a:solidFill>
              <a:ea typeface="Cambria" panose="02040503050406030204" pitchFamily="18" charset="0"/>
              <a:cs typeface="Times New Roman" panose="02020603050405020304" pitchFamily="18" charset="0"/>
            </a:endParaRPr>
          </a:p>
          <a:p>
            <a:pPr>
              <a:spcBef>
                <a:spcPts val="10"/>
              </a:spcBef>
              <a:spcAft>
                <a:spcPts val="10"/>
              </a:spcAft>
            </a:pPr>
            <a:r>
              <a:rPr lang="nl-NL" sz="1600" dirty="0">
                <a:solidFill>
                  <a:srgbClr val="333333"/>
                </a:solidFill>
                <a:ea typeface="Cambria" panose="02040503050406030204" pitchFamily="18" charset="0"/>
                <a:cs typeface="Times New Roman" panose="02020603050405020304" pitchFamily="18" charset="0"/>
              </a:rPr>
              <a:t>Relationeel aspect:</a:t>
            </a:r>
          </a:p>
          <a:p>
            <a:pPr marL="0" indent="0">
              <a:spcBef>
                <a:spcPts val="10"/>
              </a:spcBef>
              <a:spcAft>
                <a:spcPts val="10"/>
              </a:spcAft>
              <a:buNone/>
            </a:pPr>
            <a:r>
              <a:rPr lang="nl-NL" sz="1600" dirty="0">
                <a:solidFill>
                  <a:srgbClr val="333333"/>
                </a:solidFill>
                <a:ea typeface="Cambria" panose="02040503050406030204" pitchFamily="18" charset="0"/>
                <a:cs typeface="Times New Roman" panose="02020603050405020304" pitchFamily="18" charset="0"/>
              </a:rPr>
              <a:t>	afwijzing: “Ik vind je geen goede </a:t>
            </a:r>
            <a:r>
              <a:rPr lang="nl-NL" sz="1600" dirty="0" err="1">
                <a:solidFill>
                  <a:srgbClr val="333333"/>
                </a:solidFill>
                <a:ea typeface="Cambria" panose="02040503050406030204" pitchFamily="18" charset="0"/>
                <a:cs typeface="Times New Roman" panose="02020603050405020304" pitchFamily="18" charset="0"/>
              </a:rPr>
              <a:t>aios</a:t>
            </a:r>
            <a:r>
              <a:rPr lang="nl-NL" sz="1600" dirty="0">
                <a:solidFill>
                  <a:srgbClr val="333333"/>
                </a:solidFill>
                <a:ea typeface="Cambria" panose="02040503050406030204" pitchFamily="18" charset="0"/>
                <a:cs typeface="Times New Roman" panose="02020603050405020304" pitchFamily="18" charset="0"/>
              </a:rPr>
              <a:t>” </a:t>
            </a:r>
            <a:endParaRPr lang="nl-NL" sz="1600" dirty="0">
              <a:solidFill>
                <a:srgbClr val="333333"/>
              </a:solidFill>
              <a:effectLst/>
              <a:ea typeface="Cambria" panose="02040503050406030204" pitchFamily="18" charset="0"/>
              <a:cs typeface="Times New Roman" panose="02020603050405020304" pitchFamily="18" charset="0"/>
            </a:endParaRPr>
          </a:p>
          <a:p>
            <a:pPr>
              <a:spcBef>
                <a:spcPts val="10"/>
              </a:spcBef>
              <a:spcAft>
                <a:spcPts val="10"/>
              </a:spcAft>
            </a:pPr>
            <a:endParaRPr lang="nl-NL" sz="1600" dirty="0">
              <a:solidFill>
                <a:srgbClr val="333333"/>
              </a:solidFill>
              <a:effectLst/>
              <a:ea typeface="Cambria" panose="02040503050406030204" pitchFamily="18" charset="0"/>
              <a:cs typeface="Times New Roman" panose="02020603050405020304" pitchFamily="18" charset="0"/>
            </a:endParaRPr>
          </a:p>
          <a:p>
            <a:pPr>
              <a:spcBef>
                <a:spcPts val="10"/>
              </a:spcBef>
              <a:spcAft>
                <a:spcPts val="10"/>
              </a:spcAft>
            </a:pPr>
            <a:r>
              <a:rPr lang="nl-NL" sz="1600" dirty="0">
                <a:solidFill>
                  <a:srgbClr val="333333"/>
                </a:solidFill>
                <a:effectLst/>
                <a:ea typeface="Cambria" panose="02040503050406030204" pitchFamily="18" charset="0"/>
                <a:cs typeface="Times New Roman" panose="02020603050405020304" pitchFamily="18" charset="0"/>
              </a:rPr>
              <a:t>Appellerend aspect:</a:t>
            </a:r>
          </a:p>
          <a:p>
            <a:pPr marL="0" indent="0">
              <a:spcBef>
                <a:spcPts val="10"/>
              </a:spcBef>
              <a:spcAft>
                <a:spcPts val="10"/>
              </a:spcAft>
              <a:buNone/>
            </a:pPr>
            <a:r>
              <a:rPr lang="nl-NL" sz="1600" dirty="0">
                <a:solidFill>
                  <a:srgbClr val="333333"/>
                </a:solidFill>
                <a:effectLst/>
                <a:ea typeface="Cambria" panose="02040503050406030204" pitchFamily="18" charset="0"/>
                <a:cs typeface="Times New Roman" panose="02020603050405020304" pitchFamily="18" charset="0"/>
              </a:rPr>
              <a:t>	</a:t>
            </a:r>
            <a:r>
              <a:rPr lang="nl-NL" sz="1600" dirty="0" err="1">
                <a:solidFill>
                  <a:srgbClr val="333333"/>
                </a:solidFill>
                <a:ea typeface="Cambria" panose="02040503050406030204" pitchFamily="18" charset="0"/>
                <a:cs typeface="Times New Roman" panose="02020603050405020304" pitchFamily="18" charset="0"/>
              </a:rPr>
              <a:t>appèl</a:t>
            </a:r>
            <a:r>
              <a:rPr lang="nl-NL" sz="1600" dirty="0">
                <a:solidFill>
                  <a:srgbClr val="333333"/>
                </a:solidFill>
                <a:ea typeface="Cambria" panose="02040503050406030204" pitchFamily="18" charset="0"/>
                <a:cs typeface="Times New Roman" panose="02020603050405020304" pitchFamily="18" charset="0"/>
              </a:rPr>
              <a:t>: </a:t>
            </a:r>
            <a:r>
              <a:rPr lang="nl-NL" sz="1600" dirty="0">
                <a:solidFill>
                  <a:srgbClr val="333333"/>
                </a:solidFill>
                <a:effectLst/>
                <a:ea typeface="Cambria" panose="02040503050406030204" pitchFamily="18" charset="0"/>
                <a:cs typeface="Times New Roman" panose="02020603050405020304" pitchFamily="18" charset="0"/>
              </a:rPr>
              <a:t>“Vanaf morgen ben je hier om 8 uur”</a:t>
            </a:r>
          </a:p>
          <a:p>
            <a:pPr>
              <a:spcBef>
                <a:spcPts val="10"/>
              </a:spcBef>
              <a:spcAft>
                <a:spcPts val="10"/>
              </a:spcAft>
            </a:pPr>
            <a:endParaRPr lang="nl-NL" sz="1600" dirty="0">
              <a:solidFill>
                <a:srgbClr val="333333"/>
              </a:solidFill>
              <a:ea typeface="Cambria" panose="02040503050406030204" pitchFamily="18" charset="0"/>
              <a:cs typeface="Times New Roman" panose="02020603050405020304" pitchFamily="18" charset="0"/>
            </a:endParaRPr>
          </a:p>
          <a:p>
            <a:pPr marL="914400" lvl="2" indent="0">
              <a:spcBef>
                <a:spcPts val="10"/>
              </a:spcBef>
              <a:spcAft>
                <a:spcPts val="10"/>
              </a:spcAft>
              <a:buNone/>
            </a:pPr>
            <a:endParaRPr lang="nl-NL" sz="1600" dirty="0">
              <a:effectLst/>
              <a:ea typeface="Cambria" panose="02040503050406030204" pitchFamily="18"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pic>
        <p:nvPicPr>
          <p:cNvPr id="7" name="Afbeelding 6">
            <a:extLst>
              <a:ext uri="{FF2B5EF4-FFF2-40B4-BE49-F238E27FC236}">
                <a16:creationId xmlns:a16="http://schemas.microsoft.com/office/drawing/2014/main" id="{2F803D21-C030-FF4F-33D2-1E9F039652D9}"/>
              </a:ext>
            </a:extLst>
          </p:cNvPr>
          <p:cNvPicPr>
            <a:picLocks noChangeAspect="1"/>
          </p:cNvPicPr>
          <p:nvPr/>
        </p:nvPicPr>
        <p:blipFill>
          <a:blip r:embed="rId3"/>
          <a:stretch>
            <a:fillRect/>
          </a:stretch>
        </p:blipFill>
        <p:spPr>
          <a:xfrm>
            <a:off x="7270643" y="2854436"/>
            <a:ext cx="4168501" cy="2903472"/>
          </a:xfrm>
          <a:prstGeom prst="rect">
            <a:avLst/>
          </a:prstGeom>
        </p:spPr>
      </p:pic>
    </p:spTree>
    <p:extLst>
      <p:ext uri="{BB962C8B-B14F-4D97-AF65-F5344CB8AC3E}">
        <p14:creationId xmlns:p14="http://schemas.microsoft.com/office/powerpoint/2010/main" val="79817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220382"/>
            <a:ext cx="10744200" cy="3751308"/>
          </a:xfrm>
        </p:spPr>
        <p:txBody>
          <a:bodyPr/>
          <a:lstStyle/>
          <a:p>
            <a:pPr>
              <a:spcBef>
                <a:spcPts val="10"/>
              </a:spcBef>
              <a:spcAft>
                <a:spcPts val="10"/>
              </a:spcAft>
            </a:pPr>
            <a:r>
              <a:rPr lang="nl-NL" sz="2000" dirty="0">
                <a:solidFill>
                  <a:srgbClr val="333333"/>
                </a:solidFill>
                <a:effectLst/>
                <a:ea typeface="Times New Roman" panose="02020603050405020304" pitchFamily="18" charset="0"/>
              </a:rPr>
              <a:t>Als de feedbackregels goed worden gevolgd, weet de feedbackgever wat hij precies wil communiceren aan de feedbackontvanger. </a:t>
            </a:r>
          </a:p>
          <a:p>
            <a:pPr>
              <a:spcBef>
                <a:spcPts val="10"/>
              </a:spcBef>
              <a:spcAft>
                <a:spcPts val="10"/>
              </a:spcAft>
            </a:pPr>
            <a:endParaRPr lang="nl-NL" sz="2000" dirty="0">
              <a:solidFill>
                <a:srgbClr val="333333"/>
              </a:solidFill>
              <a:ea typeface="Times New Roman" panose="02020603050405020304" pitchFamily="18" charset="0"/>
            </a:endParaRPr>
          </a:p>
          <a:p>
            <a:pPr>
              <a:spcBef>
                <a:spcPts val="10"/>
              </a:spcBef>
              <a:spcAft>
                <a:spcPts val="10"/>
              </a:spcAft>
            </a:pPr>
            <a:r>
              <a:rPr lang="nl-NL" sz="2000" dirty="0">
                <a:solidFill>
                  <a:srgbClr val="333333"/>
                </a:solidFill>
                <a:ea typeface="Times New Roman" panose="02020603050405020304" pitchFamily="18" charset="0"/>
              </a:rPr>
              <a:t>D</a:t>
            </a:r>
            <a:r>
              <a:rPr lang="nl-NL" sz="2000" dirty="0">
                <a:solidFill>
                  <a:srgbClr val="333333"/>
                </a:solidFill>
                <a:effectLst/>
                <a:ea typeface="Times New Roman" panose="02020603050405020304" pitchFamily="18" charset="0"/>
              </a:rPr>
              <a:t>e ontvanger kan de boodschap wellicht verkeerd ontvangen, dus zorg dat je zo concreet mogelijk communiceert.</a:t>
            </a:r>
          </a:p>
          <a:p>
            <a:pPr>
              <a:spcBef>
                <a:spcPts val="10"/>
              </a:spcBef>
              <a:spcAft>
                <a:spcPts val="10"/>
              </a:spcAft>
            </a:pPr>
            <a:endParaRPr lang="nl-NL" sz="2000" dirty="0">
              <a:solidFill>
                <a:srgbClr val="333333"/>
              </a:solidFill>
              <a:ea typeface="Cambria" panose="02040503050406030204" pitchFamily="18" charset="0"/>
              <a:cs typeface="Times New Roman" panose="02020603050405020304" pitchFamily="18" charset="0"/>
            </a:endParaRPr>
          </a:p>
          <a:p>
            <a:pPr>
              <a:spcBef>
                <a:spcPts val="10"/>
              </a:spcBef>
              <a:spcAft>
                <a:spcPts val="10"/>
              </a:spcAft>
            </a:pPr>
            <a:r>
              <a:rPr lang="nl-NL" sz="2000" dirty="0">
                <a:solidFill>
                  <a:srgbClr val="333333"/>
                </a:solidFill>
                <a:effectLst/>
                <a:ea typeface="Cambria" panose="02040503050406030204" pitchFamily="18" charset="0"/>
                <a:cs typeface="Times New Roman" panose="02020603050405020304" pitchFamily="18" charset="0"/>
              </a:rPr>
              <a:t>Denk ook aan lichaamstaal en non-verbale communicatie.</a:t>
            </a:r>
            <a:endParaRPr lang="nl-NL" sz="2000" dirty="0">
              <a:effectLst/>
              <a:ea typeface="Cambria" panose="02040503050406030204" pitchFamily="18"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399308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 opdracht 3</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774700" y="2169537"/>
            <a:ext cx="10744200" cy="3751308"/>
          </a:xfrm>
        </p:spPr>
        <p:txBody>
          <a:bodyPr/>
          <a:lstStyle/>
          <a:p>
            <a:pPr>
              <a:spcBef>
                <a:spcPts val="10"/>
              </a:spcBef>
              <a:spcAft>
                <a:spcPts val="10"/>
              </a:spcAft>
            </a:pPr>
            <a:r>
              <a:rPr lang="nl-NL" sz="2000" dirty="0">
                <a:solidFill>
                  <a:srgbClr val="333333"/>
                </a:solidFill>
                <a:ea typeface="Times New Roman" panose="02020603050405020304" pitchFamily="18" charset="0"/>
              </a:rPr>
              <a:t>Complimentenrondje.</a:t>
            </a:r>
          </a:p>
          <a:p>
            <a:pPr>
              <a:spcBef>
                <a:spcPts val="10"/>
              </a:spcBef>
              <a:spcAft>
                <a:spcPts val="10"/>
              </a:spcAft>
            </a:pPr>
            <a:endParaRPr lang="nl-NL" sz="2000" dirty="0">
              <a:solidFill>
                <a:srgbClr val="333333"/>
              </a:solidFill>
              <a:effectLst/>
              <a:ea typeface="Times New Roman" panose="02020603050405020304" pitchFamily="18" charset="0"/>
            </a:endParaRPr>
          </a:p>
          <a:p>
            <a:pPr marL="342900" indent="-342900">
              <a:buFont typeface="Arial" panose="020B0604020202020204" pitchFamily="34" charset="0"/>
              <a:buChar char="•"/>
            </a:pPr>
            <a:endParaRPr lang="nl-NL" sz="2000" dirty="0">
              <a:solidFill>
                <a:srgbClr val="333333"/>
              </a:solidFill>
            </a:endParaRPr>
          </a:p>
          <a:p>
            <a:pPr marL="342900" indent="-342900">
              <a:buFont typeface="Arial" panose="020B0604020202020204" pitchFamily="34" charset="0"/>
              <a:buChar char="•"/>
            </a:pPr>
            <a:endParaRPr lang="nl-NL" sz="1800" dirty="0"/>
          </a:p>
          <a:p>
            <a:pPr marL="342900" indent="-342900">
              <a:buFont typeface="Arial" panose="020B0604020202020204" pitchFamily="34" charset="0"/>
              <a:buChar char="•"/>
            </a:pPr>
            <a:endParaRPr lang="nl-NL" sz="1800" dirty="0"/>
          </a:p>
          <a:p>
            <a:pPr marL="342900" indent="-342900">
              <a:buFont typeface="Arial" panose="020B0604020202020204" pitchFamily="34" charset="0"/>
              <a:buChar char="•"/>
            </a:pPr>
            <a:r>
              <a:rPr lang="nl-NL" sz="1800" dirty="0"/>
              <a:t>Geef een compliment met het 5G’s-model.</a:t>
            </a:r>
          </a:p>
          <a:p>
            <a:pPr marL="800100" lvl="1" indent="-342900">
              <a:buFont typeface="Arial" panose="020B0604020202020204" pitchFamily="34" charset="0"/>
              <a:buChar char="•"/>
            </a:pPr>
            <a:r>
              <a:rPr lang="nl-NL" sz="1400" dirty="0"/>
              <a:t>Gedrag: 		ik zie… ik merk…</a:t>
            </a:r>
          </a:p>
          <a:p>
            <a:pPr marL="800100" lvl="1" indent="-342900">
              <a:buFont typeface="Arial" panose="020B0604020202020204" pitchFamily="34" charset="0"/>
              <a:buChar char="•"/>
            </a:pPr>
            <a:r>
              <a:rPr lang="nl-NL" sz="1400" dirty="0"/>
              <a:t>Gevolg:		het effect daarvan… daardoor…</a:t>
            </a:r>
          </a:p>
          <a:p>
            <a:pPr marL="800100" lvl="1" indent="-342900">
              <a:buFont typeface="Arial" panose="020B0604020202020204" pitchFamily="34" charset="0"/>
              <a:buChar char="•"/>
            </a:pPr>
            <a:r>
              <a:rPr lang="nl-NL" sz="1400" dirty="0"/>
              <a:t>Gevoel:		ik vind dat… voor mij is dat…</a:t>
            </a:r>
          </a:p>
          <a:p>
            <a:pPr marL="800100" lvl="1" indent="-342900">
              <a:buFont typeface="Arial" panose="020B0604020202020204" pitchFamily="34" charset="0"/>
              <a:buChar char="•"/>
            </a:pPr>
            <a:r>
              <a:rPr lang="nl-NL" sz="1400" dirty="0"/>
              <a:t>Geloofwaardig</a:t>
            </a:r>
          </a:p>
          <a:p>
            <a:pPr marL="800100" lvl="1" indent="-342900">
              <a:buFont typeface="Arial" panose="020B0604020202020204" pitchFamily="34" charset="0"/>
              <a:buChar char="•"/>
            </a:pPr>
            <a:r>
              <a:rPr lang="nl-NL" sz="1400" dirty="0"/>
              <a:t>Gelijkwaardig</a:t>
            </a:r>
          </a:p>
          <a:p>
            <a:pPr>
              <a:spcBef>
                <a:spcPts val="10"/>
              </a:spcBef>
              <a:spcAft>
                <a:spcPts val="10"/>
              </a:spcAft>
            </a:pPr>
            <a:endParaRPr lang="nl-NL" sz="2000" dirty="0">
              <a:solidFill>
                <a:srgbClr val="333333"/>
              </a:solidFill>
              <a:effectLst/>
              <a:ea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pic>
        <p:nvPicPr>
          <p:cNvPr id="2050" name="Picture 2" descr="Mind over matter">
            <a:extLst>
              <a:ext uri="{FF2B5EF4-FFF2-40B4-BE49-F238E27FC236}">
                <a16:creationId xmlns:a16="http://schemas.microsoft.com/office/drawing/2014/main" id="{79ABDFD4-21D3-4402-805A-F48F23F40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122" y="2206231"/>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9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 opdracht 4</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220382"/>
            <a:ext cx="10744200" cy="3751308"/>
          </a:xfrm>
        </p:spPr>
        <p:txBody>
          <a:bodyPr/>
          <a:lstStyle/>
          <a:p>
            <a:pPr>
              <a:spcBef>
                <a:spcPts val="10"/>
              </a:spcBef>
              <a:spcAft>
                <a:spcPts val="10"/>
              </a:spcAft>
            </a:pPr>
            <a:r>
              <a:rPr lang="nl-NL" sz="2000" dirty="0">
                <a:solidFill>
                  <a:srgbClr val="333333"/>
                </a:solidFill>
                <a:effectLst/>
                <a:ea typeface="Times New Roman" panose="02020603050405020304" pitchFamily="18" charset="0"/>
              </a:rPr>
              <a:t>Bespreek in tweetallen de volgende vraag:</a:t>
            </a:r>
          </a:p>
          <a:p>
            <a:pPr>
              <a:spcBef>
                <a:spcPts val="10"/>
              </a:spcBef>
              <a:spcAft>
                <a:spcPts val="10"/>
              </a:spcAft>
            </a:pPr>
            <a:endParaRPr lang="nl-NL" sz="2000" dirty="0">
              <a:solidFill>
                <a:srgbClr val="333333"/>
              </a:solidFill>
              <a:effectLst/>
              <a:ea typeface="Times New Roman" panose="02020603050405020304" pitchFamily="18" charset="0"/>
            </a:endParaRPr>
          </a:p>
          <a:p>
            <a:pPr>
              <a:spcBef>
                <a:spcPts val="10"/>
              </a:spcBef>
              <a:spcAft>
                <a:spcPts val="10"/>
              </a:spcAft>
            </a:pPr>
            <a:r>
              <a:rPr lang="nl-NL" sz="2000" dirty="0">
                <a:solidFill>
                  <a:srgbClr val="333333"/>
                </a:solidFill>
                <a:effectLst/>
                <a:ea typeface="Times New Roman" panose="02020603050405020304" pitchFamily="18" charset="0"/>
              </a:rPr>
              <a:t>Heb je weleens kritische feedback gekregen van een collega, patiënt of opleider? </a:t>
            </a:r>
          </a:p>
          <a:p>
            <a:pPr lvl="1">
              <a:spcBef>
                <a:spcPts val="10"/>
              </a:spcBef>
              <a:spcAft>
                <a:spcPts val="10"/>
              </a:spcAft>
            </a:pPr>
            <a:r>
              <a:rPr lang="nl-NL" sz="2000" dirty="0">
                <a:solidFill>
                  <a:srgbClr val="333333"/>
                </a:solidFill>
                <a:effectLst/>
                <a:ea typeface="Times New Roman" panose="02020603050405020304" pitchFamily="18" charset="0"/>
              </a:rPr>
              <a:t>Hoe ben je daarmee omgegaan?</a:t>
            </a:r>
          </a:p>
          <a:p>
            <a:pPr lvl="1">
              <a:spcBef>
                <a:spcPts val="10"/>
              </a:spcBef>
              <a:spcAft>
                <a:spcPts val="10"/>
              </a:spcAft>
            </a:pPr>
            <a:r>
              <a:rPr lang="nl-NL" sz="2000" dirty="0">
                <a:solidFill>
                  <a:srgbClr val="333333"/>
                </a:solidFill>
                <a:ea typeface="Cambria" panose="02040503050406030204" pitchFamily="18" charset="0"/>
                <a:cs typeface="Times New Roman" panose="02020603050405020304" pitchFamily="18" charset="0"/>
              </a:rPr>
              <a:t>Wat ging er goed en wat zou je volgende keer anders doen?</a:t>
            </a:r>
            <a:endParaRPr lang="nl-NL" sz="2000" dirty="0">
              <a:effectLst/>
              <a:ea typeface="Cambria" panose="02040503050406030204" pitchFamily="18"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109628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38B7B5"/>
      </a:dk1>
      <a:lt1>
        <a:srgbClr val="151515"/>
      </a:lt1>
      <a:dk2>
        <a:srgbClr val="76368A"/>
      </a:dk2>
      <a:lt2>
        <a:srgbClr val="F3F3F3"/>
      </a:lt2>
      <a:accent1>
        <a:srgbClr val="E0398D"/>
      </a:accent1>
      <a:accent2>
        <a:srgbClr val="9F9F9F"/>
      </a:accent2>
      <a:accent3>
        <a:srgbClr val="151515"/>
      </a:accent3>
      <a:accent4>
        <a:srgbClr val="76368A"/>
      </a:accent4>
      <a:accent5>
        <a:srgbClr val="38B7B5"/>
      </a:accent5>
      <a:accent6>
        <a:srgbClr val="E0398D"/>
      </a:accent6>
      <a:hlink>
        <a:srgbClr val="F3F3F3"/>
      </a:hlink>
      <a:folHlink>
        <a:srgbClr val="1515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1283</TotalTime>
  <Words>1777</Words>
  <Application>Microsoft Office PowerPoint</Application>
  <PresentationFormat>Breedbeeld</PresentationFormat>
  <Paragraphs>172</Paragraphs>
  <Slides>14</Slides>
  <Notes>11</Notes>
  <HiddenSlides>0</HiddenSlides>
  <MMClips>4</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14</vt:i4>
      </vt:variant>
    </vt:vector>
  </HeadingPairs>
  <TitlesOfParts>
    <vt:vector size="19" baseType="lpstr">
      <vt:lpstr>Arial</vt:lpstr>
      <vt:lpstr>Calibri</vt:lpstr>
      <vt:lpstr>Trebuchet MS</vt:lpstr>
      <vt:lpstr>Kantoorthema</vt:lpstr>
      <vt:lpstr>Custom Design</vt:lpstr>
      <vt:lpstr>PowerPoint-presentatie</vt:lpstr>
      <vt:lpstr>“Feedback geven is een kunst, feedback krijgen is een gunst”</vt:lpstr>
      <vt:lpstr>Feedback opdracht 1</vt:lpstr>
      <vt:lpstr>Feedback opdracht 2</vt:lpstr>
      <vt:lpstr>Feedback</vt:lpstr>
      <vt:lpstr>Feedback voorbeeld</vt:lpstr>
      <vt:lpstr>Feedback</vt:lpstr>
      <vt:lpstr>Feedback opdracht 3</vt:lpstr>
      <vt:lpstr>Feedback opdracht 4</vt:lpstr>
      <vt:lpstr>Feedback opdracht 5</vt:lpstr>
      <vt:lpstr>Feedback ontvangen</vt:lpstr>
      <vt:lpstr>Feedback opdracht 6</vt:lpstr>
      <vt:lpstr>Take home message</vt:lpstr>
      <vt:lpstr>Bronvermelding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Belinda Dolman</cp:lastModifiedBy>
  <cp:revision>111</cp:revision>
  <dcterms:created xsi:type="dcterms:W3CDTF">2018-06-28T15:32:29Z</dcterms:created>
  <dcterms:modified xsi:type="dcterms:W3CDTF">2022-09-12T12:27:08Z</dcterms:modified>
</cp:coreProperties>
</file>