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0" r:id="rId2"/>
    <p:sldId id="258" r:id="rId3"/>
    <p:sldId id="259" r:id="rId4"/>
    <p:sldId id="260" r:id="rId5"/>
    <p:sldId id="261" r:id="rId6"/>
    <p:sldId id="262" r:id="rId7"/>
    <p:sldId id="263" r:id="rId8"/>
    <p:sldId id="264" r:id="rId9"/>
    <p:sldId id="269" r:id="rId10"/>
    <p:sldId id="265" r:id="rId11"/>
    <p:sldId id="266" r:id="rId12"/>
    <p:sldId id="268" r:id="rId13"/>
    <p:sldId id="272" r:id="rId14"/>
    <p:sldId id="267" r:id="rId15"/>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96" autoAdjust="0"/>
  </p:normalViewPr>
  <p:slideViewPr>
    <p:cSldViewPr snapToGrid="0" snapToObjects="1">
      <p:cViewPr varScale="1">
        <p:scale>
          <a:sx n="61" d="100"/>
          <a:sy n="61" d="100"/>
        </p:scale>
        <p:origin x="-24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CB75B-D2AB-CB4B-A3A0-8BBDB2E9594C}" type="datetimeFigureOut">
              <a:rPr lang="nl-NL" smtClean="0"/>
              <a:t>29-01-19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862151-0B0C-9D44-9C13-3C7AA8F4E251}" type="slidenum">
              <a:rPr lang="nl-NL" smtClean="0"/>
              <a:t>‹nr.›</a:t>
            </a:fld>
            <a:endParaRPr lang="nl-NL"/>
          </a:p>
        </p:txBody>
      </p:sp>
    </p:spTree>
    <p:extLst>
      <p:ext uri="{BB962C8B-B14F-4D97-AF65-F5344CB8AC3E}">
        <p14:creationId xmlns:p14="http://schemas.microsoft.com/office/powerpoint/2010/main" val="17790691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E862151-0B0C-9D44-9C13-3C7AA8F4E251}" type="slidenum">
              <a:rPr lang="nl-NL" smtClean="0"/>
              <a:t>1</a:t>
            </a:fld>
            <a:endParaRPr lang="nl-NL"/>
          </a:p>
        </p:txBody>
      </p:sp>
    </p:spTree>
    <p:extLst>
      <p:ext uri="{BB962C8B-B14F-4D97-AF65-F5344CB8AC3E}">
        <p14:creationId xmlns:p14="http://schemas.microsoft.com/office/powerpoint/2010/main" val="206880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 zien de hulpvraag als een verborgen</a:t>
            </a:r>
            <a:r>
              <a:rPr lang="nl-NL" baseline="0" dirty="0" smtClean="0"/>
              <a:t> schat waarbij de </a:t>
            </a:r>
            <a:r>
              <a:rPr lang="nl-NL" baseline="0" dirty="0" err="1" smtClean="0"/>
              <a:t>patient</a:t>
            </a:r>
            <a:r>
              <a:rPr lang="nl-NL" baseline="0" dirty="0" smtClean="0"/>
              <a:t> de sleutel heeft van de kist (of van de ‘mijn’, zie vlg. slide). </a:t>
            </a:r>
          </a:p>
          <a:p>
            <a:r>
              <a:rPr lang="nl-NL" baseline="0" dirty="0" smtClean="0"/>
              <a:t>Is het niet mogelijk dat ‘de hulpvraag’ vaak ook pas ontstaat in en uit het contact met de dokter? </a:t>
            </a:r>
          </a:p>
          <a:p>
            <a:r>
              <a:rPr lang="nl-NL" baseline="0" dirty="0" smtClean="0"/>
              <a:t>En als dat zo is, wat betekent dat dan voor het consult? Hoe kom je tot de vraag? (tijd geven, aandachtig luisteren etc.)</a:t>
            </a:r>
          </a:p>
        </p:txBody>
      </p:sp>
      <p:sp>
        <p:nvSpPr>
          <p:cNvPr id="4" name="Tijdelijke aanduiding voor dianummer 3"/>
          <p:cNvSpPr>
            <a:spLocks noGrp="1"/>
          </p:cNvSpPr>
          <p:nvPr>
            <p:ph type="sldNum" sz="quarter" idx="10"/>
          </p:nvPr>
        </p:nvSpPr>
        <p:spPr/>
        <p:txBody>
          <a:bodyPr/>
          <a:lstStyle/>
          <a:p>
            <a:fld id="{37316DCA-FDEA-6249-B54F-9AB34EF9DB95}" type="slidenum">
              <a:rPr lang="nl-NL" smtClean="0"/>
              <a:t>10</a:t>
            </a:fld>
            <a:endParaRPr lang="nl-NL"/>
          </a:p>
        </p:txBody>
      </p:sp>
    </p:spTree>
    <p:extLst>
      <p:ext uri="{BB962C8B-B14F-4D97-AF65-F5344CB8AC3E}">
        <p14:creationId xmlns:p14="http://schemas.microsoft.com/office/powerpoint/2010/main" val="2456578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gaat dus</a:t>
            </a:r>
            <a:r>
              <a:rPr lang="nl-NL" baseline="0" dirty="0" smtClean="0"/>
              <a:t> over ‘wat’ </a:t>
            </a:r>
            <a:r>
              <a:rPr lang="nl-NL" baseline="0" dirty="0" err="1" smtClean="0"/>
              <a:t>aios</a:t>
            </a:r>
            <a:r>
              <a:rPr lang="nl-NL" baseline="0" dirty="0" smtClean="0"/>
              <a:t> moeten doen, vanuit welke overtuiging: samen met de </a:t>
            </a:r>
            <a:r>
              <a:rPr lang="nl-NL" baseline="0" dirty="0" err="1" smtClean="0"/>
              <a:t>patient</a:t>
            </a:r>
            <a:r>
              <a:rPr lang="nl-NL" baseline="0" dirty="0" smtClean="0"/>
              <a:t> zoeken naar de betekenis als die er niet </a:t>
            </a:r>
            <a:r>
              <a:rPr lang="nl-NL" baseline="0" dirty="0" err="1" smtClean="0"/>
              <a:t>direkt</a:t>
            </a:r>
            <a:r>
              <a:rPr lang="nl-NL" baseline="0" dirty="0" smtClean="0"/>
              <a:t> duidelijk is.</a:t>
            </a:r>
          </a:p>
          <a:p>
            <a:r>
              <a:rPr lang="nl-NL" baseline="0" dirty="0" smtClean="0"/>
              <a:t>Belangrijk is dat de hulpvraag vaak </a:t>
            </a:r>
            <a:r>
              <a:rPr lang="nl-NL" baseline="0" dirty="0" err="1" smtClean="0"/>
              <a:t>ontstààt</a:t>
            </a:r>
            <a:r>
              <a:rPr lang="nl-NL" baseline="0" dirty="0" smtClean="0"/>
              <a:t> in het gesprek met de dokter, of verhelderd wordt, ook voor de patiënt zelf.</a:t>
            </a:r>
          </a:p>
          <a:p>
            <a:r>
              <a:rPr lang="nl-NL" baseline="0" dirty="0" smtClean="0"/>
              <a:t>Bron: dissertatie Esther </a:t>
            </a:r>
            <a:r>
              <a:rPr lang="nl-NL" baseline="0" dirty="0" err="1" smtClean="0"/>
              <a:t>Giroldi</a:t>
            </a:r>
            <a:r>
              <a:rPr lang="nl-NL" baseline="0" dirty="0" smtClean="0"/>
              <a:t>, te vinden op de </a:t>
            </a:r>
            <a:r>
              <a:rPr lang="nl-NL" baseline="0" dirty="0" err="1" smtClean="0"/>
              <a:t>WiKi</a:t>
            </a:r>
            <a:r>
              <a:rPr lang="nl-NL" baseline="0" dirty="0" smtClean="0"/>
              <a:t> onder de </a:t>
            </a:r>
            <a:r>
              <a:rPr lang="nl-NL" baseline="0" smtClean="0"/>
              <a:t>bouwsteen hulpvraag.</a:t>
            </a:r>
            <a:endParaRPr lang="nl-NL" dirty="0"/>
          </a:p>
        </p:txBody>
      </p:sp>
      <p:sp>
        <p:nvSpPr>
          <p:cNvPr id="4" name="Tijdelijke aanduiding voor dianummer 3"/>
          <p:cNvSpPr>
            <a:spLocks noGrp="1"/>
          </p:cNvSpPr>
          <p:nvPr>
            <p:ph type="sldNum" sz="quarter" idx="10"/>
          </p:nvPr>
        </p:nvSpPr>
        <p:spPr/>
        <p:txBody>
          <a:bodyPr/>
          <a:lstStyle/>
          <a:p>
            <a:fld id="{AE862151-0B0C-9D44-9C13-3C7AA8F4E251}" type="slidenum">
              <a:rPr lang="nl-NL" smtClean="0"/>
              <a:t>11</a:t>
            </a:fld>
            <a:endParaRPr lang="nl-NL"/>
          </a:p>
        </p:txBody>
      </p:sp>
    </p:spTree>
    <p:extLst>
      <p:ext uri="{BB962C8B-B14F-4D97-AF65-F5344CB8AC3E}">
        <p14:creationId xmlns:p14="http://schemas.microsoft.com/office/powerpoint/2010/main" val="54953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gaat dus over ‘hoe’ je dat doet, het</a:t>
            </a:r>
            <a:r>
              <a:rPr lang="nl-NL" baseline="0" dirty="0" smtClean="0"/>
              <a:t> verhelderen van de hulpvraag</a:t>
            </a:r>
            <a:r>
              <a:rPr lang="nl-NL" dirty="0" smtClean="0"/>
              <a:t>. Als je deze drie aspecten</a:t>
            </a:r>
            <a:r>
              <a:rPr lang="nl-NL" baseline="0" dirty="0" smtClean="0"/>
              <a:t> goed exploreert, wordt de hulpvraag bijna altijd helder en hoeft die alleen nog maar te worden samengevat. Er is dan dus niet ‘één goede vraag’ die de hulpvraag boven tafel brengt, maar het is meer een manier van explorerend omgaan met het verhaal van </a:t>
            </a:r>
            <a:r>
              <a:rPr lang="nl-NL" baseline="0" smtClean="0"/>
              <a:t>de patiënt.</a:t>
            </a:r>
            <a:endParaRPr lang="nl-NL" dirty="0"/>
          </a:p>
        </p:txBody>
      </p:sp>
      <p:sp>
        <p:nvSpPr>
          <p:cNvPr id="4" name="Tijdelijke aanduiding voor dianummer 3"/>
          <p:cNvSpPr>
            <a:spLocks noGrp="1"/>
          </p:cNvSpPr>
          <p:nvPr>
            <p:ph type="sldNum" sz="quarter" idx="10"/>
          </p:nvPr>
        </p:nvSpPr>
        <p:spPr/>
        <p:txBody>
          <a:bodyPr/>
          <a:lstStyle/>
          <a:p>
            <a:fld id="{AE862151-0B0C-9D44-9C13-3C7AA8F4E251}" type="slidenum">
              <a:rPr lang="nl-NL" smtClean="0"/>
              <a:t>12</a:t>
            </a:fld>
            <a:endParaRPr lang="nl-NL"/>
          </a:p>
        </p:txBody>
      </p:sp>
    </p:spTree>
    <p:extLst>
      <p:ext uri="{BB962C8B-B14F-4D97-AF65-F5344CB8AC3E}">
        <p14:creationId xmlns:p14="http://schemas.microsoft.com/office/powerpoint/2010/main" val="2770533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gaat dus over ‘hoe’ je dat doet, het</a:t>
            </a:r>
            <a:r>
              <a:rPr lang="nl-NL" baseline="0" dirty="0" smtClean="0"/>
              <a:t> verhelderen van de hulpvraag</a:t>
            </a:r>
            <a:r>
              <a:rPr lang="nl-NL" dirty="0" smtClean="0"/>
              <a:t>. Als je deze drie aspecten</a:t>
            </a:r>
            <a:r>
              <a:rPr lang="nl-NL" baseline="0" dirty="0" smtClean="0"/>
              <a:t> goed exploreert, wordt de hulpvraag bijna altijd helder en hoeft die alleen nog maar te worden samengevat. Er is dan dus niet ‘één goede vraag’ die de hulpvraag boven tafel brengt, maar het is meer een manier van explorerend omgaan met het verhaal van </a:t>
            </a:r>
            <a:r>
              <a:rPr lang="nl-NL" baseline="0" smtClean="0"/>
              <a:t>de patiënt.</a:t>
            </a:r>
            <a:endParaRPr lang="nl-NL" dirty="0"/>
          </a:p>
        </p:txBody>
      </p:sp>
      <p:sp>
        <p:nvSpPr>
          <p:cNvPr id="4" name="Tijdelijke aanduiding voor dianummer 3"/>
          <p:cNvSpPr>
            <a:spLocks noGrp="1"/>
          </p:cNvSpPr>
          <p:nvPr>
            <p:ph type="sldNum" sz="quarter" idx="10"/>
          </p:nvPr>
        </p:nvSpPr>
        <p:spPr/>
        <p:txBody>
          <a:bodyPr/>
          <a:lstStyle/>
          <a:p>
            <a:fld id="{AE862151-0B0C-9D44-9C13-3C7AA8F4E251}" type="slidenum">
              <a:rPr lang="nl-NL" smtClean="0"/>
              <a:t>13</a:t>
            </a:fld>
            <a:endParaRPr lang="nl-NL"/>
          </a:p>
        </p:txBody>
      </p:sp>
    </p:spTree>
    <p:extLst>
      <p:ext uri="{BB962C8B-B14F-4D97-AF65-F5344CB8AC3E}">
        <p14:creationId xmlns:p14="http://schemas.microsoft.com/office/powerpoint/2010/main" val="277053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hulpvraag ‘bestaat niet’, hij ‘ontstaat’.</a:t>
            </a:r>
            <a:r>
              <a:rPr lang="nl-NL" baseline="0" dirty="0" smtClean="0"/>
              <a:t> Het is belangrijk dat de dokter openstaat voor zijn rol als ‘verhalen ontvanger’, </a:t>
            </a:r>
            <a:r>
              <a:rPr lang="nl-NL" baseline="0" dirty="0" err="1" smtClean="0"/>
              <a:t>èn</a:t>
            </a:r>
            <a:r>
              <a:rPr lang="nl-NL" baseline="0" dirty="0" smtClean="0"/>
              <a:t> dat hij de goede </a:t>
            </a:r>
            <a:r>
              <a:rPr lang="nl-NL" baseline="0" dirty="0" err="1" smtClean="0"/>
              <a:t>dòòrvragen</a:t>
            </a:r>
            <a:r>
              <a:rPr lang="nl-NL" baseline="0" dirty="0" smtClean="0"/>
              <a:t> stelt (ICE)</a:t>
            </a:r>
            <a:endParaRPr lang="nl-NL" dirty="0"/>
          </a:p>
        </p:txBody>
      </p:sp>
      <p:sp>
        <p:nvSpPr>
          <p:cNvPr id="4" name="Tijdelijke aanduiding voor dianummer 3"/>
          <p:cNvSpPr>
            <a:spLocks noGrp="1"/>
          </p:cNvSpPr>
          <p:nvPr>
            <p:ph type="sldNum" sz="quarter" idx="10"/>
          </p:nvPr>
        </p:nvSpPr>
        <p:spPr/>
        <p:txBody>
          <a:bodyPr/>
          <a:lstStyle/>
          <a:p>
            <a:fld id="{37316DCA-FDEA-6249-B54F-9AB34EF9DB95}" type="slidenum">
              <a:rPr lang="nl-NL" smtClean="0"/>
              <a:t>14</a:t>
            </a:fld>
            <a:endParaRPr lang="nl-NL"/>
          </a:p>
        </p:txBody>
      </p:sp>
    </p:spTree>
    <p:extLst>
      <p:ext uri="{BB962C8B-B14F-4D97-AF65-F5344CB8AC3E}">
        <p14:creationId xmlns:p14="http://schemas.microsoft.com/office/powerpoint/2010/main" val="3347507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Opwarmen: groepsgesprek: wat ervaren </a:t>
            </a:r>
            <a:r>
              <a:rPr lang="nl-NL" dirty="0" err="1" smtClean="0"/>
              <a:t>aios</a:t>
            </a:r>
            <a:r>
              <a:rPr lang="nl-NL" dirty="0" smtClean="0"/>
              <a:t> als ‘lastig’ rond het thema ‘hulpvraag’ ?</a:t>
            </a:r>
          </a:p>
          <a:p>
            <a:endParaRPr lang="nl-NL" dirty="0" smtClean="0"/>
          </a:p>
          <a:p>
            <a:r>
              <a:rPr lang="nl-NL" dirty="0" smtClean="0"/>
              <a:t>Ervaring van docenten/BCT</a:t>
            </a:r>
            <a:r>
              <a:rPr lang="nl-NL" baseline="0" dirty="0" smtClean="0"/>
              <a:t> beoordelaars: </a:t>
            </a:r>
            <a:r>
              <a:rPr lang="nl-NL" dirty="0" smtClean="0"/>
              <a:t>Het ‘verhelderen van de hulpvraag’ blijkt heel vaak lastig, en is echt een aandachtspunt in de (voorbereiding</a:t>
            </a:r>
            <a:r>
              <a:rPr lang="nl-NL" baseline="0" dirty="0" smtClean="0"/>
              <a:t> op de) BCT. </a:t>
            </a:r>
          </a:p>
          <a:p>
            <a:r>
              <a:rPr lang="nl-NL" baseline="0" dirty="0" smtClean="0"/>
              <a:t>Wat draagt hieraan bij? Zijn er simpele richtlijnen om het ‘goed’ te doen?</a:t>
            </a:r>
            <a:endParaRPr lang="nl-NL" dirty="0"/>
          </a:p>
        </p:txBody>
      </p:sp>
      <p:sp>
        <p:nvSpPr>
          <p:cNvPr id="4" name="Tijdelijke aanduiding voor dianummer 3"/>
          <p:cNvSpPr>
            <a:spLocks noGrp="1"/>
          </p:cNvSpPr>
          <p:nvPr>
            <p:ph type="sldNum" sz="quarter" idx="10"/>
          </p:nvPr>
        </p:nvSpPr>
        <p:spPr/>
        <p:txBody>
          <a:bodyPr/>
          <a:lstStyle/>
          <a:p>
            <a:fld id="{37316DCA-FDEA-6249-B54F-9AB34EF9DB95}" type="slidenum">
              <a:rPr lang="nl-NL" smtClean="0"/>
              <a:t>2</a:t>
            </a:fld>
            <a:endParaRPr lang="nl-NL"/>
          </a:p>
        </p:txBody>
      </p:sp>
    </p:spTree>
    <p:extLst>
      <p:ext uri="{BB962C8B-B14F-4D97-AF65-F5344CB8AC3E}">
        <p14:creationId xmlns:p14="http://schemas.microsoft.com/office/powerpoint/2010/main" val="600618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Is het zo dat de patiënt altijd een hulpvraag ‘meeneemt’ naar de huisarts? </a:t>
            </a:r>
          </a:p>
          <a:p>
            <a:r>
              <a:rPr lang="nl-NL" dirty="0" smtClean="0"/>
              <a:t>En als</a:t>
            </a:r>
            <a:r>
              <a:rPr lang="nl-NL" baseline="0" dirty="0" smtClean="0"/>
              <a:t> dat al zo is, is die patiënt zich daar bewust van? </a:t>
            </a:r>
            <a:endParaRPr lang="nl-NL" dirty="0">
              <a:solidFill>
                <a:srgbClr val="FF0000"/>
              </a:solidFill>
            </a:endParaRPr>
          </a:p>
        </p:txBody>
      </p:sp>
      <p:sp>
        <p:nvSpPr>
          <p:cNvPr id="4" name="Tijdelijke aanduiding voor dianummer 3"/>
          <p:cNvSpPr>
            <a:spLocks noGrp="1"/>
          </p:cNvSpPr>
          <p:nvPr>
            <p:ph type="sldNum" sz="quarter" idx="10"/>
          </p:nvPr>
        </p:nvSpPr>
        <p:spPr/>
        <p:txBody>
          <a:bodyPr/>
          <a:lstStyle/>
          <a:p>
            <a:fld id="{37316DCA-FDEA-6249-B54F-9AB34EF9DB95}" type="slidenum">
              <a:rPr lang="nl-NL" smtClean="0"/>
              <a:t>3</a:t>
            </a:fld>
            <a:endParaRPr lang="nl-NL"/>
          </a:p>
        </p:txBody>
      </p:sp>
    </p:spTree>
    <p:extLst>
      <p:ext uri="{BB962C8B-B14F-4D97-AF65-F5344CB8AC3E}">
        <p14:creationId xmlns:p14="http://schemas.microsoft.com/office/powerpoint/2010/main" val="587167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En geldt dit voor alle </a:t>
            </a:r>
            <a:r>
              <a:rPr lang="nl-NL" dirty="0" err="1" smtClean="0"/>
              <a:t>patienten</a:t>
            </a:r>
            <a:r>
              <a:rPr lang="nl-NL" dirty="0" smtClean="0"/>
              <a:t> ? In alle rangen en klassen?</a:t>
            </a: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Is een hulpvraag voorbehouden aan bepaalde (groepen) patiënten?</a:t>
            </a:r>
          </a:p>
          <a:p>
            <a:pPr marL="0" marR="0" indent="0" algn="l" defTabSz="457200" rtl="0" eaLnBrk="1" fontAlgn="auto" latinLnBrk="0" hangingPunct="1">
              <a:lnSpc>
                <a:spcPct val="100000"/>
              </a:lnSpc>
              <a:spcBef>
                <a:spcPts val="0"/>
              </a:spcBef>
              <a:spcAft>
                <a:spcPts val="0"/>
              </a:spcAft>
              <a:buClrTx/>
              <a:buSzTx/>
              <a:buFontTx/>
              <a:buNone/>
              <a:tabLst/>
              <a:defRP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E862151-0B0C-9D44-9C13-3C7AA8F4E251}" type="slidenum">
              <a:rPr lang="nl-NL" smtClean="0"/>
              <a:t>4</a:t>
            </a:fld>
            <a:endParaRPr lang="nl-NL"/>
          </a:p>
        </p:txBody>
      </p:sp>
    </p:spTree>
    <p:extLst>
      <p:ext uri="{BB962C8B-B14F-4D97-AF65-F5344CB8AC3E}">
        <p14:creationId xmlns:p14="http://schemas.microsoft.com/office/powerpoint/2010/main" val="284477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is een veelbesproken onderwerp in ieder geval, bij patiënten en bij dokters. Ook</a:t>
            </a:r>
            <a:r>
              <a:rPr lang="nl-NL" baseline="0" dirty="0" smtClean="0"/>
              <a:t> </a:t>
            </a:r>
            <a:r>
              <a:rPr lang="nl-NL" baseline="0" dirty="0" err="1" smtClean="0"/>
              <a:t>nà</a:t>
            </a:r>
            <a:r>
              <a:rPr lang="nl-NL" baseline="0" dirty="0" smtClean="0"/>
              <a:t> het consult....</a:t>
            </a:r>
            <a:endParaRPr lang="nl-NL" dirty="0"/>
          </a:p>
        </p:txBody>
      </p:sp>
      <p:sp>
        <p:nvSpPr>
          <p:cNvPr id="4" name="Tijdelijke aanduiding voor dianummer 3"/>
          <p:cNvSpPr>
            <a:spLocks noGrp="1"/>
          </p:cNvSpPr>
          <p:nvPr>
            <p:ph type="sldNum" sz="quarter" idx="10"/>
          </p:nvPr>
        </p:nvSpPr>
        <p:spPr/>
        <p:txBody>
          <a:bodyPr/>
          <a:lstStyle/>
          <a:p>
            <a:fld id="{37316DCA-FDEA-6249-B54F-9AB34EF9DB95}" type="slidenum">
              <a:rPr lang="nl-NL" smtClean="0"/>
              <a:t>5</a:t>
            </a:fld>
            <a:endParaRPr lang="nl-NL"/>
          </a:p>
        </p:txBody>
      </p:sp>
    </p:spTree>
    <p:extLst>
      <p:ext uri="{BB962C8B-B14F-4D97-AF65-F5344CB8AC3E}">
        <p14:creationId xmlns:p14="http://schemas.microsoft.com/office/powerpoint/2010/main" val="50957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Is het een probleem voor de dokter?</a:t>
            </a:r>
            <a:endParaRPr lang="nl-NL" dirty="0"/>
          </a:p>
        </p:txBody>
      </p:sp>
      <p:sp>
        <p:nvSpPr>
          <p:cNvPr id="4" name="Tijdelijke aanduiding voor dianummer 3"/>
          <p:cNvSpPr>
            <a:spLocks noGrp="1"/>
          </p:cNvSpPr>
          <p:nvPr>
            <p:ph type="sldNum" sz="quarter" idx="10"/>
          </p:nvPr>
        </p:nvSpPr>
        <p:spPr/>
        <p:txBody>
          <a:bodyPr/>
          <a:lstStyle/>
          <a:p>
            <a:fld id="{37316DCA-FDEA-6249-B54F-9AB34EF9DB95}" type="slidenum">
              <a:rPr lang="nl-NL" smtClean="0"/>
              <a:t>6</a:t>
            </a:fld>
            <a:endParaRPr lang="nl-NL"/>
          </a:p>
        </p:txBody>
      </p:sp>
    </p:spTree>
    <p:extLst>
      <p:ext uri="{BB962C8B-B14F-4D97-AF65-F5344CB8AC3E}">
        <p14:creationId xmlns:p14="http://schemas.microsoft.com/office/powerpoint/2010/main" val="1513195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Vindt de dokter de hulpvraag een probleem? </a:t>
            </a:r>
            <a:r>
              <a:rPr lang="nl-NL" dirty="0" smtClean="0"/>
              <a:t>En zo ja, wat doen we onszelf dan aan?</a:t>
            </a:r>
            <a:r>
              <a:rPr lang="nl-NL" baseline="0" dirty="0" smtClean="0"/>
              <a:t> Waarom is dit zo ingewikkeld en waarom hebben we het er zo veel over? </a:t>
            </a:r>
          </a:p>
          <a:p>
            <a:r>
              <a:rPr lang="nl-NL" baseline="0" dirty="0" smtClean="0"/>
              <a:t>Vindt de patient iets van het fenomeen ‘hulpvraag’?</a:t>
            </a:r>
            <a:endParaRPr lang="nl-NL" dirty="0"/>
          </a:p>
        </p:txBody>
      </p:sp>
      <p:sp>
        <p:nvSpPr>
          <p:cNvPr id="4" name="Tijdelijke aanduiding voor dianummer 3"/>
          <p:cNvSpPr>
            <a:spLocks noGrp="1"/>
          </p:cNvSpPr>
          <p:nvPr>
            <p:ph type="sldNum" sz="quarter" idx="10"/>
          </p:nvPr>
        </p:nvSpPr>
        <p:spPr/>
        <p:txBody>
          <a:bodyPr/>
          <a:lstStyle/>
          <a:p>
            <a:fld id="{37316DCA-FDEA-6249-B54F-9AB34EF9DB95}" type="slidenum">
              <a:rPr lang="nl-NL" smtClean="0"/>
              <a:t>7</a:t>
            </a:fld>
            <a:endParaRPr lang="nl-NL"/>
          </a:p>
        </p:txBody>
      </p:sp>
    </p:spTree>
    <p:extLst>
      <p:ext uri="{BB962C8B-B14F-4D97-AF65-F5344CB8AC3E}">
        <p14:creationId xmlns:p14="http://schemas.microsoft.com/office/powerpoint/2010/main" val="412365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Concluderend</a:t>
            </a:r>
            <a:r>
              <a:rPr lang="nl-NL" baseline="0" dirty="0" smtClean="0"/>
              <a:t> na voorgaande slides: w</a:t>
            </a:r>
            <a:r>
              <a:rPr lang="nl-NL" dirty="0" smtClean="0"/>
              <a:t>at maakt de</a:t>
            </a:r>
            <a:r>
              <a:rPr lang="nl-NL" baseline="0" dirty="0" smtClean="0"/>
              <a:t> hulpvraag tot zo’n veelbesproken onderwerp</a:t>
            </a:r>
            <a:r>
              <a:rPr lang="nl-NL" dirty="0" smtClean="0"/>
              <a:t>? </a:t>
            </a:r>
            <a:r>
              <a:rPr lang="nl-NL" baseline="0" dirty="0" smtClean="0"/>
              <a:t>Korte discussie hierover in 3 tallen en opbrengst in groep delen.</a:t>
            </a:r>
          </a:p>
          <a:p>
            <a:endParaRPr lang="nl-NL" baseline="0" dirty="0" smtClean="0"/>
          </a:p>
          <a:p>
            <a:r>
              <a:rPr lang="nl-NL" baseline="0" dirty="0" smtClean="0"/>
              <a:t>Achtergrondvragen: </a:t>
            </a:r>
          </a:p>
          <a:p>
            <a:pPr marL="171450" indent="-171450">
              <a:buFontTx/>
              <a:buChar char="-"/>
            </a:pPr>
            <a:r>
              <a:rPr lang="nl-NL" dirty="0" err="1" smtClean="0"/>
              <a:t>Wíl</a:t>
            </a:r>
            <a:r>
              <a:rPr lang="nl-NL" dirty="0" smtClean="0"/>
              <a:t> of kan de patiënt het niet zeggen? </a:t>
            </a:r>
          </a:p>
          <a:p>
            <a:pPr marL="171450" indent="-171450">
              <a:buFontTx/>
              <a:buChar char="-"/>
            </a:pPr>
            <a:r>
              <a:rPr lang="nl-NL" dirty="0" smtClean="0"/>
              <a:t>Weet hij het wellicht niet? </a:t>
            </a:r>
            <a:endParaRPr lang="nl-NL" b="1" dirty="0" smtClean="0"/>
          </a:p>
          <a:p>
            <a:pPr marL="171450" indent="-171450">
              <a:buFontTx/>
              <a:buChar char="-"/>
            </a:pPr>
            <a:r>
              <a:rPr lang="nl-NL" dirty="0" smtClean="0"/>
              <a:t>Hoe ontstaat de ‘</a:t>
            </a:r>
            <a:r>
              <a:rPr lang="nl-NL" dirty="0" err="1" smtClean="0"/>
              <a:t>hulpvaag</a:t>
            </a:r>
            <a:r>
              <a:rPr lang="nl-NL" dirty="0" smtClean="0"/>
              <a:t>’: thuis aan de keukentafel</a:t>
            </a:r>
            <a:r>
              <a:rPr lang="nl-NL" baseline="0" dirty="0" smtClean="0"/>
              <a:t>, </a:t>
            </a:r>
            <a:r>
              <a:rPr lang="nl-NL" baseline="0" dirty="0" err="1" smtClean="0"/>
              <a:t>vòòr</a:t>
            </a:r>
            <a:r>
              <a:rPr lang="nl-NL" baseline="0" dirty="0" smtClean="0"/>
              <a:t> het bezoek aan de dokter? Of wellicht ook nog in de spreekkamer?</a:t>
            </a:r>
          </a:p>
          <a:p>
            <a:pPr marL="171450" indent="-171450">
              <a:buFontTx/>
              <a:buChar char="-"/>
            </a:pPr>
            <a:r>
              <a:rPr lang="nl-NL" baseline="0" dirty="0" smtClean="0"/>
              <a:t>En zo ja, wat is de invloed van de </a:t>
            </a:r>
            <a:r>
              <a:rPr lang="nl-NL" baseline="0" smtClean="0"/>
              <a:t>dokter hierop?</a:t>
            </a:r>
            <a:endParaRPr lang="nl-NL" dirty="0"/>
          </a:p>
        </p:txBody>
      </p:sp>
      <p:sp>
        <p:nvSpPr>
          <p:cNvPr id="4" name="Tijdelijke aanduiding voor dianummer 3"/>
          <p:cNvSpPr>
            <a:spLocks noGrp="1"/>
          </p:cNvSpPr>
          <p:nvPr>
            <p:ph type="sldNum" sz="quarter" idx="10"/>
          </p:nvPr>
        </p:nvSpPr>
        <p:spPr/>
        <p:txBody>
          <a:bodyPr/>
          <a:lstStyle/>
          <a:p>
            <a:fld id="{37316DCA-FDEA-6249-B54F-9AB34EF9DB95}" type="slidenum">
              <a:rPr lang="nl-NL" smtClean="0"/>
              <a:t>8</a:t>
            </a:fld>
            <a:endParaRPr lang="nl-NL"/>
          </a:p>
        </p:txBody>
      </p:sp>
    </p:spTree>
    <p:extLst>
      <p:ext uri="{BB962C8B-B14F-4D97-AF65-F5344CB8AC3E}">
        <p14:creationId xmlns:p14="http://schemas.microsoft.com/office/powerpoint/2010/main" val="2395162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Noteer wat de </a:t>
            </a:r>
            <a:r>
              <a:rPr lang="nl-NL" dirty="0" err="1" smtClean="0"/>
              <a:t>aios</a:t>
            </a:r>
            <a:r>
              <a:rPr lang="nl-NL" dirty="0" smtClean="0"/>
              <a:t> als redenen geven</a:t>
            </a:r>
            <a:r>
              <a:rPr lang="nl-NL" baseline="0" dirty="0" smtClean="0"/>
              <a:t> waarom de patiënt  geen hulpvraag kan benoemen, ook als de dokter er gericht naar vraagt.</a:t>
            </a:r>
            <a:endParaRPr lang="nl-NL" dirty="0" smtClean="0"/>
          </a:p>
          <a:p>
            <a:r>
              <a:rPr lang="nl-NL" dirty="0" smtClean="0"/>
              <a:t>Deze</a:t>
            </a:r>
            <a:r>
              <a:rPr lang="nl-NL" baseline="0" dirty="0" smtClean="0"/>
              <a:t> slide</a:t>
            </a:r>
            <a:r>
              <a:rPr lang="nl-NL" dirty="0" smtClean="0"/>
              <a:t> is de opbrengst</a:t>
            </a:r>
            <a:r>
              <a:rPr lang="nl-NL" baseline="0" dirty="0" smtClean="0"/>
              <a:t> van een groepsdiscussie met </a:t>
            </a:r>
            <a:r>
              <a:rPr lang="nl-NL" baseline="0" dirty="0" err="1" smtClean="0"/>
              <a:t>aios</a:t>
            </a:r>
            <a:r>
              <a:rPr lang="nl-NL" baseline="0" dirty="0" smtClean="0"/>
              <a:t>, mogelijk is er uit literatuur meer te halen aan oorzaken. Hier gaat het om de bewustwording </a:t>
            </a:r>
            <a:r>
              <a:rPr lang="nl-NL" baseline="0" dirty="0" err="1" smtClean="0"/>
              <a:t>dàt</a:t>
            </a:r>
            <a:r>
              <a:rPr lang="nl-NL" baseline="0" dirty="0" smtClean="0"/>
              <a:t> er meerdere redenen kunnen zijn.</a:t>
            </a:r>
            <a:endParaRPr lang="nl-NL" dirty="0"/>
          </a:p>
        </p:txBody>
      </p:sp>
      <p:sp>
        <p:nvSpPr>
          <p:cNvPr id="4" name="Tijdelijke aanduiding voor dianummer 3"/>
          <p:cNvSpPr>
            <a:spLocks noGrp="1"/>
          </p:cNvSpPr>
          <p:nvPr>
            <p:ph type="sldNum" sz="quarter" idx="10"/>
          </p:nvPr>
        </p:nvSpPr>
        <p:spPr/>
        <p:txBody>
          <a:bodyPr/>
          <a:lstStyle/>
          <a:p>
            <a:fld id="{AE862151-0B0C-9D44-9C13-3C7AA8F4E251}" type="slidenum">
              <a:rPr lang="nl-NL" smtClean="0"/>
              <a:t>9</a:t>
            </a:fld>
            <a:endParaRPr lang="nl-NL"/>
          </a:p>
        </p:txBody>
      </p:sp>
    </p:spTree>
    <p:extLst>
      <p:ext uri="{BB962C8B-B14F-4D97-AF65-F5344CB8AC3E}">
        <p14:creationId xmlns:p14="http://schemas.microsoft.com/office/powerpoint/2010/main" val="219668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7CB774C4-3C1F-6D40-99AC-6D3EC867798A}" type="datetimeFigureOut">
              <a:rPr lang="nl-NL" smtClean="0"/>
              <a:t>29-01-19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B747274-D4DA-CD4A-AEA9-F07A9876DB70}" type="slidenum">
              <a:rPr lang="nl-NL" smtClean="0"/>
              <a:t>‹nr.›</a:t>
            </a:fld>
            <a:endParaRPr lang="nl-NL"/>
          </a:p>
        </p:txBody>
      </p:sp>
    </p:spTree>
    <p:extLst>
      <p:ext uri="{BB962C8B-B14F-4D97-AF65-F5344CB8AC3E}">
        <p14:creationId xmlns:p14="http://schemas.microsoft.com/office/powerpoint/2010/main" val="253545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CB774C4-3C1F-6D40-99AC-6D3EC867798A}" type="datetimeFigureOut">
              <a:rPr lang="nl-NL" smtClean="0"/>
              <a:t>29-01-19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B747274-D4DA-CD4A-AEA9-F07A9876DB70}" type="slidenum">
              <a:rPr lang="nl-NL" smtClean="0"/>
              <a:t>‹nr.›</a:t>
            </a:fld>
            <a:endParaRPr lang="nl-NL"/>
          </a:p>
        </p:txBody>
      </p:sp>
    </p:spTree>
    <p:extLst>
      <p:ext uri="{BB962C8B-B14F-4D97-AF65-F5344CB8AC3E}">
        <p14:creationId xmlns:p14="http://schemas.microsoft.com/office/powerpoint/2010/main" val="297093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CB774C4-3C1F-6D40-99AC-6D3EC867798A}" type="datetimeFigureOut">
              <a:rPr lang="nl-NL" smtClean="0"/>
              <a:t>29-01-19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B747274-D4DA-CD4A-AEA9-F07A9876DB70}" type="slidenum">
              <a:rPr lang="nl-NL" smtClean="0"/>
              <a:t>‹nr.›</a:t>
            </a:fld>
            <a:endParaRPr lang="nl-NL"/>
          </a:p>
        </p:txBody>
      </p:sp>
    </p:spTree>
    <p:extLst>
      <p:ext uri="{BB962C8B-B14F-4D97-AF65-F5344CB8AC3E}">
        <p14:creationId xmlns:p14="http://schemas.microsoft.com/office/powerpoint/2010/main" val="161596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CB774C4-3C1F-6D40-99AC-6D3EC867798A}" type="datetimeFigureOut">
              <a:rPr lang="nl-NL" smtClean="0"/>
              <a:t>29-01-19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B747274-D4DA-CD4A-AEA9-F07A9876DB70}" type="slidenum">
              <a:rPr lang="nl-NL" smtClean="0"/>
              <a:t>‹nr.›</a:t>
            </a:fld>
            <a:endParaRPr lang="nl-NL"/>
          </a:p>
        </p:txBody>
      </p:sp>
    </p:spTree>
    <p:extLst>
      <p:ext uri="{BB962C8B-B14F-4D97-AF65-F5344CB8AC3E}">
        <p14:creationId xmlns:p14="http://schemas.microsoft.com/office/powerpoint/2010/main" val="224751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7CB774C4-3C1F-6D40-99AC-6D3EC867798A}" type="datetimeFigureOut">
              <a:rPr lang="nl-NL" smtClean="0"/>
              <a:t>29-01-19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B747274-D4DA-CD4A-AEA9-F07A9876DB70}" type="slidenum">
              <a:rPr lang="nl-NL" smtClean="0"/>
              <a:t>‹nr.›</a:t>
            </a:fld>
            <a:endParaRPr lang="nl-NL"/>
          </a:p>
        </p:txBody>
      </p:sp>
    </p:spTree>
    <p:extLst>
      <p:ext uri="{BB962C8B-B14F-4D97-AF65-F5344CB8AC3E}">
        <p14:creationId xmlns:p14="http://schemas.microsoft.com/office/powerpoint/2010/main" val="128506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CB774C4-3C1F-6D40-99AC-6D3EC867798A}" type="datetimeFigureOut">
              <a:rPr lang="nl-NL" smtClean="0"/>
              <a:t>29-01-19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B747274-D4DA-CD4A-AEA9-F07A9876DB70}" type="slidenum">
              <a:rPr lang="nl-NL" smtClean="0"/>
              <a:t>‹nr.›</a:t>
            </a:fld>
            <a:endParaRPr lang="nl-NL"/>
          </a:p>
        </p:txBody>
      </p:sp>
    </p:spTree>
    <p:extLst>
      <p:ext uri="{BB962C8B-B14F-4D97-AF65-F5344CB8AC3E}">
        <p14:creationId xmlns:p14="http://schemas.microsoft.com/office/powerpoint/2010/main" val="74870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CB774C4-3C1F-6D40-99AC-6D3EC867798A}" type="datetimeFigureOut">
              <a:rPr lang="nl-NL" smtClean="0"/>
              <a:t>29-01-19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B747274-D4DA-CD4A-AEA9-F07A9876DB70}" type="slidenum">
              <a:rPr lang="nl-NL" smtClean="0"/>
              <a:t>‹nr.›</a:t>
            </a:fld>
            <a:endParaRPr lang="nl-NL"/>
          </a:p>
        </p:txBody>
      </p:sp>
    </p:spTree>
    <p:extLst>
      <p:ext uri="{BB962C8B-B14F-4D97-AF65-F5344CB8AC3E}">
        <p14:creationId xmlns:p14="http://schemas.microsoft.com/office/powerpoint/2010/main" val="101025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7CB774C4-3C1F-6D40-99AC-6D3EC867798A}" type="datetimeFigureOut">
              <a:rPr lang="nl-NL" smtClean="0"/>
              <a:t>29-01-19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B747274-D4DA-CD4A-AEA9-F07A9876DB70}" type="slidenum">
              <a:rPr lang="nl-NL" smtClean="0"/>
              <a:t>‹nr.›</a:t>
            </a:fld>
            <a:endParaRPr lang="nl-NL"/>
          </a:p>
        </p:txBody>
      </p:sp>
    </p:spTree>
    <p:extLst>
      <p:ext uri="{BB962C8B-B14F-4D97-AF65-F5344CB8AC3E}">
        <p14:creationId xmlns:p14="http://schemas.microsoft.com/office/powerpoint/2010/main" val="341328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CB774C4-3C1F-6D40-99AC-6D3EC867798A}" type="datetimeFigureOut">
              <a:rPr lang="nl-NL" smtClean="0"/>
              <a:t>29-01-19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B747274-D4DA-CD4A-AEA9-F07A9876DB70}" type="slidenum">
              <a:rPr lang="nl-NL" smtClean="0"/>
              <a:t>‹nr.›</a:t>
            </a:fld>
            <a:endParaRPr lang="nl-NL"/>
          </a:p>
        </p:txBody>
      </p:sp>
    </p:spTree>
    <p:extLst>
      <p:ext uri="{BB962C8B-B14F-4D97-AF65-F5344CB8AC3E}">
        <p14:creationId xmlns:p14="http://schemas.microsoft.com/office/powerpoint/2010/main" val="258549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7CB774C4-3C1F-6D40-99AC-6D3EC867798A}" type="datetimeFigureOut">
              <a:rPr lang="nl-NL" smtClean="0"/>
              <a:t>29-01-19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B747274-D4DA-CD4A-AEA9-F07A9876DB70}" type="slidenum">
              <a:rPr lang="nl-NL" smtClean="0"/>
              <a:t>‹nr.›</a:t>
            </a:fld>
            <a:endParaRPr lang="nl-NL"/>
          </a:p>
        </p:txBody>
      </p:sp>
    </p:spTree>
    <p:extLst>
      <p:ext uri="{BB962C8B-B14F-4D97-AF65-F5344CB8AC3E}">
        <p14:creationId xmlns:p14="http://schemas.microsoft.com/office/powerpoint/2010/main" val="344144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7CB774C4-3C1F-6D40-99AC-6D3EC867798A}" type="datetimeFigureOut">
              <a:rPr lang="nl-NL" smtClean="0"/>
              <a:t>29-01-19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B747274-D4DA-CD4A-AEA9-F07A9876DB70}" type="slidenum">
              <a:rPr lang="nl-NL" smtClean="0"/>
              <a:t>‹nr.›</a:t>
            </a:fld>
            <a:endParaRPr lang="nl-NL"/>
          </a:p>
        </p:txBody>
      </p:sp>
    </p:spTree>
    <p:extLst>
      <p:ext uri="{BB962C8B-B14F-4D97-AF65-F5344CB8AC3E}">
        <p14:creationId xmlns:p14="http://schemas.microsoft.com/office/powerpoint/2010/main" val="7547275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774C4-3C1F-6D40-99AC-6D3EC867798A}" type="datetimeFigureOut">
              <a:rPr lang="nl-NL" smtClean="0"/>
              <a:t>29-01-19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47274-D4DA-CD4A-AEA9-F07A9876DB70}" type="slidenum">
              <a:rPr lang="nl-NL" smtClean="0"/>
              <a:t>‹nr.›</a:t>
            </a:fld>
            <a:endParaRPr lang="nl-NL"/>
          </a:p>
        </p:txBody>
      </p:sp>
    </p:spTree>
    <p:extLst>
      <p:ext uri="{BB962C8B-B14F-4D97-AF65-F5344CB8AC3E}">
        <p14:creationId xmlns:p14="http://schemas.microsoft.com/office/powerpoint/2010/main" val="593988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Hulpvraag verhelderen </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b="1"/>
              <a:t>Bouwsteen: </a:t>
            </a:r>
            <a:r>
              <a:rPr lang="nl-NL"/>
              <a:t>‘hulpvraag verhelderen’</a:t>
            </a:r>
          </a:p>
          <a:p>
            <a:pPr marL="0" indent="0">
              <a:buNone/>
            </a:pPr>
            <a:r>
              <a:rPr lang="nl-NL" b="1"/>
              <a:t>Leerlijn: </a:t>
            </a:r>
            <a:r>
              <a:rPr lang="nl-NL"/>
              <a:t>arts-patiëntcommunicatie (APC) </a:t>
            </a:r>
          </a:p>
          <a:p>
            <a:pPr marL="0" indent="0">
              <a:buNone/>
            </a:pPr>
            <a:r>
              <a:rPr lang="nl-NL" b="1"/>
              <a:t>Onderdeel: </a:t>
            </a:r>
            <a:r>
              <a:rPr lang="nl-NL"/>
              <a:t>basisgespreksvaardigheden</a:t>
            </a:r>
          </a:p>
          <a:p>
            <a:pPr marL="0" indent="0">
              <a:buNone/>
            </a:pPr>
            <a:r>
              <a:rPr lang="nl-NL" b="1"/>
              <a:t>Doel: </a:t>
            </a:r>
            <a:r>
              <a:rPr lang="nl-NL"/>
              <a:t>naar aanleiding van deze presentatie van gedachten wisselen met groepsgenoten en in gesprek gaan over het onderwerp </a:t>
            </a:r>
          </a:p>
          <a:p>
            <a:pPr marL="0" indent="0">
              <a:buNone/>
            </a:pPr>
            <a:r>
              <a:rPr lang="nl-NL" b="1"/>
              <a:t>Gebruik: </a:t>
            </a:r>
            <a:r>
              <a:rPr lang="nl-NL"/>
              <a:t>voor onderwijs op terugkomdag of als basis voor leergesprek tussen aios en opleider</a:t>
            </a:r>
          </a:p>
          <a:p>
            <a:pPr marL="0" indent="0" algn="r">
              <a:buNone/>
            </a:pPr>
            <a:endParaRPr lang="nl-NL" sz="2400" i="1"/>
          </a:p>
          <a:p>
            <a:pPr marL="0" indent="0" algn="r">
              <a:buNone/>
            </a:pPr>
            <a:r>
              <a:rPr lang="nl-NL" sz="2400" i="1"/>
              <a:t>	Auteur: Gert Roos, huisarts-docent</a:t>
            </a:r>
          </a:p>
          <a:p>
            <a:pPr marL="0" indent="0" algn="r">
              <a:buNone/>
            </a:pPr>
            <a:r>
              <a:rPr lang="nl-NL" sz="2400" i="1"/>
              <a:t>Januari 2019</a:t>
            </a:r>
          </a:p>
        </p:txBody>
      </p:sp>
    </p:spTree>
    <p:extLst>
      <p:ext uri="{BB962C8B-B14F-4D97-AF65-F5344CB8AC3E}">
        <p14:creationId xmlns:p14="http://schemas.microsoft.com/office/powerpoint/2010/main" val="72238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818445"/>
            <a:ext cx="7772400" cy="1439333"/>
          </a:xfrm>
        </p:spPr>
        <p:txBody>
          <a:bodyPr>
            <a:normAutofit fontScale="90000"/>
          </a:bodyPr>
          <a:lstStyle/>
          <a:p>
            <a:r>
              <a:rPr lang="nl-NL" dirty="0"/>
              <a:t>De hulpvraag: verborgen schat of gezamenlijke creatie?</a:t>
            </a:r>
            <a:br>
              <a:rPr lang="nl-NL" dirty="0"/>
            </a:br>
            <a:endParaRPr lang="nl-NL" dirty="0"/>
          </a:p>
        </p:txBody>
      </p:sp>
      <p:pic>
        <p:nvPicPr>
          <p:cNvPr id="4" name="Afbeelding 3"/>
          <p:cNvPicPr>
            <a:picLocks noChangeAspect="1"/>
          </p:cNvPicPr>
          <p:nvPr/>
        </p:nvPicPr>
        <p:blipFill>
          <a:blip r:embed="rId3"/>
          <a:stretch>
            <a:fillRect/>
          </a:stretch>
        </p:blipFill>
        <p:spPr>
          <a:xfrm>
            <a:off x="4559562" y="2876414"/>
            <a:ext cx="4166498" cy="2737555"/>
          </a:xfrm>
          <a:prstGeom prst="rect">
            <a:avLst/>
          </a:prstGeom>
        </p:spPr>
      </p:pic>
      <p:pic>
        <p:nvPicPr>
          <p:cNvPr id="5" name="Afbeelding 4"/>
          <p:cNvPicPr>
            <a:picLocks noChangeAspect="1"/>
          </p:cNvPicPr>
          <p:nvPr/>
        </p:nvPicPr>
        <p:blipFill>
          <a:blip r:embed="rId4"/>
          <a:stretch>
            <a:fillRect/>
          </a:stretch>
        </p:blipFill>
        <p:spPr>
          <a:xfrm>
            <a:off x="685800" y="2876414"/>
            <a:ext cx="3650073" cy="2737555"/>
          </a:xfrm>
          <a:prstGeom prst="rect">
            <a:avLst/>
          </a:prstGeom>
        </p:spPr>
      </p:pic>
    </p:spTree>
    <p:extLst>
      <p:ext uri="{BB962C8B-B14F-4D97-AF65-F5344CB8AC3E}">
        <p14:creationId xmlns:p14="http://schemas.microsoft.com/office/powerpoint/2010/main" val="1332115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Esther </a:t>
            </a:r>
            <a:r>
              <a:rPr lang="nl-NL" dirty="0" err="1" smtClean="0"/>
              <a:t>Giroldi</a:t>
            </a:r>
            <a:r>
              <a:rPr lang="nl-NL" dirty="0"/>
              <a:t>, proefschrift over arts-patiëntcommunicatie </a:t>
            </a:r>
            <a:r>
              <a:rPr lang="nl-NL" dirty="0" smtClean="0"/>
              <a:t>(2016)</a:t>
            </a:r>
            <a:endParaRPr lang="nl-NL" dirty="0"/>
          </a:p>
        </p:txBody>
      </p:sp>
      <p:sp>
        <p:nvSpPr>
          <p:cNvPr id="3" name="Tijdelijke aanduiding voor inhoud 2"/>
          <p:cNvSpPr>
            <a:spLocks noGrp="1"/>
          </p:cNvSpPr>
          <p:nvPr>
            <p:ph idx="1"/>
          </p:nvPr>
        </p:nvSpPr>
        <p:spPr/>
        <p:txBody>
          <a:bodyPr>
            <a:normAutofit fontScale="70000" lnSpcReduction="20000"/>
          </a:bodyPr>
          <a:lstStyle/>
          <a:p>
            <a:pPr marL="0" indent="0">
              <a:buNone/>
            </a:pPr>
            <a:r>
              <a:rPr lang="nl-NL" dirty="0"/>
              <a:t>Trainees view information </a:t>
            </a:r>
            <a:r>
              <a:rPr lang="nl-NL" dirty="0" err="1"/>
              <a:t>mainly</a:t>
            </a:r>
            <a:r>
              <a:rPr lang="nl-NL" dirty="0"/>
              <a:t> </a:t>
            </a:r>
            <a:r>
              <a:rPr lang="nl-NL" dirty="0" err="1"/>
              <a:t>from</a:t>
            </a:r>
            <a:r>
              <a:rPr lang="nl-NL" dirty="0"/>
              <a:t> a ‘</a:t>
            </a:r>
            <a:r>
              <a:rPr lang="nl-NL" dirty="0" err="1"/>
              <a:t>mining</a:t>
            </a:r>
            <a:r>
              <a:rPr lang="nl-NL" dirty="0"/>
              <a:t>’ </a:t>
            </a:r>
            <a:r>
              <a:rPr lang="nl-NL" dirty="0" err="1"/>
              <a:t>perspective</a:t>
            </a:r>
            <a:r>
              <a:rPr lang="nl-NL" dirty="0"/>
              <a:t>. </a:t>
            </a:r>
            <a:r>
              <a:rPr lang="nl-NL" dirty="0" err="1"/>
              <a:t>This</a:t>
            </a:r>
            <a:r>
              <a:rPr lang="nl-NL" dirty="0"/>
              <a:t> </a:t>
            </a:r>
            <a:r>
              <a:rPr lang="nl-NL" dirty="0" err="1"/>
              <a:t>perspective</a:t>
            </a:r>
            <a:r>
              <a:rPr lang="nl-NL" dirty="0"/>
              <a:t> is </a:t>
            </a:r>
            <a:r>
              <a:rPr lang="nl-NL" dirty="0" err="1"/>
              <a:t>considered</a:t>
            </a:r>
            <a:r>
              <a:rPr lang="nl-NL" dirty="0"/>
              <a:t> </a:t>
            </a:r>
            <a:r>
              <a:rPr lang="nl-NL" dirty="0" err="1"/>
              <a:t>useful</a:t>
            </a:r>
            <a:r>
              <a:rPr lang="nl-NL" dirty="0"/>
              <a:t> </a:t>
            </a:r>
            <a:r>
              <a:rPr lang="nl-NL" dirty="0" err="1"/>
              <a:t>when</a:t>
            </a:r>
            <a:r>
              <a:rPr lang="nl-NL" dirty="0"/>
              <a:t> </a:t>
            </a:r>
            <a:r>
              <a:rPr lang="nl-NL" dirty="0" err="1"/>
              <a:t>exploring</a:t>
            </a:r>
            <a:r>
              <a:rPr lang="nl-NL" dirty="0"/>
              <a:t> </a:t>
            </a:r>
            <a:r>
              <a:rPr lang="nl-NL" dirty="0" err="1"/>
              <a:t>causal</a:t>
            </a:r>
            <a:r>
              <a:rPr lang="nl-NL" dirty="0"/>
              <a:t> relations (22) </a:t>
            </a:r>
            <a:r>
              <a:rPr lang="nl-NL" dirty="0" err="1"/>
              <a:t>and</a:t>
            </a:r>
            <a:r>
              <a:rPr lang="nl-NL" dirty="0"/>
              <a:t> </a:t>
            </a:r>
            <a:r>
              <a:rPr lang="nl-NL" dirty="0" err="1"/>
              <a:t>therefore</a:t>
            </a:r>
            <a:r>
              <a:rPr lang="nl-NL" dirty="0"/>
              <a:t> </a:t>
            </a:r>
            <a:r>
              <a:rPr lang="nl-NL" dirty="0" err="1"/>
              <a:t>seems</a:t>
            </a:r>
            <a:r>
              <a:rPr lang="nl-NL" dirty="0"/>
              <a:t> </a:t>
            </a:r>
            <a:r>
              <a:rPr lang="nl-NL" dirty="0" err="1"/>
              <a:t>suitable</a:t>
            </a:r>
            <a:r>
              <a:rPr lang="nl-NL" dirty="0"/>
              <a:t> </a:t>
            </a:r>
            <a:r>
              <a:rPr lang="nl-NL" dirty="0" err="1"/>
              <a:t>when</a:t>
            </a:r>
            <a:r>
              <a:rPr lang="nl-NL" dirty="0"/>
              <a:t> </a:t>
            </a:r>
            <a:r>
              <a:rPr lang="nl-NL" dirty="0" err="1"/>
              <a:t>gathering</a:t>
            </a:r>
            <a:r>
              <a:rPr lang="nl-NL" dirty="0"/>
              <a:t> </a:t>
            </a:r>
            <a:r>
              <a:rPr lang="nl-NL" dirty="0" err="1"/>
              <a:t>technical</a:t>
            </a:r>
            <a:r>
              <a:rPr lang="nl-NL" dirty="0"/>
              <a:t>, </a:t>
            </a:r>
            <a:r>
              <a:rPr lang="nl-NL" dirty="0" err="1"/>
              <a:t>biomedical</a:t>
            </a:r>
            <a:r>
              <a:rPr lang="nl-NL" dirty="0"/>
              <a:t> information. For </a:t>
            </a:r>
            <a:r>
              <a:rPr lang="nl-NL" dirty="0" err="1"/>
              <a:t>constructing</a:t>
            </a:r>
            <a:r>
              <a:rPr lang="nl-NL" dirty="0"/>
              <a:t> a </a:t>
            </a:r>
            <a:r>
              <a:rPr lang="nl-NL" dirty="0" err="1"/>
              <a:t>patient-centred</a:t>
            </a:r>
            <a:r>
              <a:rPr lang="nl-NL" dirty="0"/>
              <a:t> </a:t>
            </a:r>
            <a:r>
              <a:rPr lang="nl-NL" dirty="0" err="1"/>
              <a:t>understanding</a:t>
            </a:r>
            <a:r>
              <a:rPr lang="nl-NL" dirty="0"/>
              <a:t> of </a:t>
            </a:r>
            <a:r>
              <a:rPr lang="nl-NL" dirty="0" err="1"/>
              <a:t>illness</a:t>
            </a:r>
            <a:r>
              <a:rPr lang="nl-NL" dirty="0"/>
              <a:t> </a:t>
            </a:r>
            <a:r>
              <a:rPr lang="nl-NL" dirty="0" err="1"/>
              <a:t>and</a:t>
            </a:r>
            <a:r>
              <a:rPr lang="nl-NL" dirty="0"/>
              <a:t> </a:t>
            </a:r>
            <a:r>
              <a:rPr lang="nl-NL" dirty="0" err="1"/>
              <a:t>appropriate</a:t>
            </a:r>
            <a:r>
              <a:rPr lang="nl-NL" dirty="0"/>
              <a:t> actions, </a:t>
            </a:r>
            <a:r>
              <a:rPr lang="nl-NL" dirty="0" err="1"/>
              <a:t>it</a:t>
            </a:r>
            <a:r>
              <a:rPr lang="nl-NL" dirty="0"/>
              <a:t> </a:t>
            </a:r>
            <a:r>
              <a:rPr lang="nl-NL" dirty="0" err="1"/>
              <a:t>seems</a:t>
            </a:r>
            <a:r>
              <a:rPr lang="nl-NL" dirty="0"/>
              <a:t> more </a:t>
            </a:r>
            <a:r>
              <a:rPr lang="nl-NL" dirty="0" err="1"/>
              <a:t>suitable</a:t>
            </a:r>
            <a:r>
              <a:rPr lang="nl-NL" dirty="0"/>
              <a:t> </a:t>
            </a:r>
            <a:r>
              <a:rPr lang="nl-NL" dirty="0" err="1"/>
              <a:t>to</a:t>
            </a:r>
            <a:r>
              <a:rPr lang="nl-NL" dirty="0"/>
              <a:t> construct </a:t>
            </a:r>
            <a:r>
              <a:rPr lang="nl-NL" dirty="0" err="1"/>
              <a:t>meaning</a:t>
            </a:r>
            <a:r>
              <a:rPr lang="nl-NL" dirty="0"/>
              <a:t> </a:t>
            </a:r>
            <a:r>
              <a:rPr lang="nl-NL" dirty="0" err="1"/>
              <a:t>during</a:t>
            </a:r>
            <a:r>
              <a:rPr lang="nl-NL" dirty="0"/>
              <a:t> a </a:t>
            </a:r>
            <a:r>
              <a:rPr lang="nl-NL" dirty="0" err="1"/>
              <a:t>process</a:t>
            </a:r>
            <a:r>
              <a:rPr lang="nl-NL" dirty="0"/>
              <a:t> of ‘shared mind’, i.e.“ ‘‘</a:t>
            </a:r>
            <a:r>
              <a:rPr lang="nl-NL" dirty="0" err="1"/>
              <a:t>situations</a:t>
            </a:r>
            <a:r>
              <a:rPr lang="nl-NL" dirty="0"/>
              <a:t> in </a:t>
            </a:r>
            <a:r>
              <a:rPr lang="nl-NL" dirty="0" err="1"/>
              <a:t>which</a:t>
            </a:r>
            <a:r>
              <a:rPr lang="nl-NL" dirty="0"/>
              <a:t> new </a:t>
            </a:r>
            <a:r>
              <a:rPr lang="nl-NL" dirty="0" err="1"/>
              <a:t>ideas</a:t>
            </a:r>
            <a:r>
              <a:rPr lang="nl-NL" dirty="0"/>
              <a:t> </a:t>
            </a:r>
            <a:r>
              <a:rPr lang="nl-NL" dirty="0" err="1"/>
              <a:t>and</a:t>
            </a:r>
            <a:r>
              <a:rPr lang="nl-NL" dirty="0"/>
              <a:t> </a:t>
            </a:r>
            <a:r>
              <a:rPr lang="nl-NL" dirty="0" err="1"/>
              <a:t>perspectives</a:t>
            </a:r>
            <a:r>
              <a:rPr lang="nl-NL" dirty="0"/>
              <a:t> </a:t>
            </a:r>
            <a:r>
              <a:rPr lang="nl-NL" dirty="0" err="1"/>
              <a:t>emerge</a:t>
            </a:r>
            <a:r>
              <a:rPr lang="nl-NL" dirty="0"/>
              <a:t> </a:t>
            </a:r>
            <a:r>
              <a:rPr lang="nl-NL" dirty="0" err="1"/>
              <a:t>through</a:t>
            </a:r>
            <a:r>
              <a:rPr lang="nl-NL" dirty="0"/>
              <a:t> the </a:t>
            </a:r>
            <a:r>
              <a:rPr lang="nl-NL" dirty="0" err="1"/>
              <a:t>sharing</a:t>
            </a:r>
            <a:r>
              <a:rPr lang="nl-NL" dirty="0"/>
              <a:t> of </a:t>
            </a:r>
            <a:r>
              <a:rPr lang="nl-NL" dirty="0" err="1"/>
              <a:t>thoughts</a:t>
            </a:r>
            <a:r>
              <a:rPr lang="nl-NL" dirty="0"/>
              <a:t>, </a:t>
            </a:r>
            <a:r>
              <a:rPr lang="nl-NL" dirty="0" err="1"/>
              <a:t>feelings</a:t>
            </a:r>
            <a:r>
              <a:rPr lang="nl-NL" dirty="0"/>
              <a:t>, </a:t>
            </a:r>
            <a:r>
              <a:rPr lang="nl-NL" dirty="0" err="1"/>
              <a:t>perceptions</a:t>
            </a:r>
            <a:r>
              <a:rPr lang="nl-NL" dirty="0"/>
              <a:t>, </a:t>
            </a:r>
            <a:r>
              <a:rPr lang="nl-NL" dirty="0" err="1"/>
              <a:t>meanings</a:t>
            </a:r>
            <a:r>
              <a:rPr lang="nl-NL" dirty="0"/>
              <a:t> </a:t>
            </a:r>
            <a:r>
              <a:rPr lang="nl-NL" dirty="0" err="1"/>
              <a:t>and</a:t>
            </a:r>
            <a:r>
              <a:rPr lang="nl-NL" dirty="0"/>
              <a:t> </a:t>
            </a:r>
            <a:r>
              <a:rPr lang="nl-NL" dirty="0" err="1"/>
              <a:t>intentions</a:t>
            </a:r>
            <a:r>
              <a:rPr lang="nl-NL" dirty="0"/>
              <a:t> </a:t>
            </a:r>
            <a:r>
              <a:rPr lang="nl-NL" dirty="0" err="1"/>
              <a:t>among</a:t>
            </a:r>
            <a:r>
              <a:rPr lang="nl-NL" dirty="0"/>
              <a:t> 2 or more </a:t>
            </a:r>
            <a:r>
              <a:rPr lang="nl-NL" dirty="0" err="1"/>
              <a:t>people</a:t>
            </a:r>
            <a:r>
              <a:rPr lang="nl-NL" dirty="0"/>
              <a:t>” (36). </a:t>
            </a:r>
            <a:r>
              <a:rPr lang="nl-NL" dirty="0" err="1"/>
              <a:t>Switching</a:t>
            </a:r>
            <a:r>
              <a:rPr lang="nl-NL" dirty="0"/>
              <a:t> </a:t>
            </a:r>
            <a:r>
              <a:rPr lang="nl-NL" dirty="0" err="1"/>
              <a:t>between</a:t>
            </a:r>
            <a:r>
              <a:rPr lang="nl-NL" dirty="0"/>
              <a:t> these </a:t>
            </a:r>
            <a:r>
              <a:rPr lang="nl-NL" dirty="0" err="1"/>
              <a:t>two</a:t>
            </a:r>
            <a:r>
              <a:rPr lang="nl-NL" dirty="0"/>
              <a:t> </a:t>
            </a:r>
            <a:r>
              <a:rPr lang="nl-NL" dirty="0" err="1"/>
              <a:t>perspectives</a:t>
            </a:r>
            <a:r>
              <a:rPr lang="nl-NL" dirty="0"/>
              <a:t> </a:t>
            </a:r>
            <a:r>
              <a:rPr lang="nl-NL" dirty="0" err="1"/>
              <a:t>seems</a:t>
            </a:r>
            <a:r>
              <a:rPr lang="nl-NL" dirty="0"/>
              <a:t> </a:t>
            </a:r>
            <a:r>
              <a:rPr lang="nl-NL" dirty="0" err="1"/>
              <a:t>to</a:t>
            </a:r>
            <a:r>
              <a:rPr lang="nl-NL" dirty="0"/>
              <a:t> </a:t>
            </a:r>
            <a:r>
              <a:rPr lang="nl-NL" dirty="0" err="1"/>
              <a:t>be</a:t>
            </a:r>
            <a:r>
              <a:rPr lang="nl-NL" dirty="0"/>
              <a:t> </a:t>
            </a:r>
            <a:r>
              <a:rPr lang="nl-NL" dirty="0" err="1"/>
              <a:t>challenging</a:t>
            </a:r>
            <a:r>
              <a:rPr lang="nl-NL" dirty="0"/>
              <a:t> </a:t>
            </a:r>
            <a:r>
              <a:rPr lang="nl-NL" dirty="0" err="1"/>
              <a:t>for</a:t>
            </a:r>
            <a:r>
              <a:rPr lang="nl-NL" dirty="0"/>
              <a:t> trainees</a:t>
            </a:r>
            <a:r>
              <a:rPr lang="nl-NL" dirty="0" smtClean="0"/>
              <a:t>.</a:t>
            </a:r>
          </a:p>
          <a:p>
            <a:pPr marL="0" indent="0">
              <a:buNone/>
            </a:pPr>
            <a:endParaRPr lang="nl-NL" dirty="0"/>
          </a:p>
          <a:p>
            <a:pPr marL="0" indent="0">
              <a:buNone/>
            </a:pPr>
            <a:r>
              <a:rPr lang="nl-NL" i="1" dirty="0" err="1" smtClean="0"/>
              <a:t>Epstein</a:t>
            </a:r>
            <a:r>
              <a:rPr lang="nl-NL" i="1" dirty="0" smtClean="0"/>
              <a:t> </a:t>
            </a:r>
            <a:r>
              <a:rPr lang="nl-NL" i="1" dirty="0"/>
              <a:t>RM. </a:t>
            </a:r>
            <a:r>
              <a:rPr lang="nl-NL" i="1" dirty="0" err="1"/>
              <a:t>Whole</a:t>
            </a:r>
            <a:r>
              <a:rPr lang="nl-NL" i="1" dirty="0"/>
              <a:t> mind </a:t>
            </a:r>
            <a:r>
              <a:rPr lang="nl-NL" i="1" dirty="0" err="1"/>
              <a:t>and</a:t>
            </a:r>
            <a:r>
              <a:rPr lang="nl-NL" i="1" dirty="0"/>
              <a:t> shared mind in </a:t>
            </a:r>
            <a:r>
              <a:rPr lang="nl-NL" i="1" dirty="0" err="1"/>
              <a:t>clinical</a:t>
            </a:r>
            <a:r>
              <a:rPr lang="nl-NL" i="1" dirty="0"/>
              <a:t> </a:t>
            </a:r>
            <a:r>
              <a:rPr lang="nl-NL" i="1" dirty="0" err="1"/>
              <a:t>decision</a:t>
            </a:r>
            <a:r>
              <a:rPr lang="nl-NL" i="1" dirty="0"/>
              <a:t>-making. </a:t>
            </a:r>
            <a:r>
              <a:rPr lang="nl-NL" i="1" dirty="0" err="1"/>
              <a:t>Patient</a:t>
            </a:r>
            <a:r>
              <a:rPr lang="nl-NL" i="1" dirty="0"/>
              <a:t> </a:t>
            </a:r>
            <a:r>
              <a:rPr lang="nl-NL" i="1" dirty="0" err="1"/>
              <a:t>Educ</a:t>
            </a:r>
            <a:r>
              <a:rPr lang="nl-NL" i="1" dirty="0"/>
              <a:t> </a:t>
            </a:r>
            <a:r>
              <a:rPr lang="nl-NL" i="1" dirty="0" err="1"/>
              <a:t>Couns</a:t>
            </a:r>
            <a:r>
              <a:rPr lang="nl-NL" i="1" dirty="0"/>
              <a:t>. 2013;90(2):200-6</a:t>
            </a:r>
          </a:p>
          <a:p>
            <a:pPr marL="0" indent="0">
              <a:buNone/>
            </a:pPr>
            <a:r>
              <a:rPr lang="nl-NL" dirty="0" smtClean="0"/>
              <a:t> </a:t>
            </a:r>
            <a:endParaRPr lang="nl-NL" dirty="0"/>
          </a:p>
          <a:p>
            <a:pPr marL="0" indent="0">
              <a:buNone/>
            </a:pPr>
            <a:endParaRPr lang="nl-NL" dirty="0"/>
          </a:p>
        </p:txBody>
      </p:sp>
      <p:sp>
        <p:nvSpPr>
          <p:cNvPr id="7" name="Rechthoek 6"/>
          <p:cNvSpPr/>
          <p:nvPr/>
        </p:nvSpPr>
        <p:spPr>
          <a:xfrm>
            <a:off x="457200" y="2512644"/>
            <a:ext cx="8229600" cy="201563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93808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FF"/>
          </a:solidFill>
        </p:spPr>
        <p:txBody>
          <a:bodyPr>
            <a:normAutofit/>
          </a:bodyPr>
          <a:lstStyle/>
          <a:p>
            <a:r>
              <a:rPr lang="nl-NL" sz="4000" dirty="0"/>
              <a:t>Hulpvraag achterhalen met </a:t>
            </a:r>
            <a:r>
              <a:rPr lang="nl-NL" sz="4000" b="1" dirty="0">
                <a:solidFill>
                  <a:srgbClr val="3366FF"/>
                </a:solidFill>
              </a:rPr>
              <a:t>‘ICE’</a:t>
            </a:r>
          </a:p>
        </p:txBody>
      </p:sp>
      <p:pic>
        <p:nvPicPr>
          <p:cNvPr id="4" name="Afbeelding 3" descr="sleut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917" y="1996226"/>
            <a:ext cx="1047083" cy="768297"/>
          </a:xfrm>
          <a:prstGeom prst="rect">
            <a:avLst/>
          </a:prstGeom>
        </p:spPr>
      </p:pic>
      <p:pic>
        <p:nvPicPr>
          <p:cNvPr id="5" name="Afbeelding 4" descr="i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2556" y="3603331"/>
            <a:ext cx="1817029" cy="2534278"/>
          </a:xfrm>
          <a:prstGeom prst="rect">
            <a:avLst/>
          </a:prstGeom>
        </p:spPr>
      </p:pic>
      <p:sp>
        <p:nvSpPr>
          <p:cNvPr id="6" name="Tijdelijke aanduiding voor inhoud 5"/>
          <p:cNvSpPr>
            <a:spLocks noGrp="1"/>
          </p:cNvSpPr>
          <p:nvPr>
            <p:ph idx="1"/>
          </p:nvPr>
        </p:nvSpPr>
        <p:spPr>
          <a:xfrm>
            <a:off x="457200" y="1843730"/>
            <a:ext cx="8229600" cy="4525963"/>
          </a:xfrm>
        </p:spPr>
        <p:txBody>
          <a:bodyPr>
            <a:normAutofit/>
          </a:bodyPr>
          <a:lstStyle/>
          <a:p>
            <a:pPr marL="0" indent="0">
              <a:buNone/>
            </a:pPr>
            <a:r>
              <a:rPr lang="nl-NL" sz="2800"/>
              <a:t>Patiënt uitnodigen om meer te vertellen</a:t>
            </a:r>
          </a:p>
          <a:p>
            <a:pPr marL="0" indent="0">
              <a:buNone/>
            </a:pPr>
            <a:r>
              <a:rPr lang="nl-NL" sz="2800"/>
              <a:t>met behulp van drie sleutelvragen over </a:t>
            </a:r>
            <a:r>
              <a:rPr lang="nl-NL" sz="2800" b="1">
                <a:solidFill>
                  <a:srgbClr val="3366FF"/>
                </a:solidFill>
              </a:rPr>
              <a:t>‘ICE’</a:t>
            </a:r>
            <a:r>
              <a:rPr lang="nl-NL" sz="2800"/>
              <a:t>: </a:t>
            </a:r>
          </a:p>
          <a:p>
            <a:pPr marL="0" indent="0">
              <a:buNone/>
            </a:pPr>
            <a:endParaRPr lang="nl-NL" sz="2800"/>
          </a:p>
          <a:p>
            <a:r>
              <a:rPr lang="nl-NL" sz="2800" b="1">
                <a:solidFill>
                  <a:srgbClr val="3366FF"/>
                </a:solidFill>
              </a:rPr>
              <a:t>I</a:t>
            </a:r>
            <a:r>
              <a:rPr lang="nl-NL" sz="2800"/>
              <a:t>deas</a:t>
            </a:r>
          </a:p>
          <a:p>
            <a:r>
              <a:rPr lang="nl-NL" sz="2800" b="1">
                <a:solidFill>
                  <a:srgbClr val="3366FF"/>
                </a:solidFill>
              </a:rPr>
              <a:t>C</a:t>
            </a:r>
            <a:r>
              <a:rPr lang="nl-NL" sz="2800"/>
              <a:t>oncerns</a:t>
            </a:r>
          </a:p>
          <a:p>
            <a:r>
              <a:rPr lang="nl-NL" sz="2800" b="1">
                <a:solidFill>
                  <a:srgbClr val="3366FF"/>
                </a:solidFill>
              </a:rPr>
              <a:t>E</a:t>
            </a:r>
            <a:r>
              <a:rPr lang="nl-NL" sz="2800"/>
              <a:t>xpectations</a:t>
            </a:r>
          </a:p>
        </p:txBody>
      </p:sp>
    </p:spTree>
    <p:extLst>
      <p:ext uri="{BB962C8B-B14F-4D97-AF65-F5344CB8AC3E}">
        <p14:creationId xmlns:p14="http://schemas.microsoft.com/office/powerpoint/2010/main" val="37467559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1843730"/>
            <a:ext cx="8229600" cy="4525963"/>
          </a:xfrm>
        </p:spPr>
        <p:txBody>
          <a:bodyPr>
            <a:normAutofit/>
          </a:bodyPr>
          <a:lstStyle/>
          <a:p>
            <a:r>
              <a:rPr lang="nl-NL" b="1" u="sng" dirty="0" err="1"/>
              <a:t>Ideas</a:t>
            </a:r>
            <a:r>
              <a:rPr lang="nl-NL" b="1" u="sng" dirty="0"/>
              <a:t> </a:t>
            </a:r>
          </a:p>
          <a:p>
            <a:pPr marL="685800" lvl="1"/>
            <a:r>
              <a:rPr lang="nl-NL" sz="1600" dirty="0"/>
              <a:t>Heeft u zelf bepaalde gedachten over uw klachten?</a:t>
            </a:r>
          </a:p>
          <a:p>
            <a:pPr marL="685800" lvl="1"/>
            <a:r>
              <a:rPr lang="nl-NL" sz="1600" dirty="0"/>
              <a:t>Heeft u nagedacht over waarom die klachten er nu zijn?</a:t>
            </a:r>
          </a:p>
          <a:p>
            <a:pPr marL="685800" lvl="1"/>
            <a:r>
              <a:rPr lang="nl-NL" sz="1600" dirty="0"/>
              <a:t>Wat zou er volgens u aan de hand kunnen zijn? </a:t>
            </a:r>
          </a:p>
          <a:p>
            <a:r>
              <a:rPr lang="nl-NL" b="1" u="sng" dirty="0"/>
              <a:t>Concerns</a:t>
            </a:r>
          </a:p>
          <a:p>
            <a:pPr lvl="1"/>
            <a:r>
              <a:rPr lang="nl-NL" sz="1600" dirty="0"/>
              <a:t>Heeft u er alleen last van of maakt u zich ook zorgen over uw klachten? </a:t>
            </a:r>
          </a:p>
          <a:p>
            <a:pPr lvl="1"/>
            <a:r>
              <a:rPr lang="nl-NL" sz="1600" dirty="0"/>
              <a:t>Ligt u wel eens te piekeren over uw klachten? Wat gaat er dan door u heen? </a:t>
            </a:r>
          </a:p>
          <a:p>
            <a:pPr lvl="1"/>
            <a:r>
              <a:rPr lang="nl-NL" sz="1600" dirty="0"/>
              <a:t>Zijn er anderen in uw omgeving die zich zorgen maken om uw klachten?</a:t>
            </a:r>
          </a:p>
          <a:p>
            <a:r>
              <a:rPr lang="nl-NL" b="1" u="sng" dirty="0" err="1"/>
              <a:t>Expectations</a:t>
            </a:r>
            <a:endParaRPr lang="nl-NL" b="1" u="sng" dirty="0"/>
          </a:p>
          <a:p>
            <a:pPr lvl="1"/>
            <a:r>
              <a:rPr lang="nl-NL" sz="1600" dirty="0"/>
              <a:t>Hoe hoopt u dat ik u kan verder helpen nu? </a:t>
            </a:r>
          </a:p>
          <a:p>
            <a:pPr lvl="1"/>
            <a:r>
              <a:rPr lang="nl-NL" sz="1600" dirty="0"/>
              <a:t>Wat zijn precies uw verwachtingen van uw huisarts? </a:t>
            </a:r>
          </a:p>
          <a:p>
            <a:pPr lvl="1"/>
            <a:r>
              <a:rPr lang="nl-NL" sz="1600" dirty="0"/>
              <a:t>Wat denkt u dat de dokter nu precies voor u kan doen? </a:t>
            </a:r>
          </a:p>
        </p:txBody>
      </p:sp>
      <p:sp>
        <p:nvSpPr>
          <p:cNvPr id="2" name="Titel 1"/>
          <p:cNvSpPr>
            <a:spLocks noGrp="1"/>
          </p:cNvSpPr>
          <p:nvPr>
            <p:ph type="title"/>
          </p:nvPr>
        </p:nvSpPr>
        <p:spPr>
          <a:solidFill>
            <a:srgbClr val="FFFFFF"/>
          </a:solidFill>
        </p:spPr>
        <p:txBody>
          <a:bodyPr>
            <a:normAutofit/>
          </a:bodyPr>
          <a:lstStyle/>
          <a:p>
            <a:r>
              <a:rPr lang="nl-NL" sz="4000" dirty="0"/>
              <a:t>Voorbeeld-vragen </a:t>
            </a:r>
            <a:r>
              <a:rPr lang="nl-NL" sz="4000" b="1" dirty="0">
                <a:solidFill>
                  <a:srgbClr val="3366FF"/>
                </a:solidFill>
              </a:rPr>
              <a:t>‘ICE’</a:t>
            </a:r>
          </a:p>
        </p:txBody>
      </p:sp>
      <p:pic>
        <p:nvPicPr>
          <p:cNvPr id="5" name="Afbeelding 4" descr="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971" y="1107227"/>
            <a:ext cx="1817029" cy="2534278"/>
          </a:xfrm>
          <a:prstGeom prst="rect">
            <a:avLst/>
          </a:prstGeom>
        </p:spPr>
      </p:pic>
    </p:spTree>
    <p:extLst>
      <p:ext uri="{BB962C8B-B14F-4D97-AF65-F5344CB8AC3E}">
        <p14:creationId xmlns:p14="http://schemas.microsoft.com/office/powerpoint/2010/main" val="22424475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701800"/>
          </a:xfrm>
        </p:spPr>
        <p:txBody>
          <a:bodyPr>
            <a:noAutofit/>
          </a:bodyPr>
          <a:lstStyle/>
          <a:p>
            <a:r>
              <a:rPr lang="nl-NL" sz="3600" dirty="0" smtClean="0"/>
              <a:t>De hulpvraag als narratief</a:t>
            </a:r>
            <a:r>
              <a:rPr lang="nl-NL" sz="3600" dirty="0"/>
              <a:t> </a:t>
            </a:r>
            <a:r>
              <a:rPr lang="nl-NL" sz="3600" dirty="0" smtClean="0"/>
              <a:t>concept</a:t>
            </a:r>
            <a:endParaRPr lang="nl-NL" sz="3600" dirty="0"/>
          </a:p>
        </p:txBody>
      </p:sp>
      <p:pic>
        <p:nvPicPr>
          <p:cNvPr id="4" name="Tijdelijke aanduiding voor inhoud 3"/>
          <p:cNvPicPr>
            <a:picLocks noGrp="1" noChangeAspect="1"/>
          </p:cNvPicPr>
          <p:nvPr>
            <p:ph idx="1"/>
          </p:nvPr>
        </p:nvPicPr>
        <p:blipFill>
          <a:blip r:embed="rId3"/>
          <a:srcRect t="8753" b="8753"/>
          <a:stretch>
            <a:fillRect/>
          </a:stretch>
        </p:blipFill>
        <p:spPr>
          <a:xfrm>
            <a:off x="4083756" y="3304914"/>
            <a:ext cx="5060244" cy="2782939"/>
          </a:xfrm>
        </p:spPr>
      </p:pic>
      <p:pic>
        <p:nvPicPr>
          <p:cNvPr id="5" name="Afbeelding 4"/>
          <p:cNvPicPr>
            <a:picLocks noChangeAspect="1"/>
          </p:cNvPicPr>
          <p:nvPr/>
        </p:nvPicPr>
        <p:blipFill>
          <a:blip r:embed="rId4"/>
          <a:stretch>
            <a:fillRect/>
          </a:stretch>
        </p:blipFill>
        <p:spPr>
          <a:xfrm>
            <a:off x="540206" y="2748273"/>
            <a:ext cx="3698772" cy="1571978"/>
          </a:xfrm>
          <a:prstGeom prst="rect">
            <a:avLst/>
          </a:prstGeom>
        </p:spPr>
      </p:pic>
      <p:pic>
        <p:nvPicPr>
          <p:cNvPr id="6" name="Afbeelding 5"/>
          <p:cNvPicPr>
            <a:picLocks noChangeAspect="1"/>
          </p:cNvPicPr>
          <p:nvPr/>
        </p:nvPicPr>
        <p:blipFill>
          <a:blip r:embed="rId5"/>
          <a:stretch>
            <a:fillRect/>
          </a:stretch>
        </p:blipFill>
        <p:spPr>
          <a:xfrm>
            <a:off x="540206" y="4566012"/>
            <a:ext cx="3698772" cy="1930400"/>
          </a:xfrm>
          <a:prstGeom prst="rect">
            <a:avLst/>
          </a:prstGeom>
        </p:spPr>
      </p:pic>
      <p:sp>
        <p:nvSpPr>
          <p:cNvPr id="7" name="Tijdelijke aanduiding voor inhoud 5"/>
          <p:cNvSpPr txBox="1">
            <a:spLocks/>
          </p:cNvSpPr>
          <p:nvPr/>
        </p:nvSpPr>
        <p:spPr>
          <a:xfrm>
            <a:off x="457200" y="184373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2800"/>
              <a:t>De hulpvraag </a:t>
            </a:r>
            <a:r>
              <a:rPr lang="nl-NL" sz="2800">
                <a:solidFill>
                  <a:srgbClr val="FF0000"/>
                </a:solidFill>
              </a:rPr>
              <a:t>BE</a:t>
            </a:r>
            <a:r>
              <a:rPr lang="nl-NL" sz="2800"/>
              <a:t>staat niet, de hulpvraag </a:t>
            </a:r>
            <a:r>
              <a:rPr lang="nl-NL" sz="2800">
                <a:solidFill>
                  <a:schemeClr val="accent3"/>
                </a:solidFill>
              </a:rPr>
              <a:t>ONT</a:t>
            </a:r>
            <a:r>
              <a:rPr lang="nl-NL" sz="2800"/>
              <a:t>staat</a:t>
            </a:r>
          </a:p>
        </p:txBody>
      </p:sp>
    </p:spTree>
    <p:extLst>
      <p:ext uri="{BB962C8B-B14F-4D97-AF65-F5344CB8AC3E}">
        <p14:creationId xmlns:p14="http://schemas.microsoft.com/office/powerpoint/2010/main" val="24857071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79779"/>
            <a:ext cx="7772400" cy="2285999"/>
          </a:xfrm>
        </p:spPr>
        <p:txBody>
          <a:bodyPr/>
          <a:lstStyle/>
          <a:p>
            <a:r>
              <a:rPr lang="nl-NL" dirty="0" smtClean="0"/>
              <a:t>Wat is het probleem...</a:t>
            </a:r>
            <a:endParaRPr lang="nl-NL" dirty="0"/>
          </a:p>
        </p:txBody>
      </p:sp>
      <p:sp>
        <p:nvSpPr>
          <p:cNvPr id="3" name="Subtitel 2"/>
          <p:cNvSpPr>
            <a:spLocks noGrp="1"/>
          </p:cNvSpPr>
          <p:nvPr>
            <p:ph type="subTitle" idx="1"/>
          </p:nvPr>
        </p:nvSpPr>
        <p:spPr>
          <a:xfrm>
            <a:off x="1371600" y="2497569"/>
            <a:ext cx="6400800" cy="2393244"/>
          </a:xfrm>
        </p:spPr>
        <p:txBody>
          <a:bodyPr/>
          <a:lstStyle/>
          <a:p>
            <a:r>
              <a:rPr lang="nl-NL" dirty="0"/>
              <a:t> m</a:t>
            </a:r>
            <a:r>
              <a:rPr lang="nl-NL" dirty="0" smtClean="0"/>
              <a:t>et de hulpvraag?</a:t>
            </a:r>
            <a:endParaRPr lang="nl-NL" dirty="0"/>
          </a:p>
        </p:txBody>
      </p:sp>
      <p:pic>
        <p:nvPicPr>
          <p:cNvPr id="4" name="Afbeelding 3"/>
          <p:cNvPicPr>
            <a:picLocks noChangeAspect="1"/>
          </p:cNvPicPr>
          <p:nvPr/>
        </p:nvPicPr>
        <p:blipFill>
          <a:blip r:embed="rId3"/>
          <a:stretch>
            <a:fillRect/>
          </a:stretch>
        </p:blipFill>
        <p:spPr>
          <a:xfrm>
            <a:off x="2729036" y="3874813"/>
            <a:ext cx="3606800" cy="2032000"/>
          </a:xfrm>
          <a:prstGeom prst="rect">
            <a:avLst/>
          </a:prstGeom>
        </p:spPr>
      </p:pic>
    </p:spTree>
    <p:extLst>
      <p:ext uri="{BB962C8B-B14F-4D97-AF65-F5344CB8AC3E}">
        <p14:creationId xmlns:p14="http://schemas.microsoft.com/office/powerpoint/2010/main" val="460953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Komt de patiënt met een goed geformuleerde hulpvraag?</a:t>
            </a:r>
          </a:p>
        </p:txBody>
      </p:sp>
      <p:pic>
        <p:nvPicPr>
          <p:cNvPr id="4" name="Tijdelijke aanduiding voor inhoud 3" descr="HV1.jpg"/>
          <p:cNvPicPr>
            <a:picLocks noGrp="1" noChangeAspect="1"/>
          </p:cNvPicPr>
          <p:nvPr>
            <p:ph idx="1"/>
          </p:nvPr>
        </p:nvPicPr>
        <p:blipFill>
          <a:blip r:embed="rId3">
            <a:extLst>
              <a:ext uri="{28A0092B-C50C-407E-A947-70E740481C1C}">
                <a14:useLocalDpi xmlns:a14="http://schemas.microsoft.com/office/drawing/2010/main" val="0"/>
              </a:ext>
            </a:extLst>
          </a:blip>
          <a:srcRect t="14266" b="14266"/>
          <a:stretch>
            <a:fillRect/>
          </a:stretch>
        </p:blipFill>
        <p:spPr>
          <a:xfrm>
            <a:off x="1063978" y="2517424"/>
            <a:ext cx="5891156" cy="3239909"/>
          </a:xfrm>
        </p:spPr>
      </p:pic>
      <p:sp>
        <p:nvSpPr>
          <p:cNvPr id="6" name="Wolkvormige toelichting 5"/>
          <p:cNvSpPr/>
          <p:nvPr/>
        </p:nvSpPr>
        <p:spPr>
          <a:xfrm>
            <a:off x="2794000" y="1417638"/>
            <a:ext cx="3019778" cy="1588029"/>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ekstvak 6"/>
          <p:cNvSpPr txBox="1"/>
          <p:nvPr/>
        </p:nvSpPr>
        <p:spPr>
          <a:xfrm>
            <a:off x="3556000" y="1763889"/>
            <a:ext cx="1890889" cy="923330"/>
          </a:xfrm>
          <a:prstGeom prst="rect">
            <a:avLst/>
          </a:prstGeom>
          <a:noFill/>
        </p:spPr>
        <p:txBody>
          <a:bodyPr wrap="square" rtlCol="0">
            <a:spAutoFit/>
          </a:bodyPr>
          <a:lstStyle/>
          <a:p>
            <a:r>
              <a:rPr lang="nl-NL" dirty="0" smtClean="0"/>
              <a:t>Help, de dokter wacht, ik ben m kwijt!!!!</a:t>
            </a:r>
            <a:endParaRPr lang="nl-NL" dirty="0"/>
          </a:p>
        </p:txBody>
      </p:sp>
    </p:spTree>
    <p:extLst>
      <p:ext uri="{BB962C8B-B14F-4D97-AF65-F5344CB8AC3E}">
        <p14:creationId xmlns:p14="http://schemas.microsoft.com/office/powerpoint/2010/main" val="17761082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HV2.jpg"/>
          <p:cNvPicPr>
            <a:picLocks noGrp="1" noChangeAspect="1"/>
          </p:cNvPicPr>
          <p:nvPr>
            <p:ph idx="1"/>
          </p:nvPr>
        </p:nvPicPr>
        <p:blipFill>
          <a:blip r:embed="rId3">
            <a:extLst>
              <a:ext uri="{28A0092B-C50C-407E-A947-70E740481C1C}">
                <a14:useLocalDpi xmlns:a14="http://schemas.microsoft.com/office/drawing/2010/main" val="0"/>
              </a:ext>
            </a:extLst>
          </a:blip>
          <a:srcRect t="896" b="896"/>
          <a:stretch>
            <a:fillRect/>
          </a:stretch>
        </p:blipFill>
        <p:spPr>
          <a:xfrm>
            <a:off x="1586089" y="2249312"/>
            <a:ext cx="6250378" cy="3437467"/>
          </a:xfrm>
        </p:spPr>
      </p:pic>
      <p:sp>
        <p:nvSpPr>
          <p:cNvPr id="5" name="Toelichting met afgeronde rechthoek 4"/>
          <p:cNvSpPr/>
          <p:nvPr/>
        </p:nvSpPr>
        <p:spPr>
          <a:xfrm>
            <a:off x="2469444" y="903111"/>
            <a:ext cx="2511778" cy="1883833"/>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Hij ligt echt op de punt van mijn tong</a:t>
            </a:r>
            <a:endParaRPr lang="nl-NL" dirty="0"/>
          </a:p>
        </p:txBody>
      </p:sp>
      <p:sp>
        <p:nvSpPr>
          <p:cNvPr id="6" name="Titel 1"/>
          <p:cNvSpPr>
            <a:spLocks noGrp="1"/>
          </p:cNvSpPr>
          <p:nvPr>
            <p:ph type="title"/>
          </p:nvPr>
        </p:nvSpPr>
        <p:spPr/>
        <p:txBody>
          <a:bodyPr>
            <a:normAutofit/>
          </a:bodyPr>
          <a:lstStyle/>
          <a:p>
            <a:pPr>
              <a:spcBef>
                <a:spcPts val="0"/>
              </a:spcBef>
              <a:defRPr/>
            </a:pPr>
            <a:r>
              <a:rPr lang="nl-NL" dirty="0"/>
              <a:t>...en geldt dat voor </a:t>
            </a:r>
            <a:r>
              <a:rPr lang="nl-NL" dirty="0" err="1"/>
              <a:t>alle</a:t>
            </a:r>
            <a:r>
              <a:rPr lang="nl-NL" dirty="0"/>
              <a:t> patiënten? </a:t>
            </a:r>
          </a:p>
        </p:txBody>
      </p:sp>
    </p:spTree>
    <p:extLst>
      <p:ext uri="{BB962C8B-B14F-4D97-AF65-F5344CB8AC3E}">
        <p14:creationId xmlns:p14="http://schemas.microsoft.com/office/powerpoint/2010/main" val="16208351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HV3 (1).jpg"/>
          <p:cNvPicPr>
            <a:picLocks noGrp="1" noChangeAspect="1"/>
          </p:cNvPicPr>
          <p:nvPr>
            <p:ph idx="1"/>
          </p:nvPr>
        </p:nvPicPr>
        <p:blipFill>
          <a:blip r:embed="rId3">
            <a:extLst>
              <a:ext uri="{28A0092B-C50C-407E-A947-70E740481C1C}">
                <a14:useLocalDpi xmlns:a14="http://schemas.microsoft.com/office/drawing/2010/main" val="0"/>
              </a:ext>
            </a:extLst>
          </a:blip>
          <a:srcRect t="896" b="896"/>
          <a:stretch>
            <a:fillRect/>
          </a:stretch>
        </p:blipFill>
        <p:spPr>
          <a:xfrm>
            <a:off x="457200" y="1417639"/>
            <a:ext cx="7945277" cy="4674765"/>
          </a:xfrm>
        </p:spPr>
      </p:pic>
      <p:sp>
        <p:nvSpPr>
          <p:cNvPr id="7" name="Tekstvak 6"/>
          <p:cNvSpPr txBox="1"/>
          <p:nvPr/>
        </p:nvSpPr>
        <p:spPr>
          <a:xfrm>
            <a:off x="1622778" y="1397121"/>
            <a:ext cx="1806222" cy="646331"/>
          </a:xfrm>
          <a:prstGeom prst="rect">
            <a:avLst/>
          </a:prstGeom>
          <a:noFill/>
        </p:spPr>
        <p:txBody>
          <a:bodyPr wrap="square" rtlCol="0">
            <a:spAutoFit/>
          </a:bodyPr>
          <a:lstStyle/>
          <a:p>
            <a:r>
              <a:rPr lang="nl-NL" dirty="0" smtClean="0"/>
              <a:t>Zegt ie: wat dacht jij zelf..?</a:t>
            </a:r>
            <a:endParaRPr lang="nl-NL" dirty="0"/>
          </a:p>
        </p:txBody>
      </p:sp>
      <p:sp>
        <p:nvSpPr>
          <p:cNvPr id="8" name="Tekstvak 7"/>
          <p:cNvSpPr txBox="1"/>
          <p:nvPr/>
        </p:nvSpPr>
        <p:spPr>
          <a:xfrm>
            <a:off x="4346222" y="1417639"/>
            <a:ext cx="1538111" cy="646331"/>
          </a:xfrm>
          <a:prstGeom prst="rect">
            <a:avLst/>
          </a:prstGeom>
          <a:noFill/>
        </p:spPr>
        <p:txBody>
          <a:bodyPr wrap="square" rtlCol="0">
            <a:spAutoFit/>
          </a:bodyPr>
          <a:lstStyle/>
          <a:p>
            <a:r>
              <a:rPr lang="nl-NL" dirty="0" smtClean="0"/>
              <a:t>Jij geen idee natuurlijk</a:t>
            </a:r>
            <a:endParaRPr lang="nl-NL" dirty="0"/>
          </a:p>
        </p:txBody>
      </p:sp>
      <p:sp>
        <p:nvSpPr>
          <p:cNvPr id="9" name="Titel 1"/>
          <p:cNvSpPr txBox="1">
            <a:spLocks/>
          </p:cNvSpPr>
          <p:nvPr/>
        </p:nvSpPr>
        <p:spPr>
          <a:xfrm>
            <a:off x="457200" y="254121"/>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dirty="0" smtClean="0"/>
              <a:t>Wat vindt de patiënt van de hulpvraag?</a:t>
            </a:r>
            <a:endParaRPr lang="nl-NL" dirty="0"/>
          </a:p>
        </p:txBody>
      </p:sp>
    </p:spTree>
    <p:extLst>
      <p:ext uri="{BB962C8B-B14F-4D97-AF65-F5344CB8AC3E}">
        <p14:creationId xmlns:p14="http://schemas.microsoft.com/office/powerpoint/2010/main" val="12676312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HV4.jpg"/>
          <p:cNvPicPr>
            <a:picLocks noGrp="1" noChangeAspect="1"/>
          </p:cNvPicPr>
          <p:nvPr>
            <p:ph idx="1"/>
          </p:nvPr>
        </p:nvPicPr>
        <p:blipFill>
          <a:blip r:embed="rId3">
            <a:extLst>
              <a:ext uri="{28A0092B-C50C-407E-A947-70E740481C1C}">
                <a14:useLocalDpi xmlns:a14="http://schemas.microsoft.com/office/drawing/2010/main" val="0"/>
              </a:ext>
            </a:extLst>
          </a:blip>
          <a:srcRect l="-86622" r="-86622"/>
          <a:stretch>
            <a:fillRect/>
          </a:stretch>
        </p:blipFill>
        <p:spPr>
          <a:xfrm>
            <a:off x="785989" y="2351876"/>
            <a:ext cx="7233356" cy="3983028"/>
          </a:xfrm>
        </p:spPr>
      </p:pic>
      <p:sp>
        <p:nvSpPr>
          <p:cNvPr id="6" name="Lijntoelichting 3 5"/>
          <p:cNvSpPr/>
          <p:nvPr/>
        </p:nvSpPr>
        <p:spPr>
          <a:xfrm>
            <a:off x="842881" y="1877194"/>
            <a:ext cx="2645537" cy="977007"/>
          </a:xfrm>
          <a:custGeom>
            <a:avLst/>
            <a:gdLst>
              <a:gd name="connsiteX0" fmla="*/ 0 w 2610554"/>
              <a:gd name="connsiteY0" fmla="*/ 0 h 949364"/>
              <a:gd name="connsiteX1" fmla="*/ 2610554 w 2610554"/>
              <a:gd name="connsiteY1" fmla="*/ 0 h 949364"/>
              <a:gd name="connsiteX2" fmla="*/ 2610554 w 2610554"/>
              <a:gd name="connsiteY2" fmla="*/ 949364 h 949364"/>
              <a:gd name="connsiteX3" fmla="*/ 0 w 2610554"/>
              <a:gd name="connsiteY3" fmla="*/ 949364 h 949364"/>
              <a:gd name="connsiteX4" fmla="*/ 0 w 2610554"/>
              <a:gd name="connsiteY4" fmla="*/ 0 h 949364"/>
              <a:gd name="connsiteX0" fmla="*/ -217537 w 2610554"/>
              <a:gd name="connsiteY0" fmla="*/ 178006 h 949364"/>
              <a:gd name="connsiteX1" fmla="*/ -435101 w 2610554"/>
              <a:gd name="connsiteY1" fmla="*/ 178006 h 949364"/>
              <a:gd name="connsiteX2" fmla="*/ -435101 w 2610554"/>
              <a:gd name="connsiteY2" fmla="*/ 949364 h 949364"/>
              <a:gd name="connsiteX3" fmla="*/ -217537 w 2610554"/>
              <a:gd name="connsiteY3" fmla="*/ 1072430 h 949364"/>
              <a:gd name="connsiteX0" fmla="*/ 435101 w 3045655"/>
              <a:gd name="connsiteY0" fmla="*/ 0 h 961357"/>
              <a:gd name="connsiteX1" fmla="*/ 3045655 w 3045655"/>
              <a:gd name="connsiteY1" fmla="*/ 0 h 961357"/>
              <a:gd name="connsiteX2" fmla="*/ 3045655 w 3045655"/>
              <a:gd name="connsiteY2" fmla="*/ 949364 h 961357"/>
              <a:gd name="connsiteX3" fmla="*/ 435101 w 3045655"/>
              <a:gd name="connsiteY3" fmla="*/ 949364 h 961357"/>
              <a:gd name="connsiteX4" fmla="*/ 435101 w 3045655"/>
              <a:gd name="connsiteY4" fmla="*/ 0 h 961357"/>
              <a:gd name="connsiteX0" fmla="*/ 217564 w 3045655"/>
              <a:gd name="connsiteY0" fmla="*/ 178006 h 961357"/>
              <a:gd name="connsiteX1" fmla="*/ 0 w 3045655"/>
              <a:gd name="connsiteY1" fmla="*/ 178006 h 961357"/>
              <a:gd name="connsiteX2" fmla="*/ 0 w 3045655"/>
              <a:gd name="connsiteY2" fmla="*/ 949364 h 961357"/>
              <a:gd name="connsiteX3" fmla="*/ 426322 w 3045655"/>
              <a:gd name="connsiteY3" fmla="*/ 950665 h 961357"/>
              <a:gd name="connsiteX0" fmla="*/ 435101 w 3045655"/>
              <a:gd name="connsiteY0" fmla="*/ 0 h 977007"/>
              <a:gd name="connsiteX1" fmla="*/ 3045655 w 3045655"/>
              <a:gd name="connsiteY1" fmla="*/ 0 h 977007"/>
              <a:gd name="connsiteX2" fmla="*/ 3045655 w 3045655"/>
              <a:gd name="connsiteY2" fmla="*/ 949364 h 977007"/>
              <a:gd name="connsiteX3" fmla="*/ 435101 w 3045655"/>
              <a:gd name="connsiteY3" fmla="*/ 949364 h 977007"/>
              <a:gd name="connsiteX4" fmla="*/ 435101 w 3045655"/>
              <a:gd name="connsiteY4" fmla="*/ 0 h 977007"/>
              <a:gd name="connsiteX0" fmla="*/ 217564 w 3045655"/>
              <a:gd name="connsiteY0" fmla="*/ 178006 h 977007"/>
              <a:gd name="connsiteX1" fmla="*/ 0 w 3045655"/>
              <a:gd name="connsiteY1" fmla="*/ 178006 h 977007"/>
              <a:gd name="connsiteX2" fmla="*/ 417514 w 3045655"/>
              <a:gd name="connsiteY2" fmla="*/ 966759 h 977007"/>
              <a:gd name="connsiteX3" fmla="*/ 426322 w 3045655"/>
              <a:gd name="connsiteY3" fmla="*/ 950665 h 977007"/>
              <a:gd name="connsiteX0" fmla="*/ 217537 w 2828091"/>
              <a:gd name="connsiteY0" fmla="*/ 0 h 977007"/>
              <a:gd name="connsiteX1" fmla="*/ 2828091 w 2828091"/>
              <a:gd name="connsiteY1" fmla="*/ 0 h 977007"/>
              <a:gd name="connsiteX2" fmla="*/ 2828091 w 2828091"/>
              <a:gd name="connsiteY2" fmla="*/ 949364 h 977007"/>
              <a:gd name="connsiteX3" fmla="*/ 217537 w 2828091"/>
              <a:gd name="connsiteY3" fmla="*/ 949364 h 977007"/>
              <a:gd name="connsiteX4" fmla="*/ 217537 w 2828091"/>
              <a:gd name="connsiteY4" fmla="*/ 0 h 977007"/>
              <a:gd name="connsiteX0" fmla="*/ 0 w 2828091"/>
              <a:gd name="connsiteY0" fmla="*/ 178006 h 977007"/>
              <a:gd name="connsiteX1" fmla="*/ 182554 w 2828091"/>
              <a:gd name="connsiteY1" fmla="*/ 125821 h 977007"/>
              <a:gd name="connsiteX2" fmla="*/ 199950 w 2828091"/>
              <a:gd name="connsiteY2" fmla="*/ 966759 h 977007"/>
              <a:gd name="connsiteX3" fmla="*/ 208758 w 2828091"/>
              <a:gd name="connsiteY3" fmla="*/ 950665 h 977007"/>
              <a:gd name="connsiteX0" fmla="*/ 34983 w 2645537"/>
              <a:gd name="connsiteY0" fmla="*/ 0 h 977007"/>
              <a:gd name="connsiteX1" fmla="*/ 2645537 w 2645537"/>
              <a:gd name="connsiteY1" fmla="*/ 0 h 977007"/>
              <a:gd name="connsiteX2" fmla="*/ 2645537 w 2645537"/>
              <a:gd name="connsiteY2" fmla="*/ 949364 h 977007"/>
              <a:gd name="connsiteX3" fmla="*/ 34983 w 2645537"/>
              <a:gd name="connsiteY3" fmla="*/ 949364 h 977007"/>
              <a:gd name="connsiteX4" fmla="*/ 34983 w 2645537"/>
              <a:gd name="connsiteY4" fmla="*/ 0 h 977007"/>
              <a:gd name="connsiteX0" fmla="*/ 26203 w 2645537"/>
              <a:gd name="connsiteY0" fmla="*/ 230192 h 977007"/>
              <a:gd name="connsiteX1" fmla="*/ 0 w 2645537"/>
              <a:gd name="connsiteY1" fmla="*/ 125821 h 977007"/>
              <a:gd name="connsiteX2" fmla="*/ 17396 w 2645537"/>
              <a:gd name="connsiteY2" fmla="*/ 966759 h 977007"/>
              <a:gd name="connsiteX3" fmla="*/ 26204 w 2645537"/>
              <a:gd name="connsiteY3" fmla="*/ 950665 h 977007"/>
            </a:gdLst>
            <a:ahLst/>
            <a:cxnLst>
              <a:cxn ang="0">
                <a:pos x="connsiteX0" y="connsiteY0"/>
              </a:cxn>
              <a:cxn ang="0">
                <a:pos x="connsiteX1" y="connsiteY1"/>
              </a:cxn>
              <a:cxn ang="0">
                <a:pos x="connsiteX2" y="connsiteY2"/>
              </a:cxn>
              <a:cxn ang="0">
                <a:pos x="connsiteX3" y="connsiteY3"/>
              </a:cxn>
            </a:cxnLst>
            <a:rect l="l" t="t" r="r" b="b"/>
            <a:pathLst>
              <a:path w="2645537" h="977007" extrusionOk="0">
                <a:moveTo>
                  <a:pt x="34983" y="0"/>
                </a:moveTo>
                <a:lnTo>
                  <a:pt x="2645537" y="0"/>
                </a:lnTo>
                <a:lnTo>
                  <a:pt x="2645537" y="949364"/>
                </a:lnTo>
                <a:lnTo>
                  <a:pt x="34983" y="949364"/>
                </a:lnTo>
                <a:lnTo>
                  <a:pt x="34983" y="0"/>
                </a:lnTo>
                <a:close/>
              </a:path>
              <a:path w="2645537" h="977007" fill="none" extrusionOk="0">
                <a:moveTo>
                  <a:pt x="26203" y="230192"/>
                </a:moveTo>
                <a:lnTo>
                  <a:pt x="0" y="125821"/>
                </a:lnTo>
                <a:lnTo>
                  <a:pt x="17396" y="966759"/>
                </a:lnTo>
                <a:cubicBezTo>
                  <a:pt x="89917" y="1007781"/>
                  <a:pt x="-46317" y="909643"/>
                  <a:pt x="26204" y="950665"/>
                </a:cubicBezTo>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ekstvak 6"/>
          <p:cNvSpPr txBox="1"/>
          <p:nvPr/>
        </p:nvSpPr>
        <p:spPr>
          <a:xfrm>
            <a:off x="785988" y="1909867"/>
            <a:ext cx="2610555" cy="923330"/>
          </a:xfrm>
          <a:prstGeom prst="rect">
            <a:avLst/>
          </a:prstGeom>
          <a:noFill/>
        </p:spPr>
        <p:txBody>
          <a:bodyPr wrap="square" rtlCol="0">
            <a:spAutoFit/>
          </a:bodyPr>
          <a:lstStyle/>
          <a:p>
            <a:r>
              <a:rPr lang="nl-NL" dirty="0" smtClean="0"/>
              <a:t>Maar meisje toch, vertel me nou maar gewoon wat je vraag is!</a:t>
            </a:r>
            <a:endParaRPr lang="nl-NL" dirty="0"/>
          </a:p>
        </p:txBody>
      </p:sp>
      <p:sp>
        <p:nvSpPr>
          <p:cNvPr id="3" name="Titel 2"/>
          <p:cNvSpPr>
            <a:spLocks noGrp="1"/>
          </p:cNvSpPr>
          <p:nvPr>
            <p:ph type="title"/>
          </p:nvPr>
        </p:nvSpPr>
        <p:spPr/>
        <p:txBody>
          <a:bodyPr/>
          <a:lstStyle/>
          <a:p>
            <a:r>
              <a:rPr lang="nl-NL"/>
              <a:t>Wie heeft er baat bij de hulpvraag?</a:t>
            </a:r>
          </a:p>
        </p:txBody>
      </p:sp>
    </p:spTree>
    <p:extLst>
      <p:ext uri="{BB962C8B-B14F-4D97-AF65-F5344CB8AC3E}">
        <p14:creationId xmlns:p14="http://schemas.microsoft.com/office/powerpoint/2010/main" val="24889242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lkvormige toelichting 4"/>
          <p:cNvSpPr/>
          <p:nvPr/>
        </p:nvSpPr>
        <p:spPr>
          <a:xfrm>
            <a:off x="5997222" y="564444"/>
            <a:ext cx="3005667" cy="2977445"/>
          </a:xfrm>
          <a:prstGeom prst="cloudCallout">
            <a:avLst>
              <a:gd name="adj1" fmla="val -66373"/>
              <a:gd name="adj2" fmla="val 497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rmAutofit fontScale="90000"/>
          </a:bodyPr>
          <a:lstStyle/>
          <a:p>
            <a:r>
              <a:rPr lang="nl-NL" dirty="0"/>
              <a:t>...en wie heeft er een probleem met de hulpvraag?</a:t>
            </a:r>
          </a:p>
        </p:txBody>
      </p:sp>
      <p:pic>
        <p:nvPicPr>
          <p:cNvPr id="4" name="Tijdelijke aanduiding voor inhoud 3" descr="HV5.jpg"/>
          <p:cNvPicPr>
            <a:picLocks noGrp="1" noChangeAspect="1"/>
          </p:cNvPicPr>
          <p:nvPr>
            <p:ph idx="1"/>
          </p:nvPr>
        </p:nvPicPr>
        <p:blipFill>
          <a:blip r:embed="rId3">
            <a:extLst>
              <a:ext uri="{28A0092B-C50C-407E-A947-70E740481C1C}">
                <a14:useLocalDpi xmlns:a14="http://schemas.microsoft.com/office/drawing/2010/main" val="0"/>
              </a:ext>
            </a:extLst>
          </a:blip>
          <a:srcRect l="-86622" r="-86622"/>
          <a:stretch>
            <a:fillRect/>
          </a:stretch>
        </p:blipFill>
        <p:spPr>
          <a:xfrm>
            <a:off x="526943" y="2007165"/>
            <a:ext cx="7869168" cy="4327739"/>
          </a:xfrm>
        </p:spPr>
      </p:pic>
      <p:sp>
        <p:nvSpPr>
          <p:cNvPr id="6" name="Tekstvak 5"/>
          <p:cNvSpPr txBox="1"/>
          <p:nvPr/>
        </p:nvSpPr>
        <p:spPr>
          <a:xfrm>
            <a:off x="6519333" y="1185332"/>
            <a:ext cx="1876778" cy="1477328"/>
          </a:xfrm>
          <a:prstGeom prst="rect">
            <a:avLst/>
          </a:prstGeom>
          <a:noFill/>
        </p:spPr>
        <p:txBody>
          <a:bodyPr wrap="square" rtlCol="0">
            <a:spAutoFit/>
          </a:bodyPr>
          <a:lstStyle/>
          <a:p>
            <a:r>
              <a:rPr lang="nl-NL" dirty="0" err="1" smtClean="0"/>
              <a:t>Gék</a:t>
            </a:r>
            <a:r>
              <a:rPr lang="nl-NL" dirty="0" smtClean="0"/>
              <a:t> word ik ervan: ze weigeren het gewoon te zeggen!</a:t>
            </a:r>
            <a:endParaRPr lang="nl-NL" dirty="0"/>
          </a:p>
        </p:txBody>
      </p:sp>
    </p:spTree>
    <p:extLst>
      <p:ext uri="{BB962C8B-B14F-4D97-AF65-F5344CB8AC3E}">
        <p14:creationId xmlns:p14="http://schemas.microsoft.com/office/powerpoint/2010/main" val="20226683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
            </a:r>
            <a:br>
              <a:rPr lang="nl-NL" dirty="0" smtClean="0"/>
            </a:br>
            <a:endParaRPr lang="nl-NL" dirty="0"/>
          </a:p>
        </p:txBody>
      </p:sp>
      <p:pic>
        <p:nvPicPr>
          <p:cNvPr id="4" name="Tijdelijke aanduiding voor inhoud 3"/>
          <p:cNvPicPr>
            <a:picLocks noGrp="1" noChangeAspect="1"/>
          </p:cNvPicPr>
          <p:nvPr>
            <p:ph idx="1"/>
          </p:nvPr>
        </p:nvPicPr>
        <p:blipFill>
          <a:blip r:embed="rId3"/>
          <a:srcRect l="-19968" r="-19968"/>
          <a:stretch>
            <a:fillRect/>
          </a:stretch>
        </p:blipFill>
        <p:spPr>
          <a:xfrm>
            <a:off x="-1563134" y="242199"/>
            <a:ext cx="12235025" cy="6439858"/>
          </a:xfrm>
        </p:spPr>
      </p:pic>
      <p:sp>
        <p:nvSpPr>
          <p:cNvPr id="3" name="Tekstvak 2"/>
          <p:cNvSpPr txBox="1"/>
          <p:nvPr/>
        </p:nvSpPr>
        <p:spPr>
          <a:xfrm>
            <a:off x="678461" y="381054"/>
            <a:ext cx="7584845" cy="107721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nl-NL" sz="3200" b="1">
                <a:ln w="18415" cmpd="sng">
                  <a:solidFill>
                    <a:srgbClr val="FFFFFF"/>
                  </a:solidFill>
                  <a:prstDash val="solid"/>
                </a:ln>
                <a:solidFill>
                  <a:schemeClr val="bg1"/>
                </a:solidFill>
                <a:effectLst>
                  <a:outerShdw blurRad="63500" dir="3600000" algn="tl" rotWithShape="0">
                    <a:srgbClr val="000000">
                      <a:alpha val="70000"/>
                    </a:srgbClr>
                  </a:outerShdw>
                </a:effectLst>
              </a:rPr>
              <a:t>Wat maakt de ‘hulpvraag’ tot een probleem in de spreekkamer?</a:t>
            </a:r>
          </a:p>
        </p:txBody>
      </p:sp>
      <p:sp>
        <p:nvSpPr>
          <p:cNvPr id="5" name="Tekstvak 4"/>
          <p:cNvSpPr txBox="1"/>
          <p:nvPr/>
        </p:nvSpPr>
        <p:spPr>
          <a:xfrm>
            <a:off x="678461" y="1686677"/>
            <a:ext cx="7584845" cy="107721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nl-NL" sz="3200" b="1">
                <a:ln w="18415" cmpd="sng">
                  <a:solidFill>
                    <a:srgbClr val="FFFFFF"/>
                  </a:solidFill>
                  <a:prstDash val="solid"/>
                </a:ln>
                <a:solidFill>
                  <a:schemeClr val="bg1"/>
                </a:solidFill>
                <a:effectLst>
                  <a:outerShdw blurRad="63500" dir="3600000" algn="tl" rotWithShape="0">
                    <a:srgbClr val="000000">
                      <a:alpha val="70000"/>
                    </a:srgbClr>
                  </a:outerShdw>
                </a:effectLst>
              </a:rPr>
              <a:t>Wil of kan de patiënt niet zeggen wat de hulpvraag is ?</a:t>
            </a:r>
          </a:p>
        </p:txBody>
      </p:sp>
      <p:sp>
        <p:nvSpPr>
          <p:cNvPr id="6" name="Tekstvak 5"/>
          <p:cNvSpPr txBox="1"/>
          <p:nvPr/>
        </p:nvSpPr>
        <p:spPr>
          <a:xfrm>
            <a:off x="678461" y="2909644"/>
            <a:ext cx="7584845" cy="58477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nl-NL" sz="3200" b="1">
                <a:ln w="18415" cmpd="sng">
                  <a:solidFill>
                    <a:srgbClr val="FFFFFF"/>
                  </a:solidFill>
                  <a:prstDash val="solid"/>
                </a:ln>
                <a:solidFill>
                  <a:schemeClr val="bg1"/>
                </a:solidFill>
                <a:effectLst>
                  <a:outerShdw blurRad="63500" dir="3600000" algn="tl" rotWithShape="0">
                    <a:srgbClr val="000000">
                      <a:alpha val="70000"/>
                    </a:srgbClr>
                  </a:outerShdw>
                </a:effectLst>
              </a:rPr>
              <a:t>Waar en hoe ontstaat de hulpvraag?</a:t>
            </a:r>
          </a:p>
        </p:txBody>
      </p:sp>
      <p:sp>
        <p:nvSpPr>
          <p:cNvPr id="7" name="Tekstvak 6"/>
          <p:cNvSpPr txBox="1"/>
          <p:nvPr/>
        </p:nvSpPr>
        <p:spPr>
          <a:xfrm>
            <a:off x="678461" y="3711983"/>
            <a:ext cx="7584845" cy="107721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nl-NL" sz="3200" b="1">
                <a:ln w="18415" cmpd="sng">
                  <a:solidFill>
                    <a:srgbClr val="FFFFFF"/>
                  </a:solidFill>
                  <a:prstDash val="solid"/>
                </a:ln>
                <a:solidFill>
                  <a:schemeClr val="bg1"/>
                </a:solidFill>
                <a:effectLst>
                  <a:outerShdw blurRad="63500" dir="3600000" algn="tl" rotWithShape="0">
                    <a:srgbClr val="000000">
                      <a:alpha val="70000"/>
                    </a:srgbClr>
                  </a:outerShdw>
                </a:effectLst>
              </a:rPr>
              <a:t>Speelt de dokter een rol bij het ontstaan van de hulpvraag?</a:t>
            </a:r>
          </a:p>
        </p:txBody>
      </p:sp>
      <p:sp>
        <p:nvSpPr>
          <p:cNvPr id="8" name="Tekstvak 7"/>
          <p:cNvSpPr txBox="1"/>
          <p:nvPr/>
        </p:nvSpPr>
        <p:spPr>
          <a:xfrm>
            <a:off x="678461" y="5044387"/>
            <a:ext cx="7584845" cy="107721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nl-NL" sz="3200" b="1">
                <a:ln w="18415" cmpd="sng">
                  <a:solidFill>
                    <a:srgbClr val="FFFFFF"/>
                  </a:solidFill>
                  <a:prstDash val="solid"/>
                </a:ln>
                <a:solidFill>
                  <a:schemeClr val="bg1"/>
                </a:solidFill>
                <a:effectLst>
                  <a:outerShdw blurRad="63500" dir="3600000" algn="tl" rotWithShape="0">
                    <a:srgbClr val="000000">
                      <a:alpha val="70000"/>
                    </a:srgbClr>
                  </a:outerShdw>
                </a:effectLst>
              </a:rPr>
              <a:t>Wat maakt de ‘hulpvraag’ tot een probleem in de spreekkamer?</a:t>
            </a:r>
          </a:p>
        </p:txBody>
      </p:sp>
    </p:spTree>
    <p:extLst>
      <p:ext uri="{BB962C8B-B14F-4D97-AF65-F5344CB8AC3E}">
        <p14:creationId xmlns:p14="http://schemas.microsoft.com/office/powerpoint/2010/main" val="4083054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patiënt ‘zonder hulpvraag’</a:t>
            </a:r>
            <a:endParaRPr lang="nl-NL" dirty="0"/>
          </a:p>
        </p:txBody>
      </p:sp>
      <p:sp>
        <p:nvSpPr>
          <p:cNvPr id="3" name="Tijdelijke aanduiding voor inhoud 2"/>
          <p:cNvSpPr>
            <a:spLocks noGrp="1"/>
          </p:cNvSpPr>
          <p:nvPr>
            <p:ph idx="1"/>
          </p:nvPr>
        </p:nvSpPr>
        <p:spPr/>
        <p:txBody>
          <a:bodyPr>
            <a:normAutofit/>
          </a:bodyPr>
          <a:lstStyle/>
          <a:p>
            <a:r>
              <a:rPr lang="nl-NL" sz="2800" dirty="0" smtClean="0"/>
              <a:t>Waarom?</a:t>
            </a:r>
          </a:p>
          <a:p>
            <a:pPr lvl="1"/>
            <a:r>
              <a:rPr lang="nl-NL" sz="2400" dirty="0" smtClean="0"/>
              <a:t>Niet over de hulpvraag nagedacht</a:t>
            </a:r>
          </a:p>
          <a:p>
            <a:pPr lvl="1"/>
            <a:r>
              <a:rPr lang="nl-NL" sz="2400" dirty="0" smtClean="0"/>
              <a:t>Verwachting dat de dokter het gesprek overneemt nadat de klachten gemeld zijn</a:t>
            </a:r>
          </a:p>
          <a:p>
            <a:pPr lvl="1"/>
            <a:r>
              <a:rPr lang="nl-NL" sz="2400" dirty="0"/>
              <a:t>Vrees om</a:t>
            </a:r>
            <a:r>
              <a:rPr lang="nl-NL" sz="2400" dirty="0" smtClean="0"/>
              <a:t> de huisarts te gaan sturen of beperken</a:t>
            </a:r>
          </a:p>
          <a:p>
            <a:pPr lvl="1"/>
            <a:r>
              <a:rPr lang="nl-NL" sz="2400" dirty="0" smtClean="0"/>
              <a:t>Magisch denken: uitspreken van eigen angsten is beladen</a:t>
            </a:r>
          </a:p>
          <a:p>
            <a:pPr lvl="1"/>
            <a:r>
              <a:rPr lang="nl-NL" sz="2400" dirty="0" smtClean="0"/>
              <a:t>Schaamte om iets te onthullen of iets stoms te zeggen</a:t>
            </a:r>
          </a:p>
          <a:p>
            <a:pPr lvl="1"/>
            <a:r>
              <a:rPr lang="nl-NL" sz="2400" dirty="0"/>
              <a:t>Er is geen eigen hulpvraag, de patiënt is door een ander gestuurd (30%!)</a:t>
            </a:r>
            <a:endParaRPr lang="nl-NL" sz="2800" dirty="0"/>
          </a:p>
        </p:txBody>
      </p:sp>
    </p:spTree>
    <p:extLst>
      <p:ext uri="{BB962C8B-B14F-4D97-AF65-F5344CB8AC3E}">
        <p14:creationId xmlns:p14="http://schemas.microsoft.com/office/powerpoint/2010/main" val="410891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377</TotalTime>
  <Words>1316</Words>
  <Application>Microsoft Macintosh PowerPoint</Application>
  <PresentationFormat>Diavoorstelling (4:3)</PresentationFormat>
  <Paragraphs>108</Paragraphs>
  <Slides>14</Slides>
  <Notes>14</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Office-thema</vt:lpstr>
      <vt:lpstr>Hulpvraag verhelderen </vt:lpstr>
      <vt:lpstr>Wat is het probleem...</vt:lpstr>
      <vt:lpstr>Komt de patiënt met een goed geformuleerde hulpvraag?</vt:lpstr>
      <vt:lpstr>...en geldt dat voor alle patiënten? </vt:lpstr>
      <vt:lpstr>PowerPoint-presentatie</vt:lpstr>
      <vt:lpstr>Wie heeft er baat bij de hulpvraag?</vt:lpstr>
      <vt:lpstr>...en wie heeft er een probleem met de hulpvraag?</vt:lpstr>
      <vt:lpstr> </vt:lpstr>
      <vt:lpstr>De patiënt ‘zonder hulpvraag’</vt:lpstr>
      <vt:lpstr>De hulpvraag: verborgen schat of gezamenlijke creatie? </vt:lpstr>
      <vt:lpstr>Esther Giroldi, proefschrift over arts-patiëntcommunicatie (2016)</vt:lpstr>
      <vt:lpstr>Hulpvraag achterhalen met ‘ICE’</vt:lpstr>
      <vt:lpstr>Voorbeeld-vragen ‘ICE’</vt:lpstr>
      <vt:lpstr>De hulpvraag als narratief concept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Gert</dc:creator>
  <cp:lastModifiedBy>Marrit Kool</cp:lastModifiedBy>
  <cp:revision>30</cp:revision>
  <dcterms:created xsi:type="dcterms:W3CDTF">2017-07-10T12:08:43Z</dcterms:created>
  <dcterms:modified xsi:type="dcterms:W3CDTF">2019-01-29T19:45:10Z</dcterms:modified>
</cp:coreProperties>
</file>