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comments/comment1.xml" ContentType="application/vnd.openxmlformats-officedocument.presentationml.comment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52" r:id="rId1"/>
  </p:sldMasterIdLst>
  <p:notesMasterIdLst>
    <p:notesMasterId r:id="rId20"/>
  </p:notesMasterIdLst>
  <p:sldIdLst>
    <p:sldId id="256" r:id="rId2"/>
    <p:sldId id="279" r:id="rId3"/>
    <p:sldId id="276" r:id="rId4"/>
    <p:sldId id="258" r:id="rId5"/>
    <p:sldId id="259" r:id="rId6"/>
    <p:sldId id="280" r:id="rId7"/>
    <p:sldId id="277" r:id="rId8"/>
    <p:sldId id="278" r:id="rId9"/>
    <p:sldId id="268" r:id="rId10"/>
    <p:sldId id="263" r:id="rId11"/>
    <p:sldId id="266" r:id="rId12"/>
    <p:sldId id="264" r:id="rId13"/>
    <p:sldId id="265" r:id="rId14"/>
    <p:sldId id="267" r:id="rId15"/>
    <p:sldId id="269" r:id="rId16"/>
    <p:sldId id="271" r:id="rId17"/>
    <p:sldId id="272" r:id="rId18"/>
    <p:sldId id="273" r:id="rId1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Lishia Oei" initials="LO" lastIdx="5" clrIdx="0">
    <p:extLst>
      <p:ext uri="{19B8F6BF-5375-455C-9EA6-DF929625EA0E}">
        <p15:presenceInfo xmlns:p15="http://schemas.microsoft.com/office/powerpoint/2012/main" userId="208ca5f9855f9c3a" providerId="Windows Live"/>
      </p:ext>
    </p:extLst>
  </p:cmAuthor>
  <p:cmAuthor id="2" name="joan boeke" initials="jb" lastIdx="20" clrIdx="1">
    <p:extLst>
      <p:ext uri="{19B8F6BF-5375-455C-9EA6-DF929625EA0E}">
        <p15:presenceInfo xmlns:p15="http://schemas.microsoft.com/office/powerpoint/2012/main" userId="84dbd2f40993b80e"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56" autoAdjust="0"/>
    <p:restoredTop sz="94660"/>
  </p:normalViewPr>
  <p:slideViewPr>
    <p:cSldViewPr snapToGrid="0">
      <p:cViewPr varScale="1">
        <p:scale>
          <a:sx n="59" d="100"/>
          <a:sy n="59" d="100"/>
        </p:scale>
        <p:origin x="68" y="23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commentAuthors" Target="commentAuthor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20-10-19T12:08:52.809" idx="2">
    <p:pos x="4827" y="2482"/>
    <p:text>Laten we het weegschaal model uitleggen in een andere factsheet vanuit de bouwsteen. Anders wordt deze presentatie veel te groot.</p:text>
    <p:extLst>
      <p:ext uri="{C676402C-5697-4E1C-873F-D02D1690AC5C}">
        <p15:threadingInfo xmlns:p15="http://schemas.microsoft.com/office/powerpoint/2012/main" timeZoneBias="-120"/>
      </p:ext>
    </p:extLst>
  </p:cm>
  <p:cm authorId="2" dt="2020-10-21T12:59:25.690" idx="9">
    <p:pos x="4827" y="2618"/>
    <p:text>Heel goed idee. Maar misschien laat je die wel even zien hier en kun je via doorklikken naar die andere presentatie. Ik realiseer me nu  dat het plissit model gaat over seksuele problemen. Maar dat is niet de enige aanleiding voor een huisarts om het over seks te hebben. Dat kan ook in het kader van andere klachten, diagnostiek of behandeling daarvan.</p:text>
    <p:extLst>
      <p:ext uri="{C676402C-5697-4E1C-873F-D02D1690AC5C}">
        <p15:threadingInfo xmlns:p15="http://schemas.microsoft.com/office/powerpoint/2012/main" timeZoneBias="-120">
          <p15:parentCm authorId="1" idx="2"/>
        </p15:threadingInfo>
      </p:ext>
    </p:extLst>
  </p:cm>
  <p:cm authorId="1" dt="2020-10-25T15:02:52.204" idx="5">
    <p:pos x="4827" y="2754"/>
    <p:text>Ik kan niet doorlinken naar een andere presentatie. Maar de aios kan prima de andere presentatie openen uit de bouwsteen</p:text>
    <p:extLst>
      <p:ext uri="{C676402C-5697-4E1C-873F-D02D1690AC5C}">
        <p15:threadingInfo xmlns:p15="http://schemas.microsoft.com/office/powerpoint/2012/main" timeZoneBias="-60">
          <p15:parentCm authorId="1" idx="2"/>
        </p15:threadingInfo>
      </p:ext>
    </p:extLs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F32E4EF-D12D-4F54-9AFA-EA0E25A6FC5C}" type="datetimeFigureOut">
              <a:rPr lang="nl-NL" smtClean="0"/>
              <a:t>9-11-2020</a:t>
            </a:fld>
            <a:endParaRPr lang="nl-NL"/>
          </a:p>
        </p:txBody>
      </p:sp>
      <p:sp>
        <p:nvSpPr>
          <p:cNvPr id="4" name="Tijdelijke aanduiding voor dia-afbeelding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1EF2932-69F6-4B44-9891-1E1E4822EAD2}" type="slidenum">
              <a:rPr lang="nl-NL" smtClean="0"/>
              <a:t>‹nr.›</a:t>
            </a:fld>
            <a:endParaRPr lang="nl-NL"/>
          </a:p>
        </p:txBody>
      </p:sp>
    </p:spTree>
    <p:extLst>
      <p:ext uri="{BB962C8B-B14F-4D97-AF65-F5344CB8AC3E}">
        <p14:creationId xmlns:p14="http://schemas.microsoft.com/office/powerpoint/2010/main" val="238537510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eldia">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nl-NL"/>
              <a:t>Klik om stijl te bewerken</a:t>
            </a:r>
            <a:endParaRPr lang="en-US" dirty="0"/>
          </a:p>
        </p:txBody>
      </p:sp>
      <p:sp>
        <p:nvSpPr>
          <p:cNvPr id="3" name="Subtitle 2"/>
          <p:cNvSpPr>
            <a:spLocks noGrp="1"/>
          </p:cNvSpPr>
          <p:nvPr>
            <p:ph type="subTitle" idx="1"/>
          </p:nvPr>
        </p:nvSpPr>
        <p:spPr>
          <a:xfrm>
            <a:off x="1100051" y="4455621"/>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nl-NL"/>
              <a:t>Klikken om de ondertitelstijl van het model te bewerken</a:t>
            </a:r>
            <a:endParaRPr lang="en-US" dirty="0"/>
          </a:p>
        </p:txBody>
      </p:sp>
      <p:sp>
        <p:nvSpPr>
          <p:cNvPr id="4" name="Date Placeholder 3"/>
          <p:cNvSpPr>
            <a:spLocks noGrp="1"/>
          </p:cNvSpPr>
          <p:nvPr>
            <p:ph type="dt" sz="half" idx="10"/>
          </p:nvPr>
        </p:nvSpPr>
        <p:spPr/>
        <p:txBody>
          <a:bodyPr/>
          <a:lstStyle/>
          <a:p>
            <a:fld id="{9B1E2FE5-0134-43DB-A30F-69A7235A3CDD}" type="datetimeFigureOut">
              <a:rPr lang="nl-NL" smtClean="0"/>
              <a:t>9-11-2020</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95BB757E-1AFD-4FFD-88D4-86498FEF7CE2}" type="slidenum">
              <a:rPr lang="nl-NL" smtClean="0"/>
              <a:t>‹nr.›</a:t>
            </a:fld>
            <a:endParaRPr lang="nl-NL"/>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663507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stijl te bewerken</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10"/>
          </p:nvPr>
        </p:nvSpPr>
        <p:spPr/>
        <p:txBody>
          <a:bodyPr/>
          <a:lstStyle/>
          <a:p>
            <a:fld id="{9B1E2FE5-0134-43DB-A30F-69A7235A3CDD}" type="datetimeFigureOut">
              <a:rPr lang="nl-NL" smtClean="0"/>
              <a:t>9-11-2020</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95BB757E-1AFD-4FFD-88D4-86498FEF7CE2}" type="slidenum">
              <a:rPr lang="nl-NL" smtClean="0"/>
              <a:t>‹nr.›</a:t>
            </a:fld>
            <a:endParaRPr lang="nl-NL"/>
          </a:p>
        </p:txBody>
      </p:sp>
    </p:spTree>
    <p:extLst>
      <p:ext uri="{BB962C8B-B14F-4D97-AF65-F5344CB8AC3E}">
        <p14:creationId xmlns:p14="http://schemas.microsoft.com/office/powerpoint/2010/main" val="296176350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e titel en tekst">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2302"/>
            <a:ext cx="2628900" cy="5759898"/>
          </a:xfrm>
        </p:spPr>
        <p:txBody>
          <a:bodyPr vert="eaVert"/>
          <a:lstStyle/>
          <a:p>
            <a:r>
              <a:rPr lang="nl-NL"/>
              <a:t>Klik om stijl te bewerken</a:t>
            </a:r>
            <a:endParaRPr lang="en-US" dirty="0"/>
          </a:p>
        </p:txBody>
      </p:sp>
      <p:sp>
        <p:nvSpPr>
          <p:cNvPr id="3" name="Vertical Text Placeholder 2"/>
          <p:cNvSpPr>
            <a:spLocks noGrp="1"/>
          </p:cNvSpPr>
          <p:nvPr>
            <p:ph type="body" orient="vert" idx="1"/>
          </p:nvPr>
        </p:nvSpPr>
        <p:spPr>
          <a:xfrm>
            <a:off x="838200" y="412302"/>
            <a:ext cx="7734300" cy="5759898"/>
          </a:xfrm>
        </p:spPr>
        <p:txBody>
          <a:bodyPr vert="eaVert" lIns="45720" tIns="0" rIns="45720" bIns="0"/>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10"/>
          </p:nvPr>
        </p:nvSpPr>
        <p:spPr/>
        <p:txBody>
          <a:bodyPr/>
          <a:lstStyle/>
          <a:p>
            <a:fld id="{9B1E2FE5-0134-43DB-A30F-69A7235A3CDD}" type="datetimeFigureOut">
              <a:rPr lang="nl-NL" smtClean="0"/>
              <a:t>9-11-2020</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95BB757E-1AFD-4FFD-88D4-86498FEF7CE2}" type="slidenum">
              <a:rPr lang="nl-NL" smtClean="0"/>
              <a:t>‹nr.›</a:t>
            </a:fld>
            <a:endParaRPr lang="nl-NL"/>
          </a:p>
        </p:txBody>
      </p:sp>
    </p:spTree>
    <p:extLst>
      <p:ext uri="{BB962C8B-B14F-4D97-AF65-F5344CB8AC3E}">
        <p14:creationId xmlns:p14="http://schemas.microsoft.com/office/powerpoint/2010/main" val="16726841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stijl te bewerken</a:t>
            </a:r>
            <a:endParaRPr lang="en-US" dirty="0"/>
          </a:p>
        </p:txBody>
      </p:sp>
      <p:sp>
        <p:nvSpPr>
          <p:cNvPr id="3" name="Content Placeholder 2"/>
          <p:cNvSpPr>
            <a:spLocks noGrp="1"/>
          </p:cNvSpPr>
          <p:nvPr>
            <p:ph idx="1"/>
          </p:nvPr>
        </p:nvSpPr>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10"/>
          </p:nvPr>
        </p:nvSpPr>
        <p:spPr/>
        <p:txBody>
          <a:bodyPr/>
          <a:lstStyle/>
          <a:p>
            <a:fld id="{9B1E2FE5-0134-43DB-A30F-69A7235A3CDD}" type="datetimeFigureOut">
              <a:rPr lang="nl-NL" smtClean="0"/>
              <a:t>9-11-2020</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95BB757E-1AFD-4FFD-88D4-86498FEF7CE2}" type="slidenum">
              <a:rPr lang="nl-NL" smtClean="0"/>
              <a:t>‹nr.›</a:t>
            </a:fld>
            <a:endParaRPr lang="nl-NL"/>
          </a:p>
        </p:txBody>
      </p:sp>
    </p:spTree>
    <p:extLst>
      <p:ext uri="{BB962C8B-B14F-4D97-AF65-F5344CB8AC3E}">
        <p14:creationId xmlns:p14="http://schemas.microsoft.com/office/powerpoint/2010/main" val="33416226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ekop">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nl-NL"/>
              <a:t>Klik om stijl te bewerken</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a:t>Klikken om de tekststijl van het model te bewerken</a:t>
            </a:r>
          </a:p>
        </p:txBody>
      </p:sp>
      <p:sp>
        <p:nvSpPr>
          <p:cNvPr id="4" name="Date Placeholder 3"/>
          <p:cNvSpPr>
            <a:spLocks noGrp="1"/>
          </p:cNvSpPr>
          <p:nvPr>
            <p:ph type="dt" sz="half" idx="10"/>
          </p:nvPr>
        </p:nvSpPr>
        <p:spPr/>
        <p:txBody>
          <a:bodyPr/>
          <a:lstStyle/>
          <a:p>
            <a:fld id="{9B1E2FE5-0134-43DB-A30F-69A7235A3CDD}" type="datetimeFigureOut">
              <a:rPr lang="nl-NL" smtClean="0"/>
              <a:t>9-11-2020</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95BB757E-1AFD-4FFD-88D4-86498FEF7CE2}" type="slidenum">
              <a:rPr lang="nl-NL" smtClean="0"/>
              <a:t>‹nr.›</a:t>
            </a:fld>
            <a:endParaRPr lang="nl-NL"/>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9695115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nl-NL"/>
              <a:t>Klik om stijl te bewerken</a:t>
            </a:r>
            <a:endParaRPr lang="en-US" dirty="0"/>
          </a:p>
        </p:txBody>
      </p:sp>
      <p:sp>
        <p:nvSpPr>
          <p:cNvPr id="3" name="Content Placeholder 2"/>
          <p:cNvSpPr>
            <a:spLocks noGrp="1"/>
          </p:cNvSpPr>
          <p:nvPr>
            <p:ph sz="half" idx="1"/>
          </p:nvPr>
        </p:nvSpPr>
        <p:spPr>
          <a:xfrm>
            <a:off x="1097278" y="1845734"/>
            <a:ext cx="4937760" cy="4023360"/>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5" name="Date Placeholder 4"/>
          <p:cNvSpPr>
            <a:spLocks noGrp="1"/>
          </p:cNvSpPr>
          <p:nvPr>
            <p:ph type="dt" sz="half" idx="10"/>
          </p:nvPr>
        </p:nvSpPr>
        <p:spPr/>
        <p:txBody>
          <a:bodyPr/>
          <a:lstStyle/>
          <a:p>
            <a:fld id="{9B1E2FE5-0134-43DB-A30F-69A7235A3CDD}" type="datetimeFigureOut">
              <a:rPr lang="nl-NL" smtClean="0"/>
              <a:t>9-11-2020</a:t>
            </a:fld>
            <a:endParaRPr lang="nl-NL"/>
          </a:p>
        </p:txBody>
      </p:sp>
      <p:sp>
        <p:nvSpPr>
          <p:cNvPr id="6" name="Footer Placeholder 5"/>
          <p:cNvSpPr>
            <a:spLocks noGrp="1"/>
          </p:cNvSpPr>
          <p:nvPr>
            <p:ph type="ftr" sz="quarter" idx="11"/>
          </p:nvPr>
        </p:nvSpPr>
        <p:spPr/>
        <p:txBody>
          <a:bodyPr/>
          <a:lstStyle/>
          <a:p>
            <a:endParaRPr lang="nl-NL"/>
          </a:p>
        </p:txBody>
      </p:sp>
      <p:sp>
        <p:nvSpPr>
          <p:cNvPr id="7" name="Slide Number Placeholder 6"/>
          <p:cNvSpPr>
            <a:spLocks noGrp="1"/>
          </p:cNvSpPr>
          <p:nvPr>
            <p:ph type="sldNum" sz="quarter" idx="12"/>
          </p:nvPr>
        </p:nvSpPr>
        <p:spPr/>
        <p:txBody>
          <a:bodyPr/>
          <a:lstStyle/>
          <a:p>
            <a:fld id="{95BB757E-1AFD-4FFD-88D4-86498FEF7CE2}" type="slidenum">
              <a:rPr lang="nl-NL" smtClean="0"/>
              <a:t>‹nr.›</a:t>
            </a:fld>
            <a:endParaRPr lang="nl-NL"/>
          </a:p>
        </p:txBody>
      </p:sp>
    </p:spTree>
    <p:extLst>
      <p:ext uri="{BB962C8B-B14F-4D97-AF65-F5344CB8AC3E}">
        <p14:creationId xmlns:p14="http://schemas.microsoft.com/office/powerpoint/2010/main" val="7323123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nl-NL"/>
              <a:t>Klik om stijl te bewerken</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4" name="Content Placeholder 3"/>
          <p:cNvSpPr>
            <a:spLocks noGrp="1"/>
          </p:cNvSpPr>
          <p:nvPr>
            <p:ph sz="half" idx="2"/>
          </p:nvPr>
        </p:nvSpPr>
        <p:spPr>
          <a:xfrm>
            <a:off x="1097280" y="2582334"/>
            <a:ext cx="4937760" cy="3378200"/>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6" name="Content Placeholder 5"/>
          <p:cNvSpPr>
            <a:spLocks noGrp="1"/>
          </p:cNvSpPr>
          <p:nvPr>
            <p:ph sz="quarter" idx="4"/>
          </p:nvPr>
        </p:nvSpPr>
        <p:spPr>
          <a:xfrm>
            <a:off x="6217920" y="2582334"/>
            <a:ext cx="4937760" cy="3378200"/>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7" name="Date Placeholder 6"/>
          <p:cNvSpPr>
            <a:spLocks noGrp="1"/>
          </p:cNvSpPr>
          <p:nvPr>
            <p:ph type="dt" sz="half" idx="10"/>
          </p:nvPr>
        </p:nvSpPr>
        <p:spPr/>
        <p:txBody>
          <a:bodyPr/>
          <a:lstStyle/>
          <a:p>
            <a:fld id="{9B1E2FE5-0134-43DB-A30F-69A7235A3CDD}" type="datetimeFigureOut">
              <a:rPr lang="nl-NL" smtClean="0"/>
              <a:t>9-11-2020</a:t>
            </a:fld>
            <a:endParaRPr lang="nl-NL"/>
          </a:p>
        </p:txBody>
      </p:sp>
      <p:sp>
        <p:nvSpPr>
          <p:cNvPr id="8" name="Footer Placeholder 7"/>
          <p:cNvSpPr>
            <a:spLocks noGrp="1"/>
          </p:cNvSpPr>
          <p:nvPr>
            <p:ph type="ftr" sz="quarter" idx="11"/>
          </p:nvPr>
        </p:nvSpPr>
        <p:spPr/>
        <p:txBody>
          <a:bodyPr/>
          <a:lstStyle/>
          <a:p>
            <a:endParaRPr lang="nl-NL"/>
          </a:p>
        </p:txBody>
      </p:sp>
      <p:sp>
        <p:nvSpPr>
          <p:cNvPr id="9" name="Slide Number Placeholder 8"/>
          <p:cNvSpPr>
            <a:spLocks noGrp="1"/>
          </p:cNvSpPr>
          <p:nvPr>
            <p:ph type="sldNum" sz="quarter" idx="12"/>
          </p:nvPr>
        </p:nvSpPr>
        <p:spPr/>
        <p:txBody>
          <a:bodyPr/>
          <a:lstStyle/>
          <a:p>
            <a:fld id="{95BB757E-1AFD-4FFD-88D4-86498FEF7CE2}" type="slidenum">
              <a:rPr lang="nl-NL" smtClean="0"/>
              <a:t>‹nr.›</a:t>
            </a:fld>
            <a:endParaRPr lang="nl-NL"/>
          </a:p>
        </p:txBody>
      </p:sp>
    </p:spTree>
    <p:extLst>
      <p:ext uri="{BB962C8B-B14F-4D97-AF65-F5344CB8AC3E}">
        <p14:creationId xmlns:p14="http://schemas.microsoft.com/office/powerpoint/2010/main" val="18049393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stijl te bewerken</a:t>
            </a:r>
            <a:endParaRPr lang="en-US" dirty="0"/>
          </a:p>
        </p:txBody>
      </p:sp>
      <p:sp>
        <p:nvSpPr>
          <p:cNvPr id="3" name="Date Placeholder 2"/>
          <p:cNvSpPr>
            <a:spLocks noGrp="1"/>
          </p:cNvSpPr>
          <p:nvPr>
            <p:ph type="dt" sz="half" idx="10"/>
          </p:nvPr>
        </p:nvSpPr>
        <p:spPr/>
        <p:txBody>
          <a:bodyPr/>
          <a:lstStyle/>
          <a:p>
            <a:fld id="{9B1E2FE5-0134-43DB-A30F-69A7235A3CDD}" type="datetimeFigureOut">
              <a:rPr lang="nl-NL" smtClean="0"/>
              <a:t>9-11-2020</a:t>
            </a:fld>
            <a:endParaRPr lang="nl-NL"/>
          </a:p>
        </p:txBody>
      </p:sp>
      <p:sp>
        <p:nvSpPr>
          <p:cNvPr id="4" name="Footer Placeholder 3"/>
          <p:cNvSpPr>
            <a:spLocks noGrp="1"/>
          </p:cNvSpPr>
          <p:nvPr>
            <p:ph type="ftr" sz="quarter" idx="11"/>
          </p:nvPr>
        </p:nvSpPr>
        <p:spPr/>
        <p:txBody>
          <a:bodyPr/>
          <a:lstStyle/>
          <a:p>
            <a:endParaRPr lang="nl-NL"/>
          </a:p>
        </p:txBody>
      </p:sp>
      <p:sp>
        <p:nvSpPr>
          <p:cNvPr id="5" name="Slide Number Placeholder 4"/>
          <p:cNvSpPr>
            <a:spLocks noGrp="1"/>
          </p:cNvSpPr>
          <p:nvPr>
            <p:ph type="sldNum" sz="quarter" idx="12"/>
          </p:nvPr>
        </p:nvSpPr>
        <p:spPr/>
        <p:txBody>
          <a:bodyPr/>
          <a:lstStyle/>
          <a:p>
            <a:fld id="{95BB757E-1AFD-4FFD-88D4-86498FEF7CE2}" type="slidenum">
              <a:rPr lang="nl-NL" smtClean="0"/>
              <a:t>‹nr.›</a:t>
            </a:fld>
            <a:endParaRPr lang="nl-NL"/>
          </a:p>
        </p:txBody>
      </p:sp>
    </p:spTree>
    <p:extLst>
      <p:ext uri="{BB962C8B-B14F-4D97-AF65-F5344CB8AC3E}">
        <p14:creationId xmlns:p14="http://schemas.microsoft.com/office/powerpoint/2010/main" val="21889842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Leeg">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9B1E2FE5-0134-43DB-A30F-69A7235A3CDD}" type="datetimeFigureOut">
              <a:rPr lang="nl-NL" smtClean="0"/>
              <a:t>9-11-2020</a:t>
            </a:fld>
            <a:endParaRPr lang="nl-NL"/>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nl-NL"/>
          </a:p>
        </p:txBody>
      </p:sp>
      <p:sp>
        <p:nvSpPr>
          <p:cNvPr id="9" name="Slide Number Placeholder 8"/>
          <p:cNvSpPr>
            <a:spLocks noGrp="1"/>
          </p:cNvSpPr>
          <p:nvPr>
            <p:ph type="sldNum" sz="quarter" idx="12"/>
          </p:nvPr>
        </p:nvSpPr>
        <p:spPr/>
        <p:txBody>
          <a:bodyPr/>
          <a:lstStyle/>
          <a:p>
            <a:fld id="{95BB757E-1AFD-4FFD-88D4-86498FEF7CE2}" type="slidenum">
              <a:rPr lang="nl-NL" smtClean="0"/>
              <a:t>‹nr.›</a:t>
            </a:fld>
            <a:endParaRPr lang="nl-NL"/>
          </a:p>
        </p:txBody>
      </p:sp>
    </p:spTree>
    <p:extLst>
      <p:ext uri="{BB962C8B-B14F-4D97-AF65-F5344CB8AC3E}">
        <p14:creationId xmlns:p14="http://schemas.microsoft.com/office/powerpoint/2010/main" val="27655184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Inhoud met bijschrift">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nl-NL"/>
              <a:t>Klik om stijl te bewerken</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Klikken om de tekststijl van het model te bewerken</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9B1E2FE5-0134-43DB-A30F-69A7235A3CDD}" type="datetimeFigureOut">
              <a:rPr lang="nl-NL" smtClean="0"/>
              <a:t>9-11-2020</a:t>
            </a:fld>
            <a:endParaRPr lang="nl-NL"/>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nl-NL"/>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95BB757E-1AFD-4FFD-88D4-86498FEF7CE2}" type="slidenum">
              <a:rPr lang="nl-NL" smtClean="0"/>
              <a:t>‹nr.›</a:t>
            </a:fld>
            <a:endParaRPr lang="nl-NL"/>
          </a:p>
        </p:txBody>
      </p:sp>
    </p:spTree>
    <p:extLst>
      <p:ext uri="{BB962C8B-B14F-4D97-AF65-F5344CB8AC3E}">
        <p14:creationId xmlns:p14="http://schemas.microsoft.com/office/powerpoint/2010/main" val="148558802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Afbeelding met bijschrift">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645" cy="822960"/>
          </a:xfrm>
        </p:spPr>
        <p:txBody>
          <a:bodyPr lIns="91440" tIns="0" rIns="91440" bIns="0" anchor="b">
            <a:noAutofit/>
          </a:bodyPr>
          <a:lstStyle>
            <a:lvl1pPr>
              <a:defRPr sz="3600" b="0">
                <a:solidFill>
                  <a:srgbClr val="FFFFFF"/>
                </a:solidFill>
              </a:defRPr>
            </a:lvl1pPr>
          </a:lstStyle>
          <a:p>
            <a:r>
              <a:rPr lang="nl-NL"/>
              <a:t>Klik om stijl te bewerken</a:t>
            </a:r>
            <a:endParaRPr lang="en-US" dirty="0"/>
          </a:p>
        </p:txBody>
      </p:sp>
      <p:sp>
        <p:nvSpPr>
          <p:cNvPr id="3" name="Picture Placeholder 2"/>
          <p:cNvSpPr>
            <a:spLocks noGrp="1" noChangeAspect="1"/>
          </p:cNvSpPr>
          <p:nvPr>
            <p:ph type="pic" idx="1"/>
          </p:nvPr>
        </p:nvSpPr>
        <p:spPr>
          <a:xfrm>
            <a:off x="15" y="0"/>
            <a:ext cx="12191985" cy="4915076"/>
          </a:xfrm>
          <a:solidFill>
            <a:schemeClr val="bg2">
              <a:lumMod val="90000"/>
            </a:schemeClr>
          </a:solidFill>
        </p:spPr>
        <p:txBody>
          <a:bodyPr lIns="457200" tIns="45720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l-NL"/>
              <a:t>Klik op het pictogram als u een afbeelding wilt toevoegen</a:t>
            </a:r>
            <a:endParaRPr lang="en-US" dirty="0"/>
          </a:p>
        </p:txBody>
      </p:sp>
      <p:sp>
        <p:nvSpPr>
          <p:cNvPr id="4" name="Text Placeholder 3"/>
          <p:cNvSpPr>
            <a:spLocks noGrp="1"/>
          </p:cNvSpPr>
          <p:nvPr>
            <p:ph type="body" sz="half" idx="2"/>
          </p:nvPr>
        </p:nvSpPr>
        <p:spPr>
          <a:xfrm>
            <a:off x="1097280" y="5907024"/>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Klikken om de tekststijl van het model te bewerken</a:t>
            </a:r>
          </a:p>
        </p:txBody>
      </p:sp>
      <p:sp>
        <p:nvSpPr>
          <p:cNvPr id="5" name="Date Placeholder 4"/>
          <p:cNvSpPr>
            <a:spLocks noGrp="1"/>
          </p:cNvSpPr>
          <p:nvPr>
            <p:ph type="dt" sz="half" idx="10"/>
          </p:nvPr>
        </p:nvSpPr>
        <p:spPr/>
        <p:txBody>
          <a:bodyPr/>
          <a:lstStyle/>
          <a:p>
            <a:fld id="{9B1E2FE5-0134-43DB-A30F-69A7235A3CDD}" type="datetimeFigureOut">
              <a:rPr lang="nl-NL" smtClean="0"/>
              <a:t>9-11-2020</a:t>
            </a:fld>
            <a:endParaRPr lang="nl-NL"/>
          </a:p>
        </p:txBody>
      </p:sp>
      <p:sp>
        <p:nvSpPr>
          <p:cNvPr id="6" name="Footer Placeholder 5"/>
          <p:cNvSpPr>
            <a:spLocks noGrp="1"/>
          </p:cNvSpPr>
          <p:nvPr>
            <p:ph type="ftr" sz="quarter" idx="11"/>
          </p:nvPr>
        </p:nvSpPr>
        <p:spPr/>
        <p:txBody>
          <a:bodyPr/>
          <a:lstStyle/>
          <a:p>
            <a:endParaRPr lang="nl-NL"/>
          </a:p>
        </p:txBody>
      </p:sp>
      <p:sp>
        <p:nvSpPr>
          <p:cNvPr id="7" name="Slide Number Placeholder 6"/>
          <p:cNvSpPr>
            <a:spLocks noGrp="1"/>
          </p:cNvSpPr>
          <p:nvPr>
            <p:ph type="sldNum" sz="quarter" idx="12"/>
          </p:nvPr>
        </p:nvSpPr>
        <p:spPr/>
        <p:txBody>
          <a:bodyPr/>
          <a:lstStyle/>
          <a:p>
            <a:fld id="{95BB757E-1AFD-4FFD-88D4-86498FEF7CE2}" type="slidenum">
              <a:rPr lang="nl-NL" smtClean="0"/>
              <a:t>‹nr.›</a:t>
            </a:fld>
            <a:endParaRPr lang="nl-NL"/>
          </a:p>
        </p:txBody>
      </p:sp>
    </p:spTree>
    <p:extLst>
      <p:ext uri="{BB962C8B-B14F-4D97-AF65-F5344CB8AC3E}">
        <p14:creationId xmlns:p14="http://schemas.microsoft.com/office/powerpoint/2010/main" val="318622575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6334316"/>
            <a:ext cx="12191985"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nl-NL"/>
              <a:t>Klik om stijl te bewerken</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9B1E2FE5-0134-43DB-A30F-69A7235A3CDD}" type="datetimeFigureOut">
              <a:rPr lang="nl-NL" smtClean="0"/>
              <a:t>9-11-2020</a:t>
            </a:fld>
            <a:endParaRPr lang="nl-NL"/>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nl-NL"/>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95BB757E-1AFD-4FFD-88D4-86498FEF7CE2}" type="slidenum">
              <a:rPr lang="nl-NL" smtClean="0"/>
              <a:t>‹nr.›</a:t>
            </a:fld>
            <a:endParaRPr lang="nl-NL"/>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59241573"/>
      </p:ext>
    </p:extLst>
  </p:cSld>
  <p:clrMap bg1="lt1" tx1="dk1" bg2="lt2" tx2="dk2" accent1="accent1" accent2="accent2" accent3="accent3" accent4="accent4" accent5="accent5" accent6="accent6" hlink="hlink" folHlink="folHlink"/>
  <p:sldLayoutIdLst>
    <p:sldLayoutId id="2147483853" r:id="rId1"/>
    <p:sldLayoutId id="2147483854" r:id="rId2"/>
    <p:sldLayoutId id="2147483855" r:id="rId3"/>
    <p:sldLayoutId id="2147483856" r:id="rId4"/>
    <p:sldLayoutId id="2147483857" r:id="rId5"/>
    <p:sldLayoutId id="2147483858" r:id="rId6"/>
    <p:sldLayoutId id="2147483859" r:id="rId7"/>
    <p:sldLayoutId id="2147483860" r:id="rId8"/>
    <p:sldLayoutId id="2147483861" r:id="rId9"/>
    <p:sldLayoutId id="2147483862" r:id="rId10"/>
    <p:sldLayoutId id="2147483863" r:id="rId11"/>
  </p:sldLayoutIdLst>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comments" Target="../comments/comment1.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CDDB90C-390F-4D6C-947F-6012C6B35D7F}"/>
              </a:ext>
            </a:extLst>
          </p:cNvPr>
          <p:cNvSpPr>
            <a:spLocks noGrp="1"/>
          </p:cNvSpPr>
          <p:nvPr>
            <p:ph type="ctrTitle"/>
          </p:nvPr>
        </p:nvSpPr>
        <p:spPr>
          <a:xfrm>
            <a:off x="808314" y="620486"/>
            <a:ext cx="10350137" cy="4553712"/>
          </a:xfrm>
        </p:spPr>
        <p:txBody>
          <a:bodyPr>
            <a:normAutofit fontScale="90000"/>
          </a:bodyPr>
          <a:lstStyle/>
          <a:p>
            <a:pPr algn="ctr"/>
            <a:br>
              <a:rPr lang="nl-NL" b="1" dirty="0"/>
            </a:br>
            <a:br>
              <a:rPr lang="nl-NL" b="1" dirty="0"/>
            </a:br>
            <a:r>
              <a:rPr lang="nl-NL" b="1" dirty="0"/>
              <a:t>Seks bespreken in de spreekkamer</a:t>
            </a:r>
            <a:br>
              <a:rPr lang="nl-NL" dirty="0"/>
            </a:br>
            <a:br>
              <a:rPr lang="nl-NL" dirty="0"/>
            </a:br>
            <a:r>
              <a:rPr lang="nl-NL" sz="4400" dirty="0"/>
              <a:t>Tips tegen drempelvrees</a:t>
            </a:r>
            <a:br>
              <a:rPr lang="nl-NL" dirty="0"/>
            </a:br>
            <a:endParaRPr lang="nl-NL" dirty="0"/>
          </a:p>
        </p:txBody>
      </p:sp>
      <p:sp>
        <p:nvSpPr>
          <p:cNvPr id="3" name="Ondertitel 2">
            <a:extLst>
              <a:ext uri="{FF2B5EF4-FFF2-40B4-BE49-F238E27FC236}">
                <a16:creationId xmlns:a16="http://schemas.microsoft.com/office/drawing/2014/main" id="{500C9CC9-E3F3-4EA9-9B4D-FC3B965470B6}"/>
              </a:ext>
            </a:extLst>
          </p:cNvPr>
          <p:cNvSpPr>
            <a:spLocks noGrp="1"/>
          </p:cNvSpPr>
          <p:nvPr>
            <p:ph type="subTitle" idx="1"/>
          </p:nvPr>
        </p:nvSpPr>
        <p:spPr/>
        <p:txBody>
          <a:bodyPr/>
          <a:lstStyle/>
          <a:p>
            <a:pPr algn="r"/>
            <a:r>
              <a:rPr lang="nl-NL"/>
              <a:t>A.J.P. </a:t>
            </a:r>
            <a:r>
              <a:rPr lang="nl-NL" dirty="0"/>
              <a:t>Boeke &amp; L.S.L. Oei</a:t>
            </a:r>
          </a:p>
          <a:p>
            <a:pPr algn="r"/>
            <a:r>
              <a:rPr lang="nl-NL" dirty="0"/>
              <a:t>	Huisartsen</a:t>
            </a:r>
          </a:p>
        </p:txBody>
      </p:sp>
    </p:spTree>
    <p:extLst>
      <p:ext uri="{BB962C8B-B14F-4D97-AF65-F5344CB8AC3E}">
        <p14:creationId xmlns:p14="http://schemas.microsoft.com/office/powerpoint/2010/main" val="137823714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0173C60-2F8C-4FDD-8156-B81234434144}"/>
              </a:ext>
            </a:extLst>
          </p:cNvPr>
          <p:cNvSpPr>
            <a:spLocks noGrp="1"/>
          </p:cNvSpPr>
          <p:nvPr>
            <p:ph type="title"/>
          </p:nvPr>
        </p:nvSpPr>
        <p:spPr/>
        <p:txBody>
          <a:bodyPr>
            <a:normAutofit/>
          </a:bodyPr>
          <a:lstStyle/>
          <a:p>
            <a:r>
              <a:rPr lang="nl-NL" sz="4000" dirty="0"/>
              <a:t>Waarom huisartsen seksualiteit niet bespreken</a:t>
            </a:r>
          </a:p>
        </p:txBody>
      </p:sp>
      <p:sp>
        <p:nvSpPr>
          <p:cNvPr id="3" name="Tijdelijke aanduiding voor inhoud 2">
            <a:extLst>
              <a:ext uri="{FF2B5EF4-FFF2-40B4-BE49-F238E27FC236}">
                <a16:creationId xmlns:a16="http://schemas.microsoft.com/office/drawing/2014/main" id="{13E19ABD-22CF-4A22-82EC-14224D609C4E}"/>
              </a:ext>
            </a:extLst>
          </p:cNvPr>
          <p:cNvSpPr>
            <a:spLocks noGrp="1"/>
          </p:cNvSpPr>
          <p:nvPr>
            <p:ph idx="1"/>
          </p:nvPr>
        </p:nvSpPr>
        <p:spPr/>
        <p:txBody>
          <a:bodyPr>
            <a:noAutofit/>
          </a:bodyPr>
          <a:lstStyle/>
          <a:p>
            <a:pPr>
              <a:buFont typeface="Wingdings" panose="05000000000000000000" pitchFamily="2" charset="2"/>
              <a:buChar char="Ø"/>
            </a:pPr>
            <a:r>
              <a:rPr lang="nl-NL" dirty="0"/>
              <a:t>Tijdgebrek</a:t>
            </a:r>
          </a:p>
          <a:p>
            <a:pPr>
              <a:buFont typeface="Wingdings" panose="05000000000000000000" pitchFamily="2" charset="2"/>
              <a:buChar char="Ø"/>
            </a:pPr>
            <a:r>
              <a:rPr lang="nl-NL" dirty="0"/>
              <a:t>Vrees met lastige zaken geconfronteerd te worden</a:t>
            </a:r>
          </a:p>
          <a:p>
            <a:pPr>
              <a:buFont typeface="Wingdings" panose="05000000000000000000" pitchFamily="2" charset="2"/>
              <a:buChar char="Ø"/>
            </a:pPr>
            <a:r>
              <a:rPr lang="nl-NL" dirty="0"/>
              <a:t>Zichzelf ongemakkelijk voelen bij:</a:t>
            </a:r>
          </a:p>
          <a:p>
            <a:pPr lvl="1">
              <a:buFont typeface="Wingdings" panose="05000000000000000000" pitchFamily="2" charset="2"/>
              <a:buChar char="§"/>
            </a:pPr>
            <a:r>
              <a:rPr lang="nl-NL" sz="2000" dirty="0"/>
              <a:t>Andere geslacht</a:t>
            </a:r>
          </a:p>
          <a:p>
            <a:pPr lvl="1">
              <a:buFont typeface="Wingdings" panose="05000000000000000000" pitchFamily="2" charset="2"/>
              <a:buChar char="§"/>
            </a:pPr>
            <a:r>
              <a:rPr lang="nl-NL" sz="2000" dirty="0"/>
              <a:t>Andere seksuele oriëntatie</a:t>
            </a:r>
          </a:p>
          <a:p>
            <a:pPr lvl="1">
              <a:buFont typeface="Wingdings" panose="05000000000000000000" pitchFamily="2" charset="2"/>
              <a:buChar char="§"/>
            </a:pPr>
            <a:r>
              <a:rPr lang="nl-NL" sz="2000" dirty="0"/>
              <a:t>Andere culturele afkomst</a:t>
            </a:r>
          </a:p>
          <a:p>
            <a:pPr lvl="1">
              <a:buFont typeface="Wingdings" panose="05000000000000000000" pitchFamily="2" charset="2"/>
              <a:buChar char="§"/>
            </a:pPr>
            <a:r>
              <a:rPr lang="nl-NL" sz="2000" dirty="0"/>
              <a:t>Leeftijd van de patiënt (jonger, ouder, leeftijdsgenoot)</a:t>
            </a:r>
          </a:p>
          <a:p>
            <a:pPr>
              <a:buFont typeface="Wingdings" panose="05000000000000000000" pitchFamily="2" charset="2"/>
              <a:buChar char="Ø"/>
            </a:pPr>
            <a:r>
              <a:rPr lang="nl-NL" dirty="0"/>
              <a:t>Bang om de patiënt in verlegenheid te brengen</a:t>
            </a:r>
          </a:p>
          <a:p>
            <a:pPr>
              <a:buFont typeface="Wingdings" panose="05000000000000000000" pitchFamily="2" charset="2"/>
              <a:buChar char="Ø"/>
            </a:pPr>
            <a:r>
              <a:rPr lang="nl-NL" b="1" dirty="0"/>
              <a:t>Gebrek aan kennis en vaardigheden</a:t>
            </a:r>
          </a:p>
          <a:p>
            <a:endParaRPr lang="nl-NL" dirty="0"/>
          </a:p>
        </p:txBody>
      </p:sp>
      <p:sp>
        <p:nvSpPr>
          <p:cNvPr id="5" name="Tekstvak 4">
            <a:extLst>
              <a:ext uri="{FF2B5EF4-FFF2-40B4-BE49-F238E27FC236}">
                <a16:creationId xmlns:a16="http://schemas.microsoft.com/office/drawing/2014/main" id="{38D0EDCA-7A19-45DC-B4E8-C44F793577D5}"/>
              </a:ext>
            </a:extLst>
          </p:cNvPr>
          <p:cNvSpPr txBox="1"/>
          <p:nvPr/>
        </p:nvSpPr>
        <p:spPr>
          <a:xfrm>
            <a:off x="239485" y="6440592"/>
            <a:ext cx="9876662" cy="261610"/>
          </a:xfrm>
          <a:prstGeom prst="rect">
            <a:avLst/>
          </a:prstGeom>
          <a:noFill/>
        </p:spPr>
        <p:txBody>
          <a:bodyPr wrap="square" rtlCol="0">
            <a:spAutoFit/>
          </a:bodyPr>
          <a:lstStyle/>
          <a:p>
            <a:r>
              <a:rPr lang="nl-NL" sz="1100" dirty="0" err="1"/>
              <a:t>Leusink</a:t>
            </a:r>
            <a:r>
              <a:rPr lang="nl-NL" sz="1100" dirty="0"/>
              <a:t> P. Seks, dat spreekt vanzelf? Huisarts Wet 2015;58(11):582-5.</a:t>
            </a:r>
          </a:p>
        </p:txBody>
      </p:sp>
    </p:spTree>
    <p:extLst>
      <p:ext uri="{BB962C8B-B14F-4D97-AF65-F5344CB8AC3E}">
        <p14:creationId xmlns:p14="http://schemas.microsoft.com/office/powerpoint/2010/main" val="154055657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86D01F4-E6D2-4EB2-A79E-E766068D21D5}"/>
              </a:ext>
            </a:extLst>
          </p:cNvPr>
          <p:cNvSpPr>
            <a:spLocks noGrp="1"/>
          </p:cNvSpPr>
          <p:nvPr>
            <p:ph type="title"/>
          </p:nvPr>
        </p:nvSpPr>
        <p:spPr/>
        <p:txBody>
          <a:bodyPr/>
          <a:lstStyle/>
          <a:p>
            <a:r>
              <a:rPr lang="nl-NL" dirty="0"/>
              <a:t>Openingszinnen</a:t>
            </a:r>
          </a:p>
        </p:txBody>
      </p:sp>
      <p:sp>
        <p:nvSpPr>
          <p:cNvPr id="3" name="Tijdelijke aanduiding voor inhoud 2">
            <a:extLst>
              <a:ext uri="{FF2B5EF4-FFF2-40B4-BE49-F238E27FC236}">
                <a16:creationId xmlns:a16="http://schemas.microsoft.com/office/drawing/2014/main" id="{9A7DCD5D-81C8-4778-8A98-B7409F3AF0BC}"/>
              </a:ext>
            </a:extLst>
          </p:cNvPr>
          <p:cNvSpPr>
            <a:spLocks noGrp="1"/>
          </p:cNvSpPr>
          <p:nvPr>
            <p:ph idx="1"/>
          </p:nvPr>
        </p:nvSpPr>
        <p:spPr/>
        <p:txBody>
          <a:bodyPr>
            <a:normAutofit fontScale="92500" lnSpcReduction="20000"/>
          </a:bodyPr>
          <a:lstStyle/>
          <a:p>
            <a:pPr marL="0" indent="0">
              <a:buNone/>
            </a:pPr>
            <a:endParaRPr lang="nl-NL" dirty="0"/>
          </a:p>
          <a:p>
            <a:pPr>
              <a:buFont typeface="Wingdings" panose="05000000000000000000" pitchFamily="2" charset="2"/>
              <a:buChar char="Ø"/>
            </a:pPr>
            <a:r>
              <a:rPr lang="nl-NL" dirty="0"/>
              <a:t>Bent u seksueel actief?</a:t>
            </a:r>
          </a:p>
          <a:p>
            <a:pPr>
              <a:buFont typeface="Wingdings" panose="05000000000000000000" pitchFamily="2" charset="2"/>
              <a:buChar char="Ø"/>
            </a:pPr>
            <a:r>
              <a:rPr lang="nl-NL" dirty="0"/>
              <a:t>Vindt u het goed als ik daar wat over vraag? </a:t>
            </a:r>
            <a:r>
              <a:rPr lang="nl-NL" i="1" dirty="0"/>
              <a:t>(Permissie)</a:t>
            </a:r>
          </a:p>
          <a:p>
            <a:pPr>
              <a:buFont typeface="Wingdings" panose="05000000000000000000" pitchFamily="2" charset="2"/>
              <a:buChar char="Ø"/>
            </a:pPr>
            <a:r>
              <a:rPr lang="nl-NL" dirty="0"/>
              <a:t>Bij deze aandoening/klachten hebben sommige patiënten ook seksuele klachten. Herkent u dat?</a:t>
            </a:r>
          </a:p>
          <a:p>
            <a:pPr>
              <a:buFont typeface="Wingdings" panose="05000000000000000000" pitchFamily="2" charset="2"/>
              <a:buChar char="Ø"/>
            </a:pPr>
            <a:r>
              <a:rPr lang="nl-NL" dirty="0"/>
              <a:t>Kanker en de behandeling ervan geeft nogal eens veranderingen van seksualiteit, hoe is dat bij u?  </a:t>
            </a:r>
          </a:p>
          <a:p>
            <a:pPr>
              <a:buFont typeface="Wingdings" panose="05000000000000000000" pitchFamily="2" charset="2"/>
              <a:buChar char="Ø"/>
            </a:pPr>
            <a:r>
              <a:rPr lang="nl-NL" dirty="0"/>
              <a:t>Mag ik u iets vragen over seksualiteit/het vrijen/uw relatie? </a:t>
            </a:r>
            <a:r>
              <a:rPr lang="nl-NL" i="1" dirty="0"/>
              <a:t>(Permissie)</a:t>
            </a:r>
          </a:p>
          <a:p>
            <a:pPr>
              <a:buFont typeface="Wingdings" panose="05000000000000000000" pitchFamily="2" charset="2"/>
              <a:buChar char="Ø"/>
            </a:pPr>
            <a:r>
              <a:rPr lang="nl-NL" dirty="0"/>
              <a:t>Heeft u seks met mannen?</a:t>
            </a:r>
          </a:p>
          <a:p>
            <a:pPr>
              <a:buFont typeface="Wingdings" panose="05000000000000000000" pitchFamily="2" charset="2"/>
              <a:buChar char="Ø"/>
            </a:pPr>
            <a:r>
              <a:rPr lang="nl-NL" dirty="0"/>
              <a:t>Heeft uw aandoening/behandeling/situatie geleid tot verandering van seksualiteit/het vrijen/uw relatie?</a:t>
            </a:r>
          </a:p>
          <a:p>
            <a:pPr>
              <a:buFont typeface="Wingdings" panose="05000000000000000000" pitchFamily="2" charset="2"/>
              <a:buChar char="Ø"/>
            </a:pPr>
            <a:r>
              <a:rPr lang="nl-NL" dirty="0"/>
              <a:t>In hoeverre heeft u daar last van?</a:t>
            </a:r>
          </a:p>
          <a:p>
            <a:pPr>
              <a:buFont typeface="Wingdings" panose="05000000000000000000" pitchFamily="2" charset="2"/>
              <a:buChar char="Ø"/>
            </a:pPr>
            <a:r>
              <a:rPr lang="nl-NL" dirty="0"/>
              <a:t>Wilt u hier hulp voor?</a:t>
            </a:r>
          </a:p>
          <a:p>
            <a:pPr>
              <a:buFont typeface="Wingdings" panose="05000000000000000000" pitchFamily="2" charset="2"/>
              <a:buChar char="Ø"/>
            </a:pPr>
            <a:endParaRPr lang="nl-NL" dirty="0"/>
          </a:p>
        </p:txBody>
      </p:sp>
    </p:spTree>
    <p:extLst>
      <p:ext uri="{BB962C8B-B14F-4D97-AF65-F5344CB8AC3E}">
        <p14:creationId xmlns:p14="http://schemas.microsoft.com/office/powerpoint/2010/main" val="290583065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689793D-F1BB-4D19-82A4-F60464F663B7}"/>
              </a:ext>
            </a:extLst>
          </p:cNvPr>
          <p:cNvSpPr>
            <a:spLocks noGrp="1"/>
          </p:cNvSpPr>
          <p:nvPr>
            <p:ph type="title"/>
          </p:nvPr>
        </p:nvSpPr>
        <p:spPr/>
        <p:txBody>
          <a:bodyPr/>
          <a:lstStyle/>
          <a:p>
            <a:r>
              <a:rPr lang="nl-NL" dirty="0"/>
              <a:t>PLISSIT model </a:t>
            </a:r>
            <a:br>
              <a:rPr lang="nl-NL" dirty="0"/>
            </a:br>
            <a:r>
              <a:rPr lang="nl-NL" sz="4000" dirty="0"/>
              <a:t>Een model om seks bespreekbaar te maken</a:t>
            </a:r>
          </a:p>
        </p:txBody>
      </p:sp>
      <p:sp>
        <p:nvSpPr>
          <p:cNvPr id="3" name="Tijdelijke aanduiding voor inhoud 2">
            <a:extLst>
              <a:ext uri="{FF2B5EF4-FFF2-40B4-BE49-F238E27FC236}">
                <a16:creationId xmlns:a16="http://schemas.microsoft.com/office/drawing/2014/main" id="{63595505-8F10-4923-A2A9-4E099458FA34}"/>
              </a:ext>
            </a:extLst>
          </p:cNvPr>
          <p:cNvSpPr>
            <a:spLocks noGrp="1"/>
          </p:cNvSpPr>
          <p:nvPr>
            <p:ph idx="1"/>
          </p:nvPr>
        </p:nvSpPr>
        <p:spPr/>
        <p:txBody>
          <a:bodyPr/>
          <a:lstStyle/>
          <a:p>
            <a:endParaRPr lang="nl-NL" dirty="0"/>
          </a:p>
        </p:txBody>
      </p:sp>
      <p:pic>
        <p:nvPicPr>
          <p:cNvPr id="4" name="Tijdelijke aanduiding voor inhoud 3">
            <a:extLst>
              <a:ext uri="{FF2B5EF4-FFF2-40B4-BE49-F238E27FC236}">
                <a16:creationId xmlns:a16="http://schemas.microsoft.com/office/drawing/2014/main" id="{5B8B8981-2B2C-4703-A0C0-6500BFB16B6B}"/>
              </a:ext>
            </a:extLst>
          </p:cNvPr>
          <p:cNvPicPr>
            <a:picLocks noChangeAspect="1"/>
          </p:cNvPicPr>
          <p:nvPr/>
        </p:nvPicPr>
        <p:blipFill>
          <a:blip r:embed="rId2"/>
          <a:stretch>
            <a:fillRect/>
          </a:stretch>
        </p:blipFill>
        <p:spPr>
          <a:xfrm>
            <a:off x="1419225" y="1912936"/>
            <a:ext cx="6751324" cy="3516314"/>
          </a:xfrm>
          <a:prstGeom prst="rect">
            <a:avLst/>
          </a:prstGeom>
        </p:spPr>
      </p:pic>
    </p:spTree>
    <p:extLst>
      <p:ext uri="{BB962C8B-B14F-4D97-AF65-F5344CB8AC3E}">
        <p14:creationId xmlns:p14="http://schemas.microsoft.com/office/powerpoint/2010/main" val="165265744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5A8F776-A2C7-4C44-A074-D5F82EB3D39D}"/>
              </a:ext>
            </a:extLst>
          </p:cNvPr>
          <p:cNvSpPr>
            <a:spLocks noGrp="1"/>
          </p:cNvSpPr>
          <p:nvPr>
            <p:ph type="title"/>
          </p:nvPr>
        </p:nvSpPr>
        <p:spPr/>
        <p:txBody>
          <a:bodyPr/>
          <a:lstStyle/>
          <a:p>
            <a:r>
              <a:rPr lang="nl-NL" dirty="0"/>
              <a:t>PLISSIT Model</a:t>
            </a:r>
          </a:p>
        </p:txBody>
      </p:sp>
      <p:pic>
        <p:nvPicPr>
          <p:cNvPr id="5" name="Tijdelijke aanduiding voor inhoud 4">
            <a:extLst>
              <a:ext uri="{FF2B5EF4-FFF2-40B4-BE49-F238E27FC236}">
                <a16:creationId xmlns:a16="http://schemas.microsoft.com/office/drawing/2014/main" id="{6B2CAE1E-455D-4F32-8C29-5FE14601086E}"/>
              </a:ext>
            </a:extLst>
          </p:cNvPr>
          <p:cNvPicPr>
            <a:picLocks noGrp="1" noChangeAspect="1"/>
          </p:cNvPicPr>
          <p:nvPr>
            <p:ph idx="1"/>
          </p:nvPr>
        </p:nvPicPr>
        <p:blipFill>
          <a:blip r:embed="rId2"/>
          <a:stretch>
            <a:fillRect/>
          </a:stretch>
        </p:blipFill>
        <p:spPr>
          <a:xfrm>
            <a:off x="916306" y="1991054"/>
            <a:ext cx="4038218" cy="2101975"/>
          </a:xfrm>
        </p:spPr>
      </p:pic>
      <p:sp>
        <p:nvSpPr>
          <p:cNvPr id="6" name="Tekstvak 5">
            <a:extLst>
              <a:ext uri="{FF2B5EF4-FFF2-40B4-BE49-F238E27FC236}">
                <a16:creationId xmlns:a16="http://schemas.microsoft.com/office/drawing/2014/main" id="{EB3E7D6D-3C05-40FD-A5FC-653A6C91C7E6}"/>
              </a:ext>
            </a:extLst>
          </p:cNvPr>
          <p:cNvSpPr txBox="1"/>
          <p:nvPr/>
        </p:nvSpPr>
        <p:spPr>
          <a:xfrm>
            <a:off x="4954524" y="1850570"/>
            <a:ext cx="6615845" cy="4093428"/>
          </a:xfrm>
          <a:prstGeom prst="rect">
            <a:avLst/>
          </a:prstGeom>
          <a:noFill/>
        </p:spPr>
        <p:txBody>
          <a:bodyPr wrap="square" rtlCol="0">
            <a:spAutoFit/>
          </a:bodyPr>
          <a:lstStyle/>
          <a:p>
            <a:pPr marL="285750" marR="0" lvl="0" indent="-28575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nl-NL" sz="2000" b="0" i="0" u="none" strike="noStrike" kern="0" cap="none" spc="0" normalizeH="0" baseline="0" noProof="0" dirty="0">
                <a:ln>
                  <a:noFill/>
                </a:ln>
                <a:solidFill>
                  <a:srgbClr val="000000"/>
                </a:solidFill>
                <a:effectLst/>
                <a:uLnTx/>
                <a:uFillTx/>
              </a:rPr>
              <a:t>P: Permissie geven + Permissie vragen om seks te bespreken</a:t>
            </a:r>
          </a:p>
          <a:p>
            <a:pPr marR="0" lvl="0" defTabSz="914400" eaLnBrk="1" fontAlgn="auto" latinLnBrk="0" hangingPunct="1">
              <a:lnSpc>
                <a:spcPct val="100000"/>
              </a:lnSpc>
              <a:spcBef>
                <a:spcPts val="0"/>
              </a:spcBef>
              <a:spcAft>
                <a:spcPts val="0"/>
              </a:spcAft>
              <a:buClrTx/>
              <a:buSzTx/>
              <a:tabLst/>
              <a:defRPr/>
            </a:pPr>
            <a:r>
              <a:rPr kumimoji="0" lang="nl-NL" sz="2000" b="0" i="0" u="none" strike="noStrike" kern="0" cap="none" spc="0" normalizeH="0" baseline="0" noProof="0" dirty="0">
                <a:ln>
                  <a:noFill/>
                </a:ln>
                <a:solidFill>
                  <a:srgbClr val="000000"/>
                </a:solidFill>
                <a:effectLst/>
                <a:uLnTx/>
                <a:uFillTx/>
              </a:rPr>
              <a:t>     Doorvragen, luisteren, normaliseren</a:t>
            </a:r>
          </a:p>
          <a:p>
            <a:pPr marL="285750" marR="0" lvl="0" indent="-285750" defTabSz="91440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nl-NL" sz="2000" b="0" i="0" u="none" strike="noStrike" kern="0" cap="none" spc="0" normalizeH="0" baseline="0" noProof="0" dirty="0">
              <a:ln>
                <a:noFill/>
              </a:ln>
              <a:solidFill>
                <a:srgbClr val="000000"/>
              </a:solidFill>
              <a:effectLst/>
              <a:uLnTx/>
              <a:uFillTx/>
            </a:endParaRPr>
          </a:p>
          <a:p>
            <a:pPr marL="285750" marR="0" lvl="0" indent="-28575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nl-NL" sz="2000" b="0" i="0" u="none" strike="noStrike" kern="0" cap="none" spc="0" normalizeH="0" baseline="0" noProof="0" dirty="0">
                <a:ln>
                  <a:noFill/>
                </a:ln>
                <a:solidFill>
                  <a:srgbClr val="000000"/>
                </a:solidFill>
                <a:effectLst/>
                <a:uLnTx/>
                <a:uFillTx/>
              </a:rPr>
              <a:t>LI: De HA geeft basale info/</a:t>
            </a:r>
            <a:r>
              <a:rPr kumimoji="0" lang="nl-NL" sz="2000" b="0" i="0" u="none" strike="noStrike" kern="0" cap="none" spc="0" normalizeH="0" baseline="0" noProof="0" dirty="0" err="1">
                <a:ln>
                  <a:noFill/>
                </a:ln>
                <a:solidFill>
                  <a:srgbClr val="000000"/>
                </a:solidFill>
                <a:effectLst/>
                <a:uLnTx/>
                <a:uFillTx/>
              </a:rPr>
              <a:t>psycho</a:t>
            </a:r>
            <a:r>
              <a:rPr kumimoji="0" lang="nl-NL" sz="2000" b="0" i="0" u="none" strike="noStrike" kern="0" cap="none" spc="0" normalizeH="0" baseline="0" noProof="0" dirty="0">
                <a:ln>
                  <a:noFill/>
                </a:ln>
                <a:solidFill>
                  <a:srgbClr val="000000"/>
                </a:solidFill>
                <a:effectLst/>
                <a:uLnTx/>
                <a:uFillTx/>
              </a:rPr>
              <a:t>-educatie over seksuele problematiek in algemene termen</a:t>
            </a:r>
          </a:p>
          <a:p>
            <a:pPr marL="285750" marR="0" lvl="0" indent="-285750" defTabSz="91440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nl-NL" sz="2000" b="0" i="0" u="none" strike="noStrike" kern="0" cap="none" spc="0" normalizeH="0" baseline="0" noProof="0" dirty="0">
              <a:ln>
                <a:noFill/>
              </a:ln>
              <a:solidFill>
                <a:srgbClr val="000000"/>
              </a:solidFill>
              <a:effectLst/>
              <a:uLnTx/>
              <a:uFillTx/>
            </a:endParaRPr>
          </a:p>
          <a:p>
            <a:pPr marL="285750" marR="0" lvl="0" indent="-28575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nl-NL" sz="2000" b="0" i="0" u="none" strike="noStrike" kern="0" cap="none" spc="0" normalizeH="0" baseline="0" noProof="0" dirty="0">
                <a:ln>
                  <a:noFill/>
                </a:ln>
                <a:solidFill>
                  <a:srgbClr val="000000"/>
                </a:solidFill>
                <a:effectLst/>
                <a:uLnTx/>
                <a:uFillTx/>
              </a:rPr>
              <a:t>SS: De behandeling wordt afgestemd op het persoonlijk verhaal van de </a:t>
            </a:r>
            <a:r>
              <a:rPr kumimoji="0" lang="nl-NL" sz="2000" b="0" i="0" u="none" strike="noStrike" kern="0" cap="none" spc="0" normalizeH="0" baseline="0" noProof="0" dirty="0" err="1">
                <a:ln>
                  <a:noFill/>
                </a:ln>
                <a:solidFill>
                  <a:srgbClr val="000000"/>
                </a:solidFill>
                <a:effectLst/>
                <a:uLnTx/>
                <a:uFillTx/>
              </a:rPr>
              <a:t>pt</a:t>
            </a:r>
            <a:r>
              <a:rPr kumimoji="0" lang="nl-NL" sz="2000" b="0" i="0" u="none" strike="noStrike" kern="0" cap="none" spc="0" normalizeH="0" baseline="0" noProof="0" dirty="0">
                <a:ln>
                  <a:noFill/>
                </a:ln>
                <a:solidFill>
                  <a:srgbClr val="000000"/>
                </a:solidFill>
                <a:effectLst/>
                <a:uLnTx/>
                <a:uFillTx/>
              </a:rPr>
              <a:t>. </a:t>
            </a:r>
          </a:p>
          <a:p>
            <a:pPr marR="0" lvl="0" defTabSz="914400" eaLnBrk="1" fontAlgn="auto" latinLnBrk="0" hangingPunct="1">
              <a:lnSpc>
                <a:spcPct val="100000"/>
              </a:lnSpc>
              <a:spcBef>
                <a:spcPts val="0"/>
              </a:spcBef>
              <a:spcAft>
                <a:spcPts val="0"/>
              </a:spcAft>
              <a:buClrTx/>
              <a:buSzTx/>
              <a:tabLst/>
              <a:defRPr/>
            </a:pPr>
            <a:r>
              <a:rPr kumimoji="0" lang="nl-NL" sz="2000" b="0" i="0" u="none" strike="noStrike" kern="0" cap="none" spc="0" normalizeH="0" baseline="0" noProof="0" dirty="0">
                <a:ln>
                  <a:noFill/>
                </a:ln>
                <a:solidFill>
                  <a:srgbClr val="000000"/>
                </a:solidFill>
                <a:effectLst/>
                <a:uLnTx/>
                <a:uFillTx/>
              </a:rPr>
              <a:t>     Evt. kortdurende interventies. </a:t>
            </a:r>
          </a:p>
          <a:p>
            <a:pPr marL="0" marR="0" lvl="0" indent="0" defTabSz="914400" eaLnBrk="1" fontAlgn="auto" latinLnBrk="0" hangingPunct="1">
              <a:lnSpc>
                <a:spcPct val="100000"/>
              </a:lnSpc>
              <a:spcBef>
                <a:spcPts val="0"/>
              </a:spcBef>
              <a:spcAft>
                <a:spcPts val="0"/>
              </a:spcAft>
              <a:buClrTx/>
              <a:buSzTx/>
              <a:buFontTx/>
              <a:buNone/>
              <a:tabLst/>
              <a:defRPr/>
            </a:pPr>
            <a:endParaRPr kumimoji="0" lang="nl-NL" sz="2000" b="0" i="0" u="none" strike="noStrike" kern="0" cap="none" spc="0" normalizeH="0" baseline="0" noProof="0" dirty="0">
              <a:ln>
                <a:noFill/>
              </a:ln>
              <a:solidFill>
                <a:srgbClr val="000000"/>
              </a:solidFill>
              <a:effectLst/>
              <a:uLnTx/>
              <a:uFillTx/>
            </a:endParaRPr>
          </a:p>
          <a:p>
            <a:pPr marL="285750" marR="0" lvl="0" indent="-28575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nl-NL" sz="2000" b="0" i="0" u="none" strike="noStrike" kern="0" cap="none" spc="0" normalizeH="0" baseline="0" noProof="0" dirty="0">
                <a:ln>
                  <a:noFill/>
                </a:ln>
                <a:solidFill>
                  <a:srgbClr val="000000"/>
                </a:solidFill>
                <a:effectLst/>
                <a:uLnTx/>
                <a:uFillTx/>
              </a:rPr>
              <a:t>IT: Bijstellen disfunctionele cognities;</a:t>
            </a:r>
          </a:p>
          <a:p>
            <a:pPr marL="0" marR="0" lvl="1" indent="0" defTabSz="914400" eaLnBrk="1" fontAlgn="auto" latinLnBrk="0" hangingPunct="1">
              <a:lnSpc>
                <a:spcPct val="100000"/>
              </a:lnSpc>
              <a:spcBef>
                <a:spcPts val="0"/>
              </a:spcBef>
              <a:spcAft>
                <a:spcPts val="0"/>
              </a:spcAft>
              <a:buClrTx/>
              <a:buSzTx/>
              <a:buFontTx/>
              <a:buNone/>
              <a:tabLst/>
              <a:defRPr/>
            </a:pPr>
            <a:r>
              <a:rPr kumimoji="0" lang="nl-NL" sz="2000" b="0" i="0" u="none" strike="noStrike" kern="0" cap="none" spc="0" normalizeH="0" baseline="0" noProof="0" dirty="0">
                <a:ln>
                  <a:noFill/>
                </a:ln>
                <a:solidFill>
                  <a:srgbClr val="000000"/>
                </a:solidFill>
                <a:effectLst/>
                <a:uLnTx/>
                <a:uFillTx/>
              </a:rPr>
              <a:t>     Medicatie introduceren; GZ psycholoog</a:t>
            </a:r>
          </a:p>
        </p:txBody>
      </p:sp>
    </p:spTree>
    <p:extLst>
      <p:ext uri="{BB962C8B-B14F-4D97-AF65-F5344CB8AC3E}">
        <p14:creationId xmlns:p14="http://schemas.microsoft.com/office/powerpoint/2010/main" val="183656709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5DCEDFA-D371-4D19-85B3-E92FB059AE48}"/>
              </a:ext>
            </a:extLst>
          </p:cNvPr>
          <p:cNvSpPr>
            <a:spLocks noGrp="1"/>
          </p:cNvSpPr>
          <p:nvPr>
            <p:ph type="title"/>
          </p:nvPr>
        </p:nvSpPr>
        <p:spPr/>
        <p:txBody>
          <a:bodyPr/>
          <a:lstStyle/>
          <a:p>
            <a:r>
              <a:rPr lang="nl-NL" dirty="0" err="1"/>
              <a:t>Permission</a:t>
            </a:r>
            <a:r>
              <a:rPr lang="nl-NL" dirty="0"/>
              <a:t> = toestemming</a:t>
            </a:r>
          </a:p>
        </p:txBody>
      </p:sp>
      <p:sp>
        <p:nvSpPr>
          <p:cNvPr id="3" name="Tijdelijke aanduiding voor inhoud 2">
            <a:extLst>
              <a:ext uri="{FF2B5EF4-FFF2-40B4-BE49-F238E27FC236}">
                <a16:creationId xmlns:a16="http://schemas.microsoft.com/office/drawing/2014/main" id="{333874DB-BD5C-4EA5-9D7F-DF999B859D36}"/>
              </a:ext>
            </a:extLst>
          </p:cNvPr>
          <p:cNvSpPr>
            <a:spLocks noGrp="1"/>
          </p:cNvSpPr>
          <p:nvPr>
            <p:ph idx="1"/>
          </p:nvPr>
        </p:nvSpPr>
        <p:spPr/>
        <p:txBody>
          <a:bodyPr>
            <a:normAutofit fontScale="92500" lnSpcReduction="20000"/>
          </a:bodyPr>
          <a:lstStyle/>
          <a:p>
            <a:r>
              <a:rPr lang="nl-NL" sz="2200" dirty="0">
                <a:cs typeface="Tahoma"/>
              </a:rPr>
              <a:t>Signaleren en doorvragen</a:t>
            </a:r>
          </a:p>
          <a:p>
            <a:pPr lvl="1">
              <a:buFont typeface="Wingdings" panose="05000000000000000000" pitchFamily="2" charset="2"/>
              <a:buChar char="Ø"/>
            </a:pPr>
            <a:r>
              <a:rPr lang="nl-NL" sz="2200" i="1" dirty="0">
                <a:cs typeface="Tahoma"/>
              </a:rPr>
              <a:t>Mag ik je iets vragen over seks?</a:t>
            </a:r>
          </a:p>
          <a:p>
            <a:pPr lvl="1">
              <a:buFont typeface="Wingdings" panose="05000000000000000000" pitchFamily="2" charset="2"/>
              <a:buChar char="Ø"/>
            </a:pPr>
            <a:r>
              <a:rPr lang="nl-NL" sz="2200" i="1" dirty="0">
                <a:cs typeface="Tahoma"/>
              </a:rPr>
              <a:t>Hoe belangrijk is seksualiteit voor je?</a:t>
            </a:r>
          </a:p>
          <a:p>
            <a:endParaRPr lang="nl-NL" sz="2200" dirty="0">
              <a:cs typeface="Tahoma"/>
            </a:endParaRPr>
          </a:p>
          <a:p>
            <a:r>
              <a:rPr lang="nl-NL" sz="2200" dirty="0">
                <a:cs typeface="Tahoma"/>
              </a:rPr>
              <a:t>Luisteren, serieus nemen</a:t>
            </a:r>
          </a:p>
          <a:p>
            <a:endParaRPr lang="nl-NL" sz="2200" dirty="0">
              <a:cs typeface="Tahoma"/>
            </a:endParaRPr>
          </a:p>
          <a:p>
            <a:r>
              <a:rPr lang="nl-NL" sz="2200" dirty="0">
                <a:cs typeface="Tahoma"/>
              </a:rPr>
              <a:t>Normaliseren</a:t>
            </a:r>
          </a:p>
          <a:p>
            <a:pPr lvl="1">
              <a:buFont typeface="Wingdings" panose="05000000000000000000" pitchFamily="2" charset="2"/>
              <a:buChar char="Ø"/>
            </a:pPr>
            <a:r>
              <a:rPr lang="nl-NL" sz="2200" i="1" dirty="0">
                <a:cs typeface="Tahoma"/>
              </a:rPr>
              <a:t>We zien bij diabetes nogal eens problemen met …</a:t>
            </a:r>
          </a:p>
          <a:p>
            <a:endParaRPr lang="nl-NL" sz="2200" dirty="0">
              <a:cs typeface="Tahoma"/>
            </a:endParaRPr>
          </a:p>
          <a:p>
            <a:r>
              <a:rPr lang="nl-NL" sz="2200" dirty="0">
                <a:cs typeface="Tahoma"/>
              </a:rPr>
              <a:t>Geruststellen</a:t>
            </a:r>
          </a:p>
          <a:p>
            <a:pPr lvl="1">
              <a:buFont typeface="Wingdings" panose="05000000000000000000" pitchFamily="2" charset="2"/>
              <a:buChar char="Ø"/>
            </a:pPr>
            <a:r>
              <a:rPr lang="nl-NL" sz="2200" i="1" dirty="0">
                <a:cs typeface="Tahoma"/>
              </a:rPr>
              <a:t>Met chemotherapie mag u gerust gemeenschap hebben…</a:t>
            </a:r>
          </a:p>
          <a:p>
            <a:endParaRPr lang="nl-NL" dirty="0"/>
          </a:p>
        </p:txBody>
      </p:sp>
    </p:spTree>
    <p:extLst>
      <p:ext uri="{BB962C8B-B14F-4D97-AF65-F5344CB8AC3E}">
        <p14:creationId xmlns:p14="http://schemas.microsoft.com/office/powerpoint/2010/main" val="329736897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C151A80-0766-47B6-A7FC-A6C3C4D0414B}"/>
              </a:ext>
            </a:extLst>
          </p:cNvPr>
          <p:cNvSpPr>
            <a:spLocks noGrp="1"/>
          </p:cNvSpPr>
          <p:nvPr>
            <p:ph type="title"/>
          </p:nvPr>
        </p:nvSpPr>
        <p:spPr/>
        <p:txBody>
          <a:bodyPr/>
          <a:lstStyle/>
          <a:p>
            <a:r>
              <a:rPr lang="nl-NL" dirty="0"/>
              <a:t>Limited information = informeren</a:t>
            </a:r>
          </a:p>
        </p:txBody>
      </p:sp>
      <p:sp>
        <p:nvSpPr>
          <p:cNvPr id="3" name="Tijdelijke aanduiding voor inhoud 2">
            <a:extLst>
              <a:ext uri="{FF2B5EF4-FFF2-40B4-BE49-F238E27FC236}">
                <a16:creationId xmlns:a16="http://schemas.microsoft.com/office/drawing/2014/main" id="{91610D24-3601-4BB2-B925-27828880D986}"/>
              </a:ext>
            </a:extLst>
          </p:cNvPr>
          <p:cNvSpPr>
            <a:spLocks noGrp="1"/>
          </p:cNvSpPr>
          <p:nvPr>
            <p:ph idx="1"/>
          </p:nvPr>
        </p:nvSpPr>
        <p:spPr/>
        <p:txBody>
          <a:bodyPr>
            <a:normAutofit/>
          </a:bodyPr>
          <a:lstStyle/>
          <a:p>
            <a:r>
              <a:rPr lang="nl-NL" dirty="0" err="1">
                <a:cs typeface="Tahoma"/>
              </a:rPr>
              <a:t>Psycho</a:t>
            </a:r>
            <a:r>
              <a:rPr lang="nl-NL" dirty="0">
                <a:cs typeface="Tahoma"/>
              </a:rPr>
              <a:t>-educatie, voorlichten over:</a:t>
            </a:r>
          </a:p>
          <a:p>
            <a:pPr lvl="1"/>
            <a:endParaRPr lang="nl-NL" sz="2000" dirty="0">
              <a:cs typeface="Tahoma"/>
            </a:endParaRPr>
          </a:p>
          <a:p>
            <a:pPr lvl="1">
              <a:buFont typeface="Wingdings" panose="05000000000000000000" pitchFamily="2" charset="2"/>
              <a:buChar char="Ø"/>
            </a:pPr>
            <a:r>
              <a:rPr lang="nl-NL" sz="2000" dirty="0">
                <a:cs typeface="Tahoma"/>
              </a:rPr>
              <a:t> Gevolgen van behandeling op seks</a:t>
            </a:r>
          </a:p>
          <a:p>
            <a:pPr lvl="1">
              <a:buFont typeface="Wingdings" panose="05000000000000000000" pitchFamily="2" charset="2"/>
              <a:buChar char="Ø"/>
            </a:pPr>
            <a:r>
              <a:rPr lang="nl-NL" sz="2000" dirty="0">
                <a:cs typeface="Tahoma"/>
              </a:rPr>
              <a:t> Hoe werkt seks (zie PowerPoint in bouwsteen)</a:t>
            </a:r>
          </a:p>
          <a:p>
            <a:pPr lvl="1">
              <a:buFont typeface="Wingdings" panose="05000000000000000000" pitchFamily="2" charset="2"/>
              <a:buChar char="Ø"/>
            </a:pPr>
            <a:r>
              <a:rPr lang="nl-NL" sz="2000" dirty="0">
                <a:cs typeface="Tahoma"/>
              </a:rPr>
              <a:t> Vicieuze cirkel: instandhouders en vermijding</a:t>
            </a:r>
          </a:p>
          <a:p>
            <a:pPr lvl="1">
              <a:buFont typeface="Wingdings" panose="05000000000000000000" pitchFamily="2" charset="2"/>
              <a:buChar char="Ø"/>
            </a:pPr>
            <a:r>
              <a:rPr lang="nl-NL" sz="2000" dirty="0">
                <a:cs typeface="Tahoma"/>
              </a:rPr>
              <a:t> M-V-verschillen</a:t>
            </a:r>
          </a:p>
          <a:p>
            <a:pPr lvl="1">
              <a:buFont typeface="Wingdings" panose="05000000000000000000" pitchFamily="2" charset="2"/>
              <a:buChar char="Ø"/>
            </a:pPr>
            <a:endParaRPr lang="nl-NL" dirty="0">
              <a:cs typeface="Tahoma"/>
            </a:endParaRPr>
          </a:p>
          <a:p>
            <a:r>
              <a:rPr lang="nl-NL" dirty="0">
                <a:cs typeface="Tahoma"/>
              </a:rPr>
              <a:t>Algemene uitspraken, nauwelijks persoonsgericht</a:t>
            </a:r>
          </a:p>
          <a:p>
            <a:endParaRPr lang="nl-NL" dirty="0"/>
          </a:p>
        </p:txBody>
      </p:sp>
    </p:spTree>
    <p:extLst>
      <p:ext uri="{BB962C8B-B14F-4D97-AF65-F5344CB8AC3E}">
        <p14:creationId xmlns:p14="http://schemas.microsoft.com/office/powerpoint/2010/main" val="57119204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071436C-9A4F-4F09-A3AA-1BC28D526EC5}"/>
              </a:ext>
            </a:extLst>
          </p:cNvPr>
          <p:cNvSpPr>
            <a:spLocks noGrp="1"/>
          </p:cNvSpPr>
          <p:nvPr>
            <p:ph type="title"/>
          </p:nvPr>
        </p:nvSpPr>
        <p:spPr/>
        <p:txBody>
          <a:bodyPr/>
          <a:lstStyle/>
          <a:p>
            <a:r>
              <a:rPr lang="nl-NL" dirty="0" err="1"/>
              <a:t>Specific</a:t>
            </a:r>
            <a:r>
              <a:rPr lang="nl-NL" dirty="0"/>
              <a:t> </a:t>
            </a:r>
            <a:r>
              <a:rPr lang="nl-NL" dirty="0" err="1"/>
              <a:t>suggestions</a:t>
            </a:r>
            <a:r>
              <a:rPr lang="nl-NL" dirty="0"/>
              <a:t> = adviezen</a:t>
            </a:r>
          </a:p>
        </p:txBody>
      </p:sp>
      <p:sp>
        <p:nvSpPr>
          <p:cNvPr id="3" name="Tijdelijke aanduiding voor inhoud 2">
            <a:extLst>
              <a:ext uri="{FF2B5EF4-FFF2-40B4-BE49-F238E27FC236}">
                <a16:creationId xmlns:a16="http://schemas.microsoft.com/office/drawing/2014/main" id="{4CC3829A-5F92-4860-8FD0-41B3572105EE}"/>
              </a:ext>
            </a:extLst>
          </p:cNvPr>
          <p:cNvSpPr>
            <a:spLocks noGrp="1"/>
          </p:cNvSpPr>
          <p:nvPr>
            <p:ph idx="1"/>
          </p:nvPr>
        </p:nvSpPr>
        <p:spPr>
          <a:xfrm>
            <a:off x="1097280" y="1883834"/>
            <a:ext cx="10058400" cy="4023360"/>
          </a:xfrm>
        </p:spPr>
        <p:txBody>
          <a:bodyPr>
            <a:normAutofit/>
          </a:bodyPr>
          <a:lstStyle/>
          <a:p>
            <a:endParaRPr lang="nl-NL" dirty="0"/>
          </a:p>
          <a:p>
            <a:r>
              <a:rPr lang="nl-NL" dirty="0"/>
              <a:t>Persoonsgericht, bijvoorbeeld: </a:t>
            </a:r>
          </a:p>
          <a:p>
            <a:pPr lvl="1">
              <a:buFont typeface="Wingdings" panose="05000000000000000000" pitchFamily="2" charset="2"/>
              <a:buChar char="Ø"/>
            </a:pPr>
            <a:r>
              <a:rPr lang="nl-NL" sz="2000" dirty="0"/>
              <a:t>Maak gebruik van ochtenderectie</a:t>
            </a:r>
          </a:p>
          <a:p>
            <a:pPr lvl="1">
              <a:buFont typeface="Wingdings" panose="05000000000000000000" pitchFamily="2" charset="2"/>
              <a:buChar char="Ø"/>
            </a:pPr>
            <a:r>
              <a:rPr lang="nl-NL" sz="2000" dirty="0"/>
              <a:t>Maak gebruik van glijmiddel </a:t>
            </a:r>
          </a:p>
          <a:p>
            <a:pPr lvl="1">
              <a:buFont typeface="Wingdings" panose="05000000000000000000" pitchFamily="2" charset="2"/>
              <a:buChar char="Ø"/>
            </a:pPr>
            <a:r>
              <a:rPr lang="nl-NL" sz="2000" dirty="0"/>
              <a:t>Welke rol kan de partner spelen?</a:t>
            </a:r>
          </a:p>
          <a:p>
            <a:pPr lvl="1">
              <a:buFont typeface="Wingdings" panose="05000000000000000000" pitchFamily="2" charset="2"/>
              <a:buChar char="Ø"/>
            </a:pPr>
            <a:r>
              <a:rPr lang="nl-NL" sz="2000" dirty="0"/>
              <a:t>Geef uitleg over het Weegschaalmodel (zie PowerPoint bouwsteen) </a:t>
            </a:r>
          </a:p>
          <a:p>
            <a:pPr lvl="1">
              <a:buFont typeface="Wingdings" panose="05000000000000000000" pitchFamily="2" charset="2"/>
              <a:buChar char="Ø"/>
            </a:pPr>
            <a:r>
              <a:rPr lang="nl-NL" sz="2000" dirty="0"/>
              <a:t>Gebruik dit evt. als huiswerk opdracht</a:t>
            </a:r>
          </a:p>
          <a:p>
            <a:pPr marL="201168" lvl="1" indent="0">
              <a:buNone/>
            </a:pPr>
            <a:endParaRPr lang="nl-NL" sz="2000" noProof="0" dirty="0"/>
          </a:p>
          <a:p>
            <a:pPr marL="201168" lvl="1" indent="0">
              <a:buNone/>
            </a:pPr>
            <a:r>
              <a:rPr kumimoji="0" lang="nl-NL" sz="2000" b="0" i="0" u="none" strike="noStrike" kern="1200" cap="none" spc="0" normalizeH="0" baseline="0" noProof="0" dirty="0">
                <a:ln>
                  <a:noFill/>
                </a:ln>
                <a:solidFill>
                  <a:srgbClr val="000000">
                    <a:lumMod val="75000"/>
                    <a:lumOff val="25000"/>
                  </a:srgbClr>
                </a:solidFill>
                <a:effectLst/>
                <a:uLnTx/>
                <a:uFillTx/>
                <a:ea typeface="+mn-ea"/>
                <a:cs typeface="Tahoma"/>
              </a:rPr>
              <a:t>Grijp in op belangrijkste in standhoudende en causale factoren</a:t>
            </a:r>
          </a:p>
          <a:p>
            <a:pPr marL="201168" lvl="1" indent="0">
              <a:buNone/>
            </a:pPr>
            <a:endParaRPr lang="nl-NL" sz="2000" dirty="0"/>
          </a:p>
        </p:txBody>
      </p:sp>
    </p:spTree>
    <p:extLst>
      <p:ext uri="{BB962C8B-B14F-4D97-AF65-F5344CB8AC3E}">
        <p14:creationId xmlns:p14="http://schemas.microsoft.com/office/powerpoint/2010/main" val="86911533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708073E-04FE-4E43-8300-AA2640716860}"/>
              </a:ext>
            </a:extLst>
          </p:cNvPr>
          <p:cNvSpPr>
            <a:spLocks noGrp="1"/>
          </p:cNvSpPr>
          <p:nvPr>
            <p:ph type="title"/>
          </p:nvPr>
        </p:nvSpPr>
        <p:spPr/>
        <p:txBody>
          <a:bodyPr/>
          <a:lstStyle/>
          <a:p>
            <a:r>
              <a:rPr lang="nl-NL" dirty="0"/>
              <a:t>Intensive </a:t>
            </a:r>
            <a:r>
              <a:rPr lang="nl-NL" dirty="0" err="1"/>
              <a:t>therapy</a:t>
            </a:r>
            <a:endParaRPr lang="nl-NL" dirty="0"/>
          </a:p>
        </p:txBody>
      </p:sp>
      <p:sp>
        <p:nvSpPr>
          <p:cNvPr id="3" name="Tijdelijke aanduiding voor inhoud 2">
            <a:extLst>
              <a:ext uri="{FF2B5EF4-FFF2-40B4-BE49-F238E27FC236}">
                <a16:creationId xmlns:a16="http://schemas.microsoft.com/office/drawing/2014/main" id="{AC4F9AE3-437E-4735-89DF-B117D7B9D0C9}"/>
              </a:ext>
            </a:extLst>
          </p:cNvPr>
          <p:cNvSpPr>
            <a:spLocks noGrp="1"/>
          </p:cNvSpPr>
          <p:nvPr>
            <p:ph idx="1"/>
          </p:nvPr>
        </p:nvSpPr>
        <p:spPr/>
        <p:txBody>
          <a:bodyPr>
            <a:normAutofit lnSpcReduction="10000"/>
          </a:bodyPr>
          <a:lstStyle/>
          <a:p>
            <a:endParaRPr lang="nl-NL" dirty="0">
              <a:cs typeface="Tahoma"/>
            </a:endParaRPr>
          </a:p>
          <a:p>
            <a:r>
              <a:rPr lang="nl-NL" i="1" dirty="0">
                <a:cs typeface="Tahoma"/>
              </a:rPr>
              <a:t>Intensive </a:t>
            </a:r>
            <a:r>
              <a:rPr lang="nl-NL" i="1" dirty="0" err="1">
                <a:cs typeface="Tahoma"/>
              </a:rPr>
              <a:t>therapy</a:t>
            </a:r>
            <a:r>
              <a:rPr lang="nl-NL" i="1" dirty="0">
                <a:cs typeface="Tahoma"/>
              </a:rPr>
              <a:t> is niet meer aan de huisarts, tenzij gespecialiseerde huisarts</a:t>
            </a:r>
          </a:p>
          <a:p>
            <a:endParaRPr lang="nl-NL" i="1" dirty="0">
              <a:cs typeface="Tahoma"/>
            </a:endParaRPr>
          </a:p>
          <a:p>
            <a:r>
              <a:rPr lang="nl-NL" dirty="0">
                <a:cs typeface="Tahoma"/>
              </a:rPr>
              <a:t>Gebruikt empirisch bewezen behandelingen</a:t>
            </a:r>
          </a:p>
          <a:p>
            <a:pPr lvl="1">
              <a:buFont typeface="Wingdings" panose="05000000000000000000" pitchFamily="2" charset="2"/>
              <a:buChar char="Ø"/>
            </a:pPr>
            <a:r>
              <a:rPr lang="nl-NL" sz="2000" i="1" dirty="0">
                <a:cs typeface="Tahoma"/>
              </a:rPr>
              <a:t>Medicamenteus</a:t>
            </a:r>
          </a:p>
          <a:p>
            <a:pPr lvl="1">
              <a:buFont typeface="Wingdings" panose="05000000000000000000" pitchFamily="2" charset="2"/>
              <a:buChar char="Ø"/>
            </a:pPr>
            <a:r>
              <a:rPr lang="nl-NL" sz="2000" i="1" dirty="0">
                <a:cs typeface="Tahoma"/>
              </a:rPr>
              <a:t>Cognitieve gedragstherapie</a:t>
            </a:r>
          </a:p>
          <a:p>
            <a:endParaRPr lang="nl-NL" dirty="0">
              <a:cs typeface="Tahoma"/>
            </a:endParaRPr>
          </a:p>
          <a:p>
            <a:r>
              <a:rPr lang="nl-NL" dirty="0">
                <a:cs typeface="Tahoma"/>
              </a:rPr>
              <a:t>Altijd systeemgericht</a:t>
            </a:r>
          </a:p>
          <a:p>
            <a:endParaRPr lang="nl-NL" dirty="0">
              <a:cs typeface="Tahoma"/>
            </a:endParaRPr>
          </a:p>
          <a:p>
            <a:r>
              <a:rPr lang="nl-NL" dirty="0">
                <a:cs typeface="Tahoma"/>
              </a:rPr>
              <a:t>Denk aan samenwerking met diverse disciplines (seksuoloog, </a:t>
            </a:r>
            <a:r>
              <a:rPr lang="nl-NL" dirty="0" err="1">
                <a:cs typeface="Tahoma"/>
              </a:rPr>
              <a:t>bekkenbodemft</a:t>
            </a:r>
            <a:r>
              <a:rPr lang="nl-NL" dirty="0">
                <a:cs typeface="Tahoma"/>
              </a:rPr>
              <a:t>)</a:t>
            </a:r>
          </a:p>
          <a:p>
            <a:endParaRPr lang="nl-NL" dirty="0"/>
          </a:p>
        </p:txBody>
      </p:sp>
    </p:spTree>
    <p:extLst>
      <p:ext uri="{BB962C8B-B14F-4D97-AF65-F5344CB8AC3E}">
        <p14:creationId xmlns:p14="http://schemas.microsoft.com/office/powerpoint/2010/main" val="61352929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295DDA5-5203-4649-8BFB-EED8534D35C1}"/>
              </a:ext>
            </a:extLst>
          </p:cNvPr>
          <p:cNvSpPr>
            <a:spLocks noGrp="1"/>
          </p:cNvSpPr>
          <p:nvPr>
            <p:ph type="title"/>
          </p:nvPr>
        </p:nvSpPr>
        <p:spPr/>
        <p:txBody>
          <a:bodyPr/>
          <a:lstStyle/>
          <a:p>
            <a:r>
              <a:rPr lang="nl-NL" dirty="0"/>
              <a:t>Plan een vervolg consult in</a:t>
            </a:r>
          </a:p>
        </p:txBody>
      </p:sp>
      <p:sp>
        <p:nvSpPr>
          <p:cNvPr id="6" name="Tijdelijke aanduiding voor inhoud 5">
            <a:extLst>
              <a:ext uri="{FF2B5EF4-FFF2-40B4-BE49-F238E27FC236}">
                <a16:creationId xmlns:a16="http://schemas.microsoft.com/office/drawing/2014/main" id="{1F54A9BB-01BA-4395-B719-AB19EEF7E6AC}"/>
              </a:ext>
            </a:extLst>
          </p:cNvPr>
          <p:cNvSpPr>
            <a:spLocks noGrp="1"/>
          </p:cNvSpPr>
          <p:nvPr>
            <p:ph idx="1"/>
          </p:nvPr>
        </p:nvSpPr>
        <p:spPr/>
        <p:txBody>
          <a:bodyPr/>
          <a:lstStyle/>
          <a:p>
            <a:endParaRPr lang="nl-NL" dirty="0"/>
          </a:p>
          <a:p>
            <a:pPr>
              <a:buFont typeface="Wingdings" panose="05000000000000000000" pitchFamily="2" charset="2"/>
              <a:buChar char="Ø"/>
            </a:pPr>
            <a:r>
              <a:rPr lang="nl-NL" sz="2400" dirty="0"/>
              <a:t>Het begin van een gesprek over seksualiteit is het halve werk</a:t>
            </a:r>
          </a:p>
          <a:p>
            <a:pPr>
              <a:buFont typeface="Wingdings" panose="05000000000000000000" pitchFamily="2" charset="2"/>
              <a:buChar char="Ø"/>
            </a:pPr>
            <a:endParaRPr lang="nl-NL" sz="2400" dirty="0"/>
          </a:p>
          <a:p>
            <a:pPr>
              <a:buFont typeface="Wingdings" panose="05000000000000000000" pitchFamily="2" charset="2"/>
              <a:buChar char="Ø"/>
            </a:pPr>
            <a:r>
              <a:rPr lang="nl-NL" sz="2400" dirty="0"/>
              <a:t>Betrek de partner bij het vervolg</a:t>
            </a:r>
          </a:p>
          <a:p>
            <a:pPr>
              <a:buFont typeface="Wingdings" panose="05000000000000000000" pitchFamily="2" charset="2"/>
              <a:buChar char="Ø"/>
            </a:pPr>
            <a:endParaRPr lang="nl-NL" sz="2400" dirty="0"/>
          </a:p>
          <a:p>
            <a:pPr>
              <a:buFont typeface="Wingdings" panose="05000000000000000000" pitchFamily="2" charset="2"/>
              <a:buChar char="Ø"/>
            </a:pPr>
            <a:r>
              <a:rPr lang="nl-NL" sz="2400" dirty="0"/>
              <a:t>En.. Take </a:t>
            </a:r>
            <a:r>
              <a:rPr lang="nl-NL" sz="2400" dirty="0" err="1"/>
              <a:t>your</a:t>
            </a:r>
            <a:r>
              <a:rPr lang="nl-NL" sz="2400" dirty="0"/>
              <a:t> time….</a:t>
            </a:r>
          </a:p>
        </p:txBody>
      </p:sp>
    </p:spTree>
    <p:extLst>
      <p:ext uri="{BB962C8B-B14F-4D97-AF65-F5344CB8AC3E}">
        <p14:creationId xmlns:p14="http://schemas.microsoft.com/office/powerpoint/2010/main" val="336622963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1FFAE5C-76FE-4D50-8E44-46F2C34BF8A2}"/>
              </a:ext>
            </a:extLst>
          </p:cNvPr>
          <p:cNvSpPr>
            <a:spLocks noGrp="1"/>
          </p:cNvSpPr>
          <p:nvPr>
            <p:ph type="title"/>
          </p:nvPr>
        </p:nvSpPr>
        <p:spPr/>
        <p:txBody>
          <a:bodyPr/>
          <a:lstStyle/>
          <a:p>
            <a:r>
              <a:rPr lang="nl-NL" dirty="0"/>
              <a:t>Vraag jezelf af…</a:t>
            </a:r>
          </a:p>
        </p:txBody>
      </p:sp>
      <p:sp>
        <p:nvSpPr>
          <p:cNvPr id="3" name="Tijdelijke aanduiding voor inhoud 2">
            <a:extLst>
              <a:ext uri="{FF2B5EF4-FFF2-40B4-BE49-F238E27FC236}">
                <a16:creationId xmlns:a16="http://schemas.microsoft.com/office/drawing/2014/main" id="{80FB19F3-3448-46CD-AB24-5B8CBF333574}"/>
              </a:ext>
            </a:extLst>
          </p:cNvPr>
          <p:cNvSpPr>
            <a:spLocks noGrp="1"/>
          </p:cNvSpPr>
          <p:nvPr>
            <p:ph idx="1"/>
          </p:nvPr>
        </p:nvSpPr>
        <p:spPr/>
        <p:txBody>
          <a:bodyPr/>
          <a:lstStyle/>
          <a:p>
            <a:endParaRPr lang="nl-NL" dirty="0"/>
          </a:p>
          <a:p>
            <a:pPr algn="ctr"/>
            <a:r>
              <a:rPr lang="nl-NL" sz="2800" b="1" dirty="0"/>
              <a:t>Waarom zou je seks bespreekbaar willen maken als huisarts?</a:t>
            </a:r>
          </a:p>
        </p:txBody>
      </p:sp>
      <p:sp>
        <p:nvSpPr>
          <p:cNvPr id="4" name="Ster: 7 punten 3">
            <a:extLst>
              <a:ext uri="{FF2B5EF4-FFF2-40B4-BE49-F238E27FC236}">
                <a16:creationId xmlns:a16="http://schemas.microsoft.com/office/drawing/2014/main" id="{F026C448-1B3A-4E3E-A412-426CAC74A79D}"/>
              </a:ext>
            </a:extLst>
          </p:cNvPr>
          <p:cNvSpPr/>
          <p:nvPr/>
        </p:nvSpPr>
        <p:spPr>
          <a:xfrm>
            <a:off x="1219200" y="2830286"/>
            <a:ext cx="2231571" cy="1981200"/>
          </a:xfrm>
          <a:prstGeom prst="star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dirty="0"/>
              <a:t>Invloed van chronische ziektes</a:t>
            </a:r>
          </a:p>
        </p:txBody>
      </p:sp>
      <p:sp>
        <p:nvSpPr>
          <p:cNvPr id="5" name="Ster: 6 punten 4">
            <a:extLst>
              <a:ext uri="{FF2B5EF4-FFF2-40B4-BE49-F238E27FC236}">
                <a16:creationId xmlns:a16="http://schemas.microsoft.com/office/drawing/2014/main" id="{CACCE250-80AC-4EFD-807B-164923DECC5F}"/>
              </a:ext>
            </a:extLst>
          </p:cNvPr>
          <p:cNvSpPr/>
          <p:nvPr/>
        </p:nvSpPr>
        <p:spPr>
          <a:xfrm>
            <a:off x="6644640" y="3820886"/>
            <a:ext cx="2558142" cy="2298097"/>
          </a:xfrm>
          <a:prstGeom prst="star6">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nl-NL" dirty="0"/>
              <a:t>Context van de patiënt beter begrijpen</a:t>
            </a:r>
          </a:p>
        </p:txBody>
      </p:sp>
      <p:sp>
        <p:nvSpPr>
          <p:cNvPr id="6" name="Ster: 7 punten 5">
            <a:extLst>
              <a:ext uri="{FF2B5EF4-FFF2-40B4-BE49-F238E27FC236}">
                <a16:creationId xmlns:a16="http://schemas.microsoft.com/office/drawing/2014/main" id="{9115E605-1DC5-4539-AD2F-4D4D855F52E5}"/>
              </a:ext>
            </a:extLst>
          </p:cNvPr>
          <p:cNvSpPr/>
          <p:nvPr/>
        </p:nvSpPr>
        <p:spPr>
          <a:xfrm>
            <a:off x="3450771" y="4001105"/>
            <a:ext cx="2893423" cy="2198914"/>
          </a:xfrm>
          <a:prstGeom prst="star7">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nl-NL" dirty="0"/>
              <a:t>Diagnostiek beter uitvoeren </a:t>
            </a:r>
          </a:p>
          <a:p>
            <a:pPr algn="ctr"/>
            <a:r>
              <a:rPr lang="nl-NL" sz="1400" dirty="0"/>
              <a:t>(</a:t>
            </a:r>
            <a:r>
              <a:rPr lang="nl-NL" sz="1400" dirty="0" err="1"/>
              <a:t>bijv</a:t>
            </a:r>
            <a:r>
              <a:rPr lang="nl-NL" sz="1400" dirty="0"/>
              <a:t> anale soa </a:t>
            </a:r>
            <a:r>
              <a:rPr lang="nl-NL" sz="1400" dirty="0" err="1"/>
              <a:t>swab</a:t>
            </a:r>
            <a:r>
              <a:rPr lang="nl-NL" sz="1400" dirty="0"/>
              <a:t> </a:t>
            </a:r>
            <a:r>
              <a:rPr lang="nl-NL" sz="1400" dirty="0" err="1"/>
              <a:t>ipv</a:t>
            </a:r>
            <a:r>
              <a:rPr lang="nl-NL" sz="1400" dirty="0"/>
              <a:t> urine)</a:t>
            </a:r>
          </a:p>
        </p:txBody>
      </p:sp>
      <p:sp>
        <p:nvSpPr>
          <p:cNvPr id="7" name="Ster: 6 punten 6">
            <a:extLst>
              <a:ext uri="{FF2B5EF4-FFF2-40B4-BE49-F238E27FC236}">
                <a16:creationId xmlns:a16="http://schemas.microsoft.com/office/drawing/2014/main" id="{64B32653-91B6-48AB-8364-1988198400B1}"/>
              </a:ext>
            </a:extLst>
          </p:cNvPr>
          <p:cNvSpPr/>
          <p:nvPr/>
        </p:nvSpPr>
        <p:spPr>
          <a:xfrm>
            <a:off x="9503228" y="2830286"/>
            <a:ext cx="1970312" cy="2198914"/>
          </a:xfrm>
          <a:prstGeom prst="star6">
            <a:avLst/>
          </a:prstGeom>
        </p:spPr>
        <p:style>
          <a:lnRef idx="3">
            <a:schemeClr val="lt1"/>
          </a:lnRef>
          <a:fillRef idx="1">
            <a:schemeClr val="accent3"/>
          </a:fillRef>
          <a:effectRef idx="1">
            <a:schemeClr val="accent3"/>
          </a:effectRef>
          <a:fontRef idx="minor">
            <a:schemeClr val="lt1"/>
          </a:fontRef>
        </p:style>
        <p:txBody>
          <a:bodyPr rtlCol="0" anchor="ctr"/>
          <a:lstStyle/>
          <a:p>
            <a:pPr algn="ctr"/>
            <a:r>
              <a:rPr lang="nl-NL" dirty="0"/>
              <a:t>Betere differentiaal diagnoses stellen</a:t>
            </a:r>
          </a:p>
        </p:txBody>
      </p:sp>
    </p:spTree>
    <p:extLst>
      <p:ext uri="{BB962C8B-B14F-4D97-AF65-F5344CB8AC3E}">
        <p14:creationId xmlns:p14="http://schemas.microsoft.com/office/powerpoint/2010/main" val="276301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additive="base">
                                        <p:cTn id="19" dur="500" fill="hold"/>
                                        <p:tgtEl>
                                          <p:spTgt spid="5"/>
                                        </p:tgtEl>
                                        <p:attrNameLst>
                                          <p:attrName>ppt_x</p:attrName>
                                        </p:attrNameLst>
                                      </p:cBhvr>
                                      <p:tavLst>
                                        <p:tav tm="0">
                                          <p:val>
                                            <p:strVal val="#ppt_x"/>
                                          </p:val>
                                        </p:tav>
                                        <p:tav tm="100000">
                                          <p:val>
                                            <p:strVal val="#ppt_x"/>
                                          </p:val>
                                        </p:tav>
                                      </p:tavLst>
                                    </p:anim>
                                    <p:anim calcmode="lin" valueType="num">
                                      <p:cBhvr additive="base">
                                        <p:cTn id="20"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additive="base">
                                        <p:cTn id="25" dur="500" fill="hold"/>
                                        <p:tgtEl>
                                          <p:spTgt spid="7"/>
                                        </p:tgtEl>
                                        <p:attrNameLst>
                                          <p:attrName>ppt_x</p:attrName>
                                        </p:attrNameLst>
                                      </p:cBhvr>
                                      <p:tavLst>
                                        <p:tav tm="0">
                                          <p:val>
                                            <p:strVal val="#ppt_x"/>
                                          </p:val>
                                        </p:tav>
                                        <p:tav tm="100000">
                                          <p:val>
                                            <p:strVal val="#ppt_x"/>
                                          </p:val>
                                        </p:tav>
                                      </p:tavLst>
                                    </p:anim>
                                    <p:anim calcmode="lin" valueType="num">
                                      <p:cBhvr additive="base">
                                        <p:cTn id="26"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Tijdelijke aanduiding voor inhoud 4">
            <a:extLst>
              <a:ext uri="{FF2B5EF4-FFF2-40B4-BE49-F238E27FC236}">
                <a16:creationId xmlns:a16="http://schemas.microsoft.com/office/drawing/2014/main" id="{449142E9-702B-40F7-BDEB-7A55E66E334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7397" y="239349"/>
            <a:ext cx="3953974" cy="5923557"/>
          </a:xfrm>
          <a:prstGeom prst="rect">
            <a:avLst/>
          </a:prstGeom>
        </p:spPr>
      </p:pic>
      <p:sp>
        <p:nvSpPr>
          <p:cNvPr id="3" name="Tekstvak 2">
            <a:extLst>
              <a:ext uri="{FF2B5EF4-FFF2-40B4-BE49-F238E27FC236}">
                <a16:creationId xmlns:a16="http://schemas.microsoft.com/office/drawing/2014/main" id="{12D5A1D2-441B-4882-8B97-D3E2ECB7F469}"/>
              </a:ext>
            </a:extLst>
          </p:cNvPr>
          <p:cNvSpPr txBox="1"/>
          <p:nvPr/>
        </p:nvSpPr>
        <p:spPr>
          <a:xfrm>
            <a:off x="5040086" y="903514"/>
            <a:ext cx="6966857" cy="4585871"/>
          </a:xfrm>
          <a:prstGeom prst="rect">
            <a:avLst/>
          </a:prstGeom>
          <a:noFill/>
        </p:spPr>
        <p:txBody>
          <a:bodyPr wrap="square" rtlCol="0">
            <a:spAutoFit/>
          </a:bodyPr>
          <a:lstStyle/>
          <a:p>
            <a:r>
              <a:rPr lang="nl-NL" sz="6000" dirty="0"/>
              <a:t>De meeste mensen hebben seks…</a:t>
            </a:r>
          </a:p>
          <a:p>
            <a:endParaRPr lang="nl-NL" sz="6000" dirty="0"/>
          </a:p>
          <a:p>
            <a:r>
              <a:rPr lang="nl-NL" sz="2800" dirty="0"/>
              <a:t>Seksualiteit kan dus ook in geding zijn bij buikpijn, vaginale klachten, somberheid etc. </a:t>
            </a:r>
          </a:p>
          <a:p>
            <a:r>
              <a:rPr lang="nl-NL" sz="2800" dirty="0"/>
              <a:t>Kortom, het hele scala waarbij de huisarts betrokken kan zijn.</a:t>
            </a:r>
          </a:p>
        </p:txBody>
      </p:sp>
    </p:spTree>
    <p:extLst>
      <p:ext uri="{BB962C8B-B14F-4D97-AF65-F5344CB8AC3E}">
        <p14:creationId xmlns:p14="http://schemas.microsoft.com/office/powerpoint/2010/main" val="342094991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Tijdelijke aanduiding voor inhoud 4">
            <a:extLst>
              <a:ext uri="{FF2B5EF4-FFF2-40B4-BE49-F238E27FC236}">
                <a16:creationId xmlns:a16="http://schemas.microsoft.com/office/drawing/2014/main" id="{BE414B3C-1ECA-48CD-91E9-A9038201963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19525" y="198847"/>
            <a:ext cx="4000500" cy="5998636"/>
          </a:xfrm>
          <a:prstGeom prst="rect">
            <a:avLst/>
          </a:prstGeom>
        </p:spPr>
      </p:pic>
    </p:spTree>
    <p:extLst>
      <p:ext uri="{BB962C8B-B14F-4D97-AF65-F5344CB8AC3E}">
        <p14:creationId xmlns:p14="http://schemas.microsoft.com/office/powerpoint/2010/main" val="175405878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Tijdelijke aanduiding voor inhoud 4">
            <a:extLst>
              <a:ext uri="{FF2B5EF4-FFF2-40B4-BE49-F238E27FC236}">
                <a16:creationId xmlns:a16="http://schemas.microsoft.com/office/drawing/2014/main" id="{F1B848E7-DB31-4839-8D63-225B25817462}"/>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097280" y="1737360"/>
            <a:ext cx="6665595" cy="4173572"/>
          </a:xfrm>
        </p:spPr>
      </p:pic>
      <p:sp>
        <p:nvSpPr>
          <p:cNvPr id="2" name="Titel 1">
            <a:extLst>
              <a:ext uri="{FF2B5EF4-FFF2-40B4-BE49-F238E27FC236}">
                <a16:creationId xmlns:a16="http://schemas.microsoft.com/office/drawing/2014/main" id="{892C24D2-3814-45ED-9DBE-E3ACA4B0D98F}"/>
              </a:ext>
            </a:extLst>
          </p:cNvPr>
          <p:cNvSpPr>
            <a:spLocks noGrp="1"/>
          </p:cNvSpPr>
          <p:nvPr>
            <p:ph type="title"/>
          </p:nvPr>
        </p:nvSpPr>
        <p:spPr/>
        <p:txBody>
          <a:bodyPr/>
          <a:lstStyle/>
          <a:p>
            <a:r>
              <a:rPr lang="nl-NL" dirty="0"/>
              <a:t>Prevalentie seksuele problemen in </a:t>
            </a:r>
            <a:r>
              <a:rPr lang="nl-NL" dirty="0" err="1"/>
              <a:t>Nld</a:t>
            </a:r>
            <a:endParaRPr lang="nl-NL" dirty="0"/>
          </a:p>
        </p:txBody>
      </p:sp>
      <p:sp>
        <p:nvSpPr>
          <p:cNvPr id="6" name="Tekstvak 5">
            <a:extLst>
              <a:ext uri="{FF2B5EF4-FFF2-40B4-BE49-F238E27FC236}">
                <a16:creationId xmlns:a16="http://schemas.microsoft.com/office/drawing/2014/main" id="{4A159AB7-CCA9-49E1-863F-BFA57F0D3E52}"/>
              </a:ext>
            </a:extLst>
          </p:cNvPr>
          <p:cNvSpPr txBox="1"/>
          <p:nvPr/>
        </p:nvSpPr>
        <p:spPr>
          <a:xfrm>
            <a:off x="973455" y="6444439"/>
            <a:ext cx="9704070" cy="253916"/>
          </a:xfrm>
          <a:prstGeom prst="rect">
            <a:avLst/>
          </a:prstGeom>
          <a:noFill/>
        </p:spPr>
        <p:txBody>
          <a:bodyPr wrap="square" rtlCol="0">
            <a:spAutoFit/>
          </a:bodyPr>
          <a:lstStyle/>
          <a:p>
            <a:r>
              <a:rPr lang="nl-NL" sz="1050" dirty="0"/>
              <a:t>Bron: https://www.rutgers.nl/sites/rutgersnl/files/PDF-Onderzoek/Seksuele_Gezondheid_in_NL_2017_23012018-aangepast.pdf</a:t>
            </a:r>
          </a:p>
        </p:txBody>
      </p:sp>
      <p:sp>
        <p:nvSpPr>
          <p:cNvPr id="3" name="Ovaal 2">
            <a:extLst>
              <a:ext uri="{FF2B5EF4-FFF2-40B4-BE49-F238E27FC236}">
                <a16:creationId xmlns:a16="http://schemas.microsoft.com/office/drawing/2014/main" id="{EBFE4E6A-E424-4CB8-A1F7-8BC99CDE0972}"/>
              </a:ext>
            </a:extLst>
          </p:cNvPr>
          <p:cNvSpPr/>
          <p:nvPr/>
        </p:nvSpPr>
        <p:spPr>
          <a:xfrm>
            <a:off x="2971800" y="2645229"/>
            <a:ext cx="1513114" cy="391886"/>
          </a:xfrm>
          <a:prstGeom prst="ellipse">
            <a:avLst/>
          </a:prstGeom>
          <a:noFill/>
          <a:ln>
            <a:solidFill>
              <a:srgbClr val="FF0000"/>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nl-NL"/>
          </a:p>
        </p:txBody>
      </p:sp>
      <p:sp>
        <p:nvSpPr>
          <p:cNvPr id="4" name="Ovaal 3">
            <a:extLst>
              <a:ext uri="{FF2B5EF4-FFF2-40B4-BE49-F238E27FC236}">
                <a16:creationId xmlns:a16="http://schemas.microsoft.com/office/drawing/2014/main" id="{37E5C29E-FAF7-4D27-A800-025B801760AA}"/>
              </a:ext>
            </a:extLst>
          </p:cNvPr>
          <p:cNvSpPr/>
          <p:nvPr/>
        </p:nvSpPr>
        <p:spPr>
          <a:xfrm>
            <a:off x="2971800" y="3374679"/>
            <a:ext cx="1513114" cy="391886"/>
          </a:xfrm>
          <a:prstGeom prst="ellipse">
            <a:avLst/>
          </a:prstGeom>
          <a:noFill/>
          <a:ln>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nl-NL"/>
          </a:p>
        </p:txBody>
      </p:sp>
      <p:sp>
        <p:nvSpPr>
          <p:cNvPr id="7" name="Ovaal 6">
            <a:extLst>
              <a:ext uri="{FF2B5EF4-FFF2-40B4-BE49-F238E27FC236}">
                <a16:creationId xmlns:a16="http://schemas.microsoft.com/office/drawing/2014/main" id="{6899E371-B81D-4450-AF72-5353183B1EAA}"/>
              </a:ext>
            </a:extLst>
          </p:cNvPr>
          <p:cNvSpPr/>
          <p:nvPr/>
        </p:nvSpPr>
        <p:spPr>
          <a:xfrm>
            <a:off x="2971800" y="3655364"/>
            <a:ext cx="1513114" cy="337564"/>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9" name="Ovaal 8">
            <a:extLst>
              <a:ext uri="{FF2B5EF4-FFF2-40B4-BE49-F238E27FC236}">
                <a16:creationId xmlns:a16="http://schemas.microsoft.com/office/drawing/2014/main" id="{6A016FCF-A53A-4B2D-8E46-36DA7D2F2534}"/>
              </a:ext>
            </a:extLst>
          </p:cNvPr>
          <p:cNvSpPr/>
          <p:nvPr/>
        </p:nvSpPr>
        <p:spPr>
          <a:xfrm>
            <a:off x="2971801" y="4147457"/>
            <a:ext cx="1513114" cy="337564"/>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1" name="Ovaal 10">
            <a:extLst>
              <a:ext uri="{FF2B5EF4-FFF2-40B4-BE49-F238E27FC236}">
                <a16:creationId xmlns:a16="http://schemas.microsoft.com/office/drawing/2014/main" id="{1E18FB95-7DD1-4C93-A356-C14697EE6B16}"/>
              </a:ext>
            </a:extLst>
          </p:cNvPr>
          <p:cNvSpPr/>
          <p:nvPr/>
        </p:nvSpPr>
        <p:spPr>
          <a:xfrm>
            <a:off x="3080657" y="4931443"/>
            <a:ext cx="1513114" cy="337564"/>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2" name="Ovaal 11">
            <a:extLst>
              <a:ext uri="{FF2B5EF4-FFF2-40B4-BE49-F238E27FC236}">
                <a16:creationId xmlns:a16="http://schemas.microsoft.com/office/drawing/2014/main" id="{3D120CA2-5D55-46CD-99C3-DEF445396549}"/>
              </a:ext>
            </a:extLst>
          </p:cNvPr>
          <p:cNvSpPr/>
          <p:nvPr/>
        </p:nvSpPr>
        <p:spPr>
          <a:xfrm>
            <a:off x="6096000" y="4839075"/>
            <a:ext cx="1404260" cy="5223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Tree>
    <p:extLst>
      <p:ext uri="{BB962C8B-B14F-4D97-AF65-F5344CB8AC3E}">
        <p14:creationId xmlns:p14="http://schemas.microsoft.com/office/powerpoint/2010/main" val="21430674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fade">
                                      <p:cBhvr>
                                        <p:cTn id="13" dur="1000"/>
                                        <p:tgtEl>
                                          <p:spTgt spid="4"/>
                                        </p:tgtEl>
                                      </p:cBhvr>
                                    </p:animEffect>
                                    <p:anim calcmode="lin" valueType="num">
                                      <p:cBhvr>
                                        <p:cTn id="14" dur="1000" fill="hold"/>
                                        <p:tgtEl>
                                          <p:spTgt spid="4"/>
                                        </p:tgtEl>
                                        <p:attrNameLst>
                                          <p:attrName>ppt_x</p:attrName>
                                        </p:attrNameLst>
                                      </p:cBhvr>
                                      <p:tavLst>
                                        <p:tav tm="0">
                                          <p:val>
                                            <p:strVal val="#ppt_x"/>
                                          </p:val>
                                        </p:tav>
                                        <p:tav tm="100000">
                                          <p:val>
                                            <p:strVal val="#ppt_x"/>
                                          </p:val>
                                        </p:tav>
                                      </p:tavLst>
                                    </p:anim>
                                    <p:anim calcmode="lin" valueType="num">
                                      <p:cBhvr>
                                        <p:cTn id="15"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fade">
                                      <p:cBhvr>
                                        <p:cTn id="20" dur="500"/>
                                        <p:tgtEl>
                                          <p:spTgt spid="7"/>
                                        </p:tgtEl>
                                      </p:cBhvr>
                                    </p:animEffect>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fill="hold"/>
                                        <p:tgtEl>
                                          <p:spTgt spid="9"/>
                                        </p:tgtEl>
                                        <p:attrNameLst>
                                          <p:attrName>ppt_x</p:attrName>
                                        </p:attrNameLst>
                                      </p:cBhvr>
                                      <p:tavLst>
                                        <p:tav tm="0">
                                          <p:val>
                                            <p:strVal val="#ppt_x"/>
                                          </p:val>
                                        </p:tav>
                                        <p:tav tm="100000">
                                          <p:val>
                                            <p:strVal val="#ppt_x"/>
                                          </p:val>
                                        </p:tav>
                                      </p:tavLst>
                                    </p:anim>
                                    <p:anim calcmode="lin" valueType="num">
                                      <p:cBhvr additive="base">
                                        <p:cTn id="26"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1"/>
                                        </p:tgtEl>
                                        <p:attrNameLst>
                                          <p:attrName>style.visibility</p:attrName>
                                        </p:attrNameLst>
                                      </p:cBhvr>
                                      <p:to>
                                        <p:strVal val="visible"/>
                                      </p:to>
                                    </p:set>
                                    <p:anim calcmode="lin" valueType="num">
                                      <p:cBhvr additive="base">
                                        <p:cTn id="31" dur="500" fill="hold"/>
                                        <p:tgtEl>
                                          <p:spTgt spid="11"/>
                                        </p:tgtEl>
                                        <p:attrNameLst>
                                          <p:attrName>ppt_x</p:attrName>
                                        </p:attrNameLst>
                                      </p:cBhvr>
                                      <p:tavLst>
                                        <p:tav tm="0">
                                          <p:val>
                                            <p:strVal val="#ppt_x"/>
                                          </p:val>
                                        </p:tav>
                                        <p:tav tm="100000">
                                          <p:val>
                                            <p:strVal val="#ppt_x"/>
                                          </p:val>
                                        </p:tav>
                                      </p:tavLst>
                                    </p:anim>
                                    <p:anim calcmode="lin" valueType="num">
                                      <p:cBhvr additive="base">
                                        <p:cTn id="32"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grpId="0" nodeType="clickEffect">
                                  <p:stCondLst>
                                    <p:cond delay="0"/>
                                  </p:stCondLst>
                                  <p:childTnLst>
                                    <p:set>
                                      <p:cBhvr>
                                        <p:cTn id="36" dur="1" fill="hold">
                                          <p:stCondLst>
                                            <p:cond delay="0"/>
                                          </p:stCondLst>
                                        </p:cTn>
                                        <p:tgtEl>
                                          <p:spTgt spid="12"/>
                                        </p:tgtEl>
                                        <p:attrNameLst>
                                          <p:attrName>style.visibility</p:attrName>
                                        </p:attrNameLst>
                                      </p:cBhvr>
                                      <p:to>
                                        <p:strVal val="visible"/>
                                      </p:to>
                                    </p:set>
                                    <p:animEffect transition="in" filter="barn(inVertical)">
                                      <p:cBhvr>
                                        <p:cTn id="3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7" grpId="0" animBg="1"/>
      <p:bldP spid="9" grpId="0" animBg="1"/>
      <p:bldP spid="11" grpId="0" animBg="1"/>
      <p:bldP spid="12"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Tijdelijke aanduiding voor inhoud 4">
            <a:extLst>
              <a:ext uri="{FF2B5EF4-FFF2-40B4-BE49-F238E27FC236}">
                <a16:creationId xmlns:a16="http://schemas.microsoft.com/office/drawing/2014/main" id="{F1B848E7-DB31-4839-8D63-225B25817462}"/>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669376" y="1826845"/>
            <a:ext cx="6665595" cy="4173572"/>
          </a:xfrm>
        </p:spPr>
      </p:pic>
      <p:sp>
        <p:nvSpPr>
          <p:cNvPr id="2" name="Titel 1">
            <a:extLst>
              <a:ext uri="{FF2B5EF4-FFF2-40B4-BE49-F238E27FC236}">
                <a16:creationId xmlns:a16="http://schemas.microsoft.com/office/drawing/2014/main" id="{892C24D2-3814-45ED-9DBE-E3ACA4B0D98F}"/>
              </a:ext>
            </a:extLst>
          </p:cNvPr>
          <p:cNvSpPr>
            <a:spLocks noGrp="1"/>
          </p:cNvSpPr>
          <p:nvPr>
            <p:ph type="title"/>
          </p:nvPr>
        </p:nvSpPr>
        <p:spPr/>
        <p:txBody>
          <a:bodyPr/>
          <a:lstStyle/>
          <a:p>
            <a:r>
              <a:rPr lang="nl-NL" dirty="0"/>
              <a:t>Prevalentie seksuele problemen in </a:t>
            </a:r>
            <a:r>
              <a:rPr lang="nl-NL" dirty="0" err="1"/>
              <a:t>Nld</a:t>
            </a:r>
            <a:endParaRPr lang="nl-NL" dirty="0"/>
          </a:p>
        </p:txBody>
      </p:sp>
      <p:sp>
        <p:nvSpPr>
          <p:cNvPr id="6" name="Tekstvak 5">
            <a:extLst>
              <a:ext uri="{FF2B5EF4-FFF2-40B4-BE49-F238E27FC236}">
                <a16:creationId xmlns:a16="http://schemas.microsoft.com/office/drawing/2014/main" id="{4A159AB7-CCA9-49E1-863F-BFA57F0D3E52}"/>
              </a:ext>
            </a:extLst>
          </p:cNvPr>
          <p:cNvSpPr txBox="1"/>
          <p:nvPr/>
        </p:nvSpPr>
        <p:spPr>
          <a:xfrm>
            <a:off x="973455" y="6444439"/>
            <a:ext cx="9704070" cy="253916"/>
          </a:xfrm>
          <a:prstGeom prst="rect">
            <a:avLst/>
          </a:prstGeom>
          <a:noFill/>
        </p:spPr>
        <p:txBody>
          <a:bodyPr wrap="square" rtlCol="0">
            <a:spAutoFit/>
          </a:bodyPr>
          <a:lstStyle/>
          <a:p>
            <a:r>
              <a:rPr lang="nl-NL" sz="1050" dirty="0"/>
              <a:t>Bron: https://www.rutgers.nl/sites/rutgersnl/files/PDF-Onderzoek/Seksuele_Gezondheid_in_NL_2017_23012018-aangepast.pdf</a:t>
            </a:r>
          </a:p>
        </p:txBody>
      </p:sp>
      <p:sp>
        <p:nvSpPr>
          <p:cNvPr id="10" name="Ovaal 9">
            <a:extLst>
              <a:ext uri="{FF2B5EF4-FFF2-40B4-BE49-F238E27FC236}">
                <a16:creationId xmlns:a16="http://schemas.microsoft.com/office/drawing/2014/main" id="{515243E7-6962-460A-B476-D0B4EE06876A}"/>
              </a:ext>
            </a:extLst>
          </p:cNvPr>
          <p:cNvSpPr/>
          <p:nvPr/>
        </p:nvSpPr>
        <p:spPr>
          <a:xfrm>
            <a:off x="6700375" y="4935584"/>
            <a:ext cx="1458685" cy="544284"/>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7" name="Ovaal 16">
            <a:extLst>
              <a:ext uri="{FF2B5EF4-FFF2-40B4-BE49-F238E27FC236}">
                <a16:creationId xmlns:a16="http://schemas.microsoft.com/office/drawing/2014/main" id="{811846AF-AA4D-4A7E-AF3C-8F952BAA594C}"/>
              </a:ext>
            </a:extLst>
          </p:cNvPr>
          <p:cNvSpPr/>
          <p:nvPr/>
        </p:nvSpPr>
        <p:spPr>
          <a:xfrm>
            <a:off x="3767328" y="2743200"/>
            <a:ext cx="1316736" cy="393192"/>
          </a:xfrm>
          <a:prstGeom prst="ellipse">
            <a:avLst/>
          </a:prstGeom>
          <a:noFill/>
          <a:ln>
            <a:solidFill>
              <a:srgbClr val="FF0000"/>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nl-NL"/>
          </a:p>
        </p:txBody>
      </p:sp>
      <p:sp>
        <p:nvSpPr>
          <p:cNvPr id="18" name="Ovaal 17">
            <a:extLst>
              <a:ext uri="{FF2B5EF4-FFF2-40B4-BE49-F238E27FC236}">
                <a16:creationId xmlns:a16="http://schemas.microsoft.com/office/drawing/2014/main" id="{3C08F6EC-6D21-4B73-8555-E36F9D1114CB}"/>
              </a:ext>
            </a:extLst>
          </p:cNvPr>
          <p:cNvSpPr/>
          <p:nvPr/>
        </p:nvSpPr>
        <p:spPr>
          <a:xfrm>
            <a:off x="4334256" y="4701971"/>
            <a:ext cx="749808" cy="393192"/>
          </a:xfrm>
          <a:prstGeom prst="ellipse">
            <a:avLst/>
          </a:prstGeom>
          <a:noFill/>
          <a:ln>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nl-NL"/>
          </a:p>
        </p:txBody>
      </p:sp>
      <p:sp>
        <p:nvSpPr>
          <p:cNvPr id="19" name="Ovaal 18">
            <a:extLst>
              <a:ext uri="{FF2B5EF4-FFF2-40B4-BE49-F238E27FC236}">
                <a16:creationId xmlns:a16="http://schemas.microsoft.com/office/drawing/2014/main" id="{F52AA110-C0B4-408A-BDA3-B3031E71A940}"/>
              </a:ext>
            </a:extLst>
          </p:cNvPr>
          <p:cNvSpPr/>
          <p:nvPr/>
        </p:nvSpPr>
        <p:spPr>
          <a:xfrm>
            <a:off x="3712464" y="3721609"/>
            <a:ext cx="1426464" cy="39319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0" name="Ovaal 19">
            <a:extLst>
              <a:ext uri="{FF2B5EF4-FFF2-40B4-BE49-F238E27FC236}">
                <a16:creationId xmlns:a16="http://schemas.microsoft.com/office/drawing/2014/main" id="{31E2D602-ACFD-4E0F-AC8E-869B73C19DF9}"/>
              </a:ext>
            </a:extLst>
          </p:cNvPr>
          <p:cNvSpPr/>
          <p:nvPr/>
        </p:nvSpPr>
        <p:spPr>
          <a:xfrm>
            <a:off x="3689604" y="4227362"/>
            <a:ext cx="1472184" cy="393192"/>
          </a:xfrm>
          <a:prstGeom prst="ellipse">
            <a:avLst/>
          </a:prstGeom>
          <a:noFill/>
          <a:ln>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nl-NL"/>
          </a:p>
        </p:txBody>
      </p:sp>
      <p:sp>
        <p:nvSpPr>
          <p:cNvPr id="3" name="Tekstvak 2">
            <a:extLst>
              <a:ext uri="{FF2B5EF4-FFF2-40B4-BE49-F238E27FC236}">
                <a16:creationId xmlns:a16="http://schemas.microsoft.com/office/drawing/2014/main" id="{2923389D-3F8B-4D7D-B8D2-98E4B9691C97}"/>
              </a:ext>
            </a:extLst>
          </p:cNvPr>
          <p:cNvSpPr txBox="1"/>
          <p:nvPr/>
        </p:nvSpPr>
        <p:spPr>
          <a:xfrm>
            <a:off x="8159060" y="1992086"/>
            <a:ext cx="3902311" cy="4062651"/>
          </a:xfrm>
          <a:prstGeom prst="rect">
            <a:avLst/>
          </a:prstGeom>
          <a:noFill/>
        </p:spPr>
        <p:txBody>
          <a:bodyPr wrap="square" rtlCol="0">
            <a:spAutoFit/>
          </a:bodyPr>
          <a:lstStyle/>
          <a:p>
            <a:r>
              <a:rPr lang="nl-NL" sz="2400" b="1" dirty="0">
                <a:solidFill>
                  <a:srgbClr val="C00000"/>
                </a:solidFill>
              </a:rPr>
              <a:t>Uitgelicht: </a:t>
            </a:r>
          </a:p>
          <a:p>
            <a:endParaRPr lang="nl-NL" sz="2400" dirty="0">
              <a:solidFill>
                <a:srgbClr val="C00000"/>
              </a:solidFill>
            </a:endParaRPr>
          </a:p>
          <a:p>
            <a:pPr marL="285750" indent="-285750">
              <a:buFont typeface="Arial" panose="020B0604020202020204" pitchFamily="34" charset="0"/>
              <a:buChar char="•"/>
            </a:pPr>
            <a:r>
              <a:rPr lang="nl-NL" sz="2400" dirty="0">
                <a:solidFill>
                  <a:srgbClr val="C00000"/>
                </a:solidFill>
              </a:rPr>
              <a:t>Man-vrouw verschillen</a:t>
            </a:r>
          </a:p>
          <a:p>
            <a:pPr marL="285750" indent="-285750">
              <a:buFont typeface="Arial" panose="020B0604020202020204" pitchFamily="34" charset="0"/>
              <a:buChar char="•"/>
            </a:pPr>
            <a:r>
              <a:rPr lang="nl-NL" sz="2400" dirty="0">
                <a:solidFill>
                  <a:srgbClr val="C00000"/>
                </a:solidFill>
              </a:rPr>
              <a:t>Veel mensen maken het mee</a:t>
            </a:r>
          </a:p>
          <a:p>
            <a:pPr marL="285750" indent="-285750">
              <a:buFont typeface="Arial" panose="020B0604020202020204" pitchFamily="34" charset="0"/>
              <a:buChar char="•"/>
            </a:pPr>
            <a:r>
              <a:rPr lang="nl-NL" sz="2400" dirty="0">
                <a:solidFill>
                  <a:srgbClr val="C00000"/>
                </a:solidFill>
              </a:rPr>
              <a:t>Het gaat er om:</a:t>
            </a:r>
          </a:p>
          <a:p>
            <a:r>
              <a:rPr lang="nl-NL" sz="2400" dirty="0">
                <a:solidFill>
                  <a:srgbClr val="C00000"/>
                </a:solidFill>
              </a:rPr>
              <a:t>wanneer heb je er last van?</a:t>
            </a:r>
          </a:p>
          <a:p>
            <a:pPr marL="285750" indent="-285750">
              <a:buFont typeface="Arial" panose="020B0604020202020204" pitchFamily="34" charset="0"/>
              <a:buChar char="•"/>
            </a:pPr>
            <a:endParaRPr lang="nl-NL" sz="2400" dirty="0">
              <a:solidFill>
                <a:srgbClr val="C00000"/>
              </a:solidFill>
            </a:endParaRPr>
          </a:p>
          <a:p>
            <a:pPr marL="285750" indent="-285750">
              <a:buFont typeface="Arial" panose="020B0604020202020204" pitchFamily="34" charset="0"/>
              <a:buChar char="•"/>
            </a:pPr>
            <a:endParaRPr lang="nl-NL" sz="2400" dirty="0">
              <a:solidFill>
                <a:srgbClr val="C00000"/>
              </a:solidFill>
            </a:endParaRPr>
          </a:p>
          <a:p>
            <a:pPr marL="285750" indent="-285750">
              <a:buFont typeface="Arial" panose="020B0604020202020204" pitchFamily="34" charset="0"/>
              <a:buChar char="•"/>
            </a:pPr>
            <a:endParaRPr lang="nl-NL" sz="2400" dirty="0">
              <a:solidFill>
                <a:srgbClr val="C00000"/>
              </a:solidFill>
            </a:endParaRPr>
          </a:p>
          <a:p>
            <a:pPr marL="285750" indent="-285750">
              <a:buFont typeface="Arial" panose="020B0604020202020204" pitchFamily="34" charset="0"/>
              <a:buChar char="•"/>
            </a:pPr>
            <a:endParaRPr lang="nl-NL" dirty="0"/>
          </a:p>
        </p:txBody>
      </p:sp>
    </p:spTree>
    <p:extLst>
      <p:ext uri="{BB962C8B-B14F-4D97-AF65-F5344CB8AC3E}">
        <p14:creationId xmlns:p14="http://schemas.microsoft.com/office/powerpoint/2010/main" val="36899535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6" presetClass="entr" presetSubtype="21" fill="hold" nodeType="clickEffect">
                                  <p:stCondLst>
                                    <p:cond delay="0"/>
                                  </p:stCondLst>
                                  <p:childTnLst>
                                    <p:set>
                                      <p:cBhvr>
                                        <p:cTn id="10" dur="1" fill="hold">
                                          <p:stCondLst>
                                            <p:cond delay="0"/>
                                          </p:stCondLst>
                                        </p:cTn>
                                        <p:tgtEl>
                                          <p:spTgt spid="3">
                                            <p:txEl>
                                              <p:pRg st="5" end="5"/>
                                            </p:txEl>
                                          </p:spTgt>
                                        </p:tgtEl>
                                        <p:attrNameLst>
                                          <p:attrName>style.visibility</p:attrName>
                                        </p:attrNameLst>
                                      </p:cBhvr>
                                      <p:to>
                                        <p:strVal val="visible"/>
                                      </p:to>
                                    </p:set>
                                    <p:animEffect transition="in" filter="barn(inVertical)">
                                      <p:cBhvr>
                                        <p:cTn id="11"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2BBAD03-C11C-48D9-83C2-FF89D5A8D1BA}"/>
              </a:ext>
            </a:extLst>
          </p:cNvPr>
          <p:cNvSpPr>
            <a:spLocks noGrp="1"/>
          </p:cNvSpPr>
          <p:nvPr>
            <p:ph type="title"/>
          </p:nvPr>
        </p:nvSpPr>
        <p:spPr/>
        <p:txBody>
          <a:bodyPr/>
          <a:lstStyle/>
          <a:p>
            <a:r>
              <a:rPr lang="nl-NL" dirty="0"/>
              <a:t>Seksualiteit in de spreekkamer	</a:t>
            </a:r>
          </a:p>
        </p:txBody>
      </p:sp>
      <p:sp>
        <p:nvSpPr>
          <p:cNvPr id="3" name="Tijdelijke aanduiding voor inhoud 2">
            <a:extLst>
              <a:ext uri="{FF2B5EF4-FFF2-40B4-BE49-F238E27FC236}">
                <a16:creationId xmlns:a16="http://schemas.microsoft.com/office/drawing/2014/main" id="{34D81F5B-B0ED-40EF-95A7-9A5DE996086C}"/>
              </a:ext>
            </a:extLst>
          </p:cNvPr>
          <p:cNvSpPr>
            <a:spLocks noGrp="1"/>
          </p:cNvSpPr>
          <p:nvPr>
            <p:ph idx="1"/>
          </p:nvPr>
        </p:nvSpPr>
        <p:spPr/>
        <p:txBody>
          <a:bodyPr/>
          <a:lstStyle/>
          <a:p>
            <a:pPr>
              <a:buFont typeface="Wingdings" panose="05000000000000000000" pitchFamily="2" charset="2"/>
              <a:buChar char="Ø"/>
            </a:pPr>
            <a:endParaRPr lang="nl-NL" dirty="0"/>
          </a:p>
          <a:p>
            <a:pPr>
              <a:buFont typeface="Wingdings" panose="05000000000000000000" pitchFamily="2" charset="2"/>
              <a:buChar char="Ø"/>
            </a:pPr>
            <a:r>
              <a:rPr lang="nl-NL" sz="2400" dirty="0"/>
              <a:t>Hoe vaak bespreek jij als huisarts seksuele problemen? </a:t>
            </a:r>
          </a:p>
          <a:p>
            <a:pPr>
              <a:buFont typeface="Wingdings" panose="05000000000000000000" pitchFamily="2" charset="2"/>
              <a:buChar char="Ø"/>
            </a:pPr>
            <a:endParaRPr lang="nl-NL" sz="2400" dirty="0"/>
          </a:p>
          <a:p>
            <a:pPr>
              <a:buFont typeface="Wingdings" panose="05000000000000000000" pitchFamily="2" charset="2"/>
              <a:buChar char="Ø"/>
            </a:pPr>
            <a:r>
              <a:rPr lang="nl-NL" sz="2400" dirty="0"/>
              <a:t>Komt dit overeen met de prevalentie cijfers van de vorige dia?</a:t>
            </a:r>
          </a:p>
        </p:txBody>
      </p:sp>
    </p:spTree>
    <p:extLst>
      <p:ext uri="{BB962C8B-B14F-4D97-AF65-F5344CB8AC3E}">
        <p14:creationId xmlns:p14="http://schemas.microsoft.com/office/powerpoint/2010/main" val="181783207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F79F7D5-945F-48EC-B043-FA950EB8F488}"/>
              </a:ext>
            </a:extLst>
          </p:cNvPr>
          <p:cNvSpPr>
            <a:spLocks noGrp="1"/>
          </p:cNvSpPr>
          <p:nvPr>
            <p:ph type="title"/>
          </p:nvPr>
        </p:nvSpPr>
        <p:spPr/>
        <p:txBody>
          <a:bodyPr/>
          <a:lstStyle/>
          <a:p>
            <a:pPr algn="ctr"/>
            <a:r>
              <a:rPr lang="nl-NL" dirty="0"/>
              <a:t>Hulp zoeken</a:t>
            </a:r>
          </a:p>
        </p:txBody>
      </p:sp>
      <p:pic>
        <p:nvPicPr>
          <p:cNvPr id="28" name="Tijdelijke aanduiding voor inhoud 27">
            <a:extLst>
              <a:ext uri="{FF2B5EF4-FFF2-40B4-BE49-F238E27FC236}">
                <a16:creationId xmlns:a16="http://schemas.microsoft.com/office/drawing/2014/main" id="{FFDD9F75-CCDA-4729-876E-E2DF9573278F}"/>
              </a:ext>
            </a:extLst>
          </p:cNvPr>
          <p:cNvPicPr>
            <a:picLocks noGrp="1" noChangeAspect="1"/>
          </p:cNvPicPr>
          <p:nvPr>
            <p:ph idx="1"/>
          </p:nvPr>
        </p:nvPicPr>
        <p:blipFill>
          <a:blip r:embed="rId2"/>
          <a:stretch>
            <a:fillRect/>
          </a:stretch>
        </p:blipFill>
        <p:spPr>
          <a:xfrm>
            <a:off x="397147" y="1882127"/>
            <a:ext cx="6296899" cy="3796969"/>
          </a:xfrm>
          <a:prstGeom prst="rect">
            <a:avLst/>
          </a:prstGeom>
        </p:spPr>
      </p:pic>
      <p:pic>
        <p:nvPicPr>
          <p:cNvPr id="29" name="Afbeelding 28">
            <a:extLst>
              <a:ext uri="{FF2B5EF4-FFF2-40B4-BE49-F238E27FC236}">
                <a16:creationId xmlns:a16="http://schemas.microsoft.com/office/drawing/2014/main" id="{CB92A136-B9DD-49D4-A55B-A634BF0CA97F}"/>
              </a:ext>
            </a:extLst>
          </p:cNvPr>
          <p:cNvPicPr>
            <a:picLocks noChangeAspect="1"/>
          </p:cNvPicPr>
          <p:nvPr/>
        </p:nvPicPr>
        <p:blipFill>
          <a:blip r:embed="rId3"/>
          <a:stretch>
            <a:fillRect/>
          </a:stretch>
        </p:blipFill>
        <p:spPr>
          <a:xfrm>
            <a:off x="5959894" y="1882127"/>
            <a:ext cx="5937939" cy="3759099"/>
          </a:xfrm>
          <a:prstGeom prst="rect">
            <a:avLst/>
          </a:prstGeom>
        </p:spPr>
      </p:pic>
      <p:cxnSp>
        <p:nvCxnSpPr>
          <p:cNvPr id="31" name="Rechte verbindingslijn 30">
            <a:extLst>
              <a:ext uri="{FF2B5EF4-FFF2-40B4-BE49-F238E27FC236}">
                <a16:creationId xmlns:a16="http://schemas.microsoft.com/office/drawing/2014/main" id="{DDE25EC2-2BD8-4F65-9215-0FD630E28537}"/>
              </a:ext>
            </a:extLst>
          </p:cNvPr>
          <p:cNvCxnSpPr/>
          <p:nvPr/>
        </p:nvCxnSpPr>
        <p:spPr>
          <a:xfrm flipV="1">
            <a:off x="8941981" y="2488019"/>
            <a:ext cx="1637414" cy="106325"/>
          </a:xfrm>
          <a:prstGeom prst="line">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33" name="Tekstvak 32">
            <a:extLst>
              <a:ext uri="{FF2B5EF4-FFF2-40B4-BE49-F238E27FC236}">
                <a16:creationId xmlns:a16="http://schemas.microsoft.com/office/drawing/2014/main" id="{A742D96E-3BF8-45BE-AE8F-830393A75D98}"/>
              </a:ext>
            </a:extLst>
          </p:cNvPr>
          <p:cNvSpPr txBox="1"/>
          <p:nvPr/>
        </p:nvSpPr>
        <p:spPr>
          <a:xfrm>
            <a:off x="494483" y="6444439"/>
            <a:ext cx="9704070" cy="253916"/>
          </a:xfrm>
          <a:prstGeom prst="rect">
            <a:avLst/>
          </a:prstGeom>
          <a:noFill/>
        </p:spPr>
        <p:txBody>
          <a:bodyPr wrap="square" rtlCol="0">
            <a:spAutoFit/>
          </a:bodyPr>
          <a:lstStyle/>
          <a:p>
            <a:r>
              <a:rPr lang="nl-NL" sz="1050" dirty="0"/>
              <a:t>Bron: https://www.rutgers.nl/sites/rutgersnl/files/PDF-Onderzoek/Seksuele_Gezondheid_in_NL_2017_23012018-aangepast.pdf</a:t>
            </a:r>
          </a:p>
        </p:txBody>
      </p:sp>
    </p:spTree>
    <p:extLst>
      <p:ext uri="{BB962C8B-B14F-4D97-AF65-F5344CB8AC3E}">
        <p14:creationId xmlns:p14="http://schemas.microsoft.com/office/powerpoint/2010/main" val="358477471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660A1B3-D787-43C1-B251-11B81B808FF2}"/>
              </a:ext>
            </a:extLst>
          </p:cNvPr>
          <p:cNvSpPr>
            <a:spLocks noGrp="1"/>
          </p:cNvSpPr>
          <p:nvPr>
            <p:ph type="title"/>
          </p:nvPr>
        </p:nvSpPr>
        <p:spPr/>
        <p:txBody>
          <a:bodyPr/>
          <a:lstStyle/>
          <a:p>
            <a:endParaRPr lang="nl-NL" dirty="0"/>
          </a:p>
        </p:txBody>
      </p:sp>
      <p:sp>
        <p:nvSpPr>
          <p:cNvPr id="3" name="Tijdelijke aanduiding voor inhoud 2">
            <a:extLst>
              <a:ext uri="{FF2B5EF4-FFF2-40B4-BE49-F238E27FC236}">
                <a16:creationId xmlns:a16="http://schemas.microsoft.com/office/drawing/2014/main" id="{85D51A98-4488-4FE5-9F52-67ECD86571E2}"/>
              </a:ext>
            </a:extLst>
          </p:cNvPr>
          <p:cNvSpPr>
            <a:spLocks noGrp="1"/>
          </p:cNvSpPr>
          <p:nvPr>
            <p:ph idx="1"/>
          </p:nvPr>
        </p:nvSpPr>
        <p:spPr/>
        <p:txBody>
          <a:bodyPr/>
          <a:lstStyle/>
          <a:p>
            <a:endParaRPr lang="nl-NL" dirty="0"/>
          </a:p>
          <a:p>
            <a:endParaRPr lang="nl-NL" sz="2400" dirty="0"/>
          </a:p>
          <a:p>
            <a:r>
              <a:rPr lang="nl-NL" sz="2400" dirty="0"/>
              <a:t>Uit onderzoeken komt naar voren dat een groot deel van de patiënten die wél hulp bij hun seksuele probleem zouden willen, deze niet ontvangen!</a:t>
            </a:r>
          </a:p>
          <a:p>
            <a:endParaRPr lang="nl-NL" dirty="0"/>
          </a:p>
        </p:txBody>
      </p:sp>
    </p:spTree>
    <p:extLst>
      <p:ext uri="{BB962C8B-B14F-4D97-AF65-F5344CB8AC3E}">
        <p14:creationId xmlns:p14="http://schemas.microsoft.com/office/powerpoint/2010/main" val="981819537"/>
      </p:ext>
    </p:extLst>
  </p:cSld>
  <p:clrMapOvr>
    <a:masterClrMapping/>
  </p:clrMapOvr>
</p:sld>
</file>

<file path=ppt/theme/theme1.xml><?xml version="1.0" encoding="utf-8"?>
<a:theme xmlns:a="http://schemas.openxmlformats.org/drawingml/2006/main" name="Terugblik">
  <a:themeElements>
    <a:clrScheme name="Terugblik">
      <a:dk1>
        <a:sysClr val="windowText" lastClr="000000"/>
      </a:dk1>
      <a:lt1>
        <a:sysClr val="window" lastClr="FFFFFF"/>
      </a:lt1>
      <a:dk2>
        <a:srgbClr val="455F51"/>
      </a:dk2>
      <a:lt2>
        <a:srgbClr val="E2DFCC"/>
      </a:lt2>
      <a:accent1>
        <a:srgbClr val="99CB38"/>
      </a:accent1>
      <a:accent2>
        <a:srgbClr val="63A537"/>
      </a:accent2>
      <a:accent3>
        <a:srgbClr val="37A76F"/>
      </a:accent3>
      <a:accent4>
        <a:srgbClr val="44C1A3"/>
      </a:accent4>
      <a:accent5>
        <a:srgbClr val="4EB3CF"/>
      </a:accent5>
      <a:accent6>
        <a:srgbClr val="51C3F9"/>
      </a:accent6>
      <a:hlink>
        <a:srgbClr val="6B9F25"/>
      </a:hlink>
      <a:folHlink>
        <a:srgbClr val="B26B02"/>
      </a:folHlink>
    </a:clrScheme>
    <a:fontScheme name="Terugblik">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rugblik">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D26EA377-59BD-4C9C-9D94-EE8416EE4C79}"/>
    </a:ext>
  </a:extLst>
</a:theme>
</file>

<file path=ppt/theme/theme2.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648</TotalTime>
  <Words>720</Words>
  <Application>Microsoft Office PowerPoint</Application>
  <PresentationFormat>Breedbeeld</PresentationFormat>
  <Paragraphs>120</Paragraphs>
  <Slides>18</Slides>
  <Notes>0</Notes>
  <HiddenSlides>0</HiddenSlides>
  <MMClips>0</MMClips>
  <ScaleCrop>false</ScaleCrop>
  <HeadingPairs>
    <vt:vector size="6" baseType="variant">
      <vt:variant>
        <vt:lpstr>Gebruikte lettertypen</vt:lpstr>
      </vt:variant>
      <vt:variant>
        <vt:i4>4</vt:i4>
      </vt:variant>
      <vt:variant>
        <vt:lpstr>Thema</vt:lpstr>
      </vt:variant>
      <vt:variant>
        <vt:i4>1</vt:i4>
      </vt:variant>
      <vt:variant>
        <vt:lpstr>Diatitels</vt:lpstr>
      </vt:variant>
      <vt:variant>
        <vt:i4>18</vt:i4>
      </vt:variant>
    </vt:vector>
  </HeadingPairs>
  <TitlesOfParts>
    <vt:vector size="23" baseType="lpstr">
      <vt:lpstr>Arial</vt:lpstr>
      <vt:lpstr>Calibri</vt:lpstr>
      <vt:lpstr>Calibri Light</vt:lpstr>
      <vt:lpstr>Wingdings</vt:lpstr>
      <vt:lpstr>Terugblik</vt:lpstr>
      <vt:lpstr>  Seks bespreken in de spreekkamer  Tips tegen drempelvrees </vt:lpstr>
      <vt:lpstr>Vraag jezelf af…</vt:lpstr>
      <vt:lpstr>PowerPoint-presentatie</vt:lpstr>
      <vt:lpstr>PowerPoint-presentatie</vt:lpstr>
      <vt:lpstr>Prevalentie seksuele problemen in Nld</vt:lpstr>
      <vt:lpstr>Prevalentie seksuele problemen in Nld</vt:lpstr>
      <vt:lpstr>Seksualiteit in de spreekkamer </vt:lpstr>
      <vt:lpstr>Hulp zoeken</vt:lpstr>
      <vt:lpstr>PowerPoint-presentatie</vt:lpstr>
      <vt:lpstr>Waarom huisartsen seksualiteit niet bespreken</vt:lpstr>
      <vt:lpstr>Openingszinnen</vt:lpstr>
      <vt:lpstr>PLISSIT model  Een model om seks bespreekbaar te maken</vt:lpstr>
      <vt:lpstr>PLISSIT Model</vt:lpstr>
      <vt:lpstr>Permission = toestemming</vt:lpstr>
      <vt:lpstr>Limited information = informeren</vt:lpstr>
      <vt:lpstr>Specific suggestions = adviezen</vt:lpstr>
      <vt:lpstr>Intensive therapy</vt:lpstr>
      <vt:lpstr>Plan een vervolg consult in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Let’s talk about seks</dc:title>
  <dc:creator>joan boeke</dc:creator>
  <cp:lastModifiedBy>Lishia Oei</cp:lastModifiedBy>
  <cp:revision>36</cp:revision>
  <dcterms:created xsi:type="dcterms:W3CDTF">2020-10-21T10:34:48Z</dcterms:created>
  <dcterms:modified xsi:type="dcterms:W3CDTF">2020-11-09T09:19:45Z</dcterms:modified>
</cp:coreProperties>
</file>