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315" r:id="rId3"/>
    <p:sldId id="316" r:id="rId4"/>
    <p:sldId id="261" r:id="rId5"/>
    <p:sldId id="317" r:id="rId6"/>
    <p:sldId id="318" r:id="rId7"/>
    <p:sldId id="319" r:id="rId8"/>
    <p:sldId id="311" r:id="rId9"/>
    <p:sldId id="322" r:id="rId10"/>
    <p:sldId id="32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72321" autoAdjust="0"/>
  </p:normalViewPr>
  <p:slideViewPr>
    <p:cSldViewPr snapToGrid="0">
      <p:cViewPr varScale="1">
        <p:scale>
          <a:sx n="90" d="100"/>
          <a:sy n="90" d="100"/>
        </p:scale>
        <p:origin x="1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01-03-2021</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de huiswerkopdracht (zie werkboek) uitgewerkt. Silverman (3</a:t>
            </a:r>
            <a:r>
              <a:rPr lang="nl-NL" baseline="30000" dirty="0"/>
              <a:t>e</a:t>
            </a:r>
            <a:r>
              <a:rPr lang="nl-NL" dirty="0"/>
              <a:t> druk bl. 285 </a:t>
            </a:r>
            <a:r>
              <a:rPr lang="nl-NL" dirty="0" err="1"/>
              <a:t>ev</a:t>
            </a:r>
            <a:r>
              <a:rPr lang="nl-NL" dirty="0"/>
              <a:t>) beschrijft wat hier zoal mis kan gaan.</a:t>
            </a:r>
          </a:p>
          <a:p>
            <a:r>
              <a:rPr lang="nl-NL" b="1" dirty="0"/>
              <a:t>NB: de ‘voorbereidingsoefening’ op </a:t>
            </a:r>
            <a:r>
              <a:rPr lang="nl-NL" b="1" dirty="0" err="1"/>
              <a:t>https</a:t>
            </a:r>
            <a:r>
              <a:rPr lang="nl-NL" b="1" dirty="0"/>
              <a:t>://</a:t>
            </a:r>
            <a:r>
              <a:rPr lang="nl-NL" b="1" dirty="0" err="1"/>
              <a:t>www.hovumc.nl</a:t>
            </a:r>
            <a:r>
              <a:rPr lang="nl-NL" b="1" dirty="0"/>
              <a:t>/wiki/</a:t>
            </a:r>
            <a:r>
              <a:rPr lang="nl-NL" b="1" dirty="0" err="1"/>
              <a:t>Beëindigen_van_het_consult</a:t>
            </a:r>
            <a:endParaRPr lang="nl-NL" b="1" dirty="0"/>
          </a:p>
          <a:p>
            <a:r>
              <a:rPr lang="nl-NL" b="1" dirty="0"/>
              <a:t>Betreft een alternatief, of een aanvulling die beschreven wordt in het werkboek en in deze </a:t>
            </a:r>
            <a:r>
              <a:rPr lang="nl-NL" b="1" dirty="0" err="1"/>
              <a:t>ppt</a:t>
            </a:r>
            <a:r>
              <a:rPr lang="nl-NL" b="1" dirty="0"/>
              <a:t> onder slide 8.</a:t>
            </a:r>
          </a:p>
          <a:p>
            <a:endParaRPr lang="nl-NL" dirty="0"/>
          </a:p>
          <a:p>
            <a:r>
              <a:rPr lang="nl-NL" dirty="0"/>
              <a:t>Laat de </a:t>
            </a:r>
            <a:r>
              <a:rPr lang="nl-NL" dirty="0" err="1"/>
              <a:t>aios</a:t>
            </a:r>
            <a:r>
              <a:rPr lang="nl-NL" dirty="0"/>
              <a:t> uitwisselen in tweetal met nadruk op de vragen vanaf 3. </a:t>
            </a:r>
            <a:r>
              <a:rPr lang="nl-NL" dirty="0" err="1"/>
              <a:t>Aios</a:t>
            </a:r>
            <a:r>
              <a:rPr lang="nl-NL" dirty="0"/>
              <a:t> 1 vertelt, </a:t>
            </a:r>
            <a:r>
              <a:rPr lang="nl-NL" dirty="0" err="1"/>
              <a:t>aios</a:t>
            </a:r>
            <a:r>
              <a:rPr lang="nl-NL" dirty="0"/>
              <a:t> 2 past ‘Luisteren/Samenvatten/Doorvragen’ (LSD) toe.</a:t>
            </a:r>
          </a:p>
          <a:p>
            <a:r>
              <a:rPr lang="nl-NL" dirty="0"/>
              <a:t>Verzamel de belangrijkste inzichten op flap en maak ze zo praktisch mogelijk. Bijv. ’alle klachten van de </a:t>
            </a:r>
            <a:r>
              <a:rPr lang="nl-NL" dirty="0" err="1"/>
              <a:t>patient</a:t>
            </a:r>
            <a:r>
              <a:rPr lang="nl-NL" dirty="0"/>
              <a:t> boven tafel krijgen aan het begin’- hoe doe je dat precies,</a:t>
            </a:r>
          </a:p>
          <a:p>
            <a:r>
              <a:rPr lang="nl-NL" dirty="0"/>
              <a:t>Welke vragen stel je, in welke fase doe je dat (zie evt. ook ‘agenderen’ in OWP ‘begin van het consult’ of verwijs daarnaar voor praktische uitwerking.</a:t>
            </a:r>
          </a:p>
          <a:p>
            <a:endParaRPr lang="nl-NL" dirty="0"/>
          </a:p>
          <a:p>
            <a:r>
              <a:rPr lang="nl-NL" dirty="0"/>
              <a:t>Benoem ‘deurknopfenomeen’.</a:t>
            </a:r>
          </a:p>
          <a:p>
            <a:endParaRPr lang="nl-NL" dirty="0"/>
          </a:p>
          <a:p>
            <a:endParaRPr lang="nl-NL" dirty="0"/>
          </a:p>
        </p:txBody>
      </p:sp>
    </p:spTree>
    <p:extLst>
      <p:ext uri="{BB962C8B-B14F-4D97-AF65-F5344CB8AC3E}">
        <p14:creationId xmlns:p14="http://schemas.microsoft.com/office/powerpoint/2010/main" val="17198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consulttaak ‘beëindigen van het consult’ hangt organisch samen met de voorgaande taken. Onverwachte zaken aan het einde zijn bijvoorbeeld nieuwe vragen over de hoofdklacht (vaak ongerustheid), nieuwe klachten (‘deurknopfenomeen’). Veelal zijn deze zaken te voorkomen door passende aandacht in de eerdere consulttaken.</a:t>
            </a:r>
          </a:p>
        </p:txBody>
      </p:sp>
    </p:spTree>
    <p:extLst>
      <p:ext uri="{BB962C8B-B14F-4D97-AF65-F5344CB8AC3E}">
        <p14:creationId xmlns:p14="http://schemas.microsoft.com/office/powerpoint/2010/main" val="197843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zijn de belangrijkste aandachtspunten die kunnen bevorderen dat het consult soepel kan worden afgesloten. Zie Silverman 3</a:t>
            </a:r>
            <a:r>
              <a:rPr lang="nl-NL" baseline="30000" dirty="0"/>
              <a:t>e</a:t>
            </a:r>
            <a:r>
              <a:rPr lang="nl-NL" dirty="0"/>
              <a:t> </a:t>
            </a:r>
            <a:r>
              <a:rPr lang="nl-NL" dirty="0" err="1"/>
              <a:t>drk</a:t>
            </a:r>
            <a:r>
              <a:rPr lang="nl-NL" dirty="0"/>
              <a:t> bl285 en tabel 7.2 op </a:t>
            </a:r>
            <a:r>
              <a:rPr lang="nl-NL" dirty="0" err="1"/>
              <a:t>bl</a:t>
            </a:r>
            <a:r>
              <a:rPr lang="nl-NL" dirty="0"/>
              <a:t> 286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Relativering: ook bij goede communicatie wordt in ongeveer 1 op de 4 consulten een nieuwe vraag gesteld in de consultafsluiting (Silverman 3</a:t>
            </a:r>
            <a:r>
              <a:rPr lang="nl-NL" baseline="30000" dirty="0"/>
              <a:t>e</a:t>
            </a:r>
            <a:r>
              <a:rPr lang="nl-NL" dirty="0"/>
              <a:t> druk </a:t>
            </a:r>
            <a:r>
              <a:rPr lang="nl-NL" dirty="0" err="1"/>
              <a:t>bl</a:t>
            </a:r>
            <a:r>
              <a:rPr lang="nl-NL" dirty="0"/>
              <a:t> 287, op basis van White et al </a:t>
            </a:r>
            <a:r>
              <a:rPr lang="nl-NL" sz="1200" kern="1200" dirty="0" err="1">
                <a:solidFill>
                  <a:schemeClr val="tx1"/>
                </a:solidFill>
                <a:effectLst/>
                <a:latin typeface="+mn-lt"/>
                <a:ea typeface="+mn-ea"/>
                <a:cs typeface="+mn-cs"/>
              </a:rPr>
              <a:t>JOURNALOFGENERALINTERNALMEDICINE.Volume</a:t>
            </a:r>
            <a:r>
              <a:rPr lang="nl-NL" sz="1200" kern="1200" dirty="0">
                <a:solidFill>
                  <a:schemeClr val="tx1"/>
                </a:solidFill>
                <a:effectLst/>
                <a:latin typeface="+mn-lt"/>
                <a:ea typeface="+mn-ea"/>
                <a:cs typeface="+mn-cs"/>
              </a:rPr>
              <a:t> 9 (</a:t>
            </a:r>
            <a:r>
              <a:rPr lang="nl-NL" sz="1200" kern="1200" dirty="0" err="1">
                <a:solidFill>
                  <a:schemeClr val="tx1"/>
                </a:solidFill>
                <a:effectLst/>
                <a:latin typeface="+mn-lt"/>
                <a:ea typeface="+mn-ea"/>
                <a:cs typeface="+mn-cs"/>
              </a:rPr>
              <a:t>January</a:t>
            </a:r>
            <a:r>
              <a:rPr lang="nl-NL" sz="1200" kern="1200" dirty="0">
                <a:solidFill>
                  <a:schemeClr val="tx1"/>
                </a:solidFill>
                <a:effectLst/>
                <a:latin typeface="+mn-lt"/>
                <a:ea typeface="+mn-ea"/>
                <a:cs typeface="+mn-cs"/>
              </a:rPr>
              <a:t>), 1994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ICE = </a:t>
            </a:r>
            <a:r>
              <a:rPr lang="nl-NL" sz="1200" kern="1200" dirty="0" err="1">
                <a:solidFill>
                  <a:schemeClr val="tx1"/>
                </a:solidFill>
                <a:effectLst/>
                <a:latin typeface="+mn-lt"/>
                <a:ea typeface="+mn-ea"/>
                <a:cs typeface="+mn-cs"/>
              </a:rPr>
              <a:t>Ideas</a:t>
            </a:r>
            <a:r>
              <a:rPr lang="nl-NL" sz="1200" kern="1200" dirty="0">
                <a:solidFill>
                  <a:schemeClr val="tx1"/>
                </a:solidFill>
                <a:effectLst/>
                <a:latin typeface="+mn-lt"/>
                <a:ea typeface="+mn-ea"/>
                <a:cs typeface="+mn-cs"/>
              </a:rPr>
              <a:t>/ concerns/</a:t>
            </a:r>
            <a:r>
              <a:rPr lang="nl-NL" sz="1200" kern="1200" dirty="0" err="1">
                <a:solidFill>
                  <a:schemeClr val="tx1"/>
                </a:solidFill>
                <a:effectLst/>
                <a:latin typeface="+mn-lt"/>
                <a:ea typeface="+mn-ea"/>
                <a:cs typeface="+mn-cs"/>
              </a:rPr>
              <a:t>expectations</a:t>
            </a:r>
            <a:r>
              <a:rPr lang="nl-NL" sz="1200" kern="1200" dirty="0">
                <a:solidFill>
                  <a:schemeClr val="tx1"/>
                </a:solidFill>
                <a:effectLst/>
                <a:latin typeface="+mn-lt"/>
                <a:ea typeface="+mn-ea"/>
                <a:cs typeface="+mn-cs"/>
              </a:rPr>
              <a:t>. Als die goed benoemd zijn door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is meestal de hulpvraag duidelijk. Als daar consequent op doorgewerkt wordt is de kans op verrassingen in de eindfase duidelijk 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eind van deze slide: zijn er ook dingen die je beter kunt nalaten in de eindfase?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17695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afsluiting hoort ‘tijdig’ te zijn. Als het consult duidelijk verlopen is (goede markeringen, heldere structuur) hoort de patiënt niet overvallen te worden door de aankondiging ‘we gaan afronden’. (Silverman 3</a:t>
            </a:r>
            <a:r>
              <a:rPr lang="nl-NL" baseline="30000" dirty="0"/>
              <a:t>e</a:t>
            </a:r>
            <a:r>
              <a:rPr lang="nl-NL" dirty="0"/>
              <a:t> druk </a:t>
            </a:r>
            <a:r>
              <a:rPr lang="nl-NL" dirty="0" err="1"/>
              <a:t>bl</a:t>
            </a:r>
            <a:r>
              <a:rPr lang="nl-NL" dirty="0"/>
              <a:t> 287)</a:t>
            </a:r>
          </a:p>
          <a:p>
            <a:r>
              <a:rPr lang="nl-NL" dirty="0"/>
              <a:t>Congruente emoties (vriendelijk lachen bij een harmonieus afscheid) is natuurlijk prima. Het gaat er bij punt 3 vooral om dat de patiënt niet emotioneel op het verkeerde been gezet wordt: zijn er toch zorgen bij de dokter, reageert de dokter alsnog op een cue die aanleiding geeft tot vragen bij de </a:t>
            </a:r>
            <a:r>
              <a:rPr lang="nl-NL" dirty="0" err="1"/>
              <a:t>patient</a:t>
            </a:r>
            <a:r>
              <a:rPr lang="nl-NL" dirty="0"/>
              <a:t> etc.</a:t>
            </a:r>
          </a:p>
        </p:txBody>
      </p:sp>
    </p:spTree>
    <p:extLst>
      <p:ext uri="{BB962C8B-B14F-4D97-AF65-F5344CB8AC3E}">
        <p14:creationId xmlns:p14="http://schemas.microsoft.com/office/powerpoint/2010/main" val="418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handleiding MAAS 2.0:</a:t>
            </a:r>
          </a:p>
          <a:p>
            <a:endParaRPr lang="nl-NL" dirty="0"/>
          </a:p>
          <a:p>
            <a:r>
              <a:rPr lang="nl-NL" sz="1200" kern="1200" dirty="0">
                <a:solidFill>
                  <a:schemeClr val="tx1"/>
                </a:solidFill>
                <a:effectLst/>
                <a:latin typeface="+mn-lt"/>
                <a:ea typeface="+mn-ea"/>
                <a:cs typeface="+mn-cs"/>
              </a:rPr>
              <a:t>De huisarts stelt aan het einde van het consult een algemene vraag naar de mening of het gevoel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op dat moment over het consult. Uit de vraag hoeft niet duidelijk te zijn waarnaar precies gevraagd wordt. </a:t>
            </a:r>
            <a:endParaRPr lang="nl-NL" dirty="0">
              <a:effectLst/>
            </a:endParaRPr>
          </a:p>
          <a:p>
            <a:r>
              <a:rPr lang="nl-NL" sz="1200" kern="1200" dirty="0">
                <a:solidFill>
                  <a:schemeClr val="tx1"/>
                </a:solidFill>
                <a:effectLst/>
                <a:latin typeface="+mn-lt"/>
                <a:ea typeface="+mn-ea"/>
                <a:cs typeface="+mn-cs"/>
              </a:rPr>
              <a:t>De huisarts gaat aan het einde van het consult na of de hulpvragen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voldoende zijn beantwoord. </a:t>
            </a:r>
            <a:endParaRPr lang="nl-NL" dirty="0">
              <a:effectLst/>
            </a:endParaRPr>
          </a:p>
          <a:p>
            <a:r>
              <a:rPr lang="nl-NL" sz="1200" kern="1200" dirty="0">
                <a:solidFill>
                  <a:schemeClr val="tx1"/>
                </a:solidFill>
                <a:effectLst/>
                <a:latin typeface="+mn-lt"/>
                <a:ea typeface="+mn-ea"/>
                <a:cs typeface="+mn-cs"/>
              </a:rPr>
              <a:t>De huisarts gaat na of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met het antwoord voorlopig voldoende perspectief heeft.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Verkeerd hier is de veel gestelde vraag:’ OK, verder nog vragen?’ Dat is onderdeel van ‘agendering’ en hoort aan het begin.</a:t>
            </a:r>
            <a:endParaRPr lang="nl-NL" dirty="0">
              <a:effectLst/>
            </a:endParaRPr>
          </a:p>
          <a:p>
            <a:endParaRPr lang="nl-NL" dirty="0"/>
          </a:p>
        </p:txBody>
      </p:sp>
    </p:spTree>
    <p:extLst>
      <p:ext uri="{BB962C8B-B14F-4D97-AF65-F5344CB8AC3E}">
        <p14:creationId xmlns:p14="http://schemas.microsoft.com/office/powerpoint/2010/main" val="7247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Laat </a:t>
            </a:r>
            <a:r>
              <a:rPr lang="nl-NL" dirty="0" err="1"/>
              <a:t>aios</a:t>
            </a:r>
            <a:r>
              <a:rPr lang="nl-NL" dirty="0"/>
              <a:t> uitwisselen: hoe willen ze nu werken aan de consultafronding’. Wat willen ze daarin bereiken, en welke vaardigheden en zinnetjes zijn voor hen persoonlijk handig.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225494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betreft een alternatieve opdracht, of een aanvulling van het programma. Zie </a:t>
            </a:r>
            <a:r>
              <a:rPr lang="nl-NL" dirty="0" err="1"/>
              <a:t>https</a:t>
            </a:r>
            <a:r>
              <a:rPr lang="nl-NL" dirty="0"/>
              <a:t>://</a:t>
            </a:r>
            <a:r>
              <a:rPr lang="nl-NL" dirty="0" err="1"/>
              <a:t>www.hovumc.nl</a:t>
            </a:r>
            <a:r>
              <a:rPr lang="nl-NL" dirty="0"/>
              <a:t>/wiki/</a:t>
            </a:r>
            <a:r>
              <a:rPr lang="nl-NL" dirty="0" err="1"/>
              <a:t>Beëindigen_van_het_consult</a:t>
            </a:r>
            <a:endParaRPr lang="nl-NL" dirty="0"/>
          </a:p>
          <a:p>
            <a:r>
              <a:rPr lang="nl-NL"/>
              <a:t>bronnen voorbereidingsopdracht </a:t>
            </a:r>
            <a:r>
              <a:rPr lang="nl-NL" dirty="0"/>
              <a:t>2 en werkboek.</a:t>
            </a:r>
          </a:p>
          <a:p>
            <a:endParaRPr lang="nl-NL" dirty="0"/>
          </a:p>
          <a:p>
            <a:r>
              <a:rPr lang="nl-NL" dirty="0"/>
              <a:t>Laat de </a:t>
            </a:r>
            <a:r>
              <a:rPr lang="nl-NL" dirty="0" err="1"/>
              <a:t>aios</a:t>
            </a:r>
            <a:r>
              <a:rPr lang="nl-NL" dirty="0"/>
              <a:t> sparren over hun ervaringen met professionals zoals beschreven in de voorbereidingsopdracht.</a:t>
            </a:r>
          </a:p>
          <a:p>
            <a:r>
              <a:rPr lang="nl-NL" dirty="0"/>
              <a:t>Haal de uitkomst plenair op. Belangrijke aandachtspunten:</a:t>
            </a:r>
          </a:p>
          <a:p>
            <a:endParaRPr lang="nl-NL" dirty="0"/>
          </a:p>
          <a:p>
            <a:pPr marL="171450" indent="-171450">
              <a:buFont typeface="Arial" panose="020B0604020202020204" pitchFamily="34" charset="0"/>
              <a:buChar char="•"/>
            </a:pPr>
            <a:r>
              <a:rPr lang="nl-NL" dirty="0"/>
              <a:t>Wat vonden </a:t>
            </a:r>
            <a:r>
              <a:rPr lang="nl-NL" dirty="0" err="1"/>
              <a:t>aios</a:t>
            </a:r>
            <a:r>
              <a:rPr lang="nl-NL" dirty="0"/>
              <a:t> prettig in deze fase van een onderhoud met een professional ?</a:t>
            </a:r>
          </a:p>
          <a:p>
            <a:pPr marL="171450" indent="-171450">
              <a:buFont typeface="Arial" panose="020B0604020202020204" pitchFamily="34" charset="0"/>
              <a:buChar char="•"/>
            </a:pPr>
            <a:r>
              <a:rPr lang="nl-NL" dirty="0"/>
              <a:t>Hebben ze onvrede geuit? (heel vaak niet, net zoals patiënten dat vaak voor zich houden)</a:t>
            </a:r>
          </a:p>
          <a:p>
            <a:pPr marL="171450" indent="-171450">
              <a:buFont typeface="Arial" panose="020B0604020202020204" pitchFamily="34" charset="0"/>
              <a:buChar char="•"/>
            </a:pPr>
            <a:r>
              <a:rPr lang="nl-NL" dirty="0"/>
              <a:t>Welke conclusies trekken ze nu, wat willen ze in íeder geval doen in de consultafsluiting?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Bespreek daarna kort de uitkomst van opdracht 2: de </a:t>
            </a:r>
            <a:r>
              <a:rPr lang="nl-NL" dirty="0" err="1"/>
              <a:t>patientenenquetes</a:t>
            </a:r>
            <a:r>
              <a:rPr lang="nl-NL" dirty="0"/>
              <a:t> en hun eigen inschatting. Waren daarin verschillen die aanleiding geven tot nieuwe inzichten?</a:t>
            </a:r>
          </a:p>
        </p:txBody>
      </p:sp>
    </p:spTree>
    <p:extLst>
      <p:ext uri="{BB962C8B-B14F-4D97-AF65-F5344CB8AC3E}">
        <p14:creationId xmlns:p14="http://schemas.microsoft.com/office/powerpoint/2010/main" val="119286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Het consult </a:t>
            </a:r>
            <a:r>
              <a:rPr lang="en-US" sz="4000" dirty="0" err="1"/>
              <a:t>afronden</a:t>
            </a:r>
            <a:r>
              <a:rPr lang="en-US" sz="4000" dirty="0"/>
              <a:t>.</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err="1"/>
              <a:t>g.roos@amsterdamumc.nl</a:t>
            </a:r>
            <a:r>
              <a:rPr lang="nl-NL" sz="2000" dirty="0"/>
              <a:t>). </a:t>
            </a:r>
          </a:p>
        </p:txBody>
      </p:sp>
      <p:sp>
        <p:nvSpPr>
          <p:cNvPr id="4" name="Tekstvak 3">
            <a:extLst>
              <a:ext uri="{FF2B5EF4-FFF2-40B4-BE49-F238E27FC236}">
                <a16:creationId xmlns:a16="http://schemas.microsoft.com/office/drawing/2014/main" id="{665FC326-0580-134A-A1F6-FC40AD7B57C3}"/>
              </a:ext>
            </a:extLst>
          </p:cNvPr>
          <p:cNvSpPr txBox="1"/>
          <p:nvPr/>
        </p:nvSpPr>
        <p:spPr>
          <a:xfrm>
            <a:off x="1422400" y="650240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09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Als het mis gaat aan het einde van je consult…</a:t>
            </a:r>
          </a:p>
          <a:p>
            <a:r>
              <a:rPr lang="nl-NL" dirty="0"/>
              <a:t>Wat kun je zelf doen om dit te voorkomen?</a:t>
            </a:r>
          </a:p>
          <a:p>
            <a:r>
              <a:rPr lang="nl-NL" dirty="0"/>
              <a:t>Wat zijn specifieke taken die thuis horen in deze fase?</a:t>
            </a:r>
          </a:p>
          <a:p>
            <a:r>
              <a:rPr lang="nl-NL" dirty="0"/>
              <a:t>Wat ‘hoort’ binnen de MAAS </a:t>
            </a:r>
            <a:r>
              <a:rPr lang="nl-NL"/>
              <a:t>globaal scorelijst in deze fase?</a:t>
            </a:r>
            <a:endParaRPr lang="nl-NL" dirty="0"/>
          </a:p>
          <a:p>
            <a:r>
              <a:rPr lang="nl-NL" dirty="0"/>
              <a:t>Waaraan wil jij werken de komende tijd?</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a:p>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D51A-1E8B-F54E-8DB0-BCF6A3441ED8}"/>
              </a:ext>
            </a:extLst>
          </p:cNvPr>
          <p:cNvSpPr>
            <a:spLocks noGrp="1"/>
          </p:cNvSpPr>
          <p:nvPr>
            <p:ph type="title"/>
          </p:nvPr>
        </p:nvSpPr>
        <p:spPr/>
        <p:txBody>
          <a:bodyPr/>
          <a:lstStyle/>
          <a:p>
            <a:pPr algn="ctr"/>
            <a:r>
              <a:rPr lang="nl-NL" dirty="0"/>
              <a:t>Wissel uit:</a:t>
            </a:r>
          </a:p>
        </p:txBody>
      </p:sp>
      <p:sp>
        <p:nvSpPr>
          <p:cNvPr id="3" name="Tijdelijke aanduiding voor inhoud 2">
            <a:extLst>
              <a:ext uri="{FF2B5EF4-FFF2-40B4-BE49-F238E27FC236}">
                <a16:creationId xmlns:a16="http://schemas.microsoft.com/office/drawing/2014/main" id="{C9CD643D-7709-FF46-8009-325E6B1C27E1}"/>
              </a:ext>
            </a:extLst>
          </p:cNvPr>
          <p:cNvSpPr>
            <a:spLocks noGrp="1"/>
          </p:cNvSpPr>
          <p:nvPr>
            <p:ph sz="half" idx="2"/>
          </p:nvPr>
        </p:nvSpPr>
        <p:spPr/>
        <p:txBody>
          <a:bodyPr/>
          <a:lstStyle/>
          <a:p>
            <a:pPr marL="457200" indent="-457200">
              <a:buFont typeface="+mj-lt"/>
              <a:buAutoNum type="arabicPeriod"/>
            </a:pPr>
            <a:r>
              <a:rPr lang="nl-NL" dirty="0"/>
              <a:t>Wat ging er ‘mis’ in de afronding van jouw consult?</a:t>
            </a:r>
          </a:p>
          <a:p>
            <a:pPr marL="457200" indent="-457200">
              <a:buFont typeface="+mj-lt"/>
              <a:buAutoNum type="arabicPeriod"/>
            </a:pPr>
            <a:r>
              <a:rPr lang="nl-NL" dirty="0"/>
              <a:t>Hoe heb je dit nu aangepakt?</a:t>
            </a:r>
          </a:p>
          <a:p>
            <a:pPr marL="457200" indent="-457200">
              <a:buFont typeface="+mj-lt"/>
              <a:buAutoNum type="arabicPeriod"/>
            </a:pPr>
            <a:r>
              <a:rPr lang="nl-NL" dirty="0"/>
              <a:t>Had je in een eerdere fase iets kunnen doen om dit te voorkomen?</a:t>
            </a:r>
          </a:p>
          <a:p>
            <a:pPr marL="457200" indent="-457200">
              <a:buFont typeface="+mj-lt"/>
              <a:buAutoNum type="arabicPeriod"/>
            </a:pPr>
            <a:r>
              <a:rPr lang="nl-NL" dirty="0"/>
              <a:t>Heb je er iets van geleerd over je consultvoering?</a:t>
            </a:r>
          </a:p>
          <a:p>
            <a:pPr marL="457200" indent="-457200">
              <a:buFont typeface="+mj-lt"/>
              <a:buAutoNum type="arabicPeriod"/>
            </a:pPr>
            <a:r>
              <a:rPr lang="nl-NL" dirty="0"/>
              <a:t>Zo ja, wat doe je dan nu anders dan daarvoor?</a:t>
            </a:r>
          </a:p>
          <a:p>
            <a:pPr marL="457200" indent="-457200">
              <a:buFont typeface="+mj-lt"/>
              <a:buAutoNum type="arabicPeriod"/>
            </a:pPr>
            <a:r>
              <a:rPr lang="nl-NL" dirty="0"/>
              <a:t>Zo nee, ziet je nu samen mogelijkheden om het te voorkomen</a:t>
            </a:r>
          </a:p>
        </p:txBody>
      </p:sp>
      <p:sp>
        <p:nvSpPr>
          <p:cNvPr id="4" name="Tijdelijke aanduiding voor voettekst 3">
            <a:extLst>
              <a:ext uri="{FF2B5EF4-FFF2-40B4-BE49-F238E27FC236}">
                <a16:creationId xmlns:a16="http://schemas.microsoft.com/office/drawing/2014/main" id="{D6FA234D-0D5E-F241-B764-FAEB1EE40B1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0479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a:t>
            </a:r>
            <a:r>
              <a:rPr lang="nl-NL" dirty="0" err="1"/>
              <a:t>wèl</a:t>
            </a:r>
            <a:r>
              <a:rPr lang="nl-NL" dirty="0"/>
              <a: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Begin van het consult:</a:t>
            </a:r>
          </a:p>
          <a:p>
            <a:pPr lvl="1"/>
            <a:r>
              <a:rPr lang="nl-NL" dirty="0"/>
              <a:t>Goed luisteren en agenderen</a:t>
            </a:r>
          </a:p>
          <a:p>
            <a:r>
              <a:rPr lang="nl-NL" dirty="0"/>
              <a:t>Informatie inwinnen:</a:t>
            </a:r>
          </a:p>
          <a:p>
            <a:pPr lvl="1"/>
            <a:r>
              <a:rPr lang="nl-NL" dirty="0"/>
              <a:t>ICE toepassen, hulpvraag benoemen.</a:t>
            </a:r>
          </a:p>
          <a:p>
            <a:pPr lvl="1"/>
            <a:r>
              <a:rPr lang="nl-NL" dirty="0"/>
              <a:t>Markeren (consultverloop in kaart brengen zodat patiënt tijdig zijn zorgen of vragen neer kan leggen)</a:t>
            </a:r>
          </a:p>
          <a:p>
            <a:r>
              <a:rPr lang="nl-NL" dirty="0"/>
              <a:t>Uitleg en planning:</a:t>
            </a:r>
          </a:p>
          <a:p>
            <a:pPr lvl="1"/>
            <a:r>
              <a:rPr lang="nl-NL" dirty="0"/>
              <a:t>Frisbeeën: controle op begrip en op acceptatie.</a:t>
            </a:r>
          </a:p>
          <a:p>
            <a:pPr lvl="1"/>
            <a:r>
              <a:rPr lang="nl-NL" dirty="0"/>
              <a:t>Voldoende informatie geven, niet te veel en niet te weinig.</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2745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níet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R</a:t>
            </a:r>
            <a:r>
              <a:rPr lang="nl-NL" sz="2800" dirty="0"/>
              <a:t>ond de </a:t>
            </a:r>
            <a:r>
              <a:rPr lang="nl-NL" sz="2800" dirty="0" err="1"/>
              <a:t>afsuiting</a:t>
            </a:r>
            <a:r>
              <a:rPr lang="nl-NL" sz="2800" dirty="0"/>
              <a:t> in een consult vragen ‘is er nog iets anders? Had u verder nog vragen? Etc.</a:t>
            </a:r>
          </a:p>
          <a:p>
            <a:r>
              <a:rPr lang="nl-NL" sz="2800" dirty="0"/>
              <a:t>Open vragen stellen in de afsluiting.</a:t>
            </a:r>
          </a:p>
          <a:p>
            <a:r>
              <a:rPr lang="nl-NL" sz="2800" dirty="0"/>
              <a:t>Lachen of emoties, zorgen of reacties aan de patiënt tonen.</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4323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D62E-2B94-7F4B-AB2E-2BF9B4FA43A0}"/>
              </a:ext>
            </a:extLst>
          </p:cNvPr>
          <p:cNvSpPr>
            <a:spLocks noGrp="1"/>
          </p:cNvSpPr>
          <p:nvPr>
            <p:ph type="title"/>
          </p:nvPr>
        </p:nvSpPr>
        <p:spPr/>
        <p:txBody>
          <a:bodyPr/>
          <a:lstStyle/>
          <a:p>
            <a:pPr algn="ctr"/>
            <a:r>
              <a:rPr lang="nl-NL" dirty="0"/>
              <a:t>Afronden van het consult en de MAAS 2.0 score: de consultevaluatie</a:t>
            </a:r>
          </a:p>
        </p:txBody>
      </p:sp>
      <p:sp>
        <p:nvSpPr>
          <p:cNvPr id="4" name="Tijdelijke aanduiding voor voettekst 3">
            <a:extLst>
              <a:ext uri="{FF2B5EF4-FFF2-40B4-BE49-F238E27FC236}">
                <a16:creationId xmlns:a16="http://schemas.microsoft.com/office/drawing/2014/main" id="{91EA1BA9-E561-E344-A484-9993DA970C2D}"/>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pic>
        <p:nvPicPr>
          <p:cNvPr id="8" name="Tijdelijke aanduiding voor inhoud 7">
            <a:extLst>
              <a:ext uri="{FF2B5EF4-FFF2-40B4-BE49-F238E27FC236}">
                <a16:creationId xmlns:a16="http://schemas.microsoft.com/office/drawing/2014/main" id="{0949F0CB-213A-3543-8E67-320C1333DA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698" y="2986881"/>
            <a:ext cx="11452603" cy="1614488"/>
          </a:xfrm>
        </p:spPr>
      </p:pic>
    </p:spTree>
    <p:extLst>
      <p:ext uri="{BB962C8B-B14F-4D97-AF65-F5344CB8AC3E}">
        <p14:creationId xmlns:p14="http://schemas.microsoft.com/office/powerpoint/2010/main" val="24930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‘afronden 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5533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B917-74FE-8743-B7D3-860685366156}"/>
              </a:ext>
            </a:extLst>
          </p:cNvPr>
          <p:cNvSpPr>
            <a:spLocks noGrp="1"/>
          </p:cNvSpPr>
          <p:nvPr>
            <p:ph type="title"/>
          </p:nvPr>
        </p:nvSpPr>
        <p:spPr/>
        <p:txBody>
          <a:bodyPr/>
          <a:lstStyle/>
          <a:p>
            <a:r>
              <a:rPr lang="nl-NL" dirty="0"/>
              <a:t>Voorbereidingsoefeningen ‘ervaren kwaliteit van je consult’</a:t>
            </a:r>
          </a:p>
        </p:txBody>
      </p:sp>
      <p:sp>
        <p:nvSpPr>
          <p:cNvPr id="3" name="Tijdelijke aanduiding voor inhoud 2">
            <a:extLst>
              <a:ext uri="{FF2B5EF4-FFF2-40B4-BE49-F238E27FC236}">
                <a16:creationId xmlns:a16="http://schemas.microsoft.com/office/drawing/2014/main" id="{EDAC13D6-2C6A-9B42-BCCC-2D48E7A1E603}"/>
              </a:ext>
            </a:extLst>
          </p:cNvPr>
          <p:cNvSpPr>
            <a:spLocks noGrp="1"/>
          </p:cNvSpPr>
          <p:nvPr>
            <p:ph sz="half" idx="2"/>
          </p:nvPr>
        </p:nvSpPr>
        <p:spPr/>
        <p:txBody>
          <a:bodyPr/>
          <a:lstStyle/>
          <a:p>
            <a:pPr marL="457200" indent="-457200">
              <a:buFont typeface="+mj-lt"/>
              <a:buAutoNum type="arabicPeriod"/>
            </a:pPr>
            <a:r>
              <a:rPr lang="nl-NL" dirty="0"/>
              <a:t>Deel in 2 tallen de uitkomst van de eerste voorbereidingsopdracht: wat waren jouw eigen ervaringen in het contact met een professional?</a:t>
            </a:r>
          </a:p>
          <a:p>
            <a:pPr marL="457200" indent="-457200">
              <a:buFont typeface="+mj-lt"/>
              <a:buAutoNum type="arabicPeriod"/>
            </a:pPr>
            <a:endParaRPr lang="nl-NL" dirty="0"/>
          </a:p>
          <a:p>
            <a:pPr marL="457200" indent="-457200">
              <a:buFont typeface="+mj-lt"/>
              <a:buAutoNum type="arabicPeriod"/>
            </a:pPr>
            <a:r>
              <a:rPr lang="nl-NL" dirty="0"/>
              <a:t>Wat is de belangrijkste conclusie die jij trekt uit het bekijken van de patiënten </a:t>
            </a:r>
            <a:r>
              <a:rPr lang="nl-NL" dirty="0" err="1"/>
              <a:t>enquetes</a:t>
            </a:r>
            <a:r>
              <a:rPr lang="nl-NL" dirty="0"/>
              <a:t> en je eigen terugblik op het consult?</a:t>
            </a:r>
          </a:p>
          <a:p>
            <a:endParaRPr lang="nl-NL" dirty="0"/>
          </a:p>
        </p:txBody>
      </p:sp>
      <p:sp>
        <p:nvSpPr>
          <p:cNvPr id="4" name="Tijdelijke aanduiding voor voettekst 3">
            <a:extLst>
              <a:ext uri="{FF2B5EF4-FFF2-40B4-BE49-F238E27FC236}">
                <a16:creationId xmlns:a16="http://schemas.microsoft.com/office/drawing/2014/main" id="{A4A4E138-B850-954D-A6E8-81BA7BEAF08D}"/>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5143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3794</TotalTime>
  <Words>1349</Words>
  <Application>Microsoft Macintosh PowerPoint</Application>
  <PresentationFormat>Breedbeeld</PresentationFormat>
  <Paragraphs>92</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Trebuchet MS</vt:lpstr>
      <vt:lpstr>Kantoorthema</vt:lpstr>
      <vt:lpstr>Het consult afronden.</vt:lpstr>
      <vt:lpstr>Onderwerpen presentatie</vt:lpstr>
      <vt:lpstr>Wissel uit:</vt:lpstr>
      <vt:lpstr>Consultmodel volgens Silverman </vt:lpstr>
      <vt:lpstr>Bevorderen efficiënte consultafsluiting, wat moet je wèl doen?</vt:lpstr>
      <vt:lpstr>Bevorderen efficiënte consultafsluiting, wat moet je níet doen:</vt:lpstr>
      <vt:lpstr>Afronden van het consult en de MAAS 2.0 score: de consultevaluatie</vt:lpstr>
      <vt:lpstr>Afsluiting</vt:lpstr>
      <vt:lpstr>Voorbereidingsoefeningen ‘ervaren kwaliteit van je consult’</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174</cp:revision>
  <dcterms:created xsi:type="dcterms:W3CDTF">2018-06-28T15:32:29Z</dcterms:created>
  <dcterms:modified xsi:type="dcterms:W3CDTF">2021-03-01T06:28:03Z</dcterms:modified>
</cp:coreProperties>
</file>