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72" r:id="rId3"/>
    <p:sldId id="316" r:id="rId4"/>
    <p:sldId id="261" r:id="rId5"/>
    <p:sldId id="270" r:id="rId6"/>
    <p:sldId id="267" r:id="rId7"/>
    <p:sldId id="263" r:id="rId8"/>
    <p:sldId id="315" r:id="rId9"/>
    <p:sldId id="265" r:id="rId10"/>
    <p:sldId id="318" r:id="rId11"/>
    <p:sldId id="277" r:id="rId12"/>
    <p:sldId id="275" r:id="rId13"/>
    <p:sldId id="276" r:id="rId14"/>
    <p:sldId id="313" r:id="rId15"/>
    <p:sldId id="31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60032" autoAdjust="0"/>
  </p:normalViewPr>
  <p:slideViewPr>
    <p:cSldViewPr snapToGrid="0">
      <p:cViewPr varScale="1">
        <p:scale>
          <a:sx n="62" d="100"/>
          <a:sy n="62" d="100"/>
        </p:scale>
        <p:origin x="18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endParaRPr lang="nl-NL" i="1" dirty="0"/>
          </a:p>
          <a:p>
            <a:pPr marL="457200" lvl="1" indent="0">
              <a:buNone/>
            </a:pPr>
            <a:r>
              <a:rPr lang="nl-NL" i="1" dirty="0"/>
              <a:t>Per kopje de groep laten invullen</a:t>
            </a: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58169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Een bekende </a:t>
            </a:r>
            <a:r>
              <a:rPr lang="nl-NL" dirty="0" err="1"/>
              <a:t>pitfall</a:t>
            </a:r>
            <a:r>
              <a:rPr lang="nl-NL" dirty="0"/>
              <a:t>, ook uit de literatuur bekend, (Silverman 3</a:t>
            </a:r>
            <a:r>
              <a:rPr lang="nl-NL" baseline="30000" dirty="0"/>
              <a:t>e</a:t>
            </a:r>
            <a:r>
              <a:rPr lang="nl-NL" dirty="0"/>
              <a:t> druk </a:t>
            </a:r>
            <a:r>
              <a:rPr lang="nl-NL" dirty="0" err="1"/>
              <a:t>bl</a:t>
            </a:r>
            <a:r>
              <a:rPr lang="nl-NL" dirty="0"/>
              <a:t> 116) is dat </a:t>
            </a:r>
            <a:r>
              <a:rPr lang="nl-NL" dirty="0" err="1"/>
              <a:t>wèl</a:t>
            </a:r>
            <a:r>
              <a:rPr lang="nl-NL" dirty="0"/>
              <a:t> het biomedisch verhaal wordt samengevat, maar niet de zorgen, opvattingen en verwachtingen van de patiënt. Benoem dat expliciet hier.</a:t>
            </a:r>
          </a:p>
          <a:p>
            <a:pPr marL="0" indent="0">
              <a:buFont typeface="Arial" panose="020B0604020202020204" pitchFamily="34" charset="0"/>
              <a:buNone/>
            </a:pPr>
            <a:r>
              <a:rPr lang="nl-NL" dirty="0"/>
              <a:t>Dus bij het verifiëren van informatie : check medisch inhoudelijk </a:t>
            </a:r>
            <a:r>
              <a:rPr lang="nl-NL" dirty="0" err="1"/>
              <a:t>èn</a:t>
            </a:r>
            <a:r>
              <a:rPr lang="nl-NL" dirty="0"/>
              <a:t> wat betreft zorgen/verwachtingen/eigen opvattingen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77412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Als de dokter te veel/ te vaak samenvat, of daarin onvolledig is zal de patiënt zich afvragen of hij wel begrepen. (</a:t>
            </a:r>
            <a:r>
              <a:rPr lang="nl-NL" dirty="0" err="1"/>
              <a:t>Quilligan</a:t>
            </a:r>
            <a:r>
              <a:rPr lang="nl-NL" dirty="0"/>
              <a:t> en Silverman (2012), Silverman 3</a:t>
            </a:r>
            <a:r>
              <a:rPr lang="nl-NL" baseline="30000" dirty="0"/>
              <a:t>e</a:t>
            </a:r>
            <a:r>
              <a:rPr lang="nl-NL" dirty="0"/>
              <a:t> druk </a:t>
            </a:r>
            <a:r>
              <a:rPr lang="nl-NL" dirty="0" err="1"/>
              <a:t>bl</a:t>
            </a:r>
            <a:r>
              <a:rPr lang="nl-NL" dirty="0"/>
              <a:t> 151.</a:t>
            </a:r>
          </a:p>
          <a:p>
            <a:pPr marL="0" indent="0">
              <a:buNone/>
            </a:pPr>
            <a:endParaRPr lang="nl-NL" dirty="0"/>
          </a:p>
          <a:p>
            <a:pPr marL="0" indent="0">
              <a:buNone/>
            </a:pPr>
            <a:r>
              <a:rPr lang="nl-NL" dirty="0"/>
              <a:t>Door het hele consult heen bieden samenvattingen structuur, bevorderen ze begrip over-en-weer, en leiden ze tot verdieping in de communicatie (spiraalvormige </a:t>
            </a:r>
            <a:r>
              <a:rPr lang="nl-NL" dirty="0" err="1"/>
              <a:t>communciatie,Silverman</a:t>
            </a:r>
            <a:r>
              <a:rPr lang="nl-NL" dirty="0"/>
              <a:t> 3</a:t>
            </a:r>
            <a:r>
              <a:rPr lang="nl-NL" baseline="30000" dirty="0"/>
              <a:t>e</a:t>
            </a:r>
            <a:r>
              <a:rPr lang="nl-NL" dirty="0"/>
              <a:t> druk </a:t>
            </a:r>
            <a:r>
              <a:rPr lang="nl-NL" dirty="0" err="1"/>
              <a:t>bl</a:t>
            </a:r>
            <a:r>
              <a:rPr lang="nl-NL" dirty="0"/>
              <a:t> 151)</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0283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0" indent="0">
              <a:buNone/>
            </a:pPr>
            <a:r>
              <a:rPr lang="nl-NL" dirty="0"/>
              <a:t>een bekend probleem van aios rond samenvatten, is dat het een uitnodiging lijkt voor patiënten om alles nogmaals uitgebreid te gaan vertellen. Belangrijk om daarop in te gaan, het verschil tussen een 'toetsende' samenvatting en een ‘afrondende’. </a:t>
            </a:r>
          </a:p>
          <a:p>
            <a:pPr marL="0" indent="0">
              <a:buNone/>
            </a:pPr>
            <a:r>
              <a:rPr lang="nl-NL" dirty="0"/>
              <a:t>Kijk of </a:t>
            </a:r>
            <a:r>
              <a:rPr lang="nl-NL" dirty="0" err="1"/>
              <a:t>aios</a:t>
            </a:r>
            <a:r>
              <a:rPr lang="nl-NL" dirty="0"/>
              <a:t> dit verschil kennen/aanvoelen en elementen kunnen benoemen.</a:t>
            </a:r>
          </a:p>
          <a:p>
            <a:pPr marL="0" indent="0">
              <a:buNone/>
            </a:pPr>
            <a:r>
              <a:rPr lang="nl-NL" dirty="0"/>
              <a:t>Het zit vooral in de stevigheid van de tekst:</a:t>
            </a:r>
          </a:p>
          <a:p>
            <a:pPr marL="171450" indent="-171450">
              <a:buFont typeface="Arial" panose="020B0604020202020204" pitchFamily="34" charset="0"/>
              <a:buChar char="•"/>
            </a:pPr>
            <a:r>
              <a:rPr lang="nl-NL" dirty="0"/>
              <a:t>‘ik vat nu samen wat ik gehoord heb…….. Heb ik daarmee het belangrijkste gezegd ?!’ is een afrondende, evt. voorafgegaan door: voordat ik u ga onderzoeken etc. Duidelijk uitgesproken, in de intonatie geen groot vraagteken erachter.</a:t>
            </a:r>
          </a:p>
          <a:p>
            <a:pPr marL="171450" indent="-171450">
              <a:buFont typeface="Arial" panose="020B0604020202020204" pitchFamily="34" charset="0"/>
              <a:buChar char="•"/>
            </a:pPr>
            <a:r>
              <a:rPr lang="nl-NL" dirty="0"/>
              <a:t>‘even checken of ik u goed heb begrepen, u vertelde dus………. Klopt dat, hebt u aanvullingen?’ is toetsend.</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676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t>
            </a:r>
            <a:r>
              <a:rPr lang="nl-NL" dirty="0" err="1"/>
              <a:t>aios</a:t>
            </a:r>
            <a:r>
              <a:rPr lang="nl-NL" dirty="0"/>
              <a:t>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t>
            </a:r>
            <a:r>
              <a:rPr lang="nl-NL" dirty="0" err="1"/>
              <a:t>aios</a:t>
            </a:r>
            <a:r>
              <a:rPr lang="nl-NL" dirty="0"/>
              <a:t>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2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19826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Inventariseer in de groep, evt. voorbereiden in 2 tallen. Wat zijn sterke punten in hun structuur, wat willen ze verbeteren? NB: vaak worden daarbij ‘doelen’ genoemd (bijv. niet meer uitlopen). Bij structuur gaat het vooral om de ‘middelen’: welke vaardigheid wil je precies inzetten om dat doel te bereiken?</a:t>
            </a:r>
          </a:p>
          <a:p>
            <a:pPr marL="0" indent="0">
              <a:buNone/>
            </a:pPr>
            <a:endParaRPr lang="nl-NL" dirty="0"/>
          </a:p>
          <a:p>
            <a:pPr marL="0" indent="0">
              <a:buNone/>
            </a:pPr>
            <a:r>
              <a:rPr lang="nl-NL" dirty="0"/>
              <a:t>Probeer met name de elementen te benoemen waar het in dit onderwijs over gaat: de </a:t>
            </a:r>
            <a:r>
              <a:rPr lang="nl-NL" dirty="0" err="1"/>
              <a:t>subitems</a:t>
            </a:r>
            <a:r>
              <a:rPr lang="nl-NL" dirty="0"/>
              <a:t> van MAAS globaal onder ‘structurering’  en ‘samenvatten (zie de betreffende slides).</a:t>
            </a:r>
          </a:p>
          <a:p>
            <a:pPr marL="0" indent="0">
              <a:buNone/>
            </a:pPr>
            <a:r>
              <a:rPr lang="nl-NL" dirty="0"/>
              <a:t>Dat vormt een logische overgang naar de volgende slide.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14526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Structuur bieden is nodig van begin tot eind. Het heeft dat gemeen met ’relatie opbouwen’.</a:t>
            </a:r>
          </a:p>
          <a:p>
            <a:r>
              <a:rPr lang="nl-NL" dirty="0"/>
              <a:t>Onderzoek eventueel hoe </a:t>
            </a:r>
            <a:r>
              <a:rPr lang="nl-NL" dirty="0" err="1"/>
              <a:t>aios</a:t>
            </a:r>
            <a:r>
              <a:rPr lang="nl-NL" dirty="0"/>
              <a:t> de relatie zien tussen die twee. Vaak wordt gedacht dat ‘structuur’ betekent dat de patiënt op enige manier tekort komt</a:t>
            </a:r>
          </a:p>
          <a:p>
            <a:r>
              <a:rPr lang="nl-NL" dirty="0"/>
              <a:t>en dat het de relatie schaadt.</a:t>
            </a:r>
          </a:p>
          <a:p>
            <a:endParaRPr lang="nl-NL" dirty="0"/>
          </a:p>
          <a:p>
            <a:r>
              <a:rPr lang="nl-NL" dirty="0"/>
              <a:t>Het tegendeel is waar: met de goede structuur raakt de patiënt meer betrokken bij het gesprek (Silverman 3</a:t>
            </a:r>
            <a:r>
              <a:rPr lang="nl-NL" baseline="30000" dirty="0"/>
              <a:t>e</a:t>
            </a:r>
            <a:r>
              <a:rPr lang="nl-NL" dirty="0"/>
              <a:t> druk </a:t>
            </a:r>
            <a:r>
              <a:rPr lang="nl-NL" dirty="0" err="1"/>
              <a:t>bl</a:t>
            </a:r>
            <a:r>
              <a:rPr lang="nl-NL" dirty="0"/>
              <a:t> 146).</a:t>
            </a:r>
          </a:p>
          <a:p>
            <a:r>
              <a:rPr lang="nl-NL" dirty="0"/>
              <a:t>Ook voor de dokter betekent het dat hij meer ‘vat heeft’ op het consult. Silverman heeft als ‘mantra</a:t>
            </a:r>
            <a:r>
              <a:rPr lang="nl-NL" b="1" dirty="0"/>
              <a:t>’: </a:t>
            </a:r>
            <a:r>
              <a:rPr lang="nl-NL" b="1" dirty="0" err="1"/>
              <a:t>Structure</a:t>
            </a:r>
            <a:r>
              <a:rPr lang="nl-NL" b="1" dirty="0"/>
              <a:t> sets </a:t>
            </a:r>
            <a:r>
              <a:rPr lang="nl-NL" b="1" dirty="0" err="1"/>
              <a:t>you</a:t>
            </a:r>
            <a:r>
              <a:rPr lang="nl-NL" b="1" dirty="0"/>
              <a:t> free.</a:t>
            </a:r>
          </a:p>
          <a:p>
            <a:endParaRPr lang="nl-NL" b="1"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hier de grootste ‘</a:t>
            </a:r>
            <a:r>
              <a:rPr lang="nl-NL" dirty="0" err="1"/>
              <a:t>pitfalls</a:t>
            </a:r>
            <a:r>
              <a:rPr lang="nl-NL"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Al bij de intake/vraagverheldering ingaan op de vraag ( bijv. ‘ die  verwijzing lijkt me niet zo nodig’, ‘ nou zo ernstig zal het m.i. niet zijn)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Teveel tijd besteden aan intake en onderzoek, te weinig tijd over voor bespreken van diagnose, beleid en advies.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Markeren is een specifieke vaardigheid die de structuur erg ondersteunt. Laat concrete voorbeelden/zinnetjes bedenken.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veel meer zaken van belang bij ‘structureren’, denk ook aan:</a:t>
            </a:r>
          </a:p>
          <a:p>
            <a:endParaRPr lang="nl-NL" dirty="0"/>
          </a:p>
          <a:p>
            <a:r>
              <a:rPr lang="nl-NL" dirty="0"/>
              <a:t>Plannen en voorbereiden</a:t>
            </a:r>
          </a:p>
          <a:p>
            <a:r>
              <a:rPr lang="nl-NL" dirty="0"/>
              <a:t>Agenderen (prioriteren) </a:t>
            </a:r>
          </a:p>
          <a:p>
            <a:r>
              <a:rPr lang="nl-NL" dirty="0"/>
              <a:t>Indelen, timen en afbakenen</a:t>
            </a:r>
          </a:p>
          <a:p>
            <a:r>
              <a:rPr lang="nl-NL" dirty="0">
                <a:solidFill>
                  <a:srgbClr val="E89E00"/>
                </a:solidFill>
              </a:rPr>
              <a:t>Samenvatten (wordt hierna in deze presentatie besproken)</a:t>
            </a:r>
          </a:p>
          <a:p>
            <a:pPr marL="0" indent="0">
              <a:buNone/>
            </a:pPr>
            <a:endParaRPr lang="nl-NL" dirty="0"/>
          </a:p>
          <a:p>
            <a:pPr marL="0" indent="0">
              <a:buNone/>
            </a:pPr>
            <a:r>
              <a:rPr lang="nl-NL" dirty="0"/>
              <a:t>Nieuw item (2021) betreft het verduidelijken van ieders rol. Bijv. de dochter die ook als tolk fungeert, de vader die meekomt bij consult van zijn 18 jarige dochter. Expliciete aandacht voor de rollen en de onderlinge verhoudingen van de consult bezoekers.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251140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228600" indent="-228600">
              <a:buAutoNum type="arabicPeriod"/>
            </a:pPr>
            <a:endParaRPr lang="nl-NL" dirty="0"/>
          </a:p>
          <a:p>
            <a:pPr marL="0" indent="0">
              <a:buFontTx/>
              <a:buNone/>
            </a:pPr>
            <a:r>
              <a:rPr lang="nl-NL" dirty="0"/>
              <a:t>Uit veel onderzoek blijkt dat bij een patiëntgerichte benadering de uitkomsten van het consult beter zijn, zowel subjectief (tevredenheid </a:t>
            </a:r>
            <a:r>
              <a:rPr lang="nl-NL" dirty="0" err="1"/>
              <a:t>patient</a:t>
            </a:r>
            <a:r>
              <a:rPr lang="nl-NL" dirty="0"/>
              <a:t> o.a.) als objectief (effect van behandeling op bijv. pijn of RR instelling).</a:t>
            </a:r>
          </a:p>
          <a:p>
            <a:pPr marL="0" indent="0">
              <a:buFontTx/>
              <a:buNone/>
            </a:pPr>
            <a:r>
              <a:rPr lang="nl-NL" dirty="0"/>
              <a:t>Zie o.a. Silverman ‘Vaardig communiceren in de gezondheidszorg’ 3</a:t>
            </a:r>
            <a:r>
              <a:rPr lang="nl-NL" baseline="30000" dirty="0"/>
              <a:t>e</a:t>
            </a:r>
            <a:r>
              <a:rPr lang="nl-NL" dirty="0"/>
              <a:t> druk </a:t>
            </a:r>
            <a:r>
              <a:rPr lang="nl-NL" dirty="0" err="1"/>
              <a:t>bl</a:t>
            </a:r>
            <a:r>
              <a:rPr lang="nl-NL" dirty="0"/>
              <a:t> 21 e.v. en </a:t>
            </a:r>
            <a:r>
              <a:rPr lang="nl-NL" dirty="0" err="1"/>
              <a:t>bl</a:t>
            </a:r>
            <a:r>
              <a:rPr lang="nl-NL" dirty="0"/>
              <a:t> 123 e.v.</a:t>
            </a:r>
          </a:p>
          <a:p>
            <a:pPr marL="0" indent="0">
              <a:buFontTx/>
              <a:buNone/>
            </a:pPr>
            <a:r>
              <a:rPr lang="nl-NL" dirty="0" err="1"/>
              <a:t>Aios</a:t>
            </a:r>
            <a:r>
              <a:rPr lang="nl-NL" dirty="0"/>
              <a:t> vrezen bij meer patiëntgerichtheid de regie kwijt te raken, en terecht als ze alleen iets ‘uit handen geven’ en geen regie houden.</a:t>
            </a:r>
          </a:p>
          <a:p>
            <a:pPr marL="0" indent="0">
              <a:buFontTx/>
              <a:buNone/>
            </a:pPr>
            <a:r>
              <a:rPr lang="nl-NL" dirty="0"/>
              <a:t>De structurerende interventies zijn er (ook) op gericht om de regie te houden bij optimale patiëntgerichtheid.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893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Hoe ziet ‘een goede regie’ eruit? (daarbij speelt ook het volgende item ‘samenvatten’ een rol)</a:t>
            </a:r>
          </a:p>
          <a:p>
            <a:pPr marL="0" indent="0">
              <a:buNone/>
            </a:pPr>
            <a:endParaRPr lang="nl-NL" dirty="0"/>
          </a:p>
          <a:p>
            <a:pPr marL="228600" indent="-228600">
              <a:buFont typeface="+mj-lt"/>
              <a:buAutoNum type="alphaLcParenR"/>
            </a:pPr>
            <a:r>
              <a:rPr lang="nl-NL" dirty="0"/>
              <a:t>De dokter weet op elk moment waar hij is in het consult en wat de taken zijn die daarbij horen.</a:t>
            </a:r>
          </a:p>
          <a:p>
            <a:pPr marL="228600" indent="-228600">
              <a:buFont typeface="+mj-lt"/>
              <a:buAutoNum type="alphaLcParenR"/>
            </a:pPr>
            <a:r>
              <a:rPr lang="nl-NL" dirty="0"/>
              <a:t>De patiënt is minder onzeker over wat het consult brengt, en waar de dokter mee bezig is. Hij/zij heeft daardoor de kans om een actieve rol te spelen.</a:t>
            </a:r>
          </a:p>
          <a:p>
            <a:pPr marL="228600" indent="-228600">
              <a:buFont typeface="+mj-lt"/>
              <a:buAutoNum type="alphaLcParenR"/>
            </a:pPr>
            <a:r>
              <a:rPr lang="nl-NL" dirty="0"/>
              <a:t>De dokter houdt overzicht: wat heb ik al gedaan, wat komt er nog, hoeveel tijd kan dat kosten?</a:t>
            </a:r>
          </a:p>
          <a:p>
            <a:pPr marL="228600" indent="-228600">
              <a:buFont typeface="+mj-lt"/>
              <a:buAutoNum type="alphaLcParenR"/>
            </a:pPr>
            <a:r>
              <a:rPr lang="nl-NL" dirty="0"/>
              <a:t>Door meer betrokkenheid en interactie is de patiëntgerichtheid groot en vallen er geen zaken tussen wal en schip.</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1848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Kom zo mogelijk terug op dat wat de </a:t>
            </a:r>
            <a:r>
              <a:rPr lang="nl-NL" dirty="0" err="1"/>
              <a:t>aios</a:t>
            </a:r>
            <a:r>
              <a:rPr lang="nl-NL" dirty="0"/>
              <a:t> hierover zelf naar voren hebben gebracht bij het spuien bij de huiswerkopdracht.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Probeer ervoor te zorgen dat er bij de volgende slide concrete voorbeelden zijn uit eigen ervaring.</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43726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r>
              <a:rPr lang="nl-NL" i="0" dirty="0"/>
              <a:t>De groep noemt effecten, de docent schrijft mee en categoriseert de genoemde effecten onder ‘relatie’, ‘inhoud’ en ‘proces’, overzicht volgt op volgende slides </a:t>
            </a:r>
          </a:p>
          <a:p>
            <a:pPr marL="457200" lvl="1" indent="0">
              <a:buNone/>
            </a:pPr>
            <a:endParaRPr lang="nl-NL" i="0"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70045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‘Structureren en Samenvatten' APC onderwijs HOVUmc 2019-09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Structureren</a:t>
            </a:r>
            <a:r>
              <a:rPr lang="en-US" sz="4000" dirty="0"/>
              <a:t> </a:t>
            </a:r>
            <a:r>
              <a:rPr lang="en-US" sz="4000" dirty="0" err="1"/>
              <a:t>en</a:t>
            </a:r>
            <a:r>
              <a:rPr lang="en-US" sz="4000" dirty="0"/>
              <a:t> </a:t>
            </a:r>
            <a:r>
              <a:rPr lang="en-US" sz="4000" dirty="0" err="1"/>
              <a:t>samenvatten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7E0ED717-D51D-214B-8EE5-489F4AE684BE}"/>
              </a:ext>
            </a:extLst>
          </p:cNvPr>
          <p:cNvSpPr txBox="1"/>
          <p:nvPr/>
        </p:nvSpPr>
        <p:spPr>
          <a:xfrm>
            <a:off x="0" y="0"/>
            <a:ext cx="4572000" cy="646331"/>
          </a:xfrm>
          <a:prstGeom prst="rect">
            <a:avLst/>
          </a:prstGeom>
          <a:noFill/>
        </p:spPr>
        <p:txBody>
          <a:bodyPr wrap="square" rtlCol="0">
            <a:spAutoFit/>
          </a:bodyPr>
          <a:lstStyle/>
          <a:p>
            <a:r>
              <a:rPr lang="nl-NL" dirty="0"/>
              <a:t>Presentatie ‘Structureren en Samenvatten' APC onderwijs </a:t>
            </a:r>
            <a:r>
              <a:rPr lang="nl-NL" dirty="0" err="1"/>
              <a:t>HOVUmc</a:t>
            </a:r>
            <a:r>
              <a:rPr lang="nl-NL" dirty="0"/>
              <a:t> 2019-09</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(1)</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b="1" dirty="0"/>
              <a:t>Proces</a:t>
            </a:r>
          </a:p>
          <a:p>
            <a:r>
              <a:rPr lang="nl-NL" dirty="0"/>
              <a:t>Consult structureren, sturen</a:t>
            </a:r>
          </a:p>
          <a:p>
            <a:r>
              <a:rPr lang="nl-NL" dirty="0"/>
              <a:t>Richting bepalen van je volgende stap</a:t>
            </a:r>
          </a:p>
          <a:p>
            <a:r>
              <a:rPr lang="nl-NL" dirty="0"/>
              <a:t>Ordenen van informatie</a:t>
            </a:r>
          </a:p>
          <a:p>
            <a:r>
              <a:rPr lang="nl-NL" dirty="0"/>
              <a:t>Overzicht creëren voor patiënt en arts</a:t>
            </a:r>
          </a:p>
          <a:p>
            <a:endParaRPr lang="nl-NL" dirty="0"/>
          </a:p>
          <a:p>
            <a:pPr marL="0" indent="0">
              <a:buNone/>
            </a:pPr>
            <a:r>
              <a:rPr lang="nl-NL" b="1" dirty="0"/>
              <a:t>Relatie</a:t>
            </a:r>
          </a:p>
          <a:p>
            <a:r>
              <a:rPr lang="nl-NL" dirty="0"/>
              <a:t>Tonen dat je patiënt gehoord en begrepen hebt</a:t>
            </a:r>
          </a:p>
          <a:p>
            <a:r>
              <a:rPr lang="nl-NL" dirty="0"/>
              <a:t>Interactie dokter-patiënt stimuleren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FA127729-37F9-0548-A5DC-F94D34DEC4B3}"/>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42598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(2)</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dirty="0"/>
          </a:p>
          <a:p>
            <a:pPr marL="0" indent="0">
              <a:buNone/>
            </a:pPr>
            <a:r>
              <a:rPr lang="nl-NL" b="1" dirty="0"/>
              <a:t>Inhoudelijk</a:t>
            </a:r>
          </a:p>
          <a:p>
            <a:r>
              <a:rPr lang="nl-NL" dirty="0"/>
              <a:t>Verifiëren van informatie</a:t>
            </a:r>
          </a:p>
          <a:p>
            <a:r>
              <a:rPr lang="nl-NL" dirty="0"/>
              <a:t>Hoofd- en bijzaken beter onderscheiden</a:t>
            </a:r>
          </a:p>
          <a:p>
            <a:r>
              <a:rPr lang="nl-NL" dirty="0"/>
              <a:t>Beter onthouden </a:t>
            </a:r>
          </a:p>
          <a:p>
            <a:r>
              <a:rPr lang="nl-NL" dirty="0"/>
              <a:t>Informatie-inwinning compleet maken: wat mist arts/patiënt nog? </a:t>
            </a:r>
          </a:p>
          <a:p>
            <a:pPr marL="0" indent="0">
              <a:buNone/>
            </a:pPr>
            <a:r>
              <a:rPr lang="nl-NL" dirty="0"/>
              <a:t>	</a:t>
            </a:r>
            <a:r>
              <a:rPr lang="nl-NL" i="1" dirty="0"/>
              <a:t>bij hulpvraag, anamnese, etc. </a:t>
            </a:r>
          </a:p>
          <a:p>
            <a:r>
              <a:rPr lang="nl-NL" dirty="0"/>
              <a:t>Consultevaluatie </a:t>
            </a:r>
          </a:p>
          <a:p>
            <a:endParaRPr lang="nl-NL" dirty="0"/>
          </a:p>
          <a:p>
            <a:endParaRPr lang="nl-NL"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26656E6B-9C40-F84E-ACAF-9EB733690365}"/>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304615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950431"/>
            <a:ext cx="10766044" cy="1132772"/>
          </a:xfrm>
        </p:spPr>
        <p:txBody>
          <a:bodyPr/>
          <a:lstStyle/>
          <a:p>
            <a:pPr algn="ctr"/>
            <a:r>
              <a:rPr lang="nl-NL" dirty="0"/>
              <a:t>Samenvatten: </a:t>
            </a:r>
            <a:br>
              <a:rPr lang="nl-NL" dirty="0"/>
            </a:br>
            <a:r>
              <a:rPr lang="nl-NL" dirty="0"/>
              <a:t>‘voldoende door het gehele consult heen’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b="1" dirty="0"/>
          </a:p>
          <a:p>
            <a:pPr marL="0" indent="0">
              <a:buNone/>
            </a:pPr>
            <a:endParaRPr lang="nl-NL" b="1" dirty="0"/>
          </a:p>
          <a:p>
            <a:pPr marL="0" indent="0">
              <a:buNone/>
            </a:pPr>
            <a:r>
              <a:rPr lang="nl-NL" b="1" dirty="0"/>
              <a:t>Wanneer</a:t>
            </a:r>
          </a:p>
          <a:p>
            <a:r>
              <a:rPr lang="nl-NL" dirty="0"/>
              <a:t>Tijdens een consulttaak</a:t>
            </a:r>
          </a:p>
          <a:p>
            <a:r>
              <a:rPr lang="nl-NL" dirty="0"/>
              <a:t>Bij overgang naar nieuw consulttaak</a:t>
            </a:r>
          </a:p>
          <a:p>
            <a:r>
              <a:rPr lang="nl-NL" dirty="0"/>
              <a:t>Bij afsluiten van gehele consult</a:t>
            </a:r>
          </a:p>
          <a:p>
            <a:pPr marL="0" indent="0">
              <a:buNone/>
            </a:pPr>
            <a:endParaRPr lang="nl-NL" dirty="0"/>
          </a:p>
          <a:p>
            <a:pPr marL="0" indent="0">
              <a:buNone/>
            </a:pPr>
            <a:r>
              <a:rPr lang="nl-NL" b="1" dirty="0"/>
              <a:t>Frequentie</a:t>
            </a:r>
          </a:p>
          <a:p>
            <a:r>
              <a:rPr lang="nl-NL" dirty="0"/>
              <a:t>Niet te vaak of te weinig</a:t>
            </a:r>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232938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90486"/>
            <a:ext cx="10766044" cy="1132772"/>
          </a:xfrm>
        </p:spPr>
        <p:txBody>
          <a:bodyPr/>
          <a:lstStyle/>
          <a:p>
            <a:pPr algn="ctr"/>
            <a:r>
              <a:rPr lang="nl-NL" dirty="0"/>
              <a:t>Samenvatten: </a:t>
            </a:r>
            <a:br>
              <a:rPr lang="nl-NL" dirty="0"/>
            </a:br>
            <a:r>
              <a:rPr lang="nl-NL" dirty="0"/>
              <a:t>verschillende manieren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a:p>
            <a:pPr marL="0" indent="0">
              <a:buNone/>
            </a:pPr>
            <a:r>
              <a:rPr lang="nl-NL" dirty="0"/>
              <a:t>Hoe voorkom je dat de patiënt zijn hele verhaal nogmaals gaat vertellen?!</a:t>
            </a:r>
          </a:p>
          <a:p>
            <a:pPr marL="0" indent="0">
              <a:buNone/>
            </a:pPr>
            <a:endParaRPr lang="nl-NL" dirty="0"/>
          </a:p>
          <a:p>
            <a:r>
              <a:rPr lang="nl-NL" dirty="0"/>
              <a:t>Toetsende samenvatting</a:t>
            </a:r>
          </a:p>
          <a:p>
            <a:r>
              <a:rPr lang="nl-NL" dirty="0"/>
              <a:t>Afrondende samenvatting</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17251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‘structureren’ of ‘samenvatten’</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46339C11-9549-6042-8F42-63989DAB24F0}"/>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512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br>
              <a:rPr lang="nl-NL" sz="2000"/>
            </a:br>
            <a:r>
              <a:rPr lang="nl-NL" sz="2000"/>
              <a:t>Vragen</a:t>
            </a:r>
            <a:r>
              <a:rPr lang="nl-NL" sz="2000" dirty="0"/>
              <a:t>,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867AA3D9-638D-DE4E-AA50-AEC7504C18B9}"/>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767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Voorbereidingsopdracht bespreken</a:t>
            </a:r>
          </a:p>
          <a:p>
            <a:pPr marL="0" indent="0">
              <a:buNone/>
            </a:pPr>
            <a:endParaRPr lang="nl-NL" dirty="0"/>
          </a:p>
          <a:p>
            <a:r>
              <a:rPr lang="nl-NL" dirty="0"/>
              <a:t>Structureren in model Silverman en in MAAS Globaal</a:t>
            </a:r>
          </a:p>
          <a:p>
            <a:r>
              <a:rPr lang="nl-NL" dirty="0"/>
              <a:t>Structureren en </a:t>
            </a:r>
            <a:r>
              <a:rPr lang="nl-NL" dirty="0" err="1"/>
              <a:t>patiënt-gerichte</a:t>
            </a:r>
            <a:r>
              <a:rPr lang="nl-NL" dirty="0"/>
              <a:t> communicatie</a:t>
            </a:r>
            <a:endParaRPr lang="nl-NL" i="1" dirty="0"/>
          </a:p>
          <a:p>
            <a:r>
              <a:rPr lang="nl-NL" dirty="0"/>
              <a:t>Doelen en effecten van structureren </a:t>
            </a:r>
            <a:br>
              <a:rPr lang="nl-NL" dirty="0"/>
            </a:br>
            <a:endParaRPr lang="nl-NL" dirty="0"/>
          </a:p>
          <a:p>
            <a:r>
              <a:rPr lang="nl-NL" dirty="0"/>
              <a:t>Samenvatten in MAAS Globaal</a:t>
            </a:r>
          </a:p>
          <a:p>
            <a:r>
              <a:rPr lang="nl-NL" dirty="0"/>
              <a:t>Samenvatten: doelen, timing en types</a:t>
            </a:r>
          </a:p>
          <a:p>
            <a:r>
              <a:rPr lang="nl-NL" dirty="0"/>
              <a:t>Ontwikkelpunten formuleren</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7568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Hoe verloopt je consult?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Bespreken van de voorbereidingsopdracht</a:t>
            </a:r>
          </a:p>
          <a:p>
            <a:endParaRPr lang="nl-NL" dirty="0"/>
          </a:p>
          <a:p>
            <a:r>
              <a:rPr lang="nl-NL" dirty="0"/>
              <a:t>Hoe verlopen je consulten? </a:t>
            </a:r>
          </a:p>
          <a:p>
            <a:r>
              <a:rPr lang="nl-NL" dirty="0"/>
              <a:t>Waar loop je tegenaan wat betreft consultverloop en -structuur?</a:t>
            </a:r>
          </a:p>
          <a:p>
            <a:r>
              <a:rPr lang="nl-NL" dirty="0"/>
              <a:t>Wat kun je goed? </a:t>
            </a:r>
          </a:p>
          <a:p>
            <a:r>
              <a:rPr lang="nl-NL" dirty="0"/>
              <a:t>Wat wil je verbeteren? </a:t>
            </a:r>
          </a:p>
          <a:p>
            <a:endParaRPr lang="nl-NL" dirty="0"/>
          </a:p>
          <a:p>
            <a:r>
              <a:rPr lang="nl-NL" dirty="0"/>
              <a:t>Wat is ‘structuur’ binnen het consult? </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148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r>
              <a:rPr lang="nl-NL" dirty="0"/>
              <a:t>Structureren: een consulttaak die gedurende het hele consult nodig is</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C096DA85-71C1-8C46-ACBC-1609EC671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81" y="2745653"/>
            <a:ext cx="11617837" cy="2204027"/>
          </a:xfrm>
          <a:prstGeom prst="rect">
            <a:avLst/>
          </a:prstGeom>
        </p:spPr>
      </p:pic>
    </p:spTree>
    <p:extLst>
      <p:ext uri="{BB962C8B-B14F-4D97-AF65-F5344CB8AC3E}">
        <p14:creationId xmlns:p14="http://schemas.microsoft.com/office/powerpoint/2010/main" val="921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02794"/>
            <a:ext cx="10766044" cy="1132772"/>
          </a:xfrm>
        </p:spPr>
        <p:txBody>
          <a:bodyPr/>
          <a:lstStyle/>
          <a:p>
            <a:pPr algn="ctr"/>
            <a:r>
              <a:rPr lang="nl-NL" dirty="0" err="1"/>
              <a:t>Patiënt-gericht</a:t>
            </a:r>
            <a:r>
              <a:rPr lang="nl-NL" dirty="0"/>
              <a:t> consult: </a:t>
            </a:r>
            <a:br>
              <a:rPr lang="nl-NL" dirty="0"/>
            </a:br>
            <a:r>
              <a:rPr lang="nl-NL" dirty="0"/>
              <a:t>hoe hou je de regie?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Anamnese</a:t>
            </a:r>
          </a:p>
          <a:p>
            <a:pPr lvl="1"/>
            <a:r>
              <a:rPr lang="nl-NL" dirty="0"/>
              <a:t>Traditionele benadering: reeks gesloten vragen</a:t>
            </a:r>
          </a:p>
          <a:p>
            <a:pPr lvl="1"/>
            <a:r>
              <a:rPr lang="nl-NL" dirty="0"/>
              <a:t>Moderne benadering: </a:t>
            </a:r>
            <a:r>
              <a:rPr lang="nl-NL" dirty="0" err="1"/>
              <a:t>patiënt-gericht</a:t>
            </a:r>
            <a:r>
              <a:rPr lang="nl-NL" dirty="0"/>
              <a:t>, open vragen, luisterende arts</a:t>
            </a:r>
          </a:p>
          <a:p>
            <a:pPr lvl="1"/>
            <a:endParaRPr lang="nl-NL" dirty="0"/>
          </a:p>
          <a:p>
            <a:pPr marL="0" indent="0">
              <a:buNone/>
            </a:pPr>
            <a:r>
              <a:rPr lang="nl-NL" dirty="0"/>
              <a:t>Maar…wie heeft de regie? </a:t>
            </a:r>
          </a:p>
          <a:p>
            <a:pPr lvl="1"/>
            <a:r>
              <a:rPr lang="nl-NL" dirty="0"/>
              <a:t>Traditionele benadering: arts heeft de regie/controle</a:t>
            </a:r>
          </a:p>
          <a:p>
            <a:pPr lvl="1"/>
            <a:r>
              <a:rPr lang="nl-NL" dirty="0"/>
              <a:t>Moderne benadering: meer kans om controle te verliezen, maar… </a:t>
            </a:r>
          </a:p>
          <a:p>
            <a:pPr lvl="1"/>
            <a:endParaRPr lang="nl-NL" dirty="0"/>
          </a:p>
          <a:p>
            <a:pPr marL="0" indent="0">
              <a:buNone/>
            </a:pPr>
            <a:r>
              <a:rPr lang="nl-NL" i="1" dirty="0"/>
              <a:t>Door goed te structureren en samen te vatten behoud je regie, </a:t>
            </a:r>
          </a:p>
          <a:p>
            <a:pPr marL="0" indent="0">
              <a:buNone/>
            </a:pPr>
            <a:r>
              <a:rPr lang="nl-NL" i="1" dirty="0"/>
              <a:t>zonder dat de voordelen van openheid verloren gaan</a:t>
            </a:r>
          </a:p>
          <a:p>
            <a:pPr marL="0" indent="0">
              <a:buNone/>
            </a:pPr>
            <a:endParaRPr lang="nl-NL" dirty="0">
              <a:highlight>
                <a:srgbClr val="E89E00"/>
              </a:highlight>
            </a:endParaRPr>
          </a:p>
          <a:p>
            <a:pPr marL="0" indent="0">
              <a:buNone/>
            </a:pPr>
            <a:endParaRPr lang="nl-NL" dirty="0">
              <a:highlight>
                <a:srgbClr val="E89E00"/>
              </a:highlight>
            </a:endParaRP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349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Structureren: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Wat zijn doelen/effecten van een goede consult-structuur? </a:t>
            </a:r>
          </a:p>
          <a:p>
            <a:endParaRPr lang="nl-NL" dirty="0"/>
          </a:p>
          <a:p>
            <a:pPr marL="457200" indent="-457200">
              <a:buFont typeface="+mj-lt"/>
              <a:buAutoNum type="arabicPeriod"/>
            </a:pPr>
            <a:r>
              <a:rPr lang="nl-NL" dirty="0"/>
              <a:t>Het consult verloopt als een goed geordend gesprek</a:t>
            </a:r>
          </a:p>
          <a:p>
            <a:pPr marL="457200" indent="-457200">
              <a:buFont typeface="+mj-lt"/>
              <a:buAutoNum type="arabicPeriod"/>
            </a:pPr>
            <a:r>
              <a:rPr lang="nl-NL" dirty="0"/>
              <a:t>De patiënt is meer betrokken en daardoor een betere gesprekspartner</a:t>
            </a:r>
            <a:endParaRPr lang="nl-NL" i="1" dirty="0">
              <a:solidFill>
                <a:schemeClr val="bg1">
                  <a:lumMod val="65000"/>
                </a:schemeClr>
              </a:solidFill>
            </a:endParaRPr>
          </a:p>
          <a:p>
            <a:pPr marL="457200" indent="-457200">
              <a:buFont typeface="+mj-lt"/>
              <a:buAutoNum type="arabicPeriod"/>
            </a:pPr>
            <a:r>
              <a:rPr lang="nl-NL" dirty="0"/>
              <a:t>Het consult verloopt efficiënter (tijd) </a:t>
            </a:r>
            <a:endParaRPr lang="nl-NL" i="1" dirty="0">
              <a:solidFill>
                <a:schemeClr val="bg1">
                  <a:lumMod val="65000"/>
                </a:schemeClr>
              </a:solidFill>
            </a:endParaRPr>
          </a:p>
          <a:p>
            <a:pPr marL="457200" indent="-457200">
              <a:buFont typeface="+mj-lt"/>
              <a:buAutoNum type="arabicPeriod"/>
            </a:pPr>
            <a:r>
              <a:rPr lang="nl-NL" dirty="0"/>
              <a:t>Het consult verloopt effectiever (inhoud)</a:t>
            </a:r>
          </a:p>
          <a:p>
            <a:pPr marL="457200" lvl="1"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33721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712978" y="1334099"/>
            <a:ext cx="10766044" cy="1132772"/>
          </a:xfrm>
        </p:spPr>
        <p:txBody>
          <a:bodyPr/>
          <a:lstStyle/>
          <a:p>
            <a:pPr algn="ctr"/>
            <a:r>
              <a:rPr lang="nl-NL" dirty="0"/>
              <a:t>MAAS Globaal</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Tijdelijke aanduiding voor inhoud 3" descr="MAAS-Globaal afbeelding.png">
            <a:extLst>
              <a:ext uri="{FF2B5EF4-FFF2-40B4-BE49-F238E27FC236}">
                <a16:creationId xmlns:a16="http://schemas.microsoft.com/office/drawing/2014/main" id="{124A2E07-7F57-6D48-AC1D-4CAF59AB66DA}"/>
              </a:ext>
            </a:extLst>
          </p:cNvPr>
          <p:cNvPicPr>
            <a:picLocks noChangeAspect="1"/>
          </p:cNvPicPr>
          <p:nvPr/>
        </p:nvPicPr>
        <p:blipFill rotWithShape="1">
          <a:blip r:embed="rId3">
            <a:extLst>
              <a:ext uri="{28A0092B-C50C-407E-A947-70E740481C1C}">
                <a14:useLocalDpi xmlns:a14="http://schemas.microsoft.com/office/drawing/2010/main" val="0"/>
              </a:ext>
            </a:extLst>
          </a:blip>
          <a:srcRect l="-1292" t="53381" r="55727" b="29091"/>
          <a:stretch/>
        </p:blipFill>
        <p:spPr>
          <a:xfrm>
            <a:off x="4306151" y="2673626"/>
            <a:ext cx="5248692" cy="2281113"/>
          </a:xfrm>
          <a:prstGeom prst="rect">
            <a:avLst/>
          </a:prstGeom>
        </p:spPr>
      </p:pic>
    </p:spTree>
    <p:extLst>
      <p:ext uri="{BB962C8B-B14F-4D97-AF65-F5344CB8AC3E}">
        <p14:creationId xmlns:p14="http://schemas.microsoft.com/office/powerpoint/2010/main" val="42127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dirty="0"/>
              <a:t>Wat zijn de doelen/effecten van samenvattingen tijdens het consult?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E988FEB0-BA07-7548-98B4-DCC14E441BB1}"/>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5843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3051</TotalTime>
  <Words>1750</Words>
  <Application>Microsoft Macintosh PowerPoint</Application>
  <PresentationFormat>Breedbeeld</PresentationFormat>
  <Paragraphs>197</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Trebuchet MS</vt:lpstr>
      <vt:lpstr>Kantoorthema</vt:lpstr>
      <vt:lpstr>Structureren en samenvatten</vt:lpstr>
      <vt:lpstr>Inhoud presentatie</vt:lpstr>
      <vt:lpstr>Hoe verloopt je consult? </vt:lpstr>
      <vt:lpstr>Consultopbouw volgens Silverman</vt:lpstr>
      <vt:lpstr>MAAS 2.0</vt:lpstr>
      <vt:lpstr>Patiënt-gericht consult:  hoe hou je de regie? </vt:lpstr>
      <vt:lpstr>Structureren: doelen</vt:lpstr>
      <vt:lpstr>MAAS Globaal</vt:lpstr>
      <vt:lpstr>Samenvatten: doelen</vt:lpstr>
      <vt:lpstr>Samenvatten: doelen (1)</vt:lpstr>
      <vt:lpstr>Samenvatten: doelen (2)</vt:lpstr>
      <vt:lpstr>Samenvatten:  ‘voldoende door het gehele consult heen’ </vt:lpstr>
      <vt:lpstr>Samenvatten:  verschillende manieren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141</cp:revision>
  <dcterms:created xsi:type="dcterms:W3CDTF">2018-06-28T15:32:29Z</dcterms:created>
  <dcterms:modified xsi:type="dcterms:W3CDTF">2021-02-15T13:06:28Z</dcterms:modified>
</cp:coreProperties>
</file>