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7" r:id="rId2"/>
    <p:sldId id="315" r:id="rId3"/>
    <p:sldId id="296" r:id="rId4"/>
    <p:sldId id="295" r:id="rId5"/>
    <p:sldId id="292" r:id="rId6"/>
    <p:sldId id="269" r:id="rId7"/>
    <p:sldId id="261" r:id="rId8"/>
    <p:sldId id="273" r:id="rId9"/>
    <p:sldId id="317" r:id="rId10"/>
    <p:sldId id="290" r:id="rId11"/>
    <p:sldId id="313" r:id="rId12"/>
    <p:sldId id="31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4"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2" autoAdjust="0"/>
    <p:restoredTop sz="73688" autoAdjust="0"/>
  </p:normalViewPr>
  <p:slideViewPr>
    <p:cSldViewPr snapToGrid="0">
      <p:cViewPr varScale="1">
        <p:scale>
          <a:sx n="80" d="100"/>
          <a:sy n="80" d="100"/>
        </p:scale>
        <p:origin x="1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02-10-19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bouwsteen gaat vooral over de ‘frisbee techniek’: voortdurende interactie tussen zender en ontvanger.</a:t>
            </a:r>
          </a:p>
          <a:p>
            <a:r>
              <a:rPr lang="nl-NL" dirty="0"/>
              <a:t>Laat als docent deze houding duidelijk zien tijdens je onderwijs en benoem dit ook af en toe. Check of het inderdaad bijdraagt aan het begrip bij de </a:t>
            </a:r>
            <a:r>
              <a:rPr lang="nl-NL" dirty="0" err="1"/>
              <a:t>aios</a:t>
            </a:r>
            <a:r>
              <a:rPr lang="nl-NL" dirty="0"/>
              <a:t>, en laat ze zo ervaren dat deze methode effectief is.</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Een kort rondje met plussen en minnen rond deze techniek, overgaand in volgende slide. Belangrijk aandachtspunt is  het evenwicht: regie houden </a:t>
            </a:r>
            <a:r>
              <a:rPr lang="nl-NL" baseline="0" dirty="0" err="1"/>
              <a:t>èn</a:t>
            </a:r>
            <a:r>
              <a:rPr lang="nl-NL" baseline="0" dirty="0"/>
              <a:t> interactie stimuleren. (de voordelen van de kogelstootmethode </a:t>
            </a:r>
            <a:r>
              <a:rPr lang="nl-NL" baseline="0" dirty="0" err="1"/>
              <a:t>èn</a:t>
            </a:r>
            <a:r>
              <a:rPr lang="nl-NL" baseline="0" dirty="0"/>
              <a:t> van de frisbee methodiek.</a:t>
            </a:r>
          </a:p>
          <a:p>
            <a:endParaRPr lang="nl-NL" baseline="0" dirty="0"/>
          </a:p>
          <a:p>
            <a:pPr marL="171450" indent="-171450">
              <a:buFont typeface="Arial" panose="020B0604020202020204" pitchFamily="34" charset="0"/>
              <a:buChar char="•"/>
            </a:pPr>
            <a:r>
              <a:rPr lang="nl-NL" baseline="0" dirty="0"/>
              <a:t>Is de patiënt dan leidend, waar blijf ik als dokter ? (wel interactie conform frisbee, maar ‘kogelstoot’ methode is niet ‘fout’: ik vind het belangrijk dat ik u de volgende informatie geef, maar per item dan weer interactie.)</a:t>
            </a:r>
          </a:p>
          <a:p>
            <a:pPr marL="171450" indent="-171450">
              <a:buFont typeface="Arial" panose="020B0604020202020204" pitchFamily="34" charset="0"/>
              <a:buChar char="•"/>
            </a:pPr>
            <a:r>
              <a:rPr lang="nl-NL" baseline="0" dirty="0"/>
              <a:t>Kost dit niet veel meer tijd? ( Dat kan, maar vooral als je als dokter je niet beperkt tot: wat is nuttig, wat is nodig ? (medisch inhoudelijk, en gericht op informatie behoefte </a:t>
            </a:r>
            <a:r>
              <a:rPr lang="nl-NL" baseline="0" dirty="0" err="1"/>
              <a:t>patient</a:t>
            </a:r>
            <a:r>
              <a:rPr lang="nl-NL" baseline="0" dirty="0"/>
              <a:t>). Je geeft vaak minder informatie, maar gerichter en de overdracht is effectiever op deze manier.</a:t>
            </a:r>
          </a:p>
          <a:p>
            <a:pPr marL="171450" indent="-171450">
              <a:buFont typeface="Arial" panose="020B0604020202020204" pitchFamily="34" charset="0"/>
              <a:buChar char="•"/>
            </a:pPr>
            <a:r>
              <a:rPr lang="nl-NL" baseline="0" dirty="0"/>
              <a:t>Wordt het niet ‘oeverloos’? Houd als dokter regie, ‘kondig aan’, bijv.: ik wil graag nog wat tijd besteden aan een toelichting op de medicatie, kunnen we daar nu naar overgaan?</a:t>
            </a:r>
          </a:p>
          <a:p>
            <a:endParaRPr lang="nl-NL" baseline="0"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10</a:t>
            </a:fld>
            <a:endParaRPr lang="nl-NL"/>
          </a:p>
        </p:txBody>
      </p:sp>
    </p:spTree>
    <p:extLst>
      <p:ext uri="{BB962C8B-B14F-4D97-AF65-F5344CB8AC3E}">
        <p14:creationId xmlns:p14="http://schemas.microsoft.com/office/powerpoint/2010/main" val="176166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4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4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0358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‘Informatie overdracht’ is een ‘algemene communicatie vaardigheid’ (= generieke vaardigheid). Het tweede deel van de MAAS scorelijst benoemt die.</a:t>
            </a:r>
          </a:p>
          <a:p>
            <a:r>
              <a:rPr lang="nl-NL" dirty="0"/>
              <a:t>Het zijn vaardigheden die niet aan 1 consult fase zijn gekoppeld.</a:t>
            </a:r>
          </a:p>
          <a:p>
            <a:r>
              <a:rPr lang="nl-NL" dirty="0"/>
              <a:t>De vaardigheid in deze bouwsteen sluit vooral aan bij de fase ‘uitleg en planning’. Het biedt een duidelijke structuur aan de informatie overdracht, en vormt dus tevens onderdeel van ‘structuur bieden’.</a:t>
            </a:r>
          </a:p>
          <a:p>
            <a:endParaRPr lang="nl-NL" dirty="0"/>
          </a:p>
          <a:p>
            <a:r>
              <a:rPr lang="nl-NL" b="1" i="1" dirty="0"/>
              <a:t>Laat de groep (kort) een aantal factoren benoemen die bevorderen dat informatie goed overkomt. Geef als voorbeeld: ‘stel iemand wil jou uitleggen hoe iets werkt…’ (een app, een sport techniek, een medische vaardigheid etc.) Het gaat om een situatie dat je 1 op 1 bij elkaar zit.</a:t>
            </a:r>
          </a:p>
          <a:p>
            <a:r>
              <a:rPr lang="nl-NL" b="1" i="1" dirty="0"/>
              <a:t>Pik daaruit de factoren op die aansluiten bij de MAAS aandachtspunten en bij de frisbee methodiek.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478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de focus van de MAAS globaal, deel 2. Laat </a:t>
            </a:r>
            <a:r>
              <a:rPr lang="nl-NL" dirty="0" err="1"/>
              <a:t>aios</a:t>
            </a:r>
            <a:r>
              <a:rPr lang="nl-NL" dirty="0"/>
              <a:t> zelf verwoorden wat zij verstaan onder deze begrippen en licht verder toe: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Aankondigen/ categoriseren: wat ga je vertellen, hoe deel je dat op, wat komt eerst etc.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Kleine hoeveelheden, concrete uitleg: deel de informatie op in kleine stukjes, leg duidelijk verband met vragen/referentiekader </a:t>
            </a:r>
            <a:r>
              <a:rPr lang="nl-NL" dirty="0" err="1"/>
              <a:t>patient</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Begrijpelijk taalgebruik: vermijd jargon en sluit </a:t>
            </a:r>
            <a:r>
              <a:rPr lang="nl-NL" dirty="0" err="1"/>
              <a:t>zvm</a:t>
            </a:r>
            <a:r>
              <a:rPr lang="nl-NL" dirty="0"/>
              <a:t> aan bij het begripsvermogen van de </a:t>
            </a:r>
            <a:r>
              <a:rPr lang="nl-NL" dirty="0" err="1"/>
              <a:t>patient</a:t>
            </a:r>
            <a:r>
              <a:rPr lang="nl-NL" dirty="0"/>
              <a:t>. Denk aan niveau van ‘Health </a:t>
            </a:r>
            <a:r>
              <a:rPr lang="nl-NL" dirty="0" err="1"/>
              <a:t>literacy</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Naar begrijpen vragen: check na elk klein stukje of het helder is, of er vragen zijn en ga daarop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onderwijsbouwsteen is de aandacht gericht op de vaardigheid ‘frisbeeën’, die sluit vooral aan bij punt 4.</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63045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dirty="0" err="1"/>
              <a:t>essentiëel</a:t>
            </a:r>
            <a:r>
              <a:rPr lang="nl-NL" dirty="0"/>
              <a:t> kenmerk van effectieve communicatie is ‘interactie’. Een tweede kenmerk is ‘verminderen van onzekerheid’ (Silverman 3</a:t>
            </a:r>
            <a:r>
              <a:rPr lang="nl-NL" baseline="30000" dirty="0"/>
              <a:t>e</a:t>
            </a:r>
            <a:r>
              <a:rPr lang="nl-NL" dirty="0"/>
              <a:t> druk bl. 48-49)</a:t>
            </a:r>
          </a:p>
          <a:p>
            <a:r>
              <a:rPr lang="nl-NL" dirty="0"/>
              <a:t>De frisbee/interactie techniek draagt belangrijk bij aan beide aspecten.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74031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Kogelstoot benadering, </a:t>
            </a:r>
            <a:r>
              <a:rPr lang="nl-NL" sz="1200" i="1" kern="1200" dirty="0" err="1">
                <a:solidFill>
                  <a:schemeClr val="tx1"/>
                </a:solidFill>
                <a:effectLst/>
                <a:latin typeface="+mn-lt"/>
                <a:ea typeface="+mn-ea"/>
                <a:cs typeface="+mn-cs"/>
              </a:rPr>
              <a:t>vs</a:t>
            </a:r>
            <a:r>
              <a:rPr lang="nl-NL" sz="1200" i="1" kern="1200" dirty="0">
                <a:solidFill>
                  <a:schemeClr val="tx1"/>
                </a:solidFill>
                <a:effectLst/>
                <a:latin typeface="+mn-lt"/>
                <a:ea typeface="+mn-ea"/>
                <a:cs typeface="+mn-cs"/>
              </a:rPr>
              <a:t> frisbee benadering</a:t>
            </a:r>
            <a:r>
              <a:rPr lang="nl-NL" sz="1200" i="0"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(één richtingsverkeer versus interactie)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In de eerste opvatting is de boodschapper klaar als hij zijn boodschap goed heeft ingepakt en juist verzonden. In de tweede opvatting is de boodschapper pas klaar na bericht van ontvangst en begrip en wat het met de ontvanger doet. (en wat de ontvanger er mee gaat doen)</a:t>
            </a:r>
          </a:p>
          <a:p>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Geef</a:t>
            </a:r>
            <a:r>
              <a:rPr lang="nl-NL" sz="1200" i="0" kern="1200" baseline="0" dirty="0">
                <a:solidFill>
                  <a:schemeClr val="tx1"/>
                </a:solidFill>
                <a:effectLst/>
                <a:latin typeface="+mn-lt"/>
                <a:ea typeface="+mn-ea"/>
                <a:cs typeface="+mn-cs"/>
              </a:rPr>
              <a:t> d</a:t>
            </a:r>
            <a:r>
              <a:rPr lang="nl-NL" sz="1200" i="0" kern="1200" dirty="0">
                <a:solidFill>
                  <a:schemeClr val="tx1"/>
                </a:solidFill>
                <a:effectLst/>
                <a:latin typeface="+mn-lt"/>
                <a:ea typeface="+mn-ea"/>
                <a:cs typeface="+mn-cs"/>
              </a:rPr>
              <a:t>us kleine beetjes informatie tegelijk, stap voor stap: steeds verifiëren wat aankomt en wat niet en wat er nu nodig is.</a:t>
            </a:r>
            <a:r>
              <a:rPr lang="nl-NL" sz="1200" i="0" kern="1200" baseline="0" dirty="0">
                <a:solidFill>
                  <a:schemeClr val="tx1"/>
                </a:solidFill>
                <a:effectLst/>
                <a:latin typeface="+mn-lt"/>
                <a:ea typeface="+mn-ea"/>
                <a:cs typeface="+mn-cs"/>
              </a:rPr>
              <a:t> </a:t>
            </a:r>
          </a:p>
          <a:p>
            <a:r>
              <a:rPr lang="nl-NL" sz="1200" i="0" kern="1200" baseline="0" dirty="0">
                <a:solidFill>
                  <a:schemeClr val="tx1"/>
                </a:solidFill>
                <a:effectLst/>
                <a:latin typeface="+mn-lt"/>
                <a:ea typeface="+mn-ea"/>
                <a:cs typeface="+mn-cs"/>
              </a:rPr>
              <a:t>Info laten h</a:t>
            </a:r>
            <a:r>
              <a:rPr lang="nl-NL" sz="1200" i="0" kern="1200" dirty="0">
                <a:solidFill>
                  <a:schemeClr val="tx1"/>
                </a:solidFill>
                <a:effectLst/>
                <a:latin typeface="+mn-lt"/>
                <a:ea typeface="+mn-ea"/>
                <a:cs typeface="+mn-cs"/>
              </a:rPr>
              <a:t>erhalen door arts is effectief; laten herhalen door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a:t>
            </a:r>
            <a:r>
              <a:rPr lang="nl-NL" sz="1200" i="0" kern="1200" baseline="0" dirty="0">
                <a:solidFill>
                  <a:schemeClr val="tx1"/>
                </a:solidFill>
                <a:effectLst/>
                <a:latin typeface="+mn-lt"/>
                <a:ea typeface="+mn-ea"/>
                <a:cs typeface="+mn-cs"/>
              </a:rPr>
              <a:t>is</a:t>
            </a:r>
            <a:r>
              <a:rPr lang="nl-NL" sz="1200" i="0" kern="1200" dirty="0">
                <a:solidFill>
                  <a:schemeClr val="tx1"/>
                </a:solidFill>
                <a:effectLst/>
                <a:latin typeface="+mn-lt"/>
                <a:ea typeface="+mn-ea"/>
                <a:cs typeface="+mn-cs"/>
              </a:rPr>
              <a:t> nog effectiever. </a:t>
            </a:r>
          </a:p>
          <a:p>
            <a:r>
              <a:rPr lang="nl-NL" sz="1200" i="0" kern="1200" dirty="0">
                <a:solidFill>
                  <a:schemeClr val="tx1"/>
                </a:solidFill>
                <a:effectLst/>
                <a:latin typeface="+mn-lt"/>
                <a:ea typeface="+mn-ea"/>
                <a:cs typeface="+mn-cs"/>
              </a:rPr>
              <a:t>(vraag aan de groep over formulering: hoe vraag je een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het te herhalen zonder neerbuigend te klinken?)</a:t>
            </a:r>
          </a:p>
          <a:p>
            <a:endParaRPr lang="nl-NL" dirty="0"/>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84157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baseline="0" dirty="0"/>
              <a:t>Laat aios  in tweetallen of in de groep brainstormen/</a:t>
            </a:r>
            <a:r>
              <a:rPr lang="nl-NL" b="1" i="1" baseline="0" dirty="0" err="1"/>
              <a:t>buzzen</a:t>
            </a:r>
            <a:r>
              <a:rPr lang="nl-NL" b="1" i="1" baseline="0" dirty="0"/>
              <a:t>: wat zijn voordelen van ‘frisbee’ t.o.v. ‘kogelstoten’? Neem daarna dit lijstje met ze door. Laat ze nadenken over de vraag: ‘ben je van nature meer ‘kogelstoter’ of ‘frisbeewerper</a:t>
            </a:r>
            <a:r>
              <a:rPr lang="nl-NL" baseline="0" dirty="0"/>
              <a:t>’?</a:t>
            </a:r>
          </a:p>
          <a:p>
            <a:endParaRPr lang="nl-NL" dirty="0"/>
          </a:p>
          <a:p>
            <a:r>
              <a:rPr lang="nl-NL" dirty="0" err="1"/>
              <a:t>Patientgerichte</a:t>
            </a:r>
            <a:r>
              <a:rPr lang="nl-NL" dirty="0"/>
              <a:t> communicatie</a:t>
            </a:r>
            <a:r>
              <a:rPr lang="nl-NL" baseline="0" dirty="0"/>
              <a:t> wordt vooral toegepast in de openingsfase van het consult: aansluiten bij ideeën, verwachtingen en zorgen van de </a:t>
            </a:r>
            <a:r>
              <a:rPr lang="nl-NL" baseline="0" dirty="0" err="1"/>
              <a:t>patient</a:t>
            </a:r>
            <a:r>
              <a:rPr lang="nl-NL" baseline="0" dirty="0"/>
              <a:t> (= </a:t>
            </a:r>
            <a:r>
              <a:rPr lang="nl-NL" baseline="0" dirty="0" err="1"/>
              <a:t>vraagverhelding</a:t>
            </a:r>
            <a:r>
              <a:rPr lang="nl-NL" baseline="0" dirty="0"/>
              <a:t>). Ook in de uitleg &amp; advies fase is het van groot belang: aansluiten bij de vraag, bij de beleving, de wensen en de mogelijkheden van de patiënt en diens omgeving. Dit tweede deel wordt doorgaans veel minder benadrukt in de consultvoering, maar vormt een noodzakelijk vervolg op het eerste stuk. </a:t>
            </a:r>
          </a:p>
          <a:p>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Overweeg als docenten een korte demonstratie te geven die je kunt voorbereiden. Laat hierin zoveel mogelijk van deze technieken terug komen. </a:t>
            </a:r>
          </a:p>
          <a:p>
            <a:r>
              <a:rPr lang="nl-NL" baseline="0" dirty="0"/>
              <a:t>Deel tevoren de checklijsten uit en laat </a:t>
            </a:r>
            <a:r>
              <a:rPr lang="nl-NL" baseline="0" dirty="0" err="1"/>
              <a:t>aios</a:t>
            </a:r>
            <a:r>
              <a:rPr lang="nl-NL" baseline="0" dirty="0"/>
              <a:t> noteren wat ‘gedaan’ is in deze kleine demo.</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39564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Voorbereidingsopdracht: zie werkboek onderwijsprogramma’s. </a:t>
            </a:r>
          </a:p>
          <a:p>
            <a:r>
              <a:rPr lang="nl-NL" baseline="0" dirty="0"/>
              <a:t>Tijdens werkgroep bijeenkomst: ieder krijgt om beurten de rol van ‘uitlegger’, luisteraar en observator. Bewaak de tijd: 5 minuten vertellen, 5 minuten nabespreken.</a:t>
            </a:r>
          </a:p>
          <a:p>
            <a:r>
              <a:rPr lang="nl-NL" baseline="0" dirty="0"/>
              <a:t>Daarbij aandacht voor: wat ging goed, wat was lastig? En ook: wat hiervan is voor jou bruikbaar ?</a:t>
            </a:r>
          </a:p>
          <a:p>
            <a:r>
              <a:rPr lang="nl-NL" baseline="0" dirty="0"/>
              <a:t>Schrijf evt. deze vragen op flap als reminder tijdens de oefening.</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56440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Informatie-overdracht - APC onderwijs HOVUmc. Augustus 2019</a:t>
            </a:r>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429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Informatie-overdracht - APC onderwijs HOVUmc. Augustus 2019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Informatie-overdracht</a:t>
            </a:r>
            <a:br>
              <a:rPr lang="en-US" sz="4000" dirty="0"/>
            </a:br>
            <a:r>
              <a:rPr lang="en-US" sz="4000" i="1" dirty="0"/>
              <a:t>(frisbee-</a:t>
            </a:r>
            <a:r>
              <a:rPr lang="en-US" sz="4000" i="1" dirty="0" err="1"/>
              <a:t>techniek</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053B30D8-28AB-3240-AC7F-EB4C683D110F}"/>
              </a:ext>
            </a:extLst>
          </p:cNvPr>
          <p:cNvSpPr txBox="1"/>
          <p:nvPr/>
        </p:nvSpPr>
        <p:spPr>
          <a:xfrm>
            <a:off x="0" y="0"/>
            <a:ext cx="4283242" cy="646331"/>
          </a:xfrm>
          <a:prstGeom prst="rect">
            <a:avLst/>
          </a:prstGeom>
          <a:noFill/>
        </p:spPr>
        <p:txBody>
          <a:bodyPr wrap="square" rtlCol="0">
            <a:spAutoFit/>
          </a:bodyPr>
          <a:lstStyle/>
          <a:p>
            <a:r>
              <a:rPr lang="nl-NL" dirty="0" err="1"/>
              <a:t>Informatie-overdracht</a:t>
            </a:r>
            <a:r>
              <a:rPr lang="nl-NL" dirty="0"/>
              <a:t> – APC Onderwijs</a:t>
            </a:r>
            <a:br>
              <a:rPr lang="nl-NL" dirty="0"/>
            </a:br>
            <a:r>
              <a:rPr lang="nl-NL" dirty="0" err="1"/>
              <a:t>HOVUmc</a:t>
            </a:r>
            <a:r>
              <a:rPr lang="nl-NL" dirty="0"/>
              <a:t> augustus 2019 </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 </a:t>
            </a:r>
            <a:r>
              <a:rPr lang="en-US" dirty="0" err="1"/>
              <a:t>nabespreking</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85070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r>
              <a:rPr lang="nl-NL" sz="2300" dirty="0"/>
              <a:t>Wat zijn de bevindingen van de uitlegger, luisteraar en observator?</a:t>
            </a:r>
            <a:br>
              <a:rPr lang="nl-NL" sz="2300" dirty="0"/>
            </a:br>
            <a:endParaRPr lang="nl-NL" sz="2300" dirty="0"/>
          </a:p>
          <a:p>
            <a:r>
              <a:rPr lang="nl-NL" sz="2300" dirty="0"/>
              <a:t>Wat was lastig? (uitlegger)</a:t>
            </a:r>
            <a:br>
              <a:rPr lang="nl-NL" sz="2300" dirty="0"/>
            </a:br>
            <a:endParaRPr lang="nl-NL" sz="2300" dirty="0"/>
          </a:p>
          <a:p>
            <a:r>
              <a:rPr lang="nl-NL" sz="2300" dirty="0"/>
              <a:t>Wat was prettig/effectief? (luisteraar)</a:t>
            </a:r>
            <a:br>
              <a:rPr lang="nl-NL" sz="2300" dirty="0"/>
            </a:br>
            <a:endParaRPr lang="nl-NL" sz="2300" dirty="0"/>
          </a:p>
          <a:p>
            <a:r>
              <a:rPr lang="nl-NL" sz="2300" dirty="0"/>
              <a:t>Lijkt de frisbee-techniek je bruikbaar in het spreekuur?</a:t>
            </a:r>
          </a:p>
        </p:txBody>
      </p:sp>
      <p:sp>
        <p:nvSpPr>
          <p:cNvPr id="2" name="Tijdelijke aanduiding voor voettekst 1">
            <a:extLst>
              <a:ext uri="{FF2B5EF4-FFF2-40B4-BE49-F238E27FC236}">
                <a16:creationId xmlns:a16="http://schemas.microsoft.com/office/drawing/2014/main" id="{722254A9-DEA5-4C40-A509-5704550D7F74}"/>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830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dirty="0"/>
              <a:t>Eigen ontwikkelpunt formuleren over ‘informatie overdracht/frisbee ’ </a:t>
            </a:r>
          </a:p>
          <a:p>
            <a:r>
              <a:rPr lang="nl-NL" dirty="0"/>
              <a:t>Waar zou je aandacht aan willen besteden, wat wil je oefenen?</a:t>
            </a:r>
          </a:p>
          <a:p>
            <a:r>
              <a:rPr lang="nl-NL" dirty="0"/>
              <a:t>Wat is daarbij je doel? Wat levert het je op? </a:t>
            </a:r>
          </a:p>
          <a:p>
            <a:r>
              <a:rPr lang="nl-NL" dirty="0"/>
              <a:t>Hoe wil je dat concreet gaan aanpakken?</a:t>
            </a:r>
          </a:p>
          <a:p>
            <a:pPr marL="0" indent="0">
              <a:buNone/>
            </a:pPr>
            <a:endParaRPr lang="nl-NL" dirty="0"/>
          </a:p>
          <a:p>
            <a:pPr marL="0" indent="0">
              <a:buNone/>
            </a:pPr>
            <a:endParaRPr lang="nl-NL" b="1" dirty="0">
              <a:solidFill>
                <a:srgbClr val="E89E00"/>
              </a:solidFill>
            </a:endParaRPr>
          </a:p>
        </p:txBody>
      </p:sp>
      <p:sp>
        <p:nvSpPr>
          <p:cNvPr id="4" name="Tijdelijke aanduiding voor voettekst 3">
            <a:extLst>
              <a:ext uri="{FF2B5EF4-FFF2-40B4-BE49-F238E27FC236}">
                <a16:creationId xmlns:a16="http://schemas.microsoft.com/office/drawing/2014/main" id="{2AEC0528-24C7-434D-BFF8-913C43956739}"/>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32575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D0E88D1E-0414-2D44-BCAF-EA346C629B4E}"/>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49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1007581"/>
            <a:ext cx="10766044" cy="1132772"/>
          </a:xfrm>
        </p:spPr>
        <p:txBody>
          <a:bodyPr/>
          <a:lstStyle/>
          <a:p>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sz="2800" dirty="0"/>
          </a:p>
          <a:p>
            <a:r>
              <a:rPr lang="nl-NL" sz="2800" dirty="0"/>
              <a:t>Consultmodel Silverman &amp; MAAS Globaal</a:t>
            </a:r>
          </a:p>
          <a:p>
            <a:r>
              <a:rPr lang="nl-NL" sz="2800" dirty="0"/>
              <a:t>Theorie over </a:t>
            </a:r>
            <a:r>
              <a:rPr lang="nl-NL" sz="2800" dirty="0" err="1"/>
              <a:t>informatie-overdracht</a:t>
            </a:r>
            <a:r>
              <a:rPr lang="nl-NL" sz="2800" dirty="0"/>
              <a:t> </a:t>
            </a:r>
          </a:p>
          <a:p>
            <a:r>
              <a:rPr lang="nl-NL" sz="2800" dirty="0"/>
              <a:t>Frisbee-techniek &amp; oefening </a:t>
            </a:r>
          </a:p>
          <a:p>
            <a:r>
              <a:rPr lang="nl-NL" sz="2800" dirty="0"/>
              <a:t>Eigen ontwikkelpunt formuleren</a:t>
            </a:r>
          </a:p>
          <a:p>
            <a:endParaRPr lang="nl-NL" sz="2800"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39359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volgens Silverman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pic>
        <p:nvPicPr>
          <p:cNvPr id="5" name="Tijdelijke aanduiding voor inhoud 8">
            <a:extLst>
              <a:ext uri="{FF2B5EF4-FFF2-40B4-BE49-F238E27FC236}">
                <a16:creationId xmlns:a16="http://schemas.microsoft.com/office/drawing/2014/main" id="{91D35228-C9B9-2C45-B2E5-C70CA33A2B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64521" y="2006600"/>
            <a:ext cx="7288069" cy="4008438"/>
          </a:xfrm>
          <a:prstGeom prst="rect">
            <a:avLst/>
          </a:prstGeom>
        </p:spPr>
      </p:pic>
    </p:spTree>
    <p:extLst>
      <p:ext uri="{BB962C8B-B14F-4D97-AF65-F5344CB8AC3E}">
        <p14:creationId xmlns:p14="http://schemas.microsoft.com/office/powerpoint/2010/main" val="513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F18C9-2C4D-E944-AB96-BC928614DBAE}"/>
              </a:ext>
            </a:extLst>
          </p:cNvPr>
          <p:cNvSpPr>
            <a:spLocks noGrp="1"/>
          </p:cNvSpPr>
          <p:nvPr>
            <p:ph type="title"/>
          </p:nvPr>
        </p:nvSpPr>
        <p:spPr/>
        <p:txBody>
          <a:bodyPr/>
          <a:lstStyle/>
          <a:p>
            <a:pPr algn="ctr"/>
            <a:r>
              <a:rPr lang="nl-NL" dirty="0"/>
              <a:t>MAAS Globaal</a:t>
            </a:r>
          </a:p>
        </p:txBody>
      </p:sp>
      <p:sp>
        <p:nvSpPr>
          <p:cNvPr id="4" name="Tijdelijke aanduiding voor voettekst 3">
            <a:extLst>
              <a:ext uri="{FF2B5EF4-FFF2-40B4-BE49-F238E27FC236}">
                <a16:creationId xmlns:a16="http://schemas.microsoft.com/office/drawing/2014/main" id="{AFF7EC28-E423-664B-AAB5-054C379205EC}"/>
              </a:ext>
            </a:extLst>
          </p:cNvPr>
          <p:cNvSpPr>
            <a:spLocks noGrp="1"/>
          </p:cNvSpPr>
          <p:nvPr>
            <p:ph type="ftr" sz="quarter" idx="11"/>
          </p:nvPr>
        </p:nvSpPr>
        <p:spPr/>
        <p:txBody>
          <a:bodyPr/>
          <a:lstStyle/>
          <a:p>
            <a:r>
              <a:rPr lang="nl-NL"/>
              <a:t>Informatie-overdracht - APC onderwijs HOVUmc. Augustus 2019</a:t>
            </a:r>
          </a:p>
        </p:txBody>
      </p:sp>
      <p:pic>
        <p:nvPicPr>
          <p:cNvPr id="12" name="Afbeelding 11">
            <a:extLst>
              <a:ext uri="{FF2B5EF4-FFF2-40B4-BE49-F238E27FC236}">
                <a16:creationId xmlns:a16="http://schemas.microsoft.com/office/drawing/2014/main" id="{50FF7812-41C0-1547-8A89-861B0F04B711}"/>
              </a:ext>
            </a:extLst>
          </p:cNvPr>
          <p:cNvPicPr>
            <a:picLocks noChangeAspect="1"/>
          </p:cNvPicPr>
          <p:nvPr/>
        </p:nvPicPr>
        <p:blipFill rotWithShape="1">
          <a:blip r:embed="rId3">
            <a:extLst>
              <a:ext uri="{28A0092B-C50C-407E-A947-70E740481C1C}">
                <a14:useLocalDpi xmlns:a14="http://schemas.microsoft.com/office/drawing/2010/main" val="0"/>
              </a:ext>
            </a:extLst>
          </a:blip>
          <a:srcRect l="-1978" t="35857" r="52189" b="46458"/>
          <a:stretch/>
        </p:blipFill>
        <p:spPr>
          <a:xfrm>
            <a:off x="3961016" y="2775284"/>
            <a:ext cx="5621244" cy="2209048"/>
          </a:xfrm>
          <a:prstGeom prst="rect">
            <a:avLst/>
          </a:prstGeom>
        </p:spPr>
      </p:pic>
    </p:spTree>
    <p:extLst>
      <p:ext uri="{BB962C8B-B14F-4D97-AF65-F5344CB8AC3E}">
        <p14:creationId xmlns:p14="http://schemas.microsoft.com/office/powerpoint/2010/main" val="14048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b="1" dirty="0"/>
              <a:t>Wat: </a:t>
            </a:r>
          </a:p>
          <a:p>
            <a:r>
              <a:rPr lang="nl-NL" dirty="0" err="1"/>
              <a:t>Patiënt-gerichte</a:t>
            </a:r>
            <a:r>
              <a:rPr lang="nl-NL" dirty="0"/>
              <a:t> gesprekstechniek, gericht op interactie</a:t>
            </a:r>
          </a:p>
          <a:p>
            <a:r>
              <a:rPr lang="nl-NL" dirty="0"/>
              <a:t>Informatie geven: </a:t>
            </a:r>
          </a:p>
          <a:p>
            <a:pPr lvl="1"/>
            <a:r>
              <a:rPr lang="nl-NL" dirty="0"/>
              <a:t>Juiste (soort) informatie</a:t>
            </a:r>
          </a:p>
          <a:p>
            <a:pPr lvl="1"/>
            <a:r>
              <a:rPr lang="nl-NL" dirty="0"/>
              <a:t>Op duidelijke manier</a:t>
            </a:r>
          </a:p>
          <a:p>
            <a:pPr lvl="1"/>
            <a:r>
              <a:rPr lang="nl-NL" dirty="0"/>
              <a:t>Met aandacht voor het gezichtspunt en begrip van de patiënt</a:t>
            </a:r>
          </a:p>
          <a:p>
            <a:endParaRPr lang="nl-NL" dirty="0"/>
          </a:p>
          <a:p>
            <a:pPr marL="0" indent="0">
              <a:buNone/>
            </a:pPr>
            <a:r>
              <a:rPr lang="nl-NL" b="1" dirty="0"/>
              <a:t>Wanneer: </a:t>
            </a:r>
          </a:p>
          <a:p>
            <a:r>
              <a:rPr lang="nl-NL" dirty="0"/>
              <a:t>Bij consulttaak uitleg, advies &amp; planning (Silverman)</a:t>
            </a:r>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6989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5375275" y="3429000"/>
            <a:ext cx="420564" cy="369332"/>
          </a:xfrm>
          <a:prstGeom prst="rect">
            <a:avLst/>
          </a:prstGeom>
          <a:noFill/>
          <a:ln w="9525">
            <a:noFill/>
            <a:miter lim="800000"/>
            <a:headEnd/>
            <a:tailEnd/>
          </a:ln>
        </p:spPr>
        <p:txBody>
          <a:bodyPr wrap="none">
            <a:prstTxWarp prst="textNoShape">
              <a:avLst/>
            </a:prstTxWarp>
            <a:spAutoFit/>
          </a:bodyPr>
          <a:lstStyle/>
          <a:p>
            <a:r>
              <a:rPr 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3"/>
          <a:srcRect/>
          <a:stretch>
            <a:fillRect/>
          </a:stretch>
        </p:blipFill>
        <p:spPr bwMode="auto">
          <a:xfrm>
            <a:off x="5375275" y="2565400"/>
            <a:ext cx="3760028" cy="2927350"/>
          </a:xfrm>
          <a:prstGeom prst="rect">
            <a:avLst/>
          </a:prstGeom>
          <a:noFill/>
          <a:ln w="9525">
            <a:noFill/>
            <a:miter lim="800000"/>
            <a:headEnd/>
            <a:tailEnd/>
          </a:ln>
        </p:spPr>
      </p:pic>
      <p:pic>
        <p:nvPicPr>
          <p:cNvPr id="7" name="Tijdelijke aanduiding voor inhoud 7"/>
          <p:cNvPicPr>
            <a:picLocks noGrp="1" noChangeAspect="1"/>
          </p:cNvPicPr>
          <p:nvPr>
            <p:ph idx="1"/>
          </p:nvPr>
        </p:nvPicPr>
        <p:blipFill>
          <a:blip r:embed="rId4"/>
          <a:srcRect l="-42139" r="-42139"/>
          <a:stretch>
            <a:fillRect/>
          </a:stretch>
        </p:blipFill>
        <p:spPr>
          <a:xfrm>
            <a:off x="1031875" y="2565400"/>
            <a:ext cx="5322827" cy="2927350"/>
          </a:xfrm>
          <a:prstGeom prst="rect">
            <a:avLst/>
          </a:prstGeom>
        </p:spPr>
      </p:pic>
      <p:sp>
        <p:nvSpPr>
          <p:cNvPr id="8" name="Titel 1"/>
          <p:cNvSpPr>
            <a:spLocks noGrp="1"/>
          </p:cNvSpPr>
          <p:nvPr>
            <p:ph type="title"/>
          </p:nvPr>
        </p:nvSpPr>
        <p:spPr>
          <a:xfrm>
            <a:off x="1987550" y="793750"/>
            <a:ext cx="8229600" cy="1143000"/>
          </a:xfrm>
        </p:spPr>
        <p:txBody>
          <a:bodyPr/>
          <a:lstStyle/>
          <a:p>
            <a:r>
              <a:rPr lang="nl-NL" dirty="0"/>
              <a:t>Frisbee-werpen vs kogelstoten</a:t>
            </a:r>
          </a:p>
        </p:txBody>
      </p:sp>
      <p:sp>
        <p:nvSpPr>
          <p:cNvPr id="3" name="Tekstvak 2">
            <a:extLst>
              <a:ext uri="{FF2B5EF4-FFF2-40B4-BE49-F238E27FC236}">
                <a16:creationId xmlns:a16="http://schemas.microsoft.com/office/drawing/2014/main" id="{3BBD2637-55AD-5748-BE85-7D18C94A5A85}"/>
              </a:ext>
            </a:extLst>
          </p:cNvPr>
          <p:cNvSpPr txBox="1"/>
          <p:nvPr/>
        </p:nvSpPr>
        <p:spPr>
          <a:xfrm>
            <a:off x="6590563" y="5619194"/>
            <a:ext cx="1034257" cy="369332"/>
          </a:xfrm>
          <a:prstGeom prst="rect">
            <a:avLst/>
          </a:prstGeom>
          <a:noFill/>
        </p:spPr>
        <p:txBody>
          <a:bodyPr wrap="none" rtlCol="0">
            <a:spAutoFit/>
          </a:bodyPr>
          <a:lstStyle/>
          <a:p>
            <a:r>
              <a:rPr lang="nl-NL" b="1" dirty="0"/>
              <a:t>ZENDEN</a:t>
            </a:r>
          </a:p>
        </p:txBody>
      </p:sp>
      <p:sp>
        <p:nvSpPr>
          <p:cNvPr id="4" name="Tekstvak 3">
            <a:extLst>
              <a:ext uri="{FF2B5EF4-FFF2-40B4-BE49-F238E27FC236}">
                <a16:creationId xmlns:a16="http://schemas.microsoft.com/office/drawing/2014/main" id="{5D58E9FF-2936-0942-A66C-F263FAC7D782}"/>
              </a:ext>
            </a:extLst>
          </p:cNvPr>
          <p:cNvSpPr txBox="1"/>
          <p:nvPr/>
        </p:nvSpPr>
        <p:spPr>
          <a:xfrm>
            <a:off x="2302266" y="5649912"/>
            <a:ext cx="2782044" cy="369332"/>
          </a:xfrm>
          <a:prstGeom prst="rect">
            <a:avLst/>
          </a:prstGeom>
          <a:noFill/>
        </p:spPr>
        <p:txBody>
          <a:bodyPr wrap="none" rtlCol="0">
            <a:spAutoFit/>
          </a:bodyPr>
          <a:lstStyle/>
          <a:p>
            <a:r>
              <a:rPr lang="nl-NL" b="1" dirty="0"/>
              <a:t>ZENDEN EN ONTVANGEN</a:t>
            </a:r>
          </a:p>
        </p:txBody>
      </p:sp>
      <p:sp>
        <p:nvSpPr>
          <p:cNvPr id="2" name="Tijdelijke aanduiding voor voettekst 1">
            <a:extLst>
              <a:ext uri="{FF2B5EF4-FFF2-40B4-BE49-F238E27FC236}">
                <a16:creationId xmlns:a16="http://schemas.microsoft.com/office/drawing/2014/main" id="{6C162189-108F-B54C-857B-735D1188AED0}"/>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106580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dirty="0"/>
          </a:p>
          <a:p>
            <a:r>
              <a:rPr lang="nl-NL" dirty="0"/>
              <a:t>Je informatie perfect aan laten sluiten bij patiënt</a:t>
            </a:r>
          </a:p>
          <a:p>
            <a:r>
              <a:rPr lang="nl-NL" dirty="0"/>
              <a:t>De patiënt begrijpt en onthoudt beter</a:t>
            </a:r>
          </a:p>
          <a:p>
            <a:r>
              <a:rPr lang="nl-NL" dirty="0"/>
              <a:t>Je merkt direct of de patiënt je begrijpt</a:t>
            </a:r>
          </a:p>
          <a:p>
            <a:r>
              <a:rPr lang="nl-NL" dirty="0"/>
              <a:t>Je ontdekt direct of de patiënt weerstand voelt of niet</a:t>
            </a:r>
          </a:p>
          <a:p>
            <a:endParaRPr lang="nl-NL" dirty="0"/>
          </a:p>
          <a:p>
            <a:pPr marL="0" indent="0">
              <a:buNone/>
            </a:pPr>
            <a:r>
              <a:rPr lang="nl-NL" dirty="0"/>
              <a:t>Dit leidt tot: </a:t>
            </a:r>
          </a:p>
          <a:p>
            <a:r>
              <a:rPr lang="nl-NL" dirty="0"/>
              <a:t>Betere gezamenlijke besluitvorming</a:t>
            </a:r>
          </a:p>
          <a:p>
            <a:r>
              <a:rPr lang="nl-NL" dirty="0"/>
              <a:t>Betere behandeltrouw </a:t>
            </a:r>
          </a:p>
          <a:p>
            <a:r>
              <a:rPr lang="nl-NL" dirty="0"/>
              <a:t>Grotere patiënt-tevredenheid</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891753"/>
            <a:ext cx="10515600" cy="842681"/>
          </a:xfrm>
        </p:spPr>
        <p:txBody>
          <a:bodyPr>
            <a:normAutofit/>
          </a:bodyPr>
          <a:lstStyle/>
          <a:p>
            <a:r>
              <a:rPr lang="en-US" dirty="0"/>
              <a:t>Checklist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pic>
        <p:nvPicPr>
          <p:cNvPr id="3" name="Afbeelding 2">
            <a:extLst>
              <a:ext uri="{FF2B5EF4-FFF2-40B4-BE49-F238E27FC236}">
                <a16:creationId xmlns:a16="http://schemas.microsoft.com/office/drawing/2014/main" id="{1057D17A-703F-E441-AADB-9B94D3650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1732336"/>
            <a:ext cx="7424192" cy="4831976"/>
          </a:xfrm>
          <a:prstGeom prst="rect">
            <a:avLst/>
          </a:prstGeom>
        </p:spPr>
      </p:pic>
      <p:sp>
        <p:nvSpPr>
          <p:cNvPr id="2" name="Tijdelijke aanduiding voor voettekst 1">
            <a:extLst>
              <a:ext uri="{FF2B5EF4-FFF2-40B4-BE49-F238E27FC236}">
                <a16:creationId xmlns:a16="http://schemas.microsoft.com/office/drawing/2014/main" id="{E153E9DC-2B09-0247-8F6C-60DF7998FF68}"/>
              </a:ext>
            </a:extLst>
          </p:cNvPr>
          <p:cNvSpPr>
            <a:spLocks noGrp="1"/>
          </p:cNvSpPr>
          <p:nvPr>
            <p:ph type="ftr" sz="quarter" idx="11"/>
          </p:nvPr>
        </p:nvSpPr>
        <p:spPr>
          <a:xfrm>
            <a:off x="8379326" y="6381749"/>
            <a:ext cx="4114800" cy="365125"/>
          </a:xfrm>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140401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71008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pPr marL="0" indent="0">
              <a:buNone/>
            </a:pPr>
            <a:r>
              <a:rPr lang="nl-NL" sz="2300" dirty="0"/>
              <a:t>Gebruik de checklist Frisbee-techniek</a:t>
            </a:r>
          </a:p>
          <a:p>
            <a:pPr marL="0" indent="0">
              <a:buNone/>
            </a:pPr>
            <a:endParaRPr lang="nl-NL" sz="2300" dirty="0"/>
          </a:p>
          <a:p>
            <a:pPr lvl="1"/>
            <a:r>
              <a:rPr lang="nl-NL" sz="2300" dirty="0"/>
              <a:t>1 uitlegger: leg iets uit over het onderwerp uit de voorbereidingsopdracht</a:t>
            </a:r>
          </a:p>
          <a:p>
            <a:pPr marL="457200" lvl="1" indent="0">
              <a:buNone/>
            </a:pPr>
            <a:endParaRPr lang="nl-NL" sz="2300" dirty="0"/>
          </a:p>
          <a:p>
            <a:pPr lvl="1"/>
            <a:r>
              <a:rPr lang="nl-NL" sz="2300" dirty="0"/>
              <a:t>1 luisteraar: registreer hoe je het gesprek ervaart. Interessant? Goede dosering en afstemming van informatie? Begrijpelijk?</a:t>
            </a:r>
          </a:p>
          <a:p>
            <a:pPr lvl="1"/>
            <a:endParaRPr lang="nl-NL" sz="2300" dirty="0"/>
          </a:p>
          <a:p>
            <a:pPr lvl="1"/>
            <a:r>
              <a:rPr lang="nl-NL" sz="2300" dirty="0"/>
              <a:t>1 observator: observeer aan de hand van de checklist en maak aantekeningen</a:t>
            </a:r>
          </a:p>
          <a:p>
            <a:pPr lvl="1"/>
            <a:endParaRPr lang="nl-NL" sz="2300" dirty="0"/>
          </a:p>
          <a:p>
            <a:pPr marL="0" indent="0">
              <a:buFont typeface="Arial" panose="020B0604020202020204" pitchFamily="34" charset="0"/>
              <a:buNone/>
            </a:pPr>
            <a:r>
              <a:rPr lang="nl-NL" sz="2300" dirty="0"/>
              <a:t>  </a:t>
            </a:r>
          </a:p>
          <a:p>
            <a:pPr marL="457200" indent="-457200">
              <a:buFont typeface="Arial" panose="020B0604020202020204" pitchFamily="34" charset="0"/>
              <a:buAutoNum type="arabicPeriod" startAt="3"/>
            </a:pPr>
            <a:endParaRPr lang="nl-NL" sz="2300" dirty="0"/>
          </a:p>
        </p:txBody>
      </p:sp>
      <p:sp>
        <p:nvSpPr>
          <p:cNvPr id="2" name="Tijdelijke aanduiding voor voettekst 1">
            <a:extLst>
              <a:ext uri="{FF2B5EF4-FFF2-40B4-BE49-F238E27FC236}">
                <a16:creationId xmlns:a16="http://schemas.microsoft.com/office/drawing/2014/main" id="{FE722F88-C2E5-AB4E-B0B7-6EC0B5FF12F3}"/>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96353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2504</TotalTime>
  <Words>1480</Words>
  <Application>Microsoft Macintosh PowerPoint</Application>
  <PresentationFormat>Breedbeeld</PresentationFormat>
  <Paragraphs>134</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Informatie-overdracht (frisbee-techniek)</vt:lpstr>
      <vt:lpstr>Inhoud presentatie</vt:lpstr>
      <vt:lpstr>Consultmodel volgens Silverman </vt:lpstr>
      <vt:lpstr>MAAS Globaal</vt:lpstr>
      <vt:lpstr>Frisbee-techniek</vt:lpstr>
      <vt:lpstr>Frisbee-werpen vs kogelstoten</vt:lpstr>
      <vt:lpstr>Frisbee-techniek: doelen</vt:lpstr>
      <vt:lpstr>Checklist frisbee-techniek</vt:lpstr>
      <vt:lpstr>Oefening frisbee-techniek</vt:lpstr>
      <vt:lpstr>Oefening - nabespreking</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Marrit Cool</cp:lastModifiedBy>
  <cp:revision>133</cp:revision>
  <dcterms:created xsi:type="dcterms:W3CDTF">2018-06-28T15:32:29Z</dcterms:created>
  <dcterms:modified xsi:type="dcterms:W3CDTF">2019-10-02T19:42:13Z</dcterms:modified>
</cp:coreProperties>
</file>