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74" r:id="rId3"/>
    <p:sldId id="279" r:id="rId4"/>
    <p:sldId id="275" r:id="rId5"/>
    <p:sldId id="272" r:id="rId6"/>
    <p:sldId id="265" r:id="rId7"/>
    <p:sldId id="266" r:id="rId8"/>
    <p:sldId id="285" r:id="rId9"/>
    <p:sldId id="280" r:id="rId10"/>
    <p:sldId id="281" r:id="rId11"/>
    <p:sldId id="283" r:id="rId12"/>
    <p:sldId id="282" r:id="rId13"/>
    <p:sldId id="311" r:id="rId14"/>
    <p:sldId id="31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551" autoAdjust="0"/>
  </p:normalViewPr>
  <p:slideViewPr>
    <p:cSldViewPr snapToGrid="0">
      <p:cViewPr>
        <p:scale>
          <a:sx n="102" d="100"/>
          <a:sy n="102" d="100"/>
        </p:scale>
        <p:origin x="1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Deel</a:t>
            </a:r>
            <a:r>
              <a:rPr lang="nl-NL" baseline="0" dirty="0"/>
              <a:t> hiervan is herhaling van wat eerder is besproken. Toelichting: uit veel onderzoek blijkt dat aios het leren van generieke vaardigheden aan de hand van checklijstjes (zoals MAAS) minder inspirerend vinden. Het kan goed zijn om dit te vermelden, en aansluitend (nogmaals) te benadrukken wat het belang is. </a:t>
            </a:r>
            <a:r>
              <a:rPr lang="nl-NL" baseline="0" dirty="0" err="1"/>
              <a:t>Zònder</a:t>
            </a:r>
            <a:r>
              <a:rPr lang="nl-NL" baseline="0" dirty="0"/>
              <a:t> die inspanning </a:t>
            </a:r>
            <a:r>
              <a:rPr lang="nl-NL" baseline="0" dirty="0" err="1"/>
              <a:t>zul</a:t>
            </a:r>
            <a:r>
              <a:rPr lang="nl-NL" baseline="0" dirty="0"/>
              <a:t> je onvoldoende basisvaardigheid hebben voor later onderwijs. Dus ‘eerst wat schools leren zoals bij je rijbewijs, daarna ga je er </a:t>
            </a:r>
            <a:r>
              <a:rPr lang="nl-NL" baseline="0" dirty="0" err="1"/>
              <a:t>mèt</a:t>
            </a:r>
            <a:r>
              <a:rPr lang="nl-NL" baseline="0" dirty="0"/>
              <a:t> die kennis op uit en gebruik je het creatief’</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5638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Consultopnames in de groep bekijken: </a:t>
            </a:r>
            <a:r>
              <a:rPr lang="nl-NL" sz="1200" dirty="0"/>
              <a:t> Concrete vraag van aios aan de groep bij het kijken verhoogt het leerrendement!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21615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gaat om voorkomen van ‘complexe consulten’. SOLK wordt nogal eens onvoldoende herkend door aios in de beginfase, de opleider kan daarbij mogelijk ondersteunen. Ook heel breedsprakige</a:t>
            </a:r>
            <a:r>
              <a:rPr lang="nl-NL" baseline="0" dirty="0"/>
              <a:t> patiënten vormen een aparte categorie die een consult complexer kunnen maken.</a:t>
            </a:r>
          </a:p>
          <a:p>
            <a:r>
              <a:rPr lang="nl-NL" baseline="0" dirty="0"/>
              <a:t>Aandachtspunt 4 komt uit onderzoek van Esther </a:t>
            </a:r>
            <a:r>
              <a:rPr lang="nl-NL" baseline="0" dirty="0" err="1"/>
              <a:t>Giroldi</a:t>
            </a:r>
            <a:r>
              <a:rPr lang="nl-NL" baseline="0" dirty="0"/>
              <a:t>: kies een doel en ga daar wat langer (2 weken bijv.) mee aan de gang in leergesprekken, consultselectie etc. Bereid ‘helpende zinnetjes’ voor en probeer die uit. Deze aanpak verhoogt het leerrendement!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9332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3972365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416989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kan worden toegelicht wat het belangrijke verschil is tussen de eerste zes maanden en daarna. Eerst</a:t>
            </a:r>
            <a:r>
              <a:rPr lang="nl-NL" baseline="0" dirty="0"/>
              <a:t> leer je het basisgereedschap kennen en gebruiken, daarna ga je het gericht inzetten in al die verschillende soorten consulten die je als huisarts tegenkomt. Dat ‘gebruik’ van de basisvaardigheden heet ‘</a:t>
            </a:r>
            <a:r>
              <a:rPr lang="nl-NL" baseline="0" dirty="0" err="1"/>
              <a:t>contextspecifiek</a:t>
            </a:r>
            <a:r>
              <a:rPr lang="nl-NL" baseline="0" dirty="0"/>
              <a:t> en doelgericht communiceren’. Dat leer je in de rest van de opleiding.</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669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gaat het om </a:t>
            </a:r>
            <a:r>
              <a:rPr lang="nl-NL" dirty="0" err="1"/>
              <a:t>inventarisen</a:t>
            </a:r>
            <a:r>
              <a:rPr lang="nl-NL" dirty="0"/>
              <a:t> met de </a:t>
            </a:r>
            <a:r>
              <a:rPr lang="nl-NL" dirty="0" err="1"/>
              <a:t>aios</a:t>
            </a:r>
            <a:r>
              <a:rPr lang="nl-NL" dirty="0"/>
              <a:t> hoe zij tot nu toe geleerd hebben. Vaak zal dit deels basisopleiding zijn (en wat is dan onthouden, wat moet gecorrigeerd?)</a:t>
            </a:r>
          </a:p>
          <a:p>
            <a:r>
              <a:rPr lang="nl-NL" dirty="0"/>
              <a:t>En deels het zogenaamde ‘informele curriculum’ (specialisten bijv. tijdens </a:t>
            </a:r>
            <a:r>
              <a:rPr lang="nl-NL" dirty="0" err="1"/>
              <a:t>anios</a:t>
            </a:r>
            <a:r>
              <a:rPr lang="nl-NL" dirty="0"/>
              <a:t> werk in ziekenhuizen)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6823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Inventariseer eerst met de groep wat zij verstaan onder ‘</a:t>
            </a:r>
            <a:r>
              <a:rPr lang="nl-NL" dirty="0" err="1"/>
              <a:t>patiëntgerictheid</a:t>
            </a:r>
            <a:r>
              <a:rPr lang="nl-NL" dirty="0"/>
              <a:t>’. Dan deze slide, en het verschil toelichten tussen de twee bovenstaande gezichtspunten. En: waarom liever </a:t>
            </a:r>
            <a:r>
              <a:rPr lang="nl-NL" dirty="0" err="1"/>
              <a:t>patientgerichte</a:t>
            </a:r>
            <a:r>
              <a:rPr lang="nl-NL" dirty="0"/>
              <a:t> communicatie? Wat levert het op? Zie Silverman (tevredenheid, compliance, therapietrouw, minder herhaalconsulten, zorg op maat, uiteindelijk ook verbetering van harde uitkomstmaten).</a:t>
            </a:r>
          </a:p>
          <a:p>
            <a:r>
              <a:rPr lang="nl-NL" dirty="0"/>
              <a:t>Geeft evt. voorbeelden, zie Silverman hoofdstuk 1 , </a:t>
            </a:r>
            <a:r>
              <a:rPr lang="nl-NL" dirty="0" err="1"/>
              <a:t>bl</a:t>
            </a:r>
            <a:r>
              <a:rPr lang="nl-NL" dirty="0"/>
              <a:t> 24 en 25 in de 3</a:t>
            </a:r>
            <a:r>
              <a:rPr lang="nl-NL" baseline="30000" dirty="0"/>
              <a:t>e</a:t>
            </a:r>
            <a:r>
              <a:rPr lang="nl-NL" dirty="0"/>
              <a:t> druk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0690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Interactie (frisbee-plaatje) draagt enorm bij aan patiëntgerichtheid, maar ook aan goed wederzijds begrip (en dus ook aan effectiviteit van het consult en bijv. compliance). Vandaag is het belangrijk om te benadrukken dat interactie in de loop van het hele consult belangrijk is! De kogelstootmethode wordt nog te vaak gezien in de fase ‘beleid en advies’ waarin de dokter lang aan het woord is. </a:t>
            </a:r>
          </a:p>
          <a:p>
            <a:r>
              <a:rPr lang="nl-NL" dirty="0"/>
              <a:t>Op de vaardigheden voor </a:t>
            </a:r>
            <a:r>
              <a:rPr lang="nl-NL" dirty="0" err="1"/>
              <a:t>patientgerichte</a:t>
            </a:r>
            <a:r>
              <a:rPr lang="nl-NL" dirty="0"/>
              <a:t> communicatie wordt op andere </a:t>
            </a:r>
            <a:r>
              <a:rPr lang="nl-NL" dirty="0" err="1"/>
              <a:t>TKD’s</a:t>
            </a:r>
            <a:r>
              <a:rPr lang="nl-NL" dirty="0"/>
              <a:t> nog ingegaan (exploreren, samenvatten, doorvragen, frisbeeën).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877429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a:t>
            </a:r>
            <a:r>
              <a:rPr lang="nl-NL" baseline="0" dirty="0"/>
              <a:t> Silverman model, dat de taken in een consult weergeeft.  </a:t>
            </a:r>
          </a:p>
          <a:p>
            <a:r>
              <a:rPr lang="nl-NL" baseline="0" dirty="0"/>
              <a:t>Het lijkt een open deur, verken met de </a:t>
            </a:r>
            <a:r>
              <a:rPr lang="nl-NL" baseline="0" dirty="0" err="1"/>
              <a:t>aios</a:t>
            </a:r>
            <a:r>
              <a:rPr lang="nl-NL" baseline="0" dirty="0"/>
              <a:t> wat hier mis kan gaan. (denk aan: </a:t>
            </a:r>
            <a:r>
              <a:rPr lang="nl-NL" baseline="0" dirty="0" err="1"/>
              <a:t>direkt</a:t>
            </a:r>
            <a:r>
              <a:rPr lang="nl-NL" baseline="0" dirty="0"/>
              <a:t> uitleg gaan geven bij het begin, </a:t>
            </a:r>
            <a:r>
              <a:rPr lang="nl-NL" baseline="0"/>
              <a:t>geen agenda maken, etc.)</a:t>
            </a:r>
            <a:endParaRPr lang="nl-NL" baseline="0" dirty="0"/>
          </a:p>
          <a:p>
            <a:r>
              <a:rPr lang="nl-NL" baseline="0" dirty="0"/>
              <a:t>zie voor verdere toelichting de ‘Silverman leeswijzer’ op de </a:t>
            </a:r>
            <a:r>
              <a:rPr lang="nl-NL" baseline="0" dirty="0" err="1"/>
              <a:t>WiKi</a:t>
            </a:r>
            <a:r>
              <a:rPr lang="nl-NL" baseline="0" dirty="0"/>
              <a:t> bij ‘APC - basisgespreksvaardigheden.</a:t>
            </a:r>
          </a:p>
          <a:p>
            <a:r>
              <a:rPr lang="nl-NL" baseline="0" dirty="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Belangrijkste ‘communicatietaken’ zijn hier ingevuld.</a:t>
            </a:r>
            <a:r>
              <a:rPr lang="nl-NL" baseline="0" dirty="0"/>
              <a:t> De MAAS globaal is een praktische uitwerking, gericht op het ‘toetsen’ hiervan.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7</a:t>
            </a:fld>
            <a:endParaRPr lang="nl-NL"/>
          </a:p>
        </p:txBody>
      </p:sp>
    </p:spTree>
    <p:extLst>
      <p:ext uri="{BB962C8B-B14F-4D97-AF65-F5344CB8AC3E}">
        <p14:creationId xmlns:p14="http://schemas.microsoft.com/office/powerpoint/2010/main" val="39542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groep naar wiki surfen en de MAAS Globaal bekijken</a:t>
            </a:r>
          </a:p>
          <a:p>
            <a:endParaRPr lang="nl-NL" dirty="0"/>
          </a:p>
          <a:p>
            <a:r>
              <a:rPr lang="nl-NL" sz="1200" kern="1200" dirty="0">
                <a:solidFill>
                  <a:schemeClr val="tx1"/>
                </a:solidFill>
                <a:effectLst/>
                <a:latin typeface="+mn-lt"/>
                <a:ea typeface="+mn-ea"/>
                <a:cs typeface="+mn-cs"/>
              </a:rPr>
              <a:t>Eventueel benoemen van 4 belangrijke aandachtspunten voor de BCT die vaak problemen geven:</a:t>
            </a:r>
          </a:p>
          <a:p>
            <a:pPr lvl="0"/>
            <a:r>
              <a:rPr lang="nl-NL" sz="1200" kern="1200" dirty="0">
                <a:solidFill>
                  <a:schemeClr val="tx1"/>
                </a:solidFill>
                <a:effectLst/>
                <a:latin typeface="+mn-lt"/>
                <a:ea typeface="+mn-ea"/>
                <a:cs typeface="+mn-cs"/>
              </a:rPr>
              <a:t>Goed verhelderen van de hulpvraag (zie OWP ‘hulpvraag’)</a:t>
            </a:r>
          </a:p>
          <a:p>
            <a:pPr lvl="0"/>
            <a:r>
              <a:rPr lang="nl-NL" sz="1200" kern="1200" dirty="0">
                <a:solidFill>
                  <a:schemeClr val="tx1"/>
                </a:solidFill>
                <a:effectLst/>
                <a:latin typeface="+mn-lt"/>
                <a:ea typeface="+mn-ea"/>
                <a:cs typeface="+mn-cs"/>
              </a:rPr>
              <a:t>Omgaan met emoties (zie OWP ‘emoties’)</a:t>
            </a:r>
          </a:p>
          <a:p>
            <a:pPr lvl="0"/>
            <a:r>
              <a:rPr lang="nl-NL" sz="1200" kern="1200" dirty="0">
                <a:solidFill>
                  <a:schemeClr val="tx1"/>
                </a:solidFill>
                <a:effectLst/>
                <a:latin typeface="+mn-lt"/>
                <a:ea typeface="+mn-ea"/>
                <a:cs typeface="+mn-cs"/>
              </a:rPr>
              <a:t>Scheiden van diagnose en beleid (zie OWP ‘beleid en advies’)</a:t>
            </a:r>
          </a:p>
          <a:p>
            <a:pPr lvl="0"/>
            <a:r>
              <a:rPr lang="nl-NL" sz="1200" kern="1200" dirty="0">
                <a:solidFill>
                  <a:schemeClr val="tx1"/>
                </a:solidFill>
                <a:effectLst/>
                <a:latin typeface="+mn-lt"/>
                <a:ea typeface="+mn-ea"/>
                <a:cs typeface="+mn-cs"/>
              </a:rPr>
              <a:t>De patiënt betrekken bij het beleid (zie OWP ‘gezamenlijke besluitvorming’ en OWP ‘</a:t>
            </a:r>
            <a:r>
              <a:rPr lang="nl-NL" sz="1200" kern="1200" dirty="0" err="1">
                <a:solidFill>
                  <a:schemeClr val="tx1"/>
                </a:solidFill>
                <a:effectLst/>
                <a:latin typeface="+mn-lt"/>
                <a:ea typeface="+mn-ea"/>
                <a:cs typeface="+mn-cs"/>
              </a:rPr>
              <a:t>informatie-overdracht</a:t>
            </a:r>
            <a:r>
              <a:rPr lang="nl-NL" sz="1200" kern="1200" dirty="0">
                <a:solidFill>
                  <a:schemeClr val="tx1"/>
                </a:solidFill>
                <a:effectLst/>
                <a:latin typeface="+mn-lt"/>
                <a:ea typeface="+mn-ea"/>
                <a:cs typeface="+mn-cs"/>
              </a:rPr>
              <a:t>’)</a:t>
            </a:r>
          </a:p>
          <a:p>
            <a:r>
              <a:rPr lang="nl-NL" dirty="0" err="1"/>
              <a:t>obaal</a:t>
            </a:r>
            <a:r>
              <a:rPr lang="nl-NL" dirty="0"/>
              <a:t> scorelijst bekijken, de drie secties bespreken.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3833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begint het blokje over ‘arts </a:t>
            </a:r>
            <a:r>
              <a:rPr lang="nl-NL" dirty="0" err="1"/>
              <a:t>patient</a:t>
            </a:r>
            <a:r>
              <a:rPr lang="nl-NL" dirty="0"/>
              <a:t> communicatie léren’: wat leer je dan, hoe doe je dat, waar doe je dat, hoe wordt dat getoetst?</a:t>
            </a:r>
          </a:p>
          <a:p>
            <a:r>
              <a:rPr lang="nl-NL" dirty="0"/>
              <a:t>Licht globaal het verschil toe tussen de onderdelen ‘basisvaardigheden’ (zie ook volgende slide) en ‘</a:t>
            </a:r>
            <a:r>
              <a:rPr lang="nl-NL" dirty="0" err="1"/>
              <a:t>contextspecifiek</a:t>
            </a:r>
            <a:r>
              <a:rPr lang="nl-NL" dirty="0"/>
              <a:t>/doelgericht’ . Met name de begrippen ‘doelgericht’ en ‘context’ behoeven enige toelichting. Veel gebruikte vergelijking: de basisvaardigheden halen is zoals het rijbewijs, die vaardigheden zet je vervolgens in in het consult (de weg op, autorijden) en gebruik je creatiever al naar gelang de situatie (buitenlandse wegen, </a:t>
            </a:r>
            <a:r>
              <a:rPr lang="nl-NL" dirty="0" err="1"/>
              <a:t>wegopbreking</a:t>
            </a:r>
            <a:r>
              <a:rPr lang="nl-NL" dirty="0"/>
              <a:t>, haast: context/doel afhankelijk)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076498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Presentatie ‘Patiëntgerichte communicatie' APC onderwijs HOVUmc 2019-08</a:t>
            </a:r>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0385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‘Patiëntgerichte communicatie'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www.huisartsopleiding.nl/images/toetsing/Maasglobaal_scorelijst_2000.pdf"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fontScale="90000"/>
          </a:bodyPr>
          <a:lstStyle/>
          <a:p>
            <a:r>
              <a:rPr lang="en-US" sz="4000" dirty="0" err="1"/>
              <a:t>Patiëntgerichte</a:t>
            </a:r>
            <a:r>
              <a:rPr lang="en-US" sz="4000" dirty="0"/>
              <a:t> </a:t>
            </a:r>
            <a:r>
              <a:rPr lang="en-US" sz="4000" dirty="0" err="1"/>
              <a:t>communicatie</a:t>
            </a:r>
            <a:r>
              <a:rPr lang="en-US" sz="4000" dirty="0"/>
              <a:t>: </a:t>
            </a:r>
            <a:br>
              <a:rPr lang="en-US" sz="4000" dirty="0"/>
            </a:br>
            <a:r>
              <a:rPr lang="en-US" sz="4000" i="1" dirty="0" err="1"/>
              <a:t>onderwijs</a:t>
            </a:r>
            <a:r>
              <a:rPr lang="en-US" sz="4000" i="1" dirty="0"/>
              <a:t>, </a:t>
            </a:r>
            <a:r>
              <a:rPr lang="en-US" sz="4000" i="1" dirty="0" err="1"/>
              <a:t>basisgespreksvaardigheden</a:t>
            </a:r>
            <a:r>
              <a:rPr lang="en-US" sz="4000" i="1" dirty="0"/>
              <a:t> </a:t>
            </a:r>
            <a:r>
              <a:rPr lang="en-US" sz="4000" i="1" dirty="0" err="1"/>
              <a:t>en</a:t>
            </a:r>
            <a:r>
              <a:rPr lang="en-US" sz="4000" i="1" dirty="0"/>
              <a:t> basis </a:t>
            </a:r>
            <a:r>
              <a:rPr lang="en-US" sz="4000" i="1" dirty="0" err="1"/>
              <a:t>consultvoerings-toets</a:t>
            </a:r>
            <a:r>
              <a:rPr lang="en-US" sz="4000" i="1" dirty="0"/>
              <a:t> </a:t>
            </a:r>
            <a:endParaRPr lang="nl-NL" sz="4000" i="1" dirty="0"/>
          </a:p>
        </p:txBody>
      </p:sp>
      <p:pic>
        <p:nvPicPr>
          <p:cNvPr id="7" name="Picture Placeholder 6">
            <a:extLst>
              <a:ext uri="{FF2B5EF4-FFF2-40B4-BE49-F238E27FC236}">
                <a16:creationId xmlns:a16="http://schemas.microsoft.com/office/drawing/2014/main" id="{AC7AE006-2D92-4CFB-BF8F-7286C31B61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5" name="Tijdelijke aanduiding voor voettekst 3">
            <a:extLst>
              <a:ext uri="{FF2B5EF4-FFF2-40B4-BE49-F238E27FC236}">
                <a16:creationId xmlns:a16="http://schemas.microsoft.com/office/drawing/2014/main" id="{29A594FF-81C9-0746-B39E-44B8F60F4A71}"/>
              </a:ext>
            </a:extLst>
          </p:cNvPr>
          <p:cNvSpPr txBox="1">
            <a:spLocks/>
          </p:cNvSpPr>
          <p:nvPr/>
        </p:nvSpPr>
        <p:spPr>
          <a:xfrm>
            <a:off x="-1" y="0"/>
            <a:ext cx="4786313"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‘Patiëntgerichte communicatie'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Basisvaardigheden leren en toetsen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723900" y="2425655"/>
            <a:ext cx="10744200" cy="3751308"/>
          </a:xfrm>
        </p:spPr>
        <p:txBody>
          <a:bodyPr/>
          <a:lstStyle/>
          <a:p>
            <a:pPr marL="0" indent="0">
              <a:buNone/>
            </a:pPr>
            <a:r>
              <a:rPr lang="nl-NL" sz="2000" b="1" dirty="0"/>
              <a:t>Basisgespreksvaardigheden</a:t>
            </a:r>
            <a:r>
              <a:rPr lang="nl-NL" sz="2000" dirty="0"/>
              <a:t> (of: generieke vaardigheden) zijn: </a:t>
            </a:r>
          </a:p>
          <a:p>
            <a:pPr lvl="1"/>
            <a:r>
              <a:rPr lang="nl-NL" sz="2000" dirty="0"/>
              <a:t>algemene communicatievaardigheden en taken </a:t>
            </a:r>
            <a:r>
              <a:rPr lang="nl-NL" sz="2000" i="1" dirty="0"/>
              <a:t>(zoals hulpvraag verhelderen, exploreren); </a:t>
            </a:r>
          </a:p>
          <a:p>
            <a:pPr lvl="1"/>
            <a:r>
              <a:rPr lang="nl-NL" sz="2000" dirty="0"/>
              <a:t>in elk consult (meer of minder) aan de orde</a:t>
            </a:r>
          </a:p>
          <a:p>
            <a:pPr marL="0" indent="0">
              <a:buNone/>
            </a:pPr>
            <a:endParaRPr lang="nl-NL" sz="2000" dirty="0"/>
          </a:p>
          <a:p>
            <a:pPr marL="0" indent="0">
              <a:buNone/>
            </a:pPr>
            <a:r>
              <a:rPr lang="nl-NL" sz="2000" b="1" dirty="0"/>
              <a:t>Basis consultvoeringstoets: </a:t>
            </a:r>
          </a:p>
          <a:p>
            <a:pPr lvl="1"/>
            <a:r>
              <a:rPr lang="nl-NL" sz="2000" dirty="0"/>
              <a:t>Ingeleverde videoconsulten worden beoordeeld aan de hand van MAAS Globaal (</a:t>
            </a:r>
          </a:p>
          <a:p>
            <a:pPr marL="457200" lvl="1" indent="0">
              <a:buNone/>
            </a:pPr>
            <a:endParaRPr lang="nl-NL" sz="2000" i="1" dirty="0"/>
          </a:p>
          <a:p>
            <a:pPr marL="457200" lvl="1" indent="0">
              <a:buNone/>
            </a:pPr>
            <a:r>
              <a:rPr lang="nl-NL" sz="2000" i="1" dirty="0"/>
              <a:t>‘Eerst het rijbewijs, dan de wereld in...’</a:t>
            </a:r>
          </a:p>
          <a:p>
            <a:endParaRPr lang="nl-NL" sz="2000" dirty="0"/>
          </a:p>
          <a:p>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28127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a:xfrm>
            <a:off x="694944" y="895305"/>
            <a:ext cx="10766044" cy="1325563"/>
          </a:xfrm>
        </p:spPr>
        <p:txBody>
          <a:bodyPr/>
          <a:lstStyle/>
          <a:p>
            <a:r>
              <a:rPr lang="nl-NL" dirty="0"/>
              <a:t>APC-onderwijs: wat leer je waar?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94944" y="2309908"/>
            <a:ext cx="11103356" cy="3751308"/>
          </a:xfrm>
        </p:spPr>
        <p:txBody>
          <a:bodyPr/>
          <a:lstStyle/>
          <a:p>
            <a:r>
              <a:rPr lang="nl-NL" sz="2000" dirty="0"/>
              <a:t>Praktijk: </a:t>
            </a:r>
          </a:p>
          <a:p>
            <a:pPr marL="457200" lvl="1" indent="0">
              <a:buNone/>
            </a:pPr>
            <a:r>
              <a:rPr lang="nl-NL" sz="2000" dirty="0"/>
              <a:t>- directe observaties en bespreking van consultopnames met je opleider</a:t>
            </a:r>
          </a:p>
          <a:p>
            <a:pPr lvl="1">
              <a:buFontTx/>
              <a:buChar char="-"/>
            </a:pPr>
            <a:r>
              <a:rPr lang="nl-NL" sz="2000" dirty="0"/>
              <a:t>concrete leerdoelen waar je je enkele weken op focust</a:t>
            </a:r>
          </a:p>
          <a:p>
            <a:pPr lvl="1">
              <a:buFontTx/>
              <a:buChar char="-"/>
            </a:pPr>
            <a:endParaRPr lang="nl-NL" sz="2000" dirty="0"/>
          </a:p>
          <a:p>
            <a:r>
              <a:rPr lang="nl-NL" sz="2000" dirty="0"/>
              <a:t>Onderwijsdagen VU: </a:t>
            </a:r>
          </a:p>
          <a:p>
            <a:pPr marL="457200" lvl="1" indent="0">
              <a:buNone/>
            </a:pPr>
            <a:r>
              <a:rPr lang="nl-NL" sz="2000" dirty="0"/>
              <a:t>- in de groep bekijken van consultopnames </a:t>
            </a:r>
          </a:p>
          <a:p>
            <a:pPr lvl="1">
              <a:buFontTx/>
              <a:buChar char="-"/>
            </a:pPr>
            <a:r>
              <a:rPr lang="nl-NL" sz="2000" dirty="0"/>
              <a:t>onderwijs door docent aan de hand van onderwijsmateriaal op de Wiki</a:t>
            </a:r>
          </a:p>
          <a:p>
            <a:pPr marL="457200" lvl="1" indent="0">
              <a:buNone/>
            </a:pPr>
            <a:endParaRPr lang="nl-NL" sz="2000" dirty="0"/>
          </a:p>
          <a:p>
            <a:r>
              <a:rPr lang="nl-NL" sz="2000" dirty="0"/>
              <a:t>Zelfstudie: </a:t>
            </a:r>
          </a:p>
          <a:p>
            <a:pPr marL="457200" lvl="1" indent="0">
              <a:buNone/>
            </a:pPr>
            <a:r>
              <a:rPr lang="nl-NL" sz="2000" dirty="0"/>
              <a:t>- Wiki, Silverman, NHG Handboek ‘Communiceren in de huisartsenpraktijk’</a:t>
            </a:r>
          </a:p>
          <a:p>
            <a:pPr algn="ctr"/>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7038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a:xfrm>
            <a:off x="673100" y="990653"/>
            <a:ext cx="10766044" cy="1004340"/>
          </a:xfrm>
        </p:spPr>
        <p:txBody>
          <a:bodyPr/>
          <a:lstStyle/>
          <a:p>
            <a:r>
              <a:rPr lang="nl-NL" dirty="0"/>
              <a:t>Basic consultvoeringstoets (BCT)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73100" y="1994993"/>
            <a:ext cx="11497056" cy="4751882"/>
          </a:xfrm>
        </p:spPr>
        <p:txBody>
          <a:bodyPr/>
          <a:lstStyle/>
          <a:p>
            <a:pPr marL="0" indent="0">
              <a:buNone/>
            </a:pPr>
            <a:r>
              <a:rPr lang="nl-NL" sz="2000" b="1" dirty="0"/>
              <a:t>Aanleveren consultopnames: </a:t>
            </a:r>
          </a:p>
          <a:p>
            <a:r>
              <a:rPr lang="nl-NL" sz="2000" dirty="0"/>
              <a:t>Simpele, enkelvoudige consulten </a:t>
            </a:r>
          </a:p>
          <a:p>
            <a:r>
              <a:rPr lang="nl-NL" sz="2000" dirty="0"/>
              <a:t>Maximaal 20 minuten lang</a:t>
            </a:r>
          </a:p>
          <a:p>
            <a:r>
              <a:rPr lang="nl-NL" sz="2000" dirty="0"/>
              <a:t>Liever niet: SOLK, breedsprakige </a:t>
            </a:r>
            <a:r>
              <a:rPr lang="nl-NL" sz="2000" dirty="0" err="1"/>
              <a:t>patienten</a:t>
            </a:r>
            <a:r>
              <a:rPr lang="nl-NL" sz="2000" dirty="0"/>
              <a:t>, meervoudige klachten etc.</a:t>
            </a:r>
          </a:p>
          <a:p>
            <a:pPr marL="0" indent="0">
              <a:buNone/>
            </a:pPr>
            <a:endParaRPr lang="nl-NL" sz="2000" dirty="0"/>
          </a:p>
          <a:p>
            <a:pPr marL="0" indent="0">
              <a:buNone/>
            </a:pPr>
            <a:r>
              <a:rPr lang="nl-NL" sz="2000" b="1" dirty="0"/>
              <a:t>Voorbereiding</a:t>
            </a:r>
            <a:r>
              <a:rPr lang="nl-NL" sz="2000" dirty="0"/>
              <a:t>: </a:t>
            </a:r>
          </a:p>
          <a:p>
            <a:r>
              <a:rPr lang="nl-NL" sz="2000" dirty="0"/>
              <a:t>Bekijk overzicht ‘meest gemaakte fouten’ in de bouwsteen ‘voorbereiding BCT’</a:t>
            </a:r>
          </a:p>
          <a:p>
            <a:r>
              <a:rPr lang="nl-NL" sz="2000" dirty="0"/>
              <a:t>Maak een concreet plan voor het leren van een bepaalde communicatievaardigheid, en oefen daarmee gedurende langere tijd</a:t>
            </a:r>
          </a:p>
          <a:p>
            <a:endParaRPr lang="nl-NL" sz="2000" dirty="0"/>
          </a:p>
          <a:p>
            <a:pPr marL="0" indent="0">
              <a:buNone/>
            </a:pPr>
            <a:endParaRPr lang="nl-NL"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1217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000" dirty="0"/>
              <a:t>Formuleer je persoonlijke ontwikkelpunt over patiëntgerichte communicatie, MAAS Globaal of de BCT.  </a:t>
            </a:r>
          </a:p>
          <a:p>
            <a:r>
              <a:rPr lang="nl-NL" sz="2000" dirty="0"/>
              <a:t>Waar zou je aandacht aan willen besteden, wat wil je oefenen?</a:t>
            </a:r>
          </a:p>
          <a:p>
            <a:r>
              <a:rPr lang="nl-NL" sz="2000" dirty="0"/>
              <a:t>Wat is daarbij je doel? Wat levert het je op? </a:t>
            </a:r>
          </a:p>
          <a:p>
            <a:r>
              <a:rPr lang="nl-NL" sz="2000" dirty="0"/>
              <a:t>Hoe wil je dat concreet gaan aanpakken?</a:t>
            </a:r>
          </a:p>
          <a:p>
            <a:pPr marL="0" indent="0">
              <a:buNone/>
            </a:pPr>
            <a:endParaRPr lang="nl-NL" sz="2000" dirty="0"/>
          </a:p>
          <a:p>
            <a:pPr marL="0" indent="0">
              <a:buNone/>
            </a:pPr>
            <a:endParaRPr lang="nl-NL" sz="2000" b="1" dirty="0">
              <a:solidFill>
                <a:srgbClr val="E89E00"/>
              </a:solidFill>
            </a:endParaRPr>
          </a:p>
        </p:txBody>
      </p:sp>
      <p:sp>
        <p:nvSpPr>
          <p:cNvPr id="4" name="Tijdelijke aanduiding voor voettekst 3">
            <a:extLst>
              <a:ext uri="{FF2B5EF4-FFF2-40B4-BE49-F238E27FC236}">
                <a16:creationId xmlns:a16="http://schemas.microsoft.com/office/drawing/2014/main" id="{DAF87D3B-6439-8047-927C-AA79D3D07217}"/>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16262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1554E96C-66F4-F44B-8E37-59BAFDA5F85C}"/>
              </a:ext>
            </a:extLst>
          </p:cNvPr>
          <p:cNvSpPr>
            <a:spLocks noGrp="1"/>
          </p:cNvSpPr>
          <p:nvPr>
            <p:ph type="ftr" sz="quarter" idx="11"/>
          </p:nvPr>
        </p:nvSpPr>
        <p:spPr/>
        <p:txBody>
          <a:bodyPr/>
          <a:lstStyle/>
          <a:p>
            <a:r>
              <a:rPr lang="nl-NL"/>
              <a:t>Presentatie ‘Patiëntgerichte communicatie' APC onderwijs HOVUmc 2019-08</a:t>
            </a:r>
          </a:p>
        </p:txBody>
      </p:sp>
    </p:spTree>
    <p:extLst>
      <p:ext uri="{BB962C8B-B14F-4D97-AF65-F5344CB8AC3E}">
        <p14:creationId xmlns:p14="http://schemas.microsoft.com/office/powerpoint/2010/main" val="37294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en-US" sz="2400" dirty="0"/>
              <a:t>Wat is </a:t>
            </a:r>
            <a:r>
              <a:rPr lang="en-US" sz="2400" dirty="0" err="1"/>
              <a:t>patiëntgerichte</a:t>
            </a:r>
            <a:r>
              <a:rPr lang="en-US" sz="2400" dirty="0"/>
              <a:t> </a:t>
            </a:r>
            <a:r>
              <a:rPr lang="en-US" sz="2400" dirty="0" err="1"/>
              <a:t>communicatie</a:t>
            </a:r>
            <a:r>
              <a:rPr lang="en-US" sz="2400" dirty="0"/>
              <a:t>?</a:t>
            </a:r>
          </a:p>
          <a:p>
            <a:r>
              <a:rPr lang="en-US" sz="2400" dirty="0" err="1"/>
              <a:t>Onderwijs</a:t>
            </a:r>
            <a:r>
              <a:rPr lang="en-US" sz="2400" dirty="0"/>
              <a:t> van </a:t>
            </a:r>
            <a:r>
              <a:rPr lang="en-US" sz="2400" dirty="0" err="1"/>
              <a:t>basisgespreksvaardigheden</a:t>
            </a:r>
            <a:r>
              <a:rPr lang="en-US" sz="2400" dirty="0"/>
              <a:t> in het </a:t>
            </a:r>
            <a:r>
              <a:rPr lang="en-US" sz="2400" dirty="0" err="1"/>
              <a:t>eerste</a:t>
            </a:r>
            <a:r>
              <a:rPr lang="en-US" sz="2400" dirty="0"/>
              <a:t> </a:t>
            </a:r>
            <a:r>
              <a:rPr lang="en-US" sz="2400" dirty="0" err="1"/>
              <a:t>jaar</a:t>
            </a:r>
            <a:r>
              <a:rPr lang="en-US" sz="2400" dirty="0"/>
              <a:t> </a:t>
            </a:r>
          </a:p>
          <a:p>
            <a:r>
              <a:rPr lang="en-US" sz="2400" dirty="0" err="1"/>
              <a:t>Consultmodel</a:t>
            </a:r>
            <a:r>
              <a:rPr lang="en-US" sz="2400" dirty="0"/>
              <a:t> van Silverman</a:t>
            </a:r>
          </a:p>
          <a:p>
            <a:r>
              <a:rPr lang="en-US" sz="2400" dirty="0"/>
              <a:t>MAAS </a:t>
            </a:r>
            <a:r>
              <a:rPr lang="en-US" sz="2400" dirty="0" err="1"/>
              <a:t>Globaal</a:t>
            </a:r>
            <a:r>
              <a:rPr lang="en-US" sz="2400" dirty="0"/>
              <a:t> </a:t>
            </a:r>
            <a:r>
              <a:rPr lang="en-US" sz="2400" dirty="0" err="1"/>
              <a:t>scorelijst</a:t>
            </a:r>
            <a:r>
              <a:rPr lang="en-US" sz="2400" dirty="0"/>
              <a:t> </a:t>
            </a:r>
          </a:p>
          <a:p>
            <a:r>
              <a:rPr lang="en-US" sz="2400" dirty="0"/>
              <a:t>Basis consultvoeringstoets (BCT)</a:t>
            </a:r>
          </a:p>
          <a:p>
            <a:r>
              <a:rPr lang="en-US" sz="2400" dirty="0" err="1"/>
              <a:t>Afsluiten</a:t>
            </a:r>
            <a:r>
              <a:rPr lang="en-US" sz="2400" dirty="0"/>
              <a:t> met eigen </a:t>
            </a:r>
            <a:r>
              <a:rPr lang="en-US" sz="2400" dirty="0" err="1"/>
              <a:t>leerpunten</a:t>
            </a:r>
            <a:r>
              <a:rPr lang="en-US" sz="2400" dirty="0"/>
              <a:t> </a:t>
            </a:r>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dirty="0"/>
              <a:t>Presentatie ‘Patiëntgerichte communicatie' APC onderwijs </a:t>
            </a:r>
            <a:r>
              <a:rPr lang="nl-NL" dirty="0" err="1"/>
              <a:t>HOVUmc</a:t>
            </a:r>
            <a:r>
              <a:rPr lang="nl-NL" dirty="0"/>
              <a:t> 2019-08</a:t>
            </a:r>
          </a:p>
        </p:txBody>
      </p:sp>
    </p:spTree>
    <p:extLst>
      <p:ext uri="{BB962C8B-B14F-4D97-AF65-F5344CB8AC3E}">
        <p14:creationId xmlns:p14="http://schemas.microsoft.com/office/powerpoint/2010/main" val="22717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Arts-patiënt-communicatie</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a:lnSpc>
                <a:spcPct val="100000"/>
              </a:lnSpc>
            </a:pPr>
            <a:r>
              <a:rPr lang="en-US" sz="2400" dirty="0"/>
              <a:t>Wat </a:t>
            </a:r>
            <a:r>
              <a:rPr lang="en-US" sz="2400" dirty="0" err="1"/>
              <a:t>heb</a:t>
            </a:r>
            <a:r>
              <a:rPr lang="en-US" sz="2400" dirty="0"/>
              <a:t> je </a:t>
            </a:r>
            <a:r>
              <a:rPr lang="en-US" sz="2400" dirty="0" err="1"/>
              <a:t>hierover</a:t>
            </a:r>
            <a:r>
              <a:rPr lang="en-US" sz="2400" dirty="0"/>
              <a:t> </a:t>
            </a:r>
            <a:r>
              <a:rPr lang="en-US" sz="2400" dirty="0" err="1"/>
              <a:t>geleerd</a:t>
            </a:r>
            <a:r>
              <a:rPr lang="en-US" sz="2400" dirty="0"/>
              <a:t>?</a:t>
            </a:r>
          </a:p>
          <a:p>
            <a:pPr>
              <a:lnSpc>
                <a:spcPct val="100000"/>
              </a:lnSpc>
            </a:pPr>
            <a:r>
              <a:rPr lang="en-US" sz="2400" dirty="0"/>
              <a:t>Hoe </a:t>
            </a:r>
            <a:r>
              <a:rPr lang="en-US" sz="2400" dirty="0" err="1"/>
              <a:t>heb</a:t>
            </a:r>
            <a:r>
              <a:rPr lang="en-US" sz="2400" dirty="0"/>
              <a:t> je </a:t>
            </a:r>
            <a:r>
              <a:rPr lang="en-US" sz="2400" dirty="0" err="1"/>
              <a:t>dat</a:t>
            </a:r>
            <a:r>
              <a:rPr lang="en-US" sz="2400" dirty="0"/>
              <a:t> </a:t>
            </a:r>
            <a:r>
              <a:rPr lang="en-US" sz="2400" dirty="0" err="1"/>
              <a:t>geleerd</a:t>
            </a:r>
            <a:endParaRPr lang="en-US" sz="2400" dirty="0"/>
          </a:p>
          <a:p>
            <a:pPr>
              <a:lnSpc>
                <a:spcPct val="100000"/>
              </a:lnSpc>
            </a:pPr>
            <a:r>
              <a:rPr lang="en-US" sz="2400" dirty="0"/>
              <a:t>Heb je </a:t>
            </a:r>
            <a:r>
              <a:rPr lang="en-US" sz="2400" dirty="0" err="1"/>
              <a:t>rolmodellen</a:t>
            </a:r>
            <a:r>
              <a:rPr lang="en-US" sz="2400" dirty="0"/>
              <a:t>, wat neem je van hen </a:t>
            </a:r>
            <a:r>
              <a:rPr lang="en-US" sz="2400" dirty="0" err="1"/>
              <a:t>mee</a:t>
            </a:r>
            <a:r>
              <a:rPr lang="en-US" sz="2400" dirty="0"/>
              <a:t>?</a:t>
            </a:r>
          </a:p>
          <a:p>
            <a:pPr>
              <a:lnSpc>
                <a:spcPct val="100000"/>
              </a:lnSpc>
            </a:pPr>
            <a:r>
              <a:rPr lang="en-US" sz="2400" dirty="0" err="1"/>
              <a:t>Welke</a:t>
            </a:r>
            <a:r>
              <a:rPr lang="en-US" sz="2400" dirty="0"/>
              <a:t> </a:t>
            </a:r>
            <a:r>
              <a:rPr lang="en-US" sz="2400" dirty="0" err="1"/>
              <a:t>gesprekstechnieken</a:t>
            </a:r>
            <a:r>
              <a:rPr lang="en-US" sz="2400" dirty="0"/>
              <a:t> pas je toe, </a:t>
            </a:r>
            <a:r>
              <a:rPr lang="en-US" sz="2400" dirty="0" err="1"/>
              <a:t>en</a:t>
            </a:r>
            <a:r>
              <a:rPr lang="en-US" sz="2400" dirty="0"/>
              <a:t> hoe </a:t>
            </a:r>
            <a:r>
              <a:rPr lang="en-US" sz="2400" dirty="0" err="1"/>
              <a:t>gaat</a:t>
            </a:r>
            <a:r>
              <a:rPr lang="en-US" sz="2400" dirty="0"/>
              <a:t> </a:t>
            </a:r>
            <a:r>
              <a:rPr lang="en-US" sz="2400" dirty="0" err="1"/>
              <a:t>dat</a:t>
            </a:r>
            <a:r>
              <a:rPr lang="en-US" sz="2400" dirty="0"/>
              <a:t>?</a:t>
            </a:r>
          </a:p>
          <a:p>
            <a:pPr>
              <a:lnSpc>
                <a:spcPct val="100000"/>
              </a:lnSpc>
            </a:pPr>
            <a:r>
              <a:rPr lang="en-US" sz="2400" dirty="0" err="1"/>
              <a:t>Waar</a:t>
            </a:r>
            <a:r>
              <a:rPr lang="en-US" sz="2400" dirty="0"/>
              <a:t> loop je </a:t>
            </a:r>
            <a:r>
              <a:rPr lang="en-US" sz="2400" dirty="0" err="1"/>
              <a:t>tegenaan</a:t>
            </a:r>
            <a:r>
              <a:rPr lang="en-US" sz="2400" dirty="0"/>
              <a:t>?</a:t>
            </a:r>
          </a:p>
          <a:p>
            <a:pPr>
              <a:lnSpc>
                <a:spcPct val="100000"/>
              </a:lnSpc>
            </a:pPr>
            <a:r>
              <a:rPr lang="en-US" sz="2400" dirty="0"/>
              <a:t>Hoe </a:t>
            </a:r>
            <a:r>
              <a:rPr lang="en-US" sz="2400" dirty="0" err="1"/>
              <a:t>denk</a:t>
            </a:r>
            <a:r>
              <a:rPr lang="en-US" sz="2400" dirty="0"/>
              <a:t> </a:t>
            </a:r>
            <a:r>
              <a:rPr lang="en-US" sz="2400" dirty="0" err="1"/>
              <a:t>jij</a:t>
            </a:r>
            <a:r>
              <a:rPr lang="en-US" sz="2400" dirty="0"/>
              <a:t> </a:t>
            </a:r>
            <a:r>
              <a:rPr lang="en-US" sz="2400" dirty="0" err="1"/>
              <a:t>te</a:t>
            </a:r>
            <a:r>
              <a:rPr lang="en-US" sz="2400" dirty="0"/>
              <a:t> </a:t>
            </a:r>
            <a:r>
              <a:rPr lang="en-US" sz="2400" dirty="0" err="1"/>
              <a:t>gaan</a:t>
            </a:r>
            <a:r>
              <a:rPr lang="en-US" sz="2400" dirty="0"/>
              <a:t> </a:t>
            </a:r>
            <a:r>
              <a:rPr lang="en-US" sz="2400" dirty="0" err="1"/>
              <a:t>leren</a:t>
            </a:r>
            <a:r>
              <a:rPr lang="en-US" sz="2400" dirty="0"/>
              <a:t> op het </a:t>
            </a:r>
            <a:r>
              <a:rPr lang="en-US" sz="2400" dirty="0" err="1"/>
              <a:t>gebied</a:t>
            </a:r>
            <a:r>
              <a:rPr lang="en-US" sz="2400" dirty="0"/>
              <a:t> van APC ?</a:t>
            </a:r>
          </a:p>
          <a:p>
            <a:pPr marL="0" indent="0">
              <a:lnSpc>
                <a:spcPct val="100000"/>
              </a:lnSpc>
              <a:buNone/>
            </a:pPr>
            <a:endParaRPr lang="nl-NL" sz="24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297388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8C816-DB4E-BF41-B2ED-B44FDD9493AF}"/>
              </a:ext>
            </a:extLst>
          </p:cNvPr>
          <p:cNvSpPr>
            <a:spLocks noGrp="1"/>
          </p:cNvSpPr>
          <p:nvPr>
            <p:ph type="title"/>
          </p:nvPr>
        </p:nvSpPr>
        <p:spPr/>
        <p:txBody>
          <a:bodyPr/>
          <a:lstStyle/>
          <a:p>
            <a:r>
              <a:rPr lang="nl-NL" dirty="0"/>
              <a:t>Kenmerken van arts- en patiëntgerichte communicatie</a:t>
            </a:r>
          </a:p>
        </p:txBody>
      </p:sp>
      <p:sp>
        <p:nvSpPr>
          <p:cNvPr id="3" name="Tijdelijke aanduiding voor inhoud 2">
            <a:extLst>
              <a:ext uri="{FF2B5EF4-FFF2-40B4-BE49-F238E27FC236}">
                <a16:creationId xmlns:a16="http://schemas.microsoft.com/office/drawing/2014/main" id="{39278F22-EC21-284B-9358-70E17B651BC2}"/>
              </a:ext>
            </a:extLst>
          </p:cNvPr>
          <p:cNvSpPr>
            <a:spLocks noGrp="1"/>
          </p:cNvSpPr>
          <p:nvPr>
            <p:ph sz="half" idx="2"/>
          </p:nvPr>
        </p:nvSpPr>
        <p:spPr/>
        <p:txBody>
          <a:bodyPr/>
          <a:lstStyle/>
          <a:p>
            <a:pPr>
              <a:lnSpc>
                <a:spcPct val="90000"/>
              </a:lnSpc>
            </a:pPr>
            <a:endParaRPr lang="nl-NL" sz="2400" b="1" dirty="0"/>
          </a:p>
          <a:p>
            <a:pPr>
              <a:lnSpc>
                <a:spcPct val="90000"/>
              </a:lnSpc>
            </a:pPr>
            <a:r>
              <a:rPr lang="nl-NL" sz="2400" b="1" dirty="0"/>
              <a:t>Ziekte/‘</a:t>
            </a:r>
            <a:r>
              <a:rPr lang="nl-NL" sz="2400" b="1" dirty="0" err="1"/>
              <a:t>disease</a:t>
            </a:r>
            <a:r>
              <a:rPr lang="nl-NL" sz="2400" b="1" dirty="0"/>
              <a:t>’</a:t>
            </a:r>
            <a:r>
              <a:rPr lang="nl-NL" sz="2400" dirty="0"/>
              <a:t> (gezichtspunt arts, biomedisch standpunt )</a:t>
            </a:r>
          </a:p>
          <a:p>
            <a:pPr>
              <a:lnSpc>
                <a:spcPct val="90000"/>
              </a:lnSpc>
            </a:pPr>
            <a:r>
              <a:rPr lang="nl-NL" sz="2400" b="1" dirty="0"/>
              <a:t>Klachten/‘</a:t>
            </a:r>
            <a:r>
              <a:rPr lang="nl-NL" sz="2400" b="1" dirty="0" err="1"/>
              <a:t>illness</a:t>
            </a:r>
            <a:r>
              <a:rPr lang="nl-NL" sz="2400" b="1" dirty="0"/>
              <a:t>’</a:t>
            </a:r>
            <a:r>
              <a:rPr lang="nl-NL" sz="2400" dirty="0"/>
              <a:t> (gezichtspunt patiënt, symptomen en vragen) </a:t>
            </a:r>
          </a:p>
          <a:p>
            <a:pPr>
              <a:lnSpc>
                <a:spcPct val="90000"/>
              </a:lnSpc>
            </a:pPr>
            <a:endParaRPr lang="nl-NL" sz="2400" dirty="0"/>
          </a:p>
          <a:p>
            <a:pPr>
              <a:lnSpc>
                <a:spcPct val="90000"/>
              </a:lnSpc>
            </a:pPr>
            <a:r>
              <a:rPr lang="nl-NL" sz="2400" b="1" dirty="0"/>
              <a:t>Uitleg medische diagnose en behandeladvies</a:t>
            </a:r>
            <a:r>
              <a:rPr lang="nl-NL" sz="2400" dirty="0"/>
              <a:t> (gezichtspunt arts)</a:t>
            </a:r>
          </a:p>
          <a:p>
            <a:pPr>
              <a:lnSpc>
                <a:spcPct val="90000"/>
              </a:lnSpc>
            </a:pPr>
            <a:r>
              <a:rPr lang="nl-NL" sz="2400" b="1" dirty="0"/>
              <a:t>Sluiten uitleg en advies aan bij de de patiënt? </a:t>
            </a:r>
            <a:r>
              <a:rPr lang="nl-NL" sz="2400" dirty="0"/>
              <a:t>(gezichtspunt patiënt)</a:t>
            </a:r>
          </a:p>
          <a:p>
            <a:pPr>
              <a:lnSpc>
                <a:spcPct val="90000"/>
              </a:lnSpc>
            </a:pPr>
            <a:endParaRPr lang="nl-NL" sz="2400" dirty="0"/>
          </a:p>
          <a:p>
            <a:pPr>
              <a:lnSpc>
                <a:spcPct val="90000"/>
              </a:lnSpc>
            </a:pPr>
            <a:r>
              <a:rPr lang="nl-NL" sz="2400" dirty="0"/>
              <a:t>Patiëntgericht: de arts praat minder en luistert meer</a:t>
            </a:r>
          </a:p>
          <a:p>
            <a:pPr marL="0" indent="0">
              <a:buNone/>
            </a:pPr>
            <a:endParaRPr lang="nl-NL" sz="2400" dirty="0"/>
          </a:p>
        </p:txBody>
      </p:sp>
      <p:sp>
        <p:nvSpPr>
          <p:cNvPr id="4" name="Tijdelijke aanduiding voor voettekst 3">
            <a:extLst>
              <a:ext uri="{FF2B5EF4-FFF2-40B4-BE49-F238E27FC236}">
                <a16:creationId xmlns:a16="http://schemas.microsoft.com/office/drawing/2014/main" id="{8E85C760-083C-3145-B91A-B85B1766CB3B}"/>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7980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a:xfrm>
            <a:off x="1814513" y="4391025"/>
            <a:ext cx="10515600" cy="1325563"/>
          </a:xfrm>
        </p:spPr>
        <p:txBody>
          <a:bodyPr>
            <a:normAutofit/>
            <a:scene3d>
              <a:camera prst="orthographicFront"/>
              <a:lightRig rig="soft" dir="t"/>
            </a:scene3d>
            <a:sp3d prstMaterial="softEdge">
              <a:bevelT w="25400" h="25400"/>
            </a:sp3d>
          </a:bodyPr>
          <a:lstStyle/>
          <a:p>
            <a:pPr>
              <a:defRPr/>
            </a:pPr>
            <a:r>
              <a:rPr lang="nl-NL" sz="2400" dirty="0">
                <a:solidFill>
                  <a:srgbClr val="000000"/>
                </a:solidFill>
              </a:rPr>
              <a:t>Patiëntgerichte</a:t>
            </a:r>
            <a:r>
              <a:rPr lang="nl-NL" sz="2400" dirty="0">
                <a:solidFill>
                  <a:schemeClr val="bg1"/>
                </a:solidFill>
              </a:rPr>
              <a:t> </a:t>
            </a:r>
            <a:r>
              <a:rPr lang="nl-NL" sz="2400" dirty="0">
                <a:solidFill>
                  <a:srgbClr val="000000"/>
                </a:solidFill>
              </a:rPr>
              <a:t>communicatie = interactie !</a:t>
            </a:r>
          </a:p>
        </p:txBody>
      </p:sp>
      <p:pic>
        <p:nvPicPr>
          <p:cNvPr id="17412" name="Picture 4" descr="2775974078_46dc65948b[1]"/>
          <p:cNvPicPr>
            <a:picLocks noChangeAspect="1" noChangeArrowheads="1"/>
          </p:cNvPicPr>
          <p:nvPr/>
        </p:nvPicPr>
        <p:blipFill>
          <a:blip r:embed="rId3"/>
          <a:srcRect/>
          <a:stretch>
            <a:fillRect/>
          </a:stretch>
        </p:blipFill>
        <p:spPr bwMode="auto">
          <a:xfrm>
            <a:off x="1919287" y="1943100"/>
            <a:ext cx="3455988" cy="2447925"/>
          </a:xfrm>
          <a:prstGeom prst="rect">
            <a:avLst/>
          </a:prstGeom>
          <a:noFill/>
          <a:ln w="9525">
            <a:noFill/>
            <a:miter lim="800000"/>
            <a:headEnd/>
            <a:tailEnd/>
          </a:ln>
        </p:spPr>
      </p:pic>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4"/>
          <a:srcRect/>
          <a:stretch>
            <a:fillRect/>
          </a:stretch>
        </p:blipFill>
        <p:spPr bwMode="auto">
          <a:xfrm>
            <a:off x="6538913" y="1943100"/>
            <a:ext cx="4248150" cy="2447925"/>
          </a:xfrm>
          <a:prstGeom prst="rect">
            <a:avLst/>
          </a:prstGeom>
          <a:noFill/>
          <a:ln w="9525">
            <a:noFill/>
            <a:miter lim="800000"/>
            <a:headEnd/>
            <a:tailEnd/>
          </a:ln>
        </p:spPr>
      </p:pic>
      <p:sp>
        <p:nvSpPr>
          <p:cNvPr id="2" name="Tijdelijke aanduiding voor voettekst 1">
            <a:extLst>
              <a:ext uri="{FF2B5EF4-FFF2-40B4-BE49-F238E27FC236}">
                <a16:creationId xmlns:a16="http://schemas.microsoft.com/office/drawing/2014/main" id="{2A6910B5-A640-4D4C-8A3B-7FFA81D917D6}"/>
              </a:ext>
            </a:extLst>
          </p:cNvPr>
          <p:cNvSpPr>
            <a:spLocks noGrp="1"/>
          </p:cNvSpPr>
          <p:nvPr>
            <p:ph type="ftr" sz="quarter" idx="11"/>
          </p:nvPr>
        </p:nvSpPr>
        <p:spPr/>
        <p:txBody>
          <a:bodyPr/>
          <a:lstStyle/>
          <a:p>
            <a:r>
              <a:rPr lang="nl-NL"/>
              <a:t>Presentatie ‘Patiëntgerichte communicatie' APC onderwijs HOVUmc 2019-08</a:t>
            </a:r>
          </a:p>
        </p:txBody>
      </p:sp>
      <p:sp>
        <p:nvSpPr>
          <p:cNvPr id="3" name="Tijdelijke aanduiding voor dianummer 2">
            <a:extLst>
              <a:ext uri="{FF2B5EF4-FFF2-40B4-BE49-F238E27FC236}">
                <a16:creationId xmlns:a16="http://schemas.microsoft.com/office/drawing/2014/main" id="{9AEA5DA3-180A-ED46-9D9A-94C235F483E7}"/>
              </a:ext>
            </a:extLst>
          </p:cNvPr>
          <p:cNvSpPr>
            <a:spLocks noGrp="1"/>
          </p:cNvSpPr>
          <p:nvPr>
            <p:ph type="sldNum" sz="quarter" idx="12"/>
          </p:nvPr>
        </p:nvSpPr>
        <p:spPr/>
        <p:txBody>
          <a:bodyPr/>
          <a:lstStyle/>
          <a:p>
            <a:fld id="{0ADB78F8-38AE-6E40-91B7-D76193ECAE78}" type="slidenum">
              <a:rPr lang="nl-NL" smtClean="0"/>
              <a:t>5</a:t>
            </a:fld>
            <a:endParaRPr lang="nl-NL"/>
          </a:p>
        </p:txBody>
      </p:sp>
    </p:spTree>
    <p:extLst>
      <p:ext uri="{BB962C8B-B14F-4D97-AF65-F5344CB8AC3E}">
        <p14:creationId xmlns:p14="http://schemas.microsoft.com/office/powerpoint/2010/main" val="10745736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8691" y="675862"/>
            <a:ext cx="10720700" cy="1610645"/>
          </a:xfrm>
        </p:spPr>
        <p:txBody>
          <a:bodyPr/>
          <a:lstStyle/>
          <a:p>
            <a:pPr algn="ctr"/>
            <a:r>
              <a:rPr lang="nl-NL" dirty="0"/>
              <a:t>Consultmodel volgens Silverman</a:t>
            </a:r>
          </a:p>
        </p:txBody>
      </p:sp>
      <p:pic>
        <p:nvPicPr>
          <p:cNvPr id="4" name="Picture 1"/>
          <p:cNvPicPr>
            <a:picLocks noGrp="1"/>
          </p:cNvPicPr>
          <p:nvPr>
            <p:ph idx="1"/>
          </p:nvPr>
        </p:nvPicPr>
        <p:blipFill rotWithShape="1">
          <a:blip r:embed="rId3"/>
          <a:srcRect l="3493" t="5138" r="2688" b="14648"/>
          <a:stretch/>
        </p:blipFill>
        <p:spPr bwMode="auto">
          <a:xfrm>
            <a:off x="2887318" y="1790700"/>
            <a:ext cx="6675782" cy="4391438"/>
          </a:xfrm>
          <a:prstGeom prst="rect">
            <a:avLst/>
          </a:prstGeom>
          <a:noFill/>
          <a:ln w="9525">
            <a:noFill/>
            <a:miter lim="800000"/>
            <a:headEnd/>
            <a:tailEnd/>
          </a:ln>
        </p:spPr>
      </p:pic>
      <p:sp>
        <p:nvSpPr>
          <p:cNvPr id="3" name="Tijdelijke aanduiding voor voettekst 2">
            <a:extLst>
              <a:ext uri="{FF2B5EF4-FFF2-40B4-BE49-F238E27FC236}">
                <a16:creationId xmlns:a16="http://schemas.microsoft.com/office/drawing/2014/main" id="{67516C1E-24D3-B545-AB07-A07121B40717}"/>
              </a:ext>
            </a:extLst>
          </p:cNvPr>
          <p:cNvSpPr>
            <a:spLocks noGrp="1"/>
          </p:cNvSpPr>
          <p:nvPr>
            <p:ph type="ftr" sz="quarter" idx="11"/>
          </p:nvPr>
        </p:nvSpPr>
        <p:spPr/>
        <p:txBody>
          <a:bodyPr/>
          <a:lstStyle/>
          <a:p>
            <a:r>
              <a:rPr lang="nl-NL"/>
              <a:t>Presentatie ‘Patiëntgerichte communicatie' APC onderwijs HOVUmc 2019-08</a:t>
            </a:r>
          </a:p>
        </p:txBody>
      </p:sp>
      <p:sp>
        <p:nvSpPr>
          <p:cNvPr id="5" name="Tijdelijke aanduiding voor dianummer 4">
            <a:extLst>
              <a:ext uri="{FF2B5EF4-FFF2-40B4-BE49-F238E27FC236}">
                <a16:creationId xmlns:a16="http://schemas.microsoft.com/office/drawing/2014/main" id="{00BE492E-CAAC-7446-AE3B-D04E06E31473}"/>
              </a:ext>
            </a:extLst>
          </p:cNvPr>
          <p:cNvSpPr>
            <a:spLocks noGrp="1"/>
          </p:cNvSpPr>
          <p:nvPr>
            <p:ph type="sldNum" sz="quarter" idx="12"/>
          </p:nvPr>
        </p:nvSpPr>
        <p:spPr/>
        <p:txBody>
          <a:bodyPr/>
          <a:lstStyle/>
          <a:p>
            <a:fld id="{0ADB78F8-38AE-6E40-91B7-D76193ECAE78}" type="slidenum">
              <a:rPr lang="nl-NL" smtClean="0"/>
              <a:t>6</a:t>
            </a:fld>
            <a:endParaRPr lang="nl-NL"/>
          </a:p>
        </p:txBody>
      </p:sp>
    </p:spTree>
    <p:extLst>
      <p:ext uri="{BB962C8B-B14F-4D97-AF65-F5344CB8AC3E}">
        <p14:creationId xmlns:p14="http://schemas.microsoft.com/office/powerpoint/2010/main" val="149080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4862" y="736466"/>
            <a:ext cx="8042276" cy="1102650"/>
          </a:xfrm>
        </p:spPr>
        <p:txBody>
          <a:bodyPr>
            <a:normAutofit/>
          </a:bodyPr>
          <a:lstStyle/>
          <a:p>
            <a:pPr algn="ctr"/>
            <a:r>
              <a:rPr lang="nl-NL" dirty="0"/>
              <a:t>Consult-taken</a:t>
            </a:r>
          </a:p>
        </p:txBody>
      </p:sp>
      <p:pic>
        <p:nvPicPr>
          <p:cNvPr id="4" name="Picture 6" descr="fig 2 Comm.png"/>
          <p:cNvPicPr>
            <a:picLocks noGrp="1"/>
          </p:cNvPicPr>
          <p:nvPr>
            <p:ph idx="1"/>
          </p:nvPr>
        </p:nvPicPr>
        <p:blipFill>
          <a:blip r:embed="rId3"/>
          <a:srcRect l="-24904" r="-24904"/>
          <a:stretch>
            <a:fillRect/>
          </a:stretch>
        </p:blipFill>
        <p:spPr>
          <a:prstGeom prst="rect">
            <a:avLst/>
          </a:prstGeom>
        </p:spPr>
      </p:pic>
      <p:pic>
        <p:nvPicPr>
          <p:cNvPr id="5" name="Picture 6" descr="fig 2 Comm.png">
            <a:extLst>
              <a:ext uri="{FF2B5EF4-FFF2-40B4-BE49-F238E27FC236}">
                <a16:creationId xmlns:a16="http://schemas.microsoft.com/office/drawing/2014/main" id="{087C625C-8044-4A46-A471-48CF149FE4B8}"/>
              </a:ext>
            </a:extLst>
          </p:cNvPr>
          <p:cNvPicPr>
            <a:picLocks/>
          </p:cNvPicPr>
          <p:nvPr/>
        </p:nvPicPr>
        <p:blipFill>
          <a:blip r:embed="rId3"/>
          <a:srcRect l="-24904" r="-24904"/>
          <a:stretch>
            <a:fillRect/>
          </a:stretch>
        </p:blipFill>
        <p:spPr>
          <a:xfrm>
            <a:off x="800100" y="1496135"/>
            <a:ext cx="10680700" cy="5543849"/>
          </a:xfrm>
          <a:prstGeom prst="rect">
            <a:avLst/>
          </a:prstGeom>
        </p:spPr>
      </p:pic>
      <p:sp>
        <p:nvSpPr>
          <p:cNvPr id="3" name="Tijdelijke aanduiding voor voettekst 2">
            <a:extLst>
              <a:ext uri="{FF2B5EF4-FFF2-40B4-BE49-F238E27FC236}">
                <a16:creationId xmlns:a16="http://schemas.microsoft.com/office/drawing/2014/main" id="{035065C7-CC65-4E41-B44F-B68A8952010D}"/>
              </a:ext>
            </a:extLst>
          </p:cNvPr>
          <p:cNvSpPr>
            <a:spLocks noGrp="1"/>
          </p:cNvSpPr>
          <p:nvPr>
            <p:ph type="ftr" sz="quarter" idx="11"/>
          </p:nvPr>
        </p:nvSpPr>
        <p:spPr/>
        <p:txBody>
          <a:bodyPr/>
          <a:lstStyle/>
          <a:p>
            <a:r>
              <a:rPr lang="nl-NL"/>
              <a:t>Presentatie ‘Patiëntgerichte communicatie' APC onderwijs HOVUmc 2019-08</a:t>
            </a:r>
          </a:p>
        </p:txBody>
      </p:sp>
      <p:sp>
        <p:nvSpPr>
          <p:cNvPr id="6" name="Tijdelijke aanduiding voor dianummer 5">
            <a:extLst>
              <a:ext uri="{FF2B5EF4-FFF2-40B4-BE49-F238E27FC236}">
                <a16:creationId xmlns:a16="http://schemas.microsoft.com/office/drawing/2014/main" id="{FDA48B88-09C6-F544-9D54-64E52CF46830}"/>
              </a:ext>
            </a:extLst>
          </p:cNvPr>
          <p:cNvSpPr>
            <a:spLocks noGrp="1"/>
          </p:cNvSpPr>
          <p:nvPr>
            <p:ph type="sldNum" sz="quarter" idx="12"/>
          </p:nvPr>
        </p:nvSpPr>
        <p:spPr/>
        <p:txBody>
          <a:bodyPr/>
          <a:lstStyle/>
          <a:p>
            <a:fld id="{0ADB78F8-38AE-6E40-91B7-D76193ECAE78}" type="slidenum">
              <a:rPr lang="nl-NL" smtClean="0"/>
              <a:t>7</a:t>
            </a:fld>
            <a:endParaRPr lang="nl-NL"/>
          </a:p>
        </p:txBody>
      </p:sp>
    </p:spTree>
    <p:extLst>
      <p:ext uri="{BB962C8B-B14F-4D97-AF65-F5344CB8AC3E}">
        <p14:creationId xmlns:p14="http://schemas.microsoft.com/office/powerpoint/2010/main" val="5317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0136A-A633-6448-BC6C-5CD81DFBD0F0}"/>
              </a:ext>
            </a:extLst>
          </p:cNvPr>
          <p:cNvSpPr>
            <a:spLocks noGrp="1"/>
          </p:cNvSpPr>
          <p:nvPr>
            <p:ph type="title"/>
          </p:nvPr>
        </p:nvSpPr>
        <p:spPr/>
        <p:txBody>
          <a:bodyPr/>
          <a:lstStyle/>
          <a:p>
            <a:r>
              <a:rPr lang="nl-NL" dirty="0"/>
              <a:t>MAAS Globaal scorelijst </a:t>
            </a:r>
          </a:p>
        </p:txBody>
      </p:sp>
      <p:sp>
        <p:nvSpPr>
          <p:cNvPr id="3" name="Tijdelijke aanduiding voor inhoud 2">
            <a:extLst>
              <a:ext uri="{FF2B5EF4-FFF2-40B4-BE49-F238E27FC236}">
                <a16:creationId xmlns:a16="http://schemas.microsoft.com/office/drawing/2014/main" id="{272DA776-4E9E-7548-B2D8-D8FC2CCA7D94}"/>
              </a:ext>
            </a:extLst>
          </p:cNvPr>
          <p:cNvSpPr>
            <a:spLocks noGrp="1"/>
          </p:cNvSpPr>
          <p:nvPr>
            <p:ph idx="1"/>
          </p:nvPr>
        </p:nvSpPr>
        <p:spPr/>
        <p:txBody>
          <a:bodyPr>
            <a:noAutofit/>
          </a:bodyPr>
          <a:lstStyle/>
          <a:p>
            <a:pPr marL="0" indent="0">
              <a:buNone/>
            </a:pPr>
            <a:endParaRPr lang="nl-NL" dirty="0"/>
          </a:p>
        </p:txBody>
      </p:sp>
      <p:sp>
        <p:nvSpPr>
          <p:cNvPr id="4" name="Tijdelijke aanduiding voor voettekst 3">
            <a:extLst>
              <a:ext uri="{FF2B5EF4-FFF2-40B4-BE49-F238E27FC236}">
                <a16:creationId xmlns:a16="http://schemas.microsoft.com/office/drawing/2014/main" id="{55BBA59B-C12B-E24D-B890-BDB1F84301E8}"/>
              </a:ext>
            </a:extLst>
          </p:cNvPr>
          <p:cNvSpPr>
            <a:spLocks noGrp="1"/>
          </p:cNvSpPr>
          <p:nvPr>
            <p:ph type="ftr" sz="quarter" idx="11"/>
          </p:nvPr>
        </p:nvSpPr>
        <p:spPr/>
        <p:txBody>
          <a:bodyPr/>
          <a:lstStyle/>
          <a:p>
            <a:r>
              <a:rPr lang="nl-NL"/>
              <a:t>Presentatie ‘Patiëntgerichte communicatie' APC onderwijs HOVUmc 2019-08</a:t>
            </a:r>
          </a:p>
        </p:txBody>
      </p:sp>
      <p:sp>
        <p:nvSpPr>
          <p:cNvPr id="5" name="Tijdelijke aanduiding voor inhoud 2">
            <a:extLst>
              <a:ext uri="{FF2B5EF4-FFF2-40B4-BE49-F238E27FC236}">
                <a16:creationId xmlns:a16="http://schemas.microsoft.com/office/drawing/2014/main" id="{5ED2D153-7235-0A4D-91AE-0ADAAB03892A}"/>
              </a:ext>
            </a:extLst>
          </p:cNvPr>
          <p:cNvSpPr txBox="1">
            <a:spLocks/>
          </p:cNvSpPr>
          <p:nvPr/>
        </p:nvSpPr>
        <p:spPr>
          <a:xfrm>
            <a:off x="694944" y="2425655"/>
            <a:ext cx="11103356"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sz="2400" dirty="0"/>
          </a:p>
        </p:txBody>
      </p:sp>
      <p:sp>
        <p:nvSpPr>
          <p:cNvPr id="6" name="Tijdelijke aanduiding voor inhoud 2">
            <a:extLst>
              <a:ext uri="{FF2B5EF4-FFF2-40B4-BE49-F238E27FC236}">
                <a16:creationId xmlns:a16="http://schemas.microsoft.com/office/drawing/2014/main" id="{49AB5545-3A49-9944-A5D3-B212A453359E}"/>
              </a:ext>
            </a:extLst>
          </p:cNvPr>
          <p:cNvSpPr txBox="1">
            <a:spLocks/>
          </p:cNvSpPr>
          <p:nvPr/>
        </p:nvSpPr>
        <p:spPr>
          <a:xfrm>
            <a:off x="673100" y="2425655"/>
            <a:ext cx="11103356"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hlinkClick r:id="rId3"/>
              </a:rPr>
              <a:t>https://www.huisartsopleiding.nl/images/toetsing/Maasglobaal_scorelijst_2000.pdf</a:t>
            </a:r>
            <a:endParaRPr lang="nl-NL" sz="2400" dirty="0"/>
          </a:p>
          <a:p>
            <a:pPr marL="0" indent="0">
              <a:buNone/>
            </a:pPr>
            <a:endParaRPr lang="nl-NL" sz="2400" dirty="0"/>
          </a:p>
          <a:p>
            <a:pPr marL="0" indent="0">
              <a:buNone/>
            </a:pPr>
            <a:r>
              <a:rPr lang="nl-NL" sz="2400" b="1" dirty="0"/>
              <a:t>Drie secties: </a:t>
            </a:r>
          </a:p>
          <a:p>
            <a:pPr marL="514350" indent="-514350">
              <a:buAutoNum type="romanUcPeriod"/>
            </a:pPr>
            <a:r>
              <a:rPr lang="nl-NL" sz="2400" dirty="0"/>
              <a:t>Communicatievaardigheden per consultfase </a:t>
            </a:r>
            <a:r>
              <a:rPr lang="nl-NL" sz="2400" i="1" dirty="0"/>
              <a:t>(zoals begin van het consult)</a:t>
            </a:r>
          </a:p>
          <a:p>
            <a:pPr marL="514350" indent="-514350">
              <a:buAutoNum type="romanUcPeriod"/>
            </a:pPr>
            <a:r>
              <a:rPr lang="nl-NL" sz="2400" dirty="0"/>
              <a:t>Algemene communicatievaardigheden </a:t>
            </a:r>
            <a:r>
              <a:rPr lang="nl-NL" sz="2400" i="1" dirty="0"/>
              <a:t>(zoals omgaan met emoties)</a:t>
            </a:r>
          </a:p>
          <a:p>
            <a:pPr marL="514350" indent="-514350">
              <a:buAutoNum type="romanUcPeriod"/>
            </a:pPr>
            <a:r>
              <a:rPr lang="nl-NL" sz="2400" dirty="0"/>
              <a:t>Medisch inhoudelijk </a:t>
            </a:r>
            <a:r>
              <a:rPr lang="nl-NL" sz="2400" i="1" dirty="0"/>
              <a:t>(niet van belang bij beoordeling BCT)</a:t>
            </a:r>
            <a:endParaRPr lang="nl-NL" sz="2400" dirty="0"/>
          </a:p>
        </p:txBody>
      </p:sp>
      <p:sp>
        <p:nvSpPr>
          <p:cNvPr id="7" name="Tijdelijke aanduiding voor dianummer 6">
            <a:extLst>
              <a:ext uri="{FF2B5EF4-FFF2-40B4-BE49-F238E27FC236}">
                <a16:creationId xmlns:a16="http://schemas.microsoft.com/office/drawing/2014/main" id="{9096FF24-1C63-9241-B894-7C86365413FC}"/>
              </a:ext>
            </a:extLst>
          </p:cNvPr>
          <p:cNvSpPr>
            <a:spLocks noGrp="1"/>
          </p:cNvSpPr>
          <p:nvPr>
            <p:ph type="sldNum" sz="quarter" idx="12"/>
          </p:nvPr>
        </p:nvSpPr>
        <p:spPr/>
        <p:txBody>
          <a:bodyPr/>
          <a:lstStyle/>
          <a:p>
            <a:fld id="{0ADB78F8-38AE-6E40-91B7-D76193ECAE78}" type="slidenum">
              <a:rPr lang="nl-NL" smtClean="0"/>
              <a:t>8</a:t>
            </a:fld>
            <a:endParaRPr lang="nl-NL"/>
          </a:p>
        </p:txBody>
      </p:sp>
    </p:spTree>
    <p:extLst>
      <p:ext uri="{BB962C8B-B14F-4D97-AF65-F5344CB8AC3E}">
        <p14:creationId xmlns:p14="http://schemas.microsoft.com/office/powerpoint/2010/main" val="68310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APC-onderwijs tijdens de opleiding  </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a:xfrm>
            <a:off x="684022" y="2636988"/>
            <a:ext cx="10744200" cy="3751308"/>
          </a:xfrm>
        </p:spPr>
        <p:txBody>
          <a:bodyPr/>
          <a:lstStyle/>
          <a:p>
            <a:pPr marL="0" indent="0">
              <a:buNone/>
            </a:pPr>
            <a:r>
              <a:rPr lang="en-US" sz="2000" b="1" dirty="0" err="1"/>
              <a:t>Eerste</a:t>
            </a:r>
            <a:r>
              <a:rPr lang="en-US" sz="2000" b="1" dirty="0"/>
              <a:t> (half) </a:t>
            </a:r>
            <a:r>
              <a:rPr lang="en-US" sz="2000" b="1" dirty="0" err="1"/>
              <a:t>jaar</a:t>
            </a:r>
            <a:r>
              <a:rPr lang="en-US" sz="2000" b="1" dirty="0"/>
              <a:t>:</a:t>
            </a:r>
          </a:p>
          <a:p>
            <a:pPr lvl="1"/>
            <a:r>
              <a:rPr lang="en-US" sz="2000" dirty="0" err="1"/>
              <a:t>Basisgespreksvaardigheden</a:t>
            </a:r>
            <a:r>
              <a:rPr lang="en-US" sz="2000" dirty="0"/>
              <a:t> </a:t>
            </a:r>
            <a:r>
              <a:rPr lang="en-US" sz="2000" dirty="0" err="1"/>
              <a:t>leren</a:t>
            </a:r>
            <a:endParaRPr lang="en-US" sz="2000" dirty="0"/>
          </a:p>
          <a:p>
            <a:pPr lvl="1"/>
            <a:r>
              <a:rPr lang="en-US" sz="2000" dirty="0"/>
              <a:t>MAAS </a:t>
            </a:r>
            <a:r>
              <a:rPr lang="en-US" sz="2000" dirty="0" err="1"/>
              <a:t>Globaal</a:t>
            </a:r>
            <a:r>
              <a:rPr lang="en-US" sz="2000" dirty="0"/>
              <a:t> </a:t>
            </a:r>
            <a:r>
              <a:rPr lang="en-US" sz="2000" dirty="0" err="1"/>
              <a:t>scorelijst</a:t>
            </a:r>
            <a:r>
              <a:rPr lang="en-US" sz="2000" dirty="0"/>
              <a:t> </a:t>
            </a:r>
            <a:r>
              <a:rPr lang="en-US" sz="2000" dirty="0" err="1"/>
              <a:t>geeft</a:t>
            </a:r>
            <a:r>
              <a:rPr lang="en-US" sz="2000" dirty="0"/>
              <a:t> </a:t>
            </a:r>
            <a:r>
              <a:rPr lang="en-US" sz="2000" dirty="0" err="1"/>
              <a:t>overzicht</a:t>
            </a:r>
            <a:r>
              <a:rPr lang="en-US" sz="2000" dirty="0"/>
              <a:t> </a:t>
            </a:r>
            <a:r>
              <a:rPr lang="en-US" sz="2000" dirty="0" err="1"/>
              <a:t>vaardigheden</a:t>
            </a:r>
            <a:endParaRPr lang="en-US" sz="2000" dirty="0"/>
          </a:p>
          <a:p>
            <a:pPr lvl="1"/>
            <a:r>
              <a:rPr lang="en-US" sz="2000" dirty="0"/>
              <a:t>De basis consultvoeringstoets (BCT) </a:t>
            </a:r>
            <a:r>
              <a:rPr lang="en-US" sz="2000" dirty="0" err="1"/>
              <a:t>toets</a:t>
            </a:r>
            <a:r>
              <a:rPr lang="en-US" sz="2000" dirty="0"/>
              <a:t> de </a:t>
            </a:r>
            <a:r>
              <a:rPr lang="en-US" sz="2000" dirty="0" err="1"/>
              <a:t>basisgespreksvaardigheden</a:t>
            </a:r>
            <a:r>
              <a:rPr lang="en-US" sz="2000" dirty="0"/>
              <a:t> </a:t>
            </a:r>
          </a:p>
          <a:p>
            <a:pPr lvl="1"/>
            <a:endParaRPr lang="en-US" sz="2000" dirty="0"/>
          </a:p>
          <a:p>
            <a:pPr marL="0" indent="0">
              <a:buNone/>
            </a:pPr>
            <a:r>
              <a:rPr lang="en-US" sz="2000" b="1" dirty="0" err="1"/>
              <a:t>Daarna</a:t>
            </a:r>
            <a:r>
              <a:rPr lang="en-US" sz="2000" b="1" dirty="0"/>
              <a:t>: </a:t>
            </a:r>
          </a:p>
          <a:p>
            <a:pPr lvl="1"/>
            <a:r>
              <a:rPr lang="en-US" sz="2000" dirty="0" err="1"/>
              <a:t>Leren</a:t>
            </a:r>
            <a:r>
              <a:rPr lang="en-US" sz="2000" dirty="0"/>
              <a:t> ‘</a:t>
            </a:r>
            <a:r>
              <a:rPr lang="en-US" sz="2000" dirty="0" err="1"/>
              <a:t>contextspecifiek</a:t>
            </a:r>
            <a:r>
              <a:rPr lang="en-US" sz="2000" dirty="0"/>
              <a:t> </a:t>
            </a:r>
            <a:r>
              <a:rPr lang="en-US" sz="2000" dirty="0" err="1"/>
              <a:t>en</a:t>
            </a:r>
            <a:r>
              <a:rPr lang="en-US" sz="2000" dirty="0"/>
              <a:t> </a:t>
            </a:r>
            <a:r>
              <a:rPr lang="en-US" sz="2000" dirty="0" err="1"/>
              <a:t>doelgericht</a:t>
            </a:r>
            <a:r>
              <a:rPr lang="en-US" sz="2000" dirty="0"/>
              <a:t>’ </a:t>
            </a:r>
            <a:r>
              <a:rPr lang="en-US" sz="2000" dirty="0" err="1"/>
              <a:t>communiceren</a:t>
            </a:r>
            <a:endParaRPr lang="en-US" sz="2000" dirty="0"/>
          </a:p>
          <a:p>
            <a:endParaRPr lang="en-US" sz="2000" dirty="0"/>
          </a:p>
        </p:txBody>
      </p:sp>
      <p:sp>
        <p:nvSpPr>
          <p:cNvPr id="4" name="Tijdelijke aanduiding voor voettekst 3">
            <a:extLst>
              <a:ext uri="{FF2B5EF4-FFF2-40B4-BE49-F238E27FC236}">
                <a16:creationId xmlns:a16="http://schemas.microsoft.com/office/drawing/2014/main" id="{AC45E575-5E58-5646-8F60-6F42B6D5D640}"/>
              </a:ext>
            </a:extLst>
          </p:cNvPr>
          <p:cNvSpPr>
            <a:spLocks noGrp="1"/>
          </p:cNvSpPr>
          <p:nvPr>
            <p:ph type="ftr" sz="quarter" idx="11"/>
          </p:nvPr>
        </p:nvSpPr>
        <p:spPr/>
        <p:txBody>
          <a:bodyPr/>
          <a:lstStyle/>
          <a:p>
            <a:r>
              <a:rPr lang="nl-NL"/>
              <a:t>Presentatie ‘Patiëntgerichte communicatie' APC onderwijs HOVUmc 2019-08</a:t>
            </a:r>
            <a:endParaRPr lang="nl-NL" dirty="0"/>
          </a:p>
        </p:txBody>
      </p:sp>
    </p:spTree>
    <p:extLst>
      <p:ext uri="{BB962C8B-B14F-4D97-AF65-F5344CB8AC3E}">
        <p14:creationId xmlns:p14="http://schemas.microsoft.com/office/powerpoint/2010/main" val="9862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3683</TotalTime>
  <Words>1812</Words>
  <Application>Microsoft Macintosh PowerPoint</Application>
  <PresentationFormat>Breedbeeld</PresentationFormat>
  <Paragraphs>152</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Trebuchet MS</vt:lpstr>
      <vt:lpstr>Kantoorthema</vt:lpstr>
      <vt:lpstr>Patiëntgerichte communicatie:  onderwijs, basisgespreksvaardigheden en basis consultvoerings-toets </vt:lpstr>
      <vt:lpstr>Onderwerpen presentatie </vt:lpstr>
      <vt:lpstr>Arts-patiënt-communicatie</vt:lpstr>
      <vt:lpstr>Kenmerken van arts- en patiëntgerichte communicatie</vt:lpstr>
      <vt:lpstr>Patiëntgerichte communicatie = interactie !</vt:lpstr>
      <vt:lpstr>Consultmodel volgens Silverman</vt:lpstr>
      <vt:lpstr>Consult-taken</vt:lpstr>
      <vt:lpstr>MAAS Globaal scorelijst </vt:lpstr>
      <vt:lpstr>APC-onderwijs tijdens de opleiding  </vt:lpstr>
      <vt:lpstr>Basisvaardigheden leren en toetsen </vt:lpstr>
      <vt:lpstr>APC-onderwijs: wat leer je waar? </vt:lpstr>
      <vt:lpstr>Basic consultvoeringstoets (BCT)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87</cp:revision>
  <dcterms:created xsi:type="dcterms:W3CDTF">2018-06-28T15:32:29Z</dcterms:created>
  <dcterms:modified xsi:type="dcterms:W3CDTF">2019-10-01T20:06:00Z</dcterms:modified>
</cp:coreProperties>
</file>