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315" r:id="rId3"/>
    <p:sldId id="261" r:id="rId4"/>
    <p:sldId id="312" r:id="rId5"/>
    <p:sldId id="259" r:id="rId6"/>
    <p:sldId id="271" r:id="rId7"/>
    <p:sldId id="262" r:id="rId8"/>
    <p:sldId id="263" r:id="rId9"/>
    <p:sldId id="272" r:id="rId10"/>
    <p:sldId id="311"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0" autoAdjust="0"/>
    <p:restoredTop sz="77548" autoAdjust="0"/>
  </p:normalViewPr>
  <p:slideViewPr>
    <p:cSldViewPr snapToGrid="0">
      <p:cViewPr varScale="1">
        <p:scale>
          <a:sx n="82" d="100"/>
          <a:sy n="82" d="100"/>
        </p:scale>
        <p:origin x="9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19-08-19</a:t>
            </a:fld>
            <a:endParaRPr lang="nl-NL"/>
          </a:p>
        </p:txBody>
      </p:sp>
      <p:sp>
        <p:nvSpPr>
          <p:cNvPr id="4" name="Tijdelijke aanduiding voor voettekst 3">
            <a:extLst>
              <a:ext uri="{FF2B5EF4-FFF2-40B4-BE49-F238E27FC236}">
                <a16:creationId xmlns:a16="http://schemas.microsoft.com/office/drawing/2014/main"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‹nr.›</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19-08-19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Laat </a:t>
            </a:r>
            <a:r>
              <a:rPr lang="nl-NL" dirty="0" err="1"/>
              <a:t>aios</a:t>
            </a:r>
            <a:r>
              <a:rPr lang="nl-NL" dirty="0"/>
              <a:t> spuien: hoe openen zij een consult ? (eerste contact maken verbaal en non verbaal, openingszin).</a:t>
            </a:r>
          </a:p>
          <a:p>
            <a:r>
              <a:rPr lang="nl-NL" dirty="0"/>
              <a:t>Welke ‘taken’ zien zij in deze fase van het consult?  Benoem in ieder geval hier:</a:t>
            </a:r>
          </a:p>
          <a:p>
            <a:endParaRPr lang="nl-NL" dirty="0"/>
          </a:p>
          <a:p>
            <a:pPr marL="171450" indent="-171450">
              <a:buFont typeface="Arial" panose="020B0604020202020204" pitchFamily="34" charset="0"/>
              <a:buChar char="•"/>
            </a:pPr>
            <a:r>
              <a:rPr lang="nl-NL" dirty="0"/>
              <a:t>De eerste indruk wordt gelegd over en weer.</a:t>
            </a:r>
          </a:p>
          <a:p>
            <a:pPr marL="171450" indent="-171450">
              <a:buFont typeface="Arial" panose="020B0604020202020204" pitchFamily="34" charset="0"/>
              <a:buChar char="•"/>
            </a:pPr>
            <a:r>
              <a:rPr lang="nl-NL" dirty="0"/>
              <a:t>Dit is het begin van de ‘therapeutische relatie’, basis voor de samenwerking en bijdragend aan bijv. effectieve geruststelling. (zoals blijkt uit promotie onderzoek Esther </a:t>
            </a:r>
            <a:r>
              <a:rPr lang="nl-NL" dirty="0" err="1"/>
              <a:t>Giroldi</a:t>
            </a:r>
            <a:r>
              <a:rPr lang="nl-NL" dirty="0"/>
              <a:t>)</a:t>
            </a:r>
          </a:p>
          <a:p>
            <a:pPr marL="171450" indent="-171450">
              <a:buFont typeface="Arial" panose="020B0604020202020204" pitchFamily="34" charset="0"/>
              <a:buChar char="•"/>
            </a:pPr>
            <a:r>
              <a:rPr lang="nl-NL" dirty="0"/>
              <a:t>‘Luisteren’ als essentiële vaardigheid (wordt later op teruggekomen)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 patiënt uitlokken de eigen agenda te vertellen (vragen en zorgen), hierover ‘onderhandelen’ en de agenda vaststellen. wordt later op teruggekomen)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Wat ervaren de </a:t>
            </a:r>
            <a:r>
              <a:rPr lang="nl-NL" dirty="0" err="1"/>
              <a:t>aios</a:t>
            </a:r>
            <a:r>
              <a:rPr lang="nl-NL" dirty="0"/>
              <a:t> op dit moment als dilemma’s/leerpunten in deze consultfase?</a:t>
            </a:r>
          </a:p>
          <a:p>
            <a:endParaRPr lang="nl-NL" dirty="0"/>
          </a:p>
        </p:txBody>
      </p:sp>
    </p:spTree>
    <p:extLst>
      <p:ext uri="{BB962C8B-B14F-4D97-AF65-F5344CB8AC3E}">
        <p14:creationId xmlns:p14="http://schemas.microsoft.com/office/powerpoint/2010/main" val="158244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7843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Essentieel voor de opening is: je wilt ruimte geven aan (het verhaal van) de patiënt, en tegelijkertijd wil je je snel oriënteren op de verschillende vragen die de patiënt heeft.</a:t>
            </a:r>
          </a:p>
          <a:p>
            <a:r>
              <a:rPr lang="nl-NL" dirty="0"/>
              <a:t>Herkennen </a:t>
            </a:r>
            <a:r>
              <a:rPr lang="nl-NL" dirty="0" err="1"/>
              <a:t>aios</a:t>
            </a:r>
            <a:r>
              <a:rPr lang="nl-NL" dirty="0"/>
              <a:t> dit, ervaren ze het als dilemma? Hebben ze al ideeën over hoe hiermee om te gaan?</a:t>
            </a:r>
          </a:p>
        </p:txBody>
      </p:sp>
    </p:spTree>
    <p:extLst>
      <p:ext uri="{BB962C8B-B14F-4D97-AF65-F5344CB8AC3E}">
        <p14:creationId xmlns:p14="http://schemas.microsoft.com/office/powerpoint/2010/main" val="258789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a:t>
            </a:r>
            <a:r>
              <a:rPr lang="nl-NL" sz="1200" kern="1200" dirty="0">
                <a:solidFill>
                  <a:schemeClr val="tx1"/>
                </a:solidFill>
                <a:effectLst/>
                <a:latin typeface="+mn-lt"/>
                <a:ea typeface="+mn-ea"/>
                <a:cs typeface="+mn-cs"/>
              </a:rPr>
              <a:t>The </a:t>
            </a:r>
            <a:r>
              <a:rPr lang="nl-NL" sz="1200" kern="1200" dirty="0" err="1">
                <a:solidFill>
                  <a:schemeClr val="tx1"/>
                </a:solidFill>
                <a:effectLst/>
                <a:latin typeface="+mn-lt"/>
                <a:ea typeface="+mn-ea"/>
                <a:cs typeface="+mn-cs"/>
              </a:rPr>
              <a:t>elicitation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management of multiple health concerns in GP </a:t>
            </a:r>
            <a:r>
              <a:rPr lang="nl-NL" sz="1200" kern="1200" dirty="0" err="1">
                <a:solidFill>
                  <a:schemeClr val="tx1"/>
                </a:solidFill>
                <a:effectLst/>
                <a:latin typeface="+mn-lt"/>
                <a:ea typeface="+mn-ea"/>
                <a:cs typeface="+mn-cs"/>
              </a:rPr>
              <a:t>consultations</a:t>
            </a:r>
            <a:r>
              <a:rPr lang="nl-NL" sz="1200" kern="1200" dirty="0">
                <a:solidFill>
                  <a:schemeClr val="tx1"/>
                </a:solidFill>
                <a:effectLst/>
                <a:latin typeface="+mn-lt"/>
                <a:ea typeface="+mn-ea"/>
                <a:cs typeface="+mn-cs"/>
              </a:rPr>
              <a:t>  Beth Stuart et al,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Education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Counseling 102 (2019) 687–693: in 62% is er meer dan 1 probleem. In 24.3% daarvan zijn er meer dan drie problemen. Nederlandse data niet teruggevonden. Deze getallen komen overeen met andere publicaties.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2: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63.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3: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68.</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4: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72. Deze vaardigheden zijn later in het consult (informatie vergaren) juist wel weer van groot belang!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5: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Tree>
    <p:extLst>
      <p:ext uri="{BB962C8B-B14F-4D97-AF65-F5344CB8AC3E}">
        <p14:creationId xmlns:p14="http://schemas.microsoft.com/office/powerpoint/2010/main" val="50181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uitwisselen welke openingszinnen gebruikt worden en bespreek voor- en nadelen, bijvoorbeeld:</a:t>
            </a:r>
          </a:p>
          <a:p>
            <a:endParaRPr lang="nl-NL" dirty="0"/>
          </a:p>
          <a:p>
            <a:pPr marL="171450" indent="-171450">
              <a:buFont typeface="Arial" panose="020B0604020202020204" pitchFamily="34" charset="0"/>
              <a:buChar char="•"/>
            </a:pPr>
            <a:r>
              <a:rPr lang="nl-NL" dirty="0"/>
              <a:t>‘Hoe kan ik u helpen?’ Open en vriendelijk, suggereert dat de dokter gaat ‘helpen’ en legt </a:t>
            </a:r>
            <a:r>
              <a:rPr lang="nl-NL" dirty="0" err="1"/>
              <a:t>direkt</a:t>
            </a:r>
            <a:r>
              <a:rPr lang="nl-NL" dirty="0"/>
              <a:t> de relatie met ‘helper’ en ‘vrager’.</a:t>
            </a:r>
          </a:p>
          <a:p>
            <a:pPr marL="171450" indent="-171450">
              <a:buFont typeface="Arial" panose="020B0604020202020204" pitchFamily="34" charset="0"/>
              <a:buChar char="•"/>
            </a:pPr>
            <a:r>
              <a:rPr lang="nl-NL" dirty="0"/>
              <a:t>‘Wat is het probleem?’ Ook open, en beperkend: verwijst voor veel patiënten naar een ‘medisch’ probleem (want ze zijn bij een dokter), niet naar een zorg of een GGZ probleem.</a:t>
            </a:r>
          </a:p>
          <a:p>
            <a:pPr marL="171450" indent="-171450">
              <a:buFont typeface="Arial" panose="020B0604020202020204" pitchFamily="34" charset="0"/>
              <a:buChar char="•"/>
            </a:pPr>
            <a:r>
              <a:rPr lang="nl-NL" dirty="0"/>
              <a:t>‘Vertel?’ Mooie open start, hoe blijf je erbij als er een woordenstroom volgt ?</a:t>
            </a:r>
          </a:p>
          <a:p>
            <a:pPr marL="171450" indent="-171450">
              <a:buFont typeface="Arial" panose="020B0604020202020204" pitchFamily="34" charset="0"/>
              <a:buChar char="•"/>
            </a:pPr>
            <a:r>
              <a:rPr lang="nl-NL" dirty="0"/>
              <a:t>‘Wat wilde u vandaag met mij bespreken?’</a:t>
            </a:r>
          </a:p>
          <a:p>
            <a:pPr marL="171450" indent="-171450">
              <a:buFont typeface="Arial" panose="020B0604020202020204" pitchFamily="34" charset="0"/>
              <a:buChar char="•"/>
            </a:pPr>
            <a:r>
              <a:rPr lang="nl-NL" dirty="0"/>
              <a:t>‘Wat kan ik voor u doen’ is vriendelijk en behulpzaam, maar kan de patiënt meteen in minder actieve rol zetten: de dokter gaat het oplossen. </a:t>
            </a:r>
          </a:p>
          <a:p>
            <a:pPr marL="171450" indent="-171450">
              <a:buFont typeface="Arial" panose="020B0604020202020204" pitchFamily="34" charset="0"/>
              <a:buChar char="•"/>
            </a:pPr>
            <a:r>
              <a:rPr lang="nl-NL" dirty="0"/>
              <a:t>Etc.</a:t>
            </a:r>
          </a:p>
        </p:txBody>
      </p:sp>
    </p:spTree>
    <p:extLst>
      <p:ext uri="{BB962C8B-B14F-4D97-AF65-F5344CB8AC3E}">
        <p14:creationId xmlns:p14="http://schemas.microsoft.com/office/powerpoint/2010/main" val="206661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 luisteren is ‘geneeskunst’. Het veronderstelt een bewuste inspanning om aandacht te hebben voor de ander en tijd in te ruimen voor het verhaal.</a:t>
            </a:r>
          </a:p>
          <a:p>
            <a:r>
              <a:rPr lang="nl-NL" dirty="0"/>
              <a:t>De bijbehorende lichaamshouding is ‘achterover zitten’ !</a:t>
            </a:r>
          </a:p>
          <a:p>
            <a:endParaRPr lang="nl-NL" dirty="0"/>
          </a:p>
          <a:p>
            <a:r>
              <a:rPr lang="nl-NL" dirty="0"/>
              <a:t>Laat </a:t>
            </a:r>
            <a:r>
              <a:rPr lang="nl-NL" dirty="0" err="1"/>
              <a:t>aios</a:t>
            </a:r>
            <a:r>
              <a:rPr lang="nl-NL" dirty="0"/>
              <a:t> uitwisselen wat zij verstaan onder ‘goed luisteren’ en waar ze tegenaan lopen hier.</a:t>
            </a:r>
          </a:p>
          <a:p>
            <a:endParaRPr lang="nl-NL" dirty="0"/>
          </a:p>
          <a:p>
            <a:r>
              <a:rPr lang="nl-NL" dirty="0"/>
              <a:t>2: Zie </a:t>
            </a:r>
            <a:r>
              <a:rPr lang="nl-NL"/>
              <a:t>slide 5 </a:t>
            </a:r>
            <a:r>
              <a:rPr lang="nl-NL" dirty="0"/>
              <a:t>punt 4. In de openingsfase worden bijna alle inhoudelijke interventies van de dokter als ‘interrupties’ ervaren die beperkingen aanbrengen in het verhaal van de </a:t>
            </a:r>
            <a:r>
              <a:rPr lang="nl-NL" dirty="0" err="1"/>
              <a:t>patient</a:t>
            </a:r>
            <a:endParaRPr lang="nl-NL" dirty="0"/>
          </a:p>
          <a:p>
            <a:r>
              <a:rPr lang="nl-NL" dirty="0"/>
              <a:t>3: laat </a:t>
            </a:r>
            <a:r>
              <a:rPr lang="nl-NL" dirty="0" err="1"/>
              <a:t>aios</a:t>
            </a:r>
            <a:r>
              <a:rPr lang="nl-NL" dirty="0"/>
              <a:t> voorbeelden bedenken waarbij NV gedrag niet overeenkomt met ‘verbaal’. Bijvoorbeeld een uitnodigende openingsvraag maar onrust bij dokter.</a:t>
            </a:r>
          </a:p>
          <a:p>
            <a:r>
              <a:rPr lang="nl-NL" dirty="0"/>
              <a:t>Of (veel gezien op video’s BCT): dokter vraagt: hebt u nog meer vragen en schudt ongemerkt ‘nee’ met het hoofd.</a:t>
            </a:r>
          </a:p>
          <a:p>
            <a:r>
              <a:rPr lang="nl-NL" dirty="0"/>
              <a:t>4: hier gaat het om ‘cues’, NV signalen of halve zinnen bijvoorbeeld. Laat </a:t>
            </a:r>
            <a:r>
              <a:rPr lang="nl-NL" dirty="0" err="1"/>
              <a:t>aios</a:t>
            </a:r>
            <a:r>
              <a:rPr lang="nl-NL" dirty="0"/>
              <a:t> eigen voorbeelden hiervan naar voren brengen.</a:t>
            </a:r>
          </a:p>
        </p:txBody>
      </p:sp>
    </p:spTree>
    <p:extLst>
      <p:ext uri="{BB962C8B-B14F-4D97-AF65-F5344CB8AC3E}">
        <p14:creationId xmlns:p14="http://schemas.microsoft.com/office/powerpoint/2010/main" val="13099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(evt. in 3 subgroepen) nadenken over deze vragen. Aandachtspunten:</a:t>
            </a:r>
          </a:p>
          <a:p>
            <a:endParaRPr lang="nl-NL" dirty="0"/>
          </a:p>
          <a:p>
            <a:pPr marL="285750" indent="-285750">
              <a:buFont typeface="Arial" panose="020B0604020202020204" pitchFamily="34" charset="0"/>
              <a:buChar char="•"/>
            </a:pPr>
            <a:r>
              <a:rPr lang="nl-NL" sz="1200" dirty="0"/>
              <a:t>Wanneer en hoe onderbreek je? Niet te vroeg, maar zeker niet te laat of achterwege laten. Na het eerste verhaal van de </a:t>
            </a:r>
            <a:r>
              <a:rPr lang="nl-NL" sz="1200" dirty="0" err="1"/>
              <a:t>patient</a:t>
            </a:r>
            <a:r>
              <a:rPr lang="nl-NL" sz="1200" dirty="0"/>
              <a:t>, een korte samenvatting is belangrijk om te laten merken dat de </a:t>
            </a:r>
            <a:r>
              <a:rPr lang="nl-NL" sz="1200" dirty="0" err="1"/>
              <a:t>patient</a:t>
            </a:r>
            <a:r>
              <a:rPr lang="nl-NL" sz="1200" dirty="0"/>
              <a:t> gehoord is. Bijv. vergezeld door: ‘daarover wilt u het dus in ieder geval hebben’. Wissel ervaringen uit die blijken te werken in de praktijk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Welke vraag is helpend? Zie </a:t>
            </a:r>
            <a:r>
              <a:rPr lang="nl-NL" sz="1200" dirty="0" err="1"/>
              <a:t>bijv</a:t>
            </a:r>
            <a:r>
              <a:rPr lang="nl-NL" sz="1200" dirty="0"/>
              <a:t> Silverman 3</a:t>
            </a:r>
            <a:r>
              <a:rPr lang="nl-NL" sz="1200" baseline="30000" dirty="0"/>
              <a:t>e</a:t>
            </a:r>
            <a:r>
              <a:rPr lang="nl-NL" sz="1200" dirty="0"/>
              <a:t> druk </a:t>
            </a:r>
            <a:r>
              <a:rPr lang="nl-NL" sz="1200" dirty="0" err="1"/>
              <a:t>bl</a:t>
            </a:r>
            <a:r>
              <a:rPr lang="nl-NL" sz="1200" dirty="0"/>
              <a:t> 75. In het eerder genoemde artikel van Stuart et al bleek een vraag als ‘hebt u nog andere zorgen’ effectiever dan ‘hebt u nog andere vragen’.</a:t>
            </a:r>
          </a:p>
          <a:p>
            <a:pPr marL="285750" indent="-285750">
              <a:buFont typeface="Arial" panose="020B0604020202020204" pitchFamily="34" charset="0"/>
              <a:buChar char="•"/>
            </a:pPr>
            <a:r>
              <a:rPr lang="nl-NL" sz="1200" dirty="0"/>
              <a:t>Hoe kom je tot een gemeenschappelijke agenda? Daarbij kan overleg horen over de volgorde, of over het bespreken in een vervolgconsult. Hoe verwoord je dit zodat het </a:t>
            </a:r>
            <a:r>
              <a:rPr lang="nl-NL" sz="1200" dirty="0" err="1"/>
              <a:t>patiëntenbelang</a:t>
            </a:r>
            <a:r>
              <a:rPr lang="nl-NL" sz="1200" dirty="0"/>
              <a:t> voorop staat? (bijvoorbeeld: </a:t>
            </a:r>
            <a:r>
              <a:rPr lang="nl-NL" sz="1200" dirty="0" err="1"/>
              <a:t>i’k</a:t>
            </a:r>
            <a:r>
              <a:rPr lang="nl-NL" sz="1200" dirty="0"/>
              <a:t> wil graag zo goed mogelijk aandacht geven aan wat voor u belangrijk is en dus…’ en niet: ‘omdat we maar weinig tijd hebben stel ik voor…..’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285750" indent="-285750">
              <a:buFont typeface="Arial" panose="020B0604020202020204" pitchFamily="34" charset="0"/>
              <a:buChar char="•"/>
            </a:pPr>
            <a:r>
              <a:rPr lang="nl-NL" sz="1200" dirty="0"/>
              <a:t>NB In veel praktijken is het gangbaar dat </a:t>
            </a:r>
            <a:r>
              <a:rPr lang="nl-NL" sz="1200" dirty="0" err="1"/>
              <a:t>patienten</a:t>
            </a:r>
            <a:r>
              <a:rPr lang="nl-NL" sz="1200" dirty="0"/>
              <a:t> een dubbele afspraak krijgen wanneer ze meerdere agendapunten hebben. </a:t>
            </a:r>
            <a:r>
              <a:rPr lang="nl-NL" sz="1200" dirty="0" err="1"/>
              <a:t>Patienten</a:t>
            </a:r>
            <a:r>
              <a:rPr lang="nl-NL" sz="1200" dirty="0"/>
              <a:t> weten dat zelf niet altijd. Leg je ze dit uit tijdens het consult, als ze 3 dingen willen bespreken en een enkele afspraken hebben? Of geef je dat pas aan het einde van het consult mee als tip? Of laat je ze een nieuwe (dubbele) afspraak maken? Hoe zeg je dit zelf tegen een patiënt? In de groep bespreken. Voorkomen dat een patiënt door jouw ‘correctie’ zich in de hoek gezet voelt. </a:t>
            </a:r>
          </a:p>
          <a:p>
            <a:pPr marL="285750" indent="-285750">
              <a:buFont typeface="Arial" panose="020B0604020202020204" pitchFamily="34" charset="0"/>
              <a:buChar char="•"/>
            </a:pPr>
            <a:endParaRPr lang="nl-NL" sz="1200" dirty="0"/>
          </a:p>
        </p:txBody>
      </p:sp>
    </p:spTree>
    <p:extLst>
      <p:ext uri="{BB962C8B-B14F-4D97-AF65-F5344CB8AC3E}">
        <p14:creationId xmlns:p14="http://schemas.microsoft.com/office/powerpoint/2010/main" val="427172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193297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215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'Begin van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a:t>Begin van het consult </a:t>
            </a:r>
            <a:br>
              <a:rPr lang="en-US" sz="4000" dirty="0"/>
            </a:br>
            <a:r>
              <a:rPr lang="en-US" sz="4000" i="1" dirty="0"/>
              <a:t>de toon </a:t>
            </a:r>
            <a:r>
              <a:rPr lang="en-US" sz="4000" i="1" dirty="0" err="1"/>
              <a:t>zetten</a:t>
            </a:r>
            <a:r>
              <a:rPr lang="en-US" sz="4000" i="1" dirty="0"/>
              <a:t> </a:t>
            </a:r>
            <a:r>
              <a:rPr lang="en-US" sz="4000" i="1" dirty="0" err="1"/>
              <a:t>en</a:t>
            </a:r>
            <a:r>
              <a:rPr lang="en-US" sz="4000" i="1" dirty="0"/>
              <a:t> </a:t>
            </a:r>
            <a:r>
              <a:rPr lang="en-US" sz="4000" i="1" dirty="0" err="1"/>
              <a:t>agenderen</a:t>
            </a:r>
            <a:endParaRPr lang="nl-NL" sz="4000" i="1" dirty="0"/>
          </a:p>
        </p:txBody>
      </p:sp>
      <p:pic>
        <p:nvPicPr>
          <p:cNvPr id="15" name="Tijdelijke aanduiding voor afbeelding 14">
            <a:extLst>
              <a:ext uri="{FF2B5EF4-FFF2-40B4-BE49-F238E27FC236}">
                <a16:creationId xmlns:a16="http://schemas.microsoft.com/office/drawing/2014/main" id="{3C212DFF-2A65-4141-BAF4-509478F507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280" b="26280"/>
          <a:stretch>
            <a:fillRect/>
          </a:stretch>
        </p:blipFill>
        <p:spPr>
          <a:xfrm>
            <a:off x="0" y="3489215"/>
            <a:ext cx="12192000" cy="3605134"/>
          </a:xfrm>
        </p:spPr>
      </p:pic>
      <p:sp>
        <p:nvSpPr>
          <p:cNvPr id="4" name="Tijdelijke aanduiding voor voettekst 3">
            <a:extLst>
              <a:ext uri="{FF2B5EF4-FFF2-40B4-BE49-F238E27FC236}">
                <a16:creationId xmlns:a16="http://schemas.microsoft.com/office/drawing/2014/main" id="{E6950766-2EC4-9742-AC59-73986D09C5FA}"/>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‘Begin van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a:t>
            </a:r>
            <a:r>
              <a:rPr lang="nl-NL" sz="2400"/>
              <a:t>‘begin </a:t>
            </a:r>
            <a:r>
              <a:rPr lang="nl-NL" sz="2400" dirty="0"/>
              <a:t>van het consult’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CA1B3823-110A-4F46-BB0B-C63A88688D1E}"/>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6190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(g.roos@umcamsterdam.nl). </a:t>
            </a:r>
          </a:p>
        </p:txBody>
      </p:sp>
    </p:spTree>
    <p:extLst>
      <p:ext uri="{BB962C8B-B14F-4D97-AF65-F5344CB8AC3E}">
        <p14:creationId xmlns:p14="http://schemas.microsoft.com/office/powerpoint/2010/main" val="6324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dirty="0"/>
              <a:t>Onderwerpen presentatie</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r>
              <a:rPr lang="nl-NL" dirty="0"/>
              <a:t>Consultmodel van Silverman</a:t>
            </a:r>
          </a:p>
          <a:p>
            <a:r>
              <a:rPr lang="nl-NL" dirty="0"/>
              <a:t>‘Begin van het consult’ in de MAAS Globaal scorelijst </a:t>
            </a:r>
          </a:p>
          <a:p>
            <a:r>
              <a:rPr lang="nl-NL" dirty="0"/>
              <a:t>Kennis over de opening van het consult</a:t>
            </a:r>
          </a:p>
          <a:p>
            <a:r>
              <a:rPr lang="nl-NL" dirty="0"/>
              <a:t>Basisvaardigheden voor een goede consult-opening</a:t>
            </a:r>
          </a:p>
          <a:p>
            <a:r>
              <a:rPr lang="nl-NL" dirty="0"/>
              <a:t>Eigen leerpunten formuleren </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Consultmodel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a:t>Presentatie 'Begin van het consult' - APC Onderwijs HoVUmc. 2019-08</a:t>
            </a:r>
            <a:endParaRPr lang="nl-NL" dirty="0"/>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4813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p:txBody>
          <a:bodyPr/>
          <a:lstStyle/>
          <a:p>
            <a:r>
              <a:rPr lang="nl-NL" dirty="0">
                <a:solidFill>
                  <a:srgbClr val="00373E"/>
                </a:solidFill>
              </a:rPr>
              <a:t>MAAS Globaal en het ‘spanningsveld’: ruimte geven én structureren</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a:t>Presentatie 'Begin van het consult' - APC Onderwijs HoVUmc. 2019-08</a:t>
            </a:r>
            <a:endParaRPr lang="nl-NL" dirty="0"/>
          </a:p>
        </p:txBody>
      </p:sp>
      <p:pic>
        <p:nvPicPr>
          <p:cNvPr id="5" name="Tijdelijke aanduiding voor inhoud 4">
            <a:extLst>
              <a:ext uri="{FF2B5EF4-FFF2-40B4-BE49-F238E27FC236}">
                <a16:creationId xmlns:a16="http://schemas.microsoft.com/office/drawing/2014/main" id="{58FB6B18-3BD1-2C4B-9565-1ECA127049ED}"/>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1518835" y="3087973"/>
            <a:ext cx="7640663" cy="1747497"/>
          </a:xfrm>
          <a:prstGeom prst="rect">
            <a:avLst/>
          </a:prstGeom>
        </p:spPr>
      </p:pic>
    </p:spTree>
    <p:extLst>
      <p:ext uri="{BB962C8B-B14F-4D97-AF65-F5344CB8AC3E}">
        <p14:creationId xmlns:p14="http://schemas.microsoft.com/office/powerpoint/2010/main" val="40617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EC321-F9AB-1540-A767-E33EFA91C32B}"/>
              </a:ext>
            </a:extLst>
          </p:cNvPr>
          <p:cNvSpPr>
            <a:spLocks noGrp="1"/>
          </p:cNvSpPr>
          <p:nvPr>
            <p:ph type="title"/>
          </p:nvPr>
        </p:nvSpPr>
        <p:spPr>
          <a:xfrm>
            <a:off x="673100" y="1100093"/>
            <a:ext cx="10766044" cy="1120776"/>
          </a:xfrm>
        </p:spPr>
        <p:txBody>
          <a:bodyPr/>
          <a:lstStyle/>
          <a:p>
            <a:r>
              <a:rPr lang="nl-NL" dirty="0">
                <a:solidFill>
                  <a:srgbClr val="00373E"/>
                </a:solidFill>
              </a:rPr>
              <a:t>Enkele feiten over de openingsfase:</a:t>
            </a:r>
          </a:p>
        </p:txBody>
      </p:sp>
      <p:sp>
        <p:nvSpPr>
          <p:cNvPr id="3" name="Tijdelijke aanduiding voor inhoud 2">
            <a:extLst>
              <a:ext uri="{FF2B5EF4-FFF2-40B4-BE49-F238E27FC236}">
                <a16:creationId xmlns:a16="http://schemas.microsoft.com/office/drawing/2014/main" id="{924B9FED-CEE9-FC4B-AD08-6DFB2852A903}"/>
              </a:ext>
            </a:extLst>
          </p:cNvPr>
          <p:cNvSpPr>
            <a:spLocks noGrp="1"/>
          </p:cNvSpPr>
          <p:nvPr>
            <p:ph sz="half" idx="2"/>
          </p:nvPr>
        </p:nvSpPr>
        <p:spPr/>
        <p:txBody>
          <a:bodyPr/>
          <a:lstStyle/>
          <a:p>
            <a:pPr marL="457200" indent="-457200">
              <a:buFont typeface="+mj-lt"/>
              <a:buAutoNum type="arabicPeriod"/>
            </a:pPr>
            <a:r>
              <a:rPr lang="nl-NL" dirty="0"/>
              <a:t>Patiënten hebben gemiddeld 2,1 klachten per bezoek.</a:t>
            </a:r>
          </a:p>
          <a:p>
            <a:pPr marL="457200" indent="-457200">
              <a:buFont typeface="+mj-lt"/>
              <a:buAutoNum type="arabicPeriod"/>
            </a:pPr>
            <a:r>
              <a:rPr lang="nl-NL" dirty="0"/>
              <a:t>De eerst geuite klacht is lang niet altijd het probleem dat patiënt of arts als belangrijkste beschouwen.</a:t>
            </a:r>
          </a:p>
          <a:p>
            <a:pPr marL="457200" indent="-457200">
              <a:buFont typeface="+mj-lt"/>
              <a:buAutoNum type="arabicPeriod"/>
            </a:pPr>
            <a:r>
              <a:rPr lang="nl-NL" dirty="0"/>
              <a:t>Dokters onderbreken vaak al in de eerste 30 seconden.</a:t>
            </a:r>
          </a:p>
          <a:p>
            <a:pPr marL="457200" indent="-457200">
              <a:buFont typeface="+mj-lt"/>
              <a:buAutoNum type="arabicPeriod"/>
            </a:pPr>
            <a:r>
              <a:rPr lang="nl-NL" dirty="0"/>
              <a:t>Onderbrekingen zijn ook: parafraseringen, herhalingen van patiënts eigen woorden en interpretaties.</a:t>
            </a:r>
          </a:p>
          <a:p>
            <a:pPr marL="457200" indent="-457200">
              <a:buFont typeface="+mj-lt"/>
              <a:buAutoNum type="arabicPeriod"/>
            </a:pPr>
            <a:r>
              <a:rPr lang="nl-NL" dirty="0"/>
              <a:t>Als patiënten niet worden onderbroken heeft ± 80% genoeg aan 2 minuten om hun hele verhaal op tafel te leggen.</a:t>
            </a:r>
          </a:p>
        </p:txBody>
      </p:sp>
      <p:sp>
        <p:nvSpPr>
          <p:cNvPr id="4" name="Tijdelijke aanduiding voor voettekst 3">
            <a:extLst>
              <a:ext uri="{FF2B5EF4-FFF2-40B4-BE49-F238E27FC236}">
                <a16:creationId xmlns:a16="http://schemas.microsoft.com/office/drawing/2014/main" id="{6F60D311-5B86-F641-B99A-468016CD8671}"/>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 </a:t>
            </a:r>
          </a:p>
        </p:txBody>
      </p:sp>
    </p:spTree>
    <p:extLst>
      <p:ext uri="{BB962C8B-B14F-4D97-AF65-F5344CB8AC3E}">
        <p14:creationId xmlns:p14="http://schemas.microsoft.com/office/powerpoint/2010/main" val="84651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dirty="0"/>
              <a:t>De opening van het consult: basisvaardigheden </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pPr marL="457200" indent="-457200">
              <a:buFont typeface="+mj-lt"/>
              <a:buAutoNum type="arabicPeriod"/>
            </a:pPr>
            <a:r>
              <a:rPr lang="nl-NL" dirty="0"/>
              <a:t>Goede beginvraag stellen </a:t>
            </a:r>
          </a:p>
          <a:p>
            <a:pPr marL="457200" indent="-457200">
              <a:buFont typeface="+mj-lt"/>
              <a:buAutoNum type="arabicPeriod"/>
            </a:pPr>
            <a:r>
              <a:rPr lang="nl-NL" dirty="0"/>
              <a:t>Luisteren</a:t>
            </a:r>
          </a:p>
          <a:p>
            <a:pPr marL="457200" indent="-457200">
              <a:buFont typeface="+mj-lt"/>
              <a:buAutoNum type="arabicPeriod"/>
            </a:pPr>
            <a:r>
              <a:rPr lang="nl-NL" dirty="0"/>
              <a:t>Agenderen</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7928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4D7EC-CBAD-B94E-8CE2-886CC501635F}"/>
              </a:ext>
            </a:extLst>
          </p:cNvPr>
          <p:cNvSpPr>
            <a:spLocks noGrp="1"/>
          </p:cNvSpPr>
          <p:nvPr>
            <p:ph type="title"/>
          </p:nvPr>
        </p:nvSpPr>
        <p:spPr/>
        <p:txBody>
          <a:bodyPr/>
          <a:lstStyle/>
          <a:p>
            <a:r>
              <a:rPr lang="nl-NL" dirty="0">
                <a:solidFill>
                  <a:srgbClr val="00373E"/>
                </a:solidFill>
              </a:rPr>
              <a:t>Basisvaardigheid 1: een goede beginvraag stellen</a:t>
            </a:r>
          </a:p>
        </p:txBody>
      </p:sp>
      <p:pic>
        <p:nvPicPr>
          <p:cNvPr id="5" name="Tijdelijke aanduiding voor inhoud 4">
            <a:extLst>
              <a:ext uri="{FF2B5EF4-FFF2-40B4-BE49-F238E27FC236}">
                <a16:creationId xmlns:a16="http://schemas.microsoft.com/office/drawing/2014/main" id="{8A2A83D6-D0FD-3546-8D3E-DEECDC8768E0}"/>
              </a:ext>
            </a:extLst>
          </p:cNvPr>
          <p:cNvPicPr>
            <a:picLocks noGrp="1" noChangeAspect="1"/>
          </p:cNvPicPr>
          <p:nvPr>
            <p:ph sz="half" idx="2"/>
          </p:nvPr>
        </p:nvPicPr>
        <p:blipFill>
          <a:blip r:embed="rId3"/>
          <a:stretch>
            <a:fillRect/>
          </a:stretch>
        </p:blipFill>
        <p:spPr>
          <a:xfrm>
            <a:off x="800308" y="2768712"/>
            <a:ext cx="3810000" cy="2527300"/>
          </a:xfrm>
          <a:prstGeom prst="rect">
            <a:avLst/>
          </a:prstGeom>
        </p:spPr>
      </p:pic>
      <p:sp>
        <p:nvSpPr>
          <p:cNvPr id="4" name="Tijdelijke aanduiding voor voettekst 3">
            <a:extLst>
              <a:ext uri="{FF2B5EF4-FFF2-40B4-BE49-F238E27FC236}">
                <a16:creationId xmlns:a16="http://schemas.microsoft.com/office/drawing/2014/main" id="{FA82C107-3C44-2040-99FD-531DBEE67ECF}"/>
              </a:ext>
            </a:extLst>
          </p:cNvPr>
          <p:cNvSpPr>
            <a:spLocks noGrp="1"/>
          </p:cNvSpPr>
          <p:nvPr>
            <p:ph type="ftr" sz="quarter" idx="11"/>
          </p:nvPr>
        </p:nvSpPr>
        <p:spPr/>
        <p:txBody>
          <a:bodyPr/>
          <a:lstStyle/>
          <a:p>
            <a:r>
              <a:rPr lang="nl-NL"/>
              <a:t>Presentatie 'Begin van het consult' - APC Onderwijs HoVUmc. 2019-08</a:t>
            </a:r>
            <a:endParaRPr lang="nl-NL" dirty="0"/>
          </a:p>
        </p:txBody>
      </p:sp>
    </p:spTree>
    <p:extLst>
      <p:ext uri="{BB962C8B-B14F-4D97-AF65-F5344CB8AC3E}">
        <p14:creationId xmlns:p14="http://schemas.microsoft.com/office/powerpoint/2010/main" val="366599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53AC8-4D83-4E4D-B5AC-89580F514342}"/>
              </a:ext>
            </a:extLst>
          </p:cNvPr>
          <p:cNvSpPr>
            <a:spLocks noGrp="1"/>
          </p:cNvSpPr>
          <p:nvPr>
            <p:ph type="title"/>
          </p:nvPr>
        </p:nvSpPr>
        <p:spPr/>
        <p:txBody>
          <a:bodyPr/>
          <a:lstStyle/>
          <a:p>
            <a:r>
              <a:rPr lang="nl-NL" dirty="0">
                <a:solidFill>
                  <a:srgbClr val="00373E"/>
                </a:solidFill>
              </a:rPr>
              <a:t>Basisvaardigheid 2: luisteren</a:t>
            </a:r>
          </a:p>
        </p:txBody>
      </p:sp>
      <p:sp>
        <p:nvSpPr>
          <p:cNvPr id="3" name="Tijdelijke aanduiding voor inhoud 2">
            <a:extLst>
              <a:ext uri="{FF2B5EF4-FFF2-40B4-BE49-F238E27FC236}">
                <a16:creationId xmlns:a16="http://schemas.microsoft.com/office/drawing/2014/main" id="{A0BD5BE3-C6A6-0345-9292-D55C2F2A8D87}"/>
              </a:ext>
            </a:extLst>
          </p:cNvPr>
          <p:cNvSpPr>
            <a:spLocks noGrp="1"/>
          </p:cNvSpPr>
          <p:nvPr>
            <p:ph sz="half" idx="2"/>
          </p:nvPr>
        </p:nvSpPr>
        <p:spPr/>
        <p:txBody>
          <a:bodyPr/>
          <a:lstStyle/>
          <a:p>
            <a:pPr marL="457200" indent="-457200">
              <a:buFont typeface="+mj-lt"/>
              <a:buAutoNum type="arabicPeriod"/>
            </a:pPr>
            <a:r>
              <a:rPr lang="nl-NL" dirty="0"/>
              <a:t>Gebruik van stiltes</a:t>
            </a:r>
          </a:p>
          <a:p>
            <a:pPr marL="457200" indent="-457200">
              <a:buFont typeface="+mj-lt"/>
              <a:buAutoNum type="arabicPeriod"/>
            </a:pPr>
            <a:r>
              <a:rPr lang="nl-NL" dirty="0"/>
              <a:t>Kleine aanmoedigingen (‘hm’, ‘vertel verder’ etc.) </a:t>
            </a:r>
          </a:p>
          <a:p>
            <a:pPr marL="457200" indent="-457200">
              <a:buFont typeface="+mj-lt"/>
              <a:buAutoNum type="arabicPeriod"/>
            </a:pPr>
            <a:r>
              <a:rPr lang="nl-NL" dirty="0"/>
              <a:t>Vaardigheden in het non-verbale contact</a:t>
            </a:r>
          </a:p>
          <a:p>
            <a:pPr lvl="1"/>
            <a:r>
              <a:rPr lang="nl-NL" dirty="0"/>
              <a:t>Oogcontact (</a:t>
            </a:r>
            <a:r>
              <a:rPr lang="nl-NL" dirty="0" err="1"/>
              <a:t>ipv</a:t>
            </a:r>
            <a:r>
              <a:rPr lang="nl-NL" dirty="0"/>
              <a:t> schermcontact)</a:t>
            </a:r>
          </a:p>
          <a:p>
            <a:pPr lvl="1"/>
            <a:r>
              <a:rPr lang="nl-NL" dirty="0"/>
              <a:t>Congruent gedrag (verbaal/non-verbaal)</a:t>
            </a:r>
          </a:p>
          <a:p>
            <a:pPr marL="457200" indent="-457200">
              <a:buFont typeface="+mj-lt"/>
              <a:buAutoNum type="arabicPeriod"/>
            </a:pPr>
            <a:r>
              <a:rPr lang="nl-NL" dirty="0"/>
              <a:t>Open staan voor verbale- en non verbale signalen </a:t>
            </a:r>
          </a:p>
        </p:txBody>
      </p:sp>
      <p:sp>
        <p:nvSpPr>
          <p:cNvPr id="4" name="Tijdelijke aanduiding voor voettekst 3">
            <a:extLst>
              <a:ext uri="{FF2B5EF4-FFF2-40B4-BE49-F238E27FC236}">
                <a16:creationId xmlns:a16="http://schemas.microsoft.com/office/drawing/2014/main" id="{3A0FE9D9-D9F9-1043-9D0E-36233AC3B070}"/>
              </a:ext>
            </a:extLst>
          </p:cNvPr>
          <p:cNvSpPr>
            <a:spLocks noGrp="1"/>
          </p:cNvSpPr>
          <p:nvPr>
            <p:ph type="ftr" sz="quarter" idx="11"/>
          </p:nvPr>
        </p:nvSpPr>
        <p:spPr/>
        <p:txBody>
          <a:bodyPr/>
          <a:lstStyle/>
          <a:p>
            <a:r>
              <a:rPr lang="nl-NL"/>
              <a:t>Presentatie 'Begin van het consult' - APC Onderwijs HoVUmc. 2019-08</a:t>
            </a:r>
            <a:endParaRPr lang="nl-NL" dirty="0"/>
          </a:p>
        </p:txBody>
      </p:sp>
    </p:spTree>
    <p:extLst>
      <p:ext uri="{BB962C8B-B14F-4D97-AF65-F5344CB8AC3E}">
        <p14:creationId xmlns:p14="http://schemas.microsoft.com/office/powerpoint/2010/main" val="209424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53AC8-4D83-4E4D-B5AC-89580F514342}"/>
              </a:ext>
            </a:extLst>
          </p:cNvPr>
          <p:cNvSpPr>
            <a:spLocks noGrp="1"/>
          </p:cNvSpPr>
          <p:nvPr>
            <p:ph type="title"/>
          </p:nvPr>
        </p:nvSpPr>
        <p:spPr>
          <a:xfrm>
            <a:off x="673100" y="976394"/>
            <a:ext cx="10766044" cy="1323439"/>
          </a:xfrm>
        </p:spPr>
        <p:txBody>
          <a:bodyPr/>
          <a:lstStyle/>
          <a:p>
            <a:r>
              <a:rPr lang="nl-NL" dirty="0">
                <a:solidFill>
                  <a:srgbClr val="00373E"/>
                </a:solidFill>
              </a:rPr>
              <a:t>Basisvaardigheid 3: agenderen </a:t>
            </a:r>
          </a:p>
        </p:txBody>
      </p:sp>
      <p:pic>
        <p:nvPicPr>
          <p:cNvPr id="5" name="Tijdelijke aanduiding voor inhoud 4">
            <a:extLst>
              <a:ext uri="{FF2B5EF4-FFF2-40B4-BE49-F238E27FC236}">
                <a16:creationId xmlns:a16="http://schemas.microsoft.com/office/drawing/2014/main" id="{0DFD2EE2-67CC-EB4A-9FBB-1CC2C0C1622C}"/>
              </a:ext>
            </a:extLst>
          </p:cNvPr>
          <p:cNvPicPr>
            <a:picLocks noGrp="1" noChangeAspect="1"/>
          </p:cNvPicPr>
          <p:nvPr>
            <p:ph sz="half" idx="2"/>
          </p:nvPr>
        </p:nvPicPr>
        <p:blipFill>
          <a:blip r:embed="rId3"/>
          <a:stretch>
            <a:fillRect/>
          </a:stretch>
        </p:blipFill>
        <p:spPr>
          <a:xfrm>
            <a:off x="9015965" y="-115093"/>
            <a:ext cx="3349970" cy="3506411"/>
          </a:xfrm>
          <a:prstGeom prst="rect">
            <a:avLst/>
          </a:prstGeom>
        </p:spPr>
      </p:pic>
      <p:sp>
        <p:nvSpPr>
          <p:cNvPr id="4" name="Tijdelijke aanduiding voor voettekst 3">
            <a:extLst>
              <a:ext uri="{FF2B5EF4-FFF2-40B4-BE49-F238E27FC236}">
                <a16:creationId xmlns:a16="http://schemas.microsoft.com/office/drawing/2014/main" id="{3A0FE9D9-D9F9-1043-9D0E-36233AC3B070}"/>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7" name="Tekstvak 6">
            <a:extLst>
              <a:ext uri="{FF2B5EF4-FFF2-40B4-BE49-F238E27FC236}">
                <a16:creationId xmlns:a16="http://schemas.microsoft.com/office/drawing/2014/main" id="{349C6C6B-76E5-B24C-ACA2-FD0A48076BAA}"/>
              </a:ext>
            </a:extLst>
          </p:cNvPr>
          <p:cNvSpPr txBox="1"/>
          <p:nvPr/>
        </p:nvSpPr>
        <p:spPr>
          <a:xfrm>
            <a:off x="673100" y="3391318"/>
            <a:ext cx="10463377" cy="1508105"/>
          </a:xfrm>
          <a:prstGeom prst="rect">
            <a:avLst/>
          </a:prstGeom>
          <a:noFill/>
        </p:spPr>
        <p:txBody>
          <a:bodyPr wrap="none" rtlCol="0">
            <a:spAutoFit/>
          </a:bodyPr>
          <a:lstStyle/>
          <a:p>
            <a:pPr marL="285750" indent="-285750">
              <a:buFont typeface="Arial" panose="020B0604020202020204" pitchFamily="34" charset="0"/>
              <a:buChar char="•"/>
            </a:pPr>
            <a:r>
              <a:rPr lang="nl-NL" sz="2300" dirty="0"/>
              <a:t>Uitlokken van de patiënt om ‘meerdere redenen’ voor komst te benoemen.</a:t>
            </a:r>
          </a:p>
          <a:p>
            <a:pPr marL="285750" indent="-285750">
              <a:buFont typeface="Arial" panose="020B0604020202020204" pitchFamily="34" charset="0"/>
              <a:buChar char="•"/>
            </a:pPr>
            <a:r>
              <a:rPr lang="nl-NL" sz="2300" dirty="0"/>
              <a:t>Wanneer en hoe onderbreek je de patiënt daarvoor ?</a:t>
            </a:r>
          </a:p>
          <a:p>
            <a:pPr marL="285750" indent="-285750">
              <a:buFont typeface="Arial" panose="020B0604020202020204" pitchFamily="34" charset="0"/>
              <a:buChar char="•"/>
            </a:pPr>
            <a:r>
              <a:rPr lang="nl-NL" sz="2300" dirty="0"/>
              <a:t>Welke vraag is daarbij helpend?</a:t>
            </a:r>
          </a:p>
          <a:p>
            <a:pPr marL="285750" indent="-285750">
              <a:buFont typeface="Arial" panose="020B0604020202020204" pitchFamily="34" charset="0"/>
              <a:buChar char="•"/>
            </a:pPr>
            <a:r>
              <a:rPr lang="nl-NL" sz="2300" dirty="0"/>
              <a:t>Hoe kom je tot een gemeenschappelijke agenda?</a:t>
            </a:r>
          </a:p>
        </p:txBody>
      </p:sp>
    </p:spTree>
    <p:extLst>
      <p:ext uri="{BB962C8B-B14F-4D97-AF65-F5344CB8AC3E}">
        <p14:creationId xmlns:p14="http://schemas.microsoft.com/office/powerpoint/2010/main" val="36373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3662</TotalTime>
  <Words>1674</Words>
  <Application>Microsoft Macintosh PowerPoint</Application>
  <PresentationFormat>Breedbeeld</PresentationFormat>
  <Paragraphs>108</Paragraphs>
  <Slides>11</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Kantoorthema</vt:lpstr>
      <vt:lpstr>Begin van het consult  de toon zetten en agenderen</vt:lpstr>
      <vt:lpstr>Onderwerpen presentatie</vt:lpstr>
      <vt:lpstr>Consultmodel volgens Silverman </vt:lpstr>
      <vt:lpstr>MAAS Globaal en het ‘spanningsveld’: ruimte geven én structureren</vt:lpstr>
      <vt:lpstr>Enkele feiten over de openingsfase:</vt:lpstr>
      <vt:lpstr>De opening van het consult: basisvaardigheden </vt:lpstr>
      <vt:lpstr>Basisvaardigheid 1: een goede beginvraag stellen</vt:lpstr>
      <vt:lpstr>Basisvaardigheid 2: luisteren</vt:lpstr>
      <vt:lpstr>Basisvaardigheid 3: agenderen </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149</cp:revision>
  <dcterms:created xsi:type="dcterms:W3CDTF">2018-06-28T15:32:29Z</dcterms:created>
  <dcterms:modified xsi:type="dcterms:W3CDTF">2019-08-19T08:51:38Z</dcterms:modified>
</cp:coreProperties>
</file>