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96" r:id="rId4"/>
    <p:sldId id="297" r:id="rId5"/>
    <p:sldId id="298" r:id="rId6"/>
    <p:sldId id="299" r:id="rId7"/>
    <p:sldId id="300" r:id="rId8"/>
    <p:sldId id="301" r:id="rId9"/>
    <p:sldId id="305" r:id="rId10"/>
    <p:sldId id="302" r:id="rId11"/>
    <p:sldId id="303" r:id="rId12"/>
    <p:sldId id="304" r:id="rId13"/>
    <p:sldId id="306" r:id="rId14"/>
    <p:sldId id="308" r:id="rId15"/>
    <p:sldId id="30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AB650"/>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FF2AA-A06B-4AFA-AB00-7D601AB3A277}" v="2" dt="2020-12-14T20:07:12.791"/>
    <p1510:client id="{E0CB2B85-8C52-4871-AAAB-FC7320AA0F0D}" v="100" dt="2020-12-14T20:06:21.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12-2-2021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betaling en uitvoering WMO is de gemeente verantwoordelijk -&gt; sociaal wijkteam, eigen bijdrage max 19.00 per voorziening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1843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Algemene voorzieningen</a:t>
            </a:r>
          </a:p>
          <a:p>
            <a:r>
              <a:rPr lang="nl-NL" dirty="0"/>
              <a:t>Algemene voorzieningen zijn voorzieningen die binnen de gehele gemeente beschikbaar worden gesteld voor mensen die dat nodig hebben, zoals:</a:t>
            </a:r>
          </a:p>
          <a:p>
            <a:endParaRPr lang="nl-NL" dirty="0"/>
          </a:p>
          <a:p>
            <a:r>
              <a:rPr lang="nl-NL" dirty="0"/>
              <a:t>Een boodschappendienst.</a:t>
            </a:r>
          </a:p>
          <a:p>
            <a:r>
              <a:rPr lang="nl-NL" dirty="0"/>
              <a:t>Een maaltijdservice (bijvoorbeeld tafeltje-dekje).</a:t>
            </a:r>
          </a:p>
          <a:p>
            <a:r>
              <a:rPr lang="nl-NL" dirty="0"/>
              <a:t>Organiseren van activiteiten, bijvoorbeeld in een ontmoetingsruimte of buurthuis.</a:t>
            </a:r>
          </a:p>
          <a:p>
            <a:r>
              <a:rPr lang="nl-NL" dirty="0"/>
              <a:t>Maatschappelijke opvang en meldpunten, bijvoorbeeld in het geval van huiselijk geweld.</a:t>
            </a:r>
          </a:p>
          <a:p>
            <a:r>
              <a:rPr lang="nl-NL" dirty="0"/>
              <a:t>Personenalarmering</a:t>
            </a:r>
          </a:p>
          <a:p>
            <a:r>
              <a:rPr lang="nl-NL" u="sng" dirty="0"/>
              <a:t>Maatwerkvoorzieningen</a:t>
            </a:r>
          </a:p>
          <a:p>
            <a:r>
              <a:rPr lang="nl-NL" dirty="0"/>
              <a:t>Maatwerkvoorzieningen zijn voorzieningen en hulpvormen die op de leefsituatie en gezondheid van de persoon zijn afgestemd, zoals:</a:t>
            </a:r>
          </a:p>
          <a:p>
            <a:endParaRPr lang="nl-NL" dirty="0"/>
          </a:p>
          <a:p>
            <a:r>
              <a:rPr lang="nl-NL" dirty="0"/>
              <a:t>Individuele begeleiding.</a:t>
            </a:r>
          </a:p>
          <a:p>
            <a:r>
              <a:rPr lang="nl-NL" dirty="0"/>
              <a:t>Huishoudelijke hulp: opruimen en schoonmaken (dit kan in sommige gemeenten een algemene voorziening zijn)</a:t>
            </a:r>
          </a:p>
          <a:p>
            <a:r>
              <a:rPr lang="nl-NL" dirty="0"/>
              <a:t>Aanbouw van de woning.</a:t>
            </a:r>
          </a:p>
          <a:p>
            <a:r>
              <a:rPr lang="nl-NL" dirty="0"/>
              <a:t>Aanpassingen in de woning, zoals een traplift, verbreding van deuren of het wegnemen van obstakels in de woning.</a:t>
            </a:r>
          </a:p>
          <a:p>
            <a:r>
              <a:rPr lang="nl-NL" dirty="0"/>
              <a:t>Toilet- en badkamer voorzieningen.</a:t>
            </a:r>
          </a:p>
          <a:p>
            <a:r>
              <a:rPr lang="nl-NL" dirty="0"/>
              <a:t>Antislip douche en een speciale </a:t>
            </a:r>
            <a:r>
              <a:rPr lang="nl-NL" dirty="0" err="1"/>
              <a:t>douchezit</a:t>
            </a:r>
            <a:r>
              <a:rPr lang="nl-NL" dirty="0"/>
              <a:t>.</a:t>
            </a:r>
          </a:p>
          <a:p>
            <a:r>
              <a:rPr lang="nl-NL" dirty="0"/>
              <a:t>Dagbesteding.</a:t>
            </a:r>
          </a:p>
          <a:p>
            <a:r>
              <a:rPr lang="nl-NL" dirty="0"/>
              <a:t>Vervoersvoorzieningen</a:t>
            </a:r>
          </a:p>
          <a:p>
            <a:r>
              <a:rPr lang="nl-NL" dirty="0"/>
              <a:t>Vervoersvoorzieningen worden verstrekt zodat burgers weer in staat worden gesteld om zich te verplaatsen en zo kunnen deelnemen aan de samenleving. Je kunt dan denken aan:</a:t>
            </a:r>
          </a:p>
          <a:p>
            <a:endParaRPr lang="nl-NL" dirty="0"/>
          </a:p>
          <a:p>
            <a:r>
              <a:rPr lang="nl-NL" dirty="0" err="1"/>
              <a:t>Wmo</a:t>
            </a:r>
            <a:r>
              <a:rPr lang="nl-NL" dirty="0"/>
              <a:t>-vervoer per regiotaxi of rolstoeltaxi.</a:t>
            </a:r>
          </a:p>
          <a:p>
            <a:r>
              <a:rPr lang="nl-NL" dirty="0"/>
              <a:t>Aanpassing van de auto.</a:t>
            </a:r>
          </a:p>
          <a:p>
            <a:r>
              <a:rPr lang="nl-NL" dirty="0"/>
              <a:t>Een </a:t>
            </a:r>
            <a:r>
              <a:rPr lang="nl-NL" dirty="0" err="1"/>
              <a:t>scootmobiel</a:t>
            </a:r>
            <a:r>
              <a:rPr lang="nl-NL" dirty="0"/>
              <a:t>.</a:t>
            </a:r>
          </a:p>
          <a:p>
            <a:r>
              <a:rPr lang="nl-NL" dirty="0"/>
              <a:t>Een rolstoel.</a:t>
            </a:r>
          </a:p>
          <a:p>
            <a:r>
              <a:rPr lang="nl-NL" dirty="0"/>
              <a:t>Auto in bruikleen.</a:t>
            </a:r>
          </a:p>
          <a:p>
            <a:r>
              <a:rPr lang="nl-NL" dirty="0"/>
              <a:t>Vergoeding voor vervoer (per eigen auto).</a:t>
            </a:r>
          </a:p>
          <a:p>
            <a:r>
              <a:rPr lang="nl-NL" dirty="0"/>
              <a:t>Hiertoe behoren ook zaken die indirect te maken hebben met de vervoersvoorziening, zoals:</a:t>
            </a:r>
          </a:p>
          <a:p>
            <a:endParaRPr lang="nl-NL" dirty="0"/>
          </a:p>
          <a:p>
            <a:r>
              <a:rPr lang="nl-NL" dirty="0"/>
              <a:t>Vergoeding voor bepaalde verzekeringen en onderhoud.</a:t>
            </a:r>
          </a:p>
          <a:p>
            <a:r>
              <a:rPr lang="nl-NL" dirty="0"/>
              <a:t>Medische begeleiding bij vervoer (indien noodzakelijk).</a:t>
            </a:r>
          </a:p>
          <a:p>
            <a:r>
              <a:rPr lang="nl-NL" dirty="0"/>
              <a:t>Oplaadkosten voor een elektrisch vervoersmiddel.</a:t>
            </a:r>
          </a:p>
          <a:p>
            <a:r>
              <a:rPr lang="nl-NL" dirty="0"/>
              <a:t>Een parkeerfaciliteit.</a:t>
            </a:r>
          </a:p>
          <a:p>
            <a:r>
              <a:rPr lang="nl-NL" dirty="0"/>
              <a:t>Een parkeerkaart voor gehandicapten.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291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Eigenlijk een bezuinigingsmaatregel: nadruk ligt op ontzorgen. Bedoeling was meer naar de 0</a:t>
            </a:r>
            <a:r>
              <a:rPr lang="nl-NL" baseline="30000" dirty="0"/>
              <a:t>e</a:t>
            </a:r>
            <a:r>
              <a:rPr lang="nl-NL" dirty="0"/>
              <a:t> lijn schuiven. Gemeenten nu echter in </a:t>
            </a:r>
            <a:r>
              <a:rPr lang="nl-NL" dirty="0" err="1"/>
              <a:t>financiele</a:t>
            </a:r>
            <a:r>
              <a:rPr lang="nl-NL" dirty="0"/>
              <a:t> problemen.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52221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voor zorg met verblijf in een instelling (evt. thuis): indien client vanwege een ziekte of aandoening blijvend is aangewezen op 24 uur per dag zorg in de nabijheid of permanent toezicht.</a:t>
            </a:r>
          </a:p>
          <a:p>
            <a:r>
              <a:rPr lang="nl-NL" dirty="0"/>
              <a:t>- Om zorg vanuit de </a:t>
            </a:r>
            <a:r>
              <a:rPr lang="nl-NL" dirty="0" err="1"/>
              <a:t>Wlz</a:t>
            </a:r>
            <a:r>
              <a:rPr lang="nl-NL" dirty="0"/>
              <a:t> te krijgen, is een indicatiebesluit van de CIZ nodig waar staat welke zorg u nodig heeft.  CIZ: centraal indicatieorgaan zorg</a:t>
            </a:r>
          </a:p>
          <a:p>
            <a:r>
              <a:rPr lang="nl-NL" dirty="0"/>
              <a:t>Iedereen die in Nederland woont of werkt en die is verzekerd voor zorg vanuit de </a:t>
            </a:r>
            <a:r>
              <a:rPr lang="nl-NL" dirty="0" err="1"/>
              <a:t>Wlz</a:t>
            </a:r>
            <a:r>
              <a:rPr lang="nl-NL" dirty="0"/>
              <a:t> en </a:t>
            </a:r>
          </a:p>
          <a:p>
            <a:r>
              <a:rPr lang="nl-NL" dirty="0"/>
              <a:t>premie WLZ geheven over </a:t>
            </a:r>
            <a:r>
              <a:rPr lang="nl-NL" dirty="0" err="1"/>
              <a:t>over</a:t>
            </a:r>
            <a:r>
              <a:rPr lang="nl-NL" dirty="0"/>
              <a:t> zijn wereldinkomen werk+ woning</a:t>
            </a:r>
          </a:p>
          <a:p>
            <a:r>
              <a:rPr lang="nl-NL" dirty="0"/>
              <a:t>(bijna) altijd een eigen bijdrage afhankelijk van uw inkomen.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19359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Inkomst afhankelijke bijdrage aan de overheid -2021 7% voor werknemers, 5,75% pensioengerechtigde en ondernemers. Zorgpremie wordt betaald aan zorgverzekeraars.  Overheid betaald Rijksbijdrage aan zorgverzekeringfonds: </a:t>
            </a:r>
          </a:p>
          <a:p>
            <a:r>
              <a:rPr lang="nl-NL" dirty="0" err="1"/>
              <a:t>BelastingVanaf</a:t>
            </a:r>
            <a:r>
              <a:rPr lang="nl-NL" dirty="0"/>
              <a:t> 2020 zijn de percentages van de </a:t>
            </a:r>
            <a:r>
              <a:rPr lang="nl-NL" dirty="0" err="1"/>
              <a:t>Zvw</a:t>
            </a:r>
            <a:r>
              <a:rPr lang="nl-NL" dirty="0"/>
              <a:t> als volgt:</a:t>
            </a:r>
          </a:p>
          <a:p>
            <a:endParaRPr lang="nl-NL" dirty="0"/>
          </a:p>
          <a:p>
            <a:r>
              <a:rPr lang="nl-NL" dirty="0"/>
              <a:t>Voor de werkgeversheffing </a:t>
            </a:r>
            <a:r>
              <a:rPr lang="nl-NL" dirty="0" err="1"/>
              <a:t>Zvw</a:t>
            </a:r>
            <a:r>
              <a:rPr lang="nl-NL" dirty="0"/>
              <a:t> geldt het hoge percentage van 6,70 (was 6,95% in 2019).</a:t>
            </a:r>
          </a:p>
          <a:p>
            <a:r>
              <a:rPr lang="nl-NL" dirty="0"/>
              <a:t>Voor de eigen bijdrage </a:t>
            </a:r>
            <a:r>
              <a:rPr lang="nl-NL" dirty="0" err="1"/>
              <a:t>Zvw</a:t>
            </a:r>
            <a:r>
              <a:rPr lang="nl-NL" dirty="0"/>
              <a:t> die uw werkgever of uitkeringsinstantie inhoudt op uw loon of uitkering, geldt het lage percentage van 5,45 (was 5,70% in 2019).</a:t>
            </a:r>
          </a:p>
          <a:p>
            <a:r>
              <a:rPr lang="nl-NL" dirty="0"/>
              <a:t>Voor de eigen bijdrage </a:t>
            </a:r>
            <a:r>
              <a:rPr lang="nl-NL" dirty="0" err="1"/>
              <a:t>Zvw</a:t>
            </a:r>
            <a:r>
              <a:rPr lang="nl-NL" dirty="0"/>
              <a:t> die u via een aanslag </a:t>
            </a:r>
            <a:r>
              <a:rPr lang="nl-NL" dirty="0" err="1"/>
              <a:t>Zvw</a:t>
            </a:r>
            <a:r>
              <a:rPr lang="nl-NL" dirty="0"/>
              <a:t> betaalt, geldt het lage percentage van 5,45 (was 5,70% in 2019).</a:t>
            </a:r>
          </a:p>
          <a:p>
            <a:r>
              <a:rPr lang="nl-NL" dirty="0"/>
              <a:t>Het maximumbijdrage-inkomen in 2020 is € 57.232 (was € 55.927 in 2019).</a:t>
            </a:r>
          </a:p>
          <a:p>
            <a:endParaRPr lang="nl-NL" dirty="0"/>
          </a:p>
          <a:p>
            <a:r>
              <a:rPr lang="nl-NL" dirty="0"/>
              <a:t>VB= vereveningsbijdrage : De zorg uit het basispakket wordt voor 50%  betaald door het zorgverzekeringsfonds, beheert door het zorginstituut. Deze voort de </a:t>
            </a:r>
            <a:r>
              <a:rPr lang="nl-NL" dirty="0" err="1"/>
              <a:t>zgn</a:t>
            </a:r>
            <a:r>
              <a:rPr lang="nl-NL" dirty="0"/>
              <a:t> risico vereffening uit.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150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Grensoverschrijdende zorg: ok een deel van de grensoverschrijdende zorg wordt vanuit het fonds betaald. Het gaat hierbij onder meer om niet-spoedeisende (planbare) zorg die over de grens maar wel binnen de Europese Unie (EU) wordt gegeven</a:t>
            </a:r>
          </a:p>
          <a:p>
            <a:r>
              <a:rPr lang="nl-NL" dirty="0"/>
              <a:t>Zorgaanbieders ontvangen ook een vergoeding uit het Zorgverzekeringsfonds. De hoogte van deze zogeheten beschikbaarheidsbijdrage, wordt jaarlijks vastgesteld door de Nederlandse Zorgautoriteit (</a:t>
            </a:r>
            <a:r>
              <a:rPr lang="nl-NL" dirty="0" err="1"/>
              <a:t>NZa</a:t>
            </a:r>
            <a:r>
              <a:rPr lang="nl-NL" dirty="0"/>
              <a:t>) en uitbetaald door het Zorginstituut. Het gaat om kosten die niet bij verzekerden in rekening kunnen worden gebracht. Zoals bijvoorbeeld de inzet van traumahelikopters, (de beschikbaarheid van) spoedeisende hulp en opleidingsplekken in het medisch vervolgonderwijs.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53833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Uit welk potje - financiering en wetgeving ouderenzorg</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152751"/>
          </a:xfrm>
        </p:spPr>
        <p:txBody>
          <a:bodyPr anchor="b">
            <a:normAutofit/>
          </a:bodyPr>
          <a:lstStyle/>
          <a:p>
            <a:r>
              <a:rPr lang="nl-NL" dirty="0"/>
              <a:t>Uit welk potje? </a:t>
            </a:r>
          </a:p>
        </p:txBody>
      </p:sp>
      <p:sp>
        <p:nvSpPr>
          <p:cNvPr id="9" name="Subtitle 2">
            <a:extLst>
              <a:ext uri="{FF2B5EF4-FFF2-40B4-BE49-F238E27FC236}">
                <a16:creationId xmlns:a16="http://schemas.microsoft.com/office/drawing/2014/main" id="{C2933F3D-72D1-425B-B8A0-AE9CB6691656}"/>
              </a:ext>
            </a:extLst>
          </p:cNvPr>
          <p:cNvSpPr>
            <a:spLocks noGrp="1"/>
          </p:cNvSpPr>
          <p:nvPr>
            <p:ph type="subTitle" idx="1"/>
          </p:nvPr>
        </p:nvSpPr>
        <p:spPr>
          <a:xfrm>
            <a:off x="674915" y="2340428"/>
            <a:ext cx="10776857" cy="653143"/>
          </a:xfrm>
        </p:spPr>
        <p:txBody>
          <a:bodyPr lIns="91440" tIns="45720" rIns="91440" bIns="45720" anchor="t">
            <a:normAutofit/>
          </a:bodyPr>
          <a:lstStyle/>
          <a:p>
            <a:r>
              <a:rPr lang="en-US" dirty="0">
                <a:latin typeface="Trebuchet MS"/>
              </a:rPr>
              <a:t>Financiering en </a:t>
            </a:r>
            <a:r>
              <a:rPr lang="en-US" dirty="0" err="1">
                <a:latin typeface="Trebuchet MS"/>
              </a:rPr>
              <a:t>wetgeving</a:t>
            </a:r>
            <a:r>
              <a:rPr lang="en-US" dirty="0">
                <a:latin typeface="Trebuchet MS"/>
              </a:rPr>
              <a:t> </a:t>
            </a:r>
            <a:r>
              <a:rPr lang="en-US" dirty="0" err="1">
                <a:latin typeface="Trebuchet MS"/>
              </a:rPr>
              <a:t>ouderenzorg</a:t>
            </a:r>
            <a:endParaRPr lang="en-US" dirty="0">
              <a:latin typeface="Trebuchet MS"/>
            </a:endParaRPr>
          </a:p>
        </p:txBody>
      </p:sp>
      <p:pic>
        <p:nvPicPr>
          <p:cNvPr id="4" name="Afbeelding 3">
            <a:extLst>
              <a:ext uri="{FF2B5EF4-FFF2-40B4-BE49-F238E27FC236}">
                <a16:creationId xmlns:a16="http://schemas.microsoft.com/office/drawing/2014/main" id="{DE40658F-74C6-4735-A015-08753F0C12BB}"/>
              </a:ext>
            </a:extLst>
          </p:cNvPr>
          <p:cNvPicPr>
            <a:picLocks noChangeAspect="1"/>
          </p:cNvPicPr>
          <p:nvPr/>
        </p:nvPicPr>
        <p:blipFill>
          <a:blip r:embed="rId2"/>
          <a:stretch>
            <a:fillRect/>
          </a:stretch>
        </p:blipFill>
        <p:spPr>
          <a:xfrm>
            <a:off x="2632364" y="3429000"/>
            <a:ext cx="6927272" cy="3429000"/>
          </a:xfrm>
          <a:prstGeom prst="rect">
            <a:avLst/>
          </a:prstGeom>
          <a:noFill/>
        </p:spPr>
      </p:pic>
      <p:sp>
        <p:nvSpPr>
          <p:cNvPr id="5" name="Tekstvak 4">
            <a:extLst>
              <a:ext uri="{FF2B5EF4-FFF2-40B4-BE49-F238E27FC236}">
                <a16:creationId xmlns:a16="http://schemas.microsoft.com/office/drawing/2014/main" id="{24952831-FAD4-44D8-9488-A694FB250310}"/>
              </a:ext>
            </a:extLst>
          </p:cNvPr>
          <p:cNvSpPr txBox="1"/>
          <p:nvPr/>
        </p:nvSpPr>
        <p:spPr>
          <a:xfrm>
            <a:off x="9370032" y="3719245"/>
            <a:ext cx="3225458" cy="369332"/>
          </a:xfrm>
          <a:prstGeom prst="rect">
            <a:avLst/>
          </a:prstGeom>
          <a:noFill/>
        </p:spPr>
        <p:txBody>
          <a:bodyPr wrap="square" rtlCol="0">
            <a:spAutoFit/>
          </a:bodyPr>
          <a:lstStyle/>
          <a:p>
            <a:r>
              <a:rPr lang="nl-NL" dirty="0"/>
              <a:t>M. Petra, huisartsdocent</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A23F-8F63-4FEF-8865-53ADD332FB94}"/>
              </a:ext>
            </a:extLst>
          </p:cNvPr>
          <p:cNvSpPr>
            <a:spLocks noGrp="1"/>
          </p:cNvSpPr>
          <p:nvPr>
            <p:ph type="title"/>
          </p:nvPr>
        </p:nvSpPr>
        <p:spPr/>
        <p:txBody>
          <a:bodyPr/>
          <a:lstStyle/>
          <a:p>
            <a:r>
              <a:rPr lang="nl-NL" dirty="0"/>
              <a:t>ZVW </a:t>
            </a:r>
          </a:p>
        </p:txBody>
      </p:sp>
      <p:sp>
        <p:nvSpPr>
          <p:cNvPr id="3" name="Tijdelijke aanduiding voor inhoud 2">
            <a:extLst>
              <a:ext uri="{FF2B5EF4-FFF2-40B4-BE49-F238E27FC236}">
                <a16:creationId xmlns:a16="http://schemas.microsoft.com/office/drawing/2014/main" id="{9F3A4714-1ABC-49EE-8D6A-4AA7B8B4172F}"/>
              </a:ext>
            </a:extLst>
          </p:cNvPr>
          <p:cNvSpPr>
            <a:spLocks noGrp="1"/>
          </p:cNvSpPr>
          <p:nvPr>
            <p:ph sz="half" idx="1"/>
          </p:nvPr>
        </p:nvSpPr>
        <p:spPr/>
        <p:txBody>
          <a:bodyPr/>
          <a:lstStyle/>
          <a:p>
            <a:pPr marL="342900" indent="-342900">
              <a:buFontTx/>
              <a:buChar char="-"/>
            </a:pPr>
            <a:r>
              <a:rPr lang="nl-NL" dirty="0"/>
              <a:t>Waar staat deze afkorting voor?</a:t>
            </a:r>
          </a:p>
          <a:p>
            <a:pPr marL="342900" indent="-342900">
              <a:buFontTx/>
              <a:buChar char="-"/>
            </a:pPr>
            <a:r>
              <a:rPr lang="nl-NL" dirty="0"/>
              <a:t>Wie komt er voor in aanmerking</a:t>
            </a:r>
          </a:p>
          <a:p>
            <a:pPr marL="342900" indent="-342900">
              <a:buFontTx/>
              <a:buChar char="-"/>
            </a:pPr>
            <a:r>
              <a:rPr lang="nl-NL" dirty="0"/>
              <a:t>Waarvoor je in aanmerking? </a:t>
            </a:r>
          </a:p>
          <a:p>
            <a:pPr marL="342900" indent="-342900">
              <a:buFontTx/>
              <a:buChar char="-"/>
            </a:pPr>
            <a:endParaRPr lang="nl-NL" dirty="0"/>
          </a:p>
        </p:txBody>
      </p:sp>
      <p:sp>
        <p:nvSpPr>
          <p:cNvPr id="4" name="Tijdelijke aanduiding voor inhoud 3">
            <a:extLst>
              <a:ext uri="{FF2B5EF4-FFF2-40B4-BE49-F238E27FC236}">
                <a16:creationId xmlns:a16="http://schemas.microsoft.com/office/drawing/2014/main" id="{1760E185-D3A5-4E94-A10C-A1F49D44493D}"/>
              </a:ext>
            </a:extLst>
          </p:cNvPr>
          <p:cNvSpPr>
            <a:spLocks noGrp="1"/>
          </p:cNvSpPr>
          <p:nvPr>
            <p:ph sz="half" idx="2"/>
          </p:nvPr>
        </p:nvSpPr>
        <p:spPr/>
        <p:txBody>
          <a:bodyPr/>
          <a:lstStyle/>
          <a:p>
            <a:endParaRPr lang="nl-NL"/>
          </a:p>
        </p:txBody>
      </p:sp>
      <p:sp>
        <p:nvSpPr>
          <p:cNvPr id="5" name="Tijdelijke aanduiding voor voettekst 4">
            <a:extLst>
              <a:ext uri="{FF2B5EF4-FFF2-40B4-BE49-F238E27FC236}">
                <a16:creationId xmlns:a16="http://schemas.microsoft.com/office/drawing/2014/main" id="{1203AABB-B158-4068-87EC-D565EB7BF41F}"/>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454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10971-59EB-4C28-B129-6424020BF93D}"/>
              </a:ext>
            </a:extLst>
          </p:cNvPr>
          <p:cNvSpPr>
            <a:spLocks noGrp="1"/>
          </p:cNvSpPr>
          <p:nvPr>
            <p:ph type="title"/>
          </p:nvPr>
        </p:nvSpPr>
        <p:spPr/>
        <p:txBody>
          <a:bodyPr/>
          <a:lstStyle/>
          <a:p>
            <a:r>
              <a:rPr lang="nl-NL" dirty="0"/>
              <a:t>Zorgverzekeringswet </a:t>
            </a:r>
          </a:p>
        </p:txBody>
      </p:sp>
      <p:sp>
        <p:nvSpPr>
          <p:cNvPr id="3" name="Tijdelijke aanduiding voor inhoud 2">
            <a:extLst>
              <a:ext uri="{FF2B5EF4-FFF2-40B4-BE49-F238E27FC236}">
                <a16:creationId xmlns:a16="http://schemas.microsoft.com/office/drawing/2014/main" id="{5FAC91CB-8C60-433A-A1ED-2DA4DFFD2E1A}"/>
              </a:ext>
            </a:extLst>
          </p:cNvPr>
          <p:cNvSpPr>
            <a:spLocks noGrp="1"/>
          </p:cNvSpPr>
          <p:nvPr>
            <p:ph sz="half" idx="1"/>
          </p:nvPr>
        </p:nvSpPr>
        <p:spPr>
          <a:xfrm>
            <a:off x="673100" y="2425655"/>
            <a:ext cx="10926424" cy="3751308"/>
          </a:xfrm>
        </p:spPr>
        <p:txBody>
          <a:bodyPr/>
          <a:lstStyle/>
          <a:p>
            <a:pPr marL="342900" indent="-342900">
              <a:buFontTx/>
              <a:buChar char="-"/>
            </a:pPr>
            <a:r>
              <a:rPr lang="nl-NL" dirty="0"/>
              <a:t>Wet van 16 juni 2005, houdende regeling van een sociale verzekering voor geneeskundige zorg ten behoeve van de gehele bevolking. </a:t>
            </a:r>
          </a:p>
          <a:p>
            <a:pPr marL="342900" indent="-342900">
              <a:buFontTx/>
              <a:buChar char="-"/>
            </a:pPr>
            <a:endParaRPr lang="nl-NL" dirty="0"/>
          </a:p>
          <a:p>
            <a:pPr marL="342900" indent="-342900">
              <a:buFontTx/>
              <a:buChar char="-"/>
            </a:pPr>
            <a:r>
              <a:rPr lang="nl-NL" dirty="0"/>
              <a:t>De zorgverzekeraars zijn verantwoordelijk voor het uitvoeren van de </a:t>
            </a:r>
            <a:r>
              <a:rPr lang="nl-NL" dirty="0" err="1"/>
              <a:t>Zvw</a:t>
            </a:r>
            <a:r>
              <a:rPr lang="nl-NL" dirty="0"/>
              <a:t>.</a:t>
            </a:r>
          </a:p>
          <a:p>
            <a:pPr marL="342900" indent="-342900">
              <a:buFontTx/>
              <a:buChar char="-"/>
            </a:pPr>
            <a:endParaRPr lang="nl-NL" dirty="0"/>
          </a:p>
          <a:p>
            <a:pPr marL="342900" indent="-342900">
              <a:buFontTx/>
              <a:buChar char="-"/>
            </a:pPr>
            <a:r>
              <a:rPr lang="nl-NL" dirty="0"/>
              <a:t>Gebaseerd op </a:t>
            </a:r>
            <a:r>
              <a:rPr lang="nl-NL" dirty="0" err="1"/>
              <a:t>solariteit</a:t>
            </a:r>
            <a:r>
              <a:rPr lang="nl-NL" dirty="0"/>
              <a:t>.</a:t>
            </a:r>
          </a:p>
          <a:p>
            <a:pPr marL="342900" indent="-342900">
              <a:buFontTx/>
              <a:buChar char="-"/>
            </a:pPr>
            <a:r>
              <a:rPr lang="nl-NL" dirty="0"/>
              <a:t>Iedereen boven de 18 jaar is verplicht premie te betalen. </a:t>
            </a:r>
          </a:p>
        </p:txBody>
      </p:sp>
      <p:sp>
        <p:nvSpPr>
          <p:cNvPr id="5" name="Tijdelijke aanduiding voor voettekst 4">
            <a:extLst>
              <a:ext uri="{FF2B5EF4-FFF2-40B4-BE49-F238E27FC236}">
                <a16:creationId xmlns:a16="http://schemas.microsoft.com/office/drawing/2014/main" id="{8499709F-2D4D-45A3-85DD-74981BBD3BB6}"/>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6096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290D6-785C-4F73-A551-F8EF5BC7938C}"/>
              </a:ext>
            </a:extLst>
          </p:cNvPr>
          <p:cNvSpPr>
            <a:spLocks noGrp="1"/>
          </p:cNvSpPr>
          <p:nvPr>
            <p:ph type="title"/>
          </p:nvPr>
        </p:nvSpPr>
        <p:spPr>
          <a:xfrm>
            <a:off x="673100" y="1100092"/>
            <a:ext cx="10766044" cy="1325563"/>
          </a:xfrm>
        </p:spPr>
        <p:txBody>
          <a:bodyPr anchor="ctr">
            <a:normAutofit/>
          </a:bodyPr>
          <a:lstStyle/>
          <a:p>
            <a:r>
              <a:rPr lang="nl-NL" dirty="0"/>
              <a:t>Bekostiging: </a:t>
            </a:r>
          </a:p>
        </p:txBody>
      </p:sp>
      <p:pic>
        <p:nvPicPr>
          <p:cNvPr id="6" name="Tijdelijke aanduiding voor inhoud 5">
            <a:extLst>
              <a:ext uri="{FF2B5EF4-FFF2-40B4-BE49-F238E27FC236}">
                <a16:creationId xmlns:a16="http://schemas.microsoft.com/office/drawing/2014/main" id="{316321CD-2F07-488C-B6FA-BC49D98BCB03}"/>
              </a:ext>
            </a:extLst>
          </p:cNvPr>
          <p:cNvPicPr>
            <a:picLocks noGrp="1" noChangeAspect="1"/>
          </p:cNvPicPr>
          <p:nvPr>
            <p:ph sz="half" idx="1"/>
          </p:nvPr>
        </p:nvPicPr>
        <p:blipFill>
          <a:blip r:embed="rId3"/>
          <a:stretch>
            <a:fillRect/>
          </a:stretch>
        </p:blipFill>
        <p:spPr>
          <a:xfrm>
            <a:off x="711200" y="2425700"/>
            <a:ext cx="6794559" cy="3751263"/>
          </a:xfrm>
          <a:prstGeom prst="rect">
            <a:avLst/>
          </a:prstGeom>
          <a:noFill/>
        </p:spPr>
      </p:pic>
      <p:sp>
        <p:nvSpPr>
          <p:cNvPr id="5" name="Tijdelijke aanduiding voor voettekst 4">
            <a:extLst>
              <a:ext uri="{FF2B5EF4-FFF2-40B4-BE49-F238E27FC236}">
                <a16:creationId xmlns:a16="http://schemas.microsoft.com/office/drawing/2014/main" id="{27985139-5DD0-4E26-A82F-BF65E433A3E7}"/>
              </a:ext>
            </a:extLst>
          </p:cNvPr>
          <p:cNvSpPr>
            <a:spLocks noGrp="1"/>
          </p:cNvSpPr>
          <p:nvPr>
            <p:ph type="ftr" sz="quarter" idx="11"/>
          </p:nvPr>
        </p:nvSpPr>
        <p:spPr>
          <a:xfrm>
            <a:off x="711200" y="6381750"/>
            <a:ext cx="4114800" cy="365125"/>
          </a:xfrm>
        </p:spPr>
        <p:txBody>
          <a:bodyPr anchor="ctr">
            <a:normAutofit fontScale="92500"/>
          </a:bodyPr>
          <a:lstStyle/>
          <a:p>
            <a:pPr>
              <a:spcAft>
                <a:spcPts val="600"/>
              </a:spcAft>
            </a:pPr>
            <a:r>
              <a:rPr lang="nl-NL"/>
              <a:t>Uit welk potje - financiering en wetgeving ouderenzorg</a:t>
            </a:r>
          </a:p>
        </p:txBody>
      </p:sp>
    </p:spTree>
    <p:extLst>
      <p:ext uri="{BB962C8B-B14F-4D97-AF65-F5344CB8AC3E}">
        <p14:creationId xmlns:p14="http://schemas.microsoft.com/office/powerpoint/2010/main" val="38767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965DB-8AC5-4F45-8EFC-C8F6ED66F8D3}"/>
              </a:ext>
            </a:extLst>
          </p:cNvPr>
          <p:cNvSpPr>
            <a:spLocks noGrp="1"/>
          </p:cNvSpPr>
          <p:nvPr>
            <p:ph type="title"/>
          </p:nvPr>
        </p:nvSpPr>
        <p:spPr/>
        <p:txBody>
          <a:bodyPr/>
          <a:lstStyle/>
          <a:p>
            <a:r>
              <a:rPr lang="nl-NL" dirty="0"/>
              <a:t>Verdelen en verstrekken van gelden </a:t>
            </a:r>
            <a:r>
              <a:rPr lang="nl-NL" dirty="0" err="1"/>
              <a:t>ZvF</a:t>
            </a:r>
            <a:endParaRPr lang="nl-NL" dirty="0"/>
          </a:p>
        </p:txBody>
      </p:sp>
      <p:sp>
        <p:nvSpPr>
          <p:cNvPr id="3" name="Tijdelijke aanduiding voor inhoud 2">
            <a:extLst>
              <a:ext uri="{FF2B5EF4-FFF2-40B4-BE49-F238E27FC236}">
                <a16:creationId xmlns:a16="http://schemas.microsoft.com/office/drawing/2014/main" id="{58199C9D-6436-4E3A-967F-9308793A4ECD}"/>
              </a:ext>
            </a:extLst>
          </p:cNvPr>
          <p:cNvSpPr>
            <a:spLocks noGrp="1"/>
          </p:cNvSpPr>
          <p:nvPr>
            <p:ph sz="half" idx="1"/>
          </p:nvPr>
        </p:nvSpPr>
        <p:spPr>
          <a:xfrm>
            <a:off x="673100" y="2425655"/>
            <a:ext cx="7926370" cy="3751308"/>
          </a:xfrm>
        </p:spPr>
        <p:txBody>
          <a:bodyPr/>
          <a:lstStyle/>
          <a:p>
            <a:pPr marL="342900" indent="-342900">
              <a:buFontTx/>
              <a:buChar char="-"/>
            </a:pPr>
            <a:r>
              <a:rPr lang="nl-NL" dirty="0"/>
              <a:t>Risicoverevening</a:t>
            </a:r>
          </a:p>
          <a:p>
            <a:pPr marL="342900" indent="-342900">
              <a:buFontTx/>
              <a:buChar char="-"/>
            </a:pPr>
            <a:r>
              <a:rPr lang="nl-NL" dirty="0"/>
              <a:t>Beheerskosten jongeren onder de 18 jaar</a:t>
            </a:r>
          </a:p>
          <a:p>
            <a:pPr marL="342900" indent="-342900">
              <a:buFontTx/>
              <a:buChar char="-"/>
            </a:pPr>
            <a:r>
              <a:rPr lang="nl-NL" dirty="0"/>
              <a:t>Grensoverschrijdende zorg</a:t>
            </a:r>
          </a:p>
          <a:p>
            <a:pPr marL="342900" indent="-342900">
              <a:buFontTx/>
              <a:buChar char="-"/>
            </a:pPr>
            <a:r>
              <a:rPr lang="nl-NL" dirty="0"/>
              <a:t>beschikbaarheidsbijdrage</a:t>
            </a:r>
          </a:p>
          <a:p>
            <a:pPr marL="342900" indent="-342900">
              <a:buFontTx/>
              <a:buChar char="-"/>
            </a:pPr>
            <a:endParaRPr lang="nl-NL" dirty="0"/>
          </a:p>
          <a:p>
            <a:pPr marL="342900" indent="-342900">
              <a:buFontTx/>
              <a:buChar char="-"/>
            </a:pPr>
            <a:endParaRPr lang="nl-NL" dirty="0"/>
          </a:p>
        </p:txBody>
      </p:sp>
      <p:sp>
        <p:nvSpPr>
          <p:cNvPr id="5" name="Tijdelijke aanduiding voor voettekst 4">
            <a:extLst>
              <a:ext uri="{FF2B5EF4-FFF2-40B4-BE49-F238E27FC236}">
                <a16:creationId xmlns:a16="http://schemas.microsoft.com/office/drawing/2014/main" id="{CDDF7DEB-617D-441D-9856-0BFC0B5782F8}"/>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144206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007CF-9566-4FE7-BE78-1F4334B079DB}"/>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7FF2B0D9-E80A-40FE-A7FE-756CE375675C}"/>
              </a:ext>
            </a:extLst>
          </p:cNvPr>
          <p:cNvSpPr>
            <a:spLocks noGrp="1"/>
          </p:cNvSpPr>
          <p:nvPr>
            <p:ph sz="half" idx="1"/>
          </p:nvPr>
        </p:nvSpPr>
        <p:spPr>
          <a:xfrm>
            <a:off x="673100" y="2425655"/>
            <a:ext cx="9641609" cy="3751308"/>
          </a:xfrm>
        </p:spPr>
        <p:txBody>
          <a:bodyPr lIns="91440" tIns="45720" rIns="91440" bIns="45720" anchor="t"/>
          <a:lstStyle/>
          <a:p>
            <a:r>
              <a:rPr lang="nl-NL" dirty="0">
                <a:ea typeface="+mn-lt"/>
                <a:cs typeface="+mn-lt"/>
              </a:rPr>
              <a:t>zijn dagbehandeling of zorg in een groep aan mensen met een lichamelijke beperking of niet aangeboren hersenletsel, paramedische behandeling als onderdeel van een behandelplan van specialist ouderengeneeskunde of arts verstandelijk gehandicapten of de inzet van een gedragswetenschapper zoals orthopedagoog of </a:t>
            </a:r>
            <a:r>
              <a:rPr lang="nl-NL" dirty="0" err="1">
                <a:ea typeface="+mn-lt"/>
                <a:cs typeface="+mn-lt"/>
              </a:rPr>
              <a:t>gz</a:t>
            </a:r>
            <a:r>
              <a:rPr lang="nl-NL" dirty="0">
                <a:ea typeface="+mn-lt"/>
                <a:cs typeface="+mn-lt"/>
              </a:rPr>
              <a:t>-psycholoog.</a:t>
            </a:r>
            <a:endParaRPr lang="nl-NL" dirty="0"/>
          </a:p>
        </p:txBody>
      </p:sp>
      <p:sp>
        <p:nvSpPr>
          <p:cNvPr id="5" name="Tijdelijke aanduiding voor voettekst 4">
            <a:extLst>
              <a:ext uri="{FF2B5EF4-FFF2-40B4-BE49-F238E27FC236}">
                <a16:creationId xmlns:a16="http://schemas.microsoft.com/office/drawing/2014/main" id="{3AAB1CCD-4F2C-4CD6-BF74-0B5EE99BD6A6}"/>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38390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C7F77-6BF8-4D3C-AC81-999F3510838D}"/>
              </a:ext>
            </a:extLst>
          </p:cNvPr>
          <p:cNvSpPr>
            <a:spLocks noGrp="1"/>
          </p:cNvSpPr>
          <p:nvPr>
            <p:ph type="title"/>
          </p:nvPr>
        </p:nvSpPr>
        <p:spPr/>
        <p:txBody>
          <a:bodyPr/>
          <a:lstStyle/>
          <a:p>
            <a:r>
              <a:rPr lang="nl-NL" b="0" dirty="0">
                <a:ea typeface="+mj-lt"/>
                <a:cs typeface="+mj-lt"/>
              </a:rPr>
              <a:t>GZSP</a:t>
            </a:r>
            <a:endParaRPr lang="nl-NL" dirty="0"/>
          </a:p>
        </p:txBody>
      </p:sp>
      <p:sp>
        <p:nvSpPr>
          <p:cNvPr id="5" name="Tijdelijke aanduiding voor voettekst 4">
            <a:extLst>
              <a:ext uri="{FF2B5EF4-FFF2-40B4-BE49-F238E27FC236}">
                <a16:creationId xmlns:a16="http://schemas.microsoft.com/office/drawing/2014/main" id="{43A83136-C998-4709-A4FC-D016463AE45B}"/>
              </a:ext>
            </a:extLst>
          </p:cNvPr>
          <p:cNvSpPr>
            <a:spLocks noGrp="1"/>
          </p:cNvSpPr>
          <p:nvPr>
            <p:ph type="ftr" sz="quarter" idx="11"/>
          </p:nvPr>
        </p:nvSpPr>
        <p:spPr/>
        <p:txBody>
          <a:bodyPr/>
          <a:lstStyle/>
          <a:p>
            <a:r>
              <a:rPr lang="nl-NL"/>
              <a:t>Uit welk potje - financiering en wetgeving ouderenzorg</a:t>
            </a:r>
          </a:p>
        </p:txBody>
      </p:sp>
      <p:sp>
        <p:nvSpPr>
          <p:cNvPr id="14" name="Tijdelijke aanduiding voor inhoud 13">
            <a:extLst>
              <a:ext uri="{FF2B5EF4-FFF2-40B4-BE49-F238E27FC236}">
                <a16:creationId xmlns:a16="http://schemas.microsoft.com/office/drawing/2014/main" id="{20F4EB3F-8663-400F-9EBD-977CF94EC919}"/>
              </a:ext>
            </a:extLst>
          </p:cNvPr>
          <p:cNvSpPr>
            <a:spLocks noGrp="1"/>
          </p:cNvSpPr>
          <p:nvPr>
            <p:ph sz="half" idx="1"/>
          </p:nvPr>
        </p:nvSpPr>
        <p:spPr>
          <a:xfrm>
            <a:off x="753918" y="2090837"/>
            <a:ext cx="10068790" cy="3751308"/>
          </a:xfrm>
        </p:spPr>
        <p:txBody>
          <a:bodyPr lIns="91440" tIns="45720" rIns="91440" bIns="45720" anchor="t"/>
          <a:lstStyle/>
          <a:p>
            <a:r>
              <a:rPr lang="nl-NL" dirty="0"/>
              <a:t>Geneeskundige</a:t>
            </a:r>
            <a:r>
              <a:rPr lang="nl-NL" dirty="0">
                <a:ea typeface="+mn-lt"/>
                <a:cs typeface="+mn-lt"/>
              </a:rPr>
              <a:t> zorg voor specifieke patiëntgroepen (GZSP) is zorg voor patiënten thuis die geen </a:t>
            </a:r>
            <a:r>
              <a:rPr lang="nl-NL" dirty="0" err="1">
                <a:ea typeface="+mn-lt"/>
                <a:cs typeface="+mn-lt"/>
              </a:rPr>
              <a:t>Wlz</a:t>
            </a:r>
            <a:r>
              <a:rPr lang="nl-NL" dirty="0">
                <a:ea typeface="+mn-lt"/>
                <a:cs typeface="+mn-lt"/>
              </a:rPr>
              <a:t>-indicatie hebben en daar nog niet voor in aanmerking komen, omdat zij (nog) geen 24-uurs toezicht en zorg in de nabijheid nodig hebben.</a:t>
            </a:r>
            <a:endParaRPr lang="nl-NL"/>
          </a:p>
          <a:p>
            <a:r>
              <a:rPr lang="nl-NL" dirty="0">
                <a:ea typeface="+mn-lt"/>
                <a:cs typeface="+mn-lt"/>
              </a:rPr>
              <a:t>Deze patiënten hebben wel integrale, multidisciplinaire behandeling nodig om zelfstandig te kunnen functioneren. Bij deze zorg is aandacht voor verbetering van de functionele autonomie, voor het voorkomen van verergering van de beperkingen en voor het leren omgaan met de (voortschrijdende) beperkingen.</a:t>
            </a:r>
            <a:endParaRPr lang="nl-NL" dirty="0"/>
          </a:p>
          <a:p>
            <a:endParaRPr lang="nl-NL" dirty="0"/>
          </a:p>
        </p:txBody>
      </p:sp>
    </p:spTree>
    <p:extLst>
      <p:ext uri="{BB962C8B-B14F-4D97-AF65-F5344CB8AC3E}">
        <p14:creationId xmlns:p14="http://schemas.microsoft.com/office/powerpoint/2010/main" val="343474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100" y="2425655"/>
            <a:ext cx="10601850" cy="3751308"/>
          </a:xfrm>
        </p:spPr>
        <p:txBody>
          <a:bodyPr lIns="91440" tIns="45720" rIns="91440" bIns="45720" anchor="t"/>
          <a:lstStyle/>
          <a:p>
            <a:pPr marL="342900" indent="-342900">
              <a:buFontTx/>
              <a:buChar char="-"/>
            </a:pPr>
            <a:r>
              <a:rPr lang="nl-NL"/>
              <a:t>Kennis hebben over wetgeving in het kader van de langdurige zorg</a:t>
            </a:r>
          </a:p>
          <a:p>
            <a:pPr marL="342900" indent="-342900">
              <a:buFontTx/>
              <a:buChar char="-"/>
            </a:pPr>
            <a:r>
              <a:rPr lang="nl-NL" dirty="0"/>
              <a:t>Kennis hebben van de financiering ouderen zorg</a:t>
            </a:r>
          </a:p>
        </p:txBody>
      </p:sp>
      <p:sp>
        <p:nvSpPr>
          <p:cNvPr id="5" name="Tijdelijke aanduiding voor voettekst 4">
            <a:extLst>
              <a:ext uri="{FF2B5EF4-FFF2-40B4-BE49-F238E27FC236}">
                <a16:creationId xmlns:a16="http://schemas.microsoft.com/office/drawing/2014/main" id="{13D2AEB1-2917-4DC2-BD13-4B45E70ABA4E}"/>
              </a:ext>
            </a:extLst>
          </p:cNvPr>
          <p:cNvSpPr>
            <a:spLocks noGrp="1"/>
          </p:cNvSpPr>
          <p:nvPr>
            <p:ph type="ftr" sz="quarter" idx="11"/>
          </p:nvPr>
        </p:nvSpPr>
        <p:spPr/>
        <p:txBody>
          <a:bodyPr/>
          <a:lstStyle/>
          <a:p>
            <a:r>
              <a:rPr lang="nl-NL"/>
              <a:t>Uit welk potje - financiering en wetgeving ouderenzorg</a:t>
            </a:r>
            <a:endParaRPr lang="nl-NL" dirty="0"/>
          </a:p>
        </p:txBody>
      </p:sp>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WMO</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099" y="2425655"/>
            <a:ext cx="6840883" cy="3751308"/>
          </a:xfrm>
        </p:spPr>
        <p:txBody>
          <a:bodyPr/>
          <a:lstStyle/>
          <a:p>
            <a:pPr marL="457200" indent="-457200">
              <a:buAutoNum type="arabicPeriod"/>
            </a:pPr>
            <a:r>
              <a:rPr lang="nl-NL" dirty="0"/>
              <a:t>Waar staat deze afkorting voor?</a:t>
            </a:r>
          </a:p>
          <a:p>
            <a:pPr marL="457200" indent="-457200">
              <a:buAutoNum type="arabicPeriod"/>
            </a:pPr>
            <a:r>
              <a:rPr lang="nl-NL" dirty="0"/>
              <a:t>Wat regelt deze wet?</a:t>
            </a:r>
          </a:p>
          <a:p>
            <a:pPr marL="457200" indent="-457200">
              <a:buAutoNum type="arabicPeriod"/>
            </a:pPr>
            <a:r>
              <a:rPr lang="nl-NL" dirty="0"/>
              <a:t>Hoe vraag je het aan?</a:t>
            </a:r>
          </a:p>
          <a:p>
            <a:pPr marL="457200" indent="-457200">
              <a:buAutoNum type="arabicPeriod"/>
            </a:pPr>
            <a:r>
              <a:rPr lang="nl-NL" dirty="0"/>
              <a:t>Hoe en door wie wordt WMO uitgevoerd?</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p:txBody>
          <a:bodyPr/>
          <a:lstStyle/>
          <a:p>
            <a:pPr marL="0" indent="0">
              <a:buNone/>
            </a:pPr>
            <a:endParaRPr lang="nl-NL" dirty="0"/>
          </a:p>
          <a:p>
            <a:pPr marL="0" indent="0">
              <a:buNone/>
            </a:pPr>
            <a:endParaRPr lang="nl-NL" dirty="0"/>
          </a:p>
          <a:p>
            <a:pPr marL="0" indent="0">
              <a:buNone/>
            </a:pPr>
            <a:r>
              <a:rPr lang="nl-NL" dirty="0"/>
              <a:t>	</a:t>
            </a:r>
          </a:p>
          <a:p>
            <a:pPr marL="0" indent="0">
              <a:buNone/>
            </a:pPr>
            <a:r>
              <a:rPr lang="nl-NL" dirty="0"/>
              <a:t>	</a:t>
            </a:r>
          </a:p>
        </p:txBody>
      </p:sp>
      <p:sp>
        <p:nvSpPr>
          <p:cNvPr id="5" name="Tijdelijke aanduiding voor voettekst 4">
            <a:extLst>
              <a:ext uri="{FF2B5EF4-FFF2-40B4-BE49-F238E27FC236}">
                <a16:creationId xmlns:a16="http://schemas.microsoft.com/office/drawing/2014/main" id="{66AB1AF5-BECD-4937-ACFC-2862EB9BC502}"/>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30852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411EE0B-38E2-4680-9979-777E95EF9191}"/>
              </a:ext>
            </a:extLst>
          </p:cNvPr>
          <p:cNvPicPr>
            <a:picLocks noChangeAspect="1"/>
          </p:cNvPicPr>
          <p:nvPr/>
        </p:nvPicPr>
        <p:blipFill>
          <a:blip r:embed="rId3"/>
          <a:stretch>
            <a:fillRect/>
          </a:stretch>
        </p:blipFill>
        <p:spPr>
          <a:xfrm>
            <a:off x="6908800" y="464457"/>
            <a:ext cx="4734060" cy="5917293"/>
          </a:xfrm>
          <a:prstGeom prst="rect">
            <a:avLst/>
          </a:prstGeom>
        </p:spPr>
      </p:pic>
      <p:sp>
        <p:nvSpPr>
          <p:cNvPr id="2" name="Titel 1">
            <a:extLst>
              <a:ext uri="{FF2B5EF4-FFF2-40B4-BE49-F238E27FC236}">
                <a16:creationId xmlns:a16="http://schemas.microsoft.com/office/drawing/2014/main" id="{501D0EEE-9E47-45C9-941E-9CD14B45446D}"/>
              </a:ext>
            </a:extLst>
          </p:cNvPr>
          <p:cNvSpPr>
            <a:spLocks noGrp="1"/>
          </p:cNvSpPr>
          <p:nvPr>
            <p:ph type="title"/>
          </p:nvPr>
        </p:nvSpPr>
        <p:spPr>
          <a:xfrm>
            <a:off x="752856" y="1100092"/>
            <a:ext cx="10686288" cy="1325563"/>
          </a:xfrm>
        </p:spPr>
        <p:txBody>
          <a:bodyPr/>
          <a:lstStyle/>
          <a:p>
            <a:r>
              <a:rPr lang="nl-NL" dirty="0"/>
              <a:t>Antwoord: </a:t>
            </a:r>
          </a:p>
        </p:txBody>
      </p:sp>
      <p:sp>
        <p:nvSpPr>
          <p:cNvPr id="5" name="Tijdelijke aanduiding voor voettekst 4">
            <a:extLst>
              <a:ext uri="{FF2B5EF4-FFF2-40B4-BE49-F238E27FC236}">
                <a16:creationId xmlns:a16="http://schemas.microsoft.com/office/drawing/2014/main" id="{C06169D9-58C7-483B-A8E3-FBFED0AA6EA6}"/>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32516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CD4C2-9679-43C5-9C84-7C3897A6254E}"/>
              </a:ext>
            </a:extLst>
          </p:cNvPr>
          <p:cNvSpPr>
            <a:spLocks noGrp="1"/>
          </p:cNvSpPr>
          <p:nvPr>
            <p:ph type="title"/>
          </p:nvPr>
        </p:nvSpPr>
        <p:spPr>
          <a:xfrm>
            <a:off x="636778" y="1100092"/>
            <a:ext cx="10766044" cy="1325563"/>
          </a:xfrm>
        </p:spPr>
        <p:txBody>
          <a:bodyPr/>
          <a:lstStyle/>
          <a:p>
            <a:r>
              <a:rPr lang="nl-NL" dirty="0"/>
              <a:t>Welke </a:t>
            </a:r>
            <a:r>
              <a:rPr lang="nl-NL" dirty="0" err="1"/>
              <a:t>wmo</a:t>
            </a:r>
            <a:r>
              <a:rPr lang="nl-NL" dirty="0"/>
              <a:t> voorzieningen zijn er? </a:t>
            </a:r>
          </a:p>
        </p:txBody>
      </p:sp>
      <p:sp>
        <p:nvSpPr>
          <p:cNvPr id="3" name="Tijdelijke aanduiding voor inhoud 2">
            <a:extLst>
              <a:ext uri="{FF2B5EF4-FFF2-40B4-BE49-F238E27FC236}">
                <a16:creationId xmlns:a16="http://schemas.microsoft.com/office/drawing/2014/main" id="{816D6EDE-3B48-4F76-9D4C-8067CA792222}"/>
              </a:ext>
            </a:extLst>
          </p:cNvPr>
          <p:cNvSpPr>
            <a:spLocks noGrp="1"/>
          </p:cNvSpPr>
          <p:nvPr>
            <p:ph sz="half" idx="1"/>
          </p:nvPr>
        </p:nvSpPr>
        <p:spPr/>
        <p:txBody>
          <a:bodyPr/>
          <a:lstStyle/>
          <a:p>
            <a:r>
              <a:rPr lang="nl-NL" dirty="0"/>
              <a:t>Algemene voorzieningen</a:t>
            </a:r>
          </a:p>
          <a:p>
            <a:r>
              <a:rPr lang="nl-NL" dirty="0"/>
              <a:t>Maatwerkvoorzieningen</a:t>
            </a:r>
          </a:p>
          <a:p>
            <a:r>
              <a:rPr lang="nl-NL" dirty="0"/>
              <a:t>Vervoersvoorzieningen</a:t>
            </a:r>
          </a:p>
          <a:p>
            <a:endParaRPr lang="nl-NL" dirty="0"/>
          </a:p>
        </p:txBody>
      </p:sp>
      <p:sp>
        <p:nvSpPr>
          <p:cNvPr id="5" name="Tijdelijke aanduiding voor voettekst 4">
            <a:extLst>
              <a:ext uri="{FF2B5EF4-FFF2-40B4-BE49-F238E27FC236}">
                <a16:creationId xmlns:a16="http://schemas.microsoft.com/office/drawing/2014/main" id="{C4CC1905-CBE0-495D-B181-C4F36CE575BB}"/>
              </a:ext>
            </a:extLst>
          </p:cNvPr>
          <p:cNvSpPr>
            <a:spLocks noGrp="1"/>
          </p:cNvSpPr>
          <p:nvPr>
            <p:ph type="ftr" sz="quarter" idx="11"/>
          </p:nvPr>
        </p:nvSpPr>
        <p:spPr/>
        <p:txBody>
          <a:bodyPr/>
          <a:lstStyle/>
          <a:p>
            <a:r>
              <a:rPr lang="nl-NL"/>
              <a:t>Uit welk potje - financiering en wetgeving ouderenzorg</a:t>
            </a:r>
          </a:p>
        </p:txBody>
      </p:sp>
      <p:pic>
        <p:nvPicPr>
          <p:cNvPr id="6" name="Afbeelding 5">
            <a:extLst>
              <a:ext uri="{FF2B5EF4-FFF2-40B4-BE49-F238E27FC236}">
                <a16:creationId xmlns:a16="http://schemas.microsoft.com/office/drawing/2014/main" id="{C12A5577-206D-4C26-93DA-1D526EBBA45B}"/>
              </a:ext>
            </a:extLst>
          </p:cNvPr>
          <p:cNvPicPr>
            <a:picLocks noChangeAspect="1"/>
          </p:cNvPicPr>
          <p:nvPr/>
        </p:nvPicPr>
        <p:blipFill rotWithShape="1">
          <a:blip r:embed="rId3"/>
          <a:srcRect l="14137" t="10865" r="24372" b="15208"/>
          <a:stretch/>
        </p:blipFill>
        <p:spPr>
          <a:xfrm>
            <a:off x="4120242" y="3429000"/>
            <a:ext cx="1899558" cy="2535010"/>
          </a:xfrm>
          <a:prstGeom prst="rect">
            <a:avLst/>
          </a:prstGeom>
        </p:spPr>
      </p:pic>
      <p:pic>
        <p:nvPicPr>
          <p:cNvPr id="7" name="Afbeelding 6">
            <a:extLst>
              <a:ext uri="{FF2B5EF4-FFF2-40B4-BE49-F238E27FC236}">
                <a16:creationId xmlns:a16="http://schemas.microsoft.com/office/drawing/2014/main" id="{AD801F5B-6F17-4E82-8B27-AEB94E29FBC0}"/>
              </a:ext>
            </a:extLst>
          </p:cNvPr>
          <p:cNvPicPr>
            <a:picLocks noChangeAspect="1"/>
          </p:cNvPicPr>
          <p:nvPr/>
        </p:nvPicPr>
        <p:blipFill>
          <a:blip r:embed="rId4"/>
          <a:stretch>
            <a:fillRect/>
          </a:stretch>
        </p:blipFill>
        <p:spPr>
          <a:xfrm>
            <a:off x="6096000" y="2130084"/>
            <a:ext cx="1727200" cy="2021001"/>
          </a:xfrm>
          <a:prstGeom prst="rect">
            <a:avLst/>
          </a:prstGeom>
        </p:spPr>
      </p:pic>
      <p:pic>
        <p:nvPicPr>
          <p:cNvPr id="8" name="Afbeelding 7">
            <a:extLst>
              <a:ext uri="{FF2B5EF4-FFF2-40B4-BE49-F238E27FC236}">
                <a16:creationId xmlns:a16="http://schemas.microsoft.com/office/drawing/2014/main" id="{76616B22-4BC0-425B-8B5E-C080B1291524}"/>
              </a:ext>
            </a:extLst>
          </p:cNvPr>
          <p:cNvPicPr>
            <a:picLocks noChangeAspect="1"/>
          </p:cNvPicPr>
          <p:nvPr/>
        </p:nvPicPr>
        <p:blipFill>
          <a:blip r:embed="rId5"/>
          <a:stretch>
            <a:fillRect/>
          </a:stretch>
        </p:blipFill>
        <p:spPr>
          <a:xfrm>
            <a:off x="8258628" y="4002020"/>
            <a:ext cx="3589563" cy="2021001"/>
          </a:xfrm>
          <a:prstGeom prst="rect">
            <a:avLst/>
          </a:prstGeom>
        </p:spPr>
      </p:pic>
      <p:pic>
        <p:nvPicPr>
          <p:cNvPr id="9" name="Afbeelding 8">
            <a:extLst>
              <a:ext uri="{FF2B5EF4-FFF2-40B4-BE49-F238E27FC236}">
                <a16:creationId xmlns:a16="http://schemas.microsoft.com/office/drawing/2014/main" id="{203104F8-9F81-4F2D-B679-EC774E502D56}"/>
              </a:ext>
            </a:extLst>
          </p:cNvPr>
          <p:cNvPicPr>
            <a:picLocks noChangeAspect="1"/>
          </p:cNvPicPr>
          <p:nvPr/>
        </p:nvPicPr>
        <p:blipFill>
          <a:blip r:embed="rId6"/>
          <a:stretch>
            <a:fillRect/>
          </a:stretch>
        </p:blipFill>
        <p:spPr>
          <a:xfrm>
            <a:off x="8839200" y="1640114"/>
            <a:ext cx="3253183" cy="2510971"/>
          </a:xfrm>
          <a:prstGeom prst="rect">
            <a:avLst/>
          </a:prstGeom>
        </p:spPr>
      </p:pic>
    </p:spTree>
    <p:extLst>
      <p:ext uri="{BB962C8B-B14F-4D97-AF65-F5344CB8AC3E}">
        <p14:creationId xmlns:p14="http://schemas.microsoft.com/office/powerpoint/2010/main" val="187836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FF052-6413-42F8-9FE5-4C0CD5BF3369}"/>
              </a:ext>
            </a:extLst>
          </p:cNvPr>
          <p:cNvSpPr>
            <a:spLocks noGrp="1"/>
          </p:cNvSpPr>
          <p:nvPr>
            <p:ph type="title"/>
          </p:nvPr>
        </p:nvSpPr>
        <p:spPr/>
        <p:txBody>
          <a:bodyPr/>
          <a:lstStyle/>
          <a:p>
            <a:r>
              <a:rPr lang="nl-NL" dirty="0"/>
              <a:t>Sociaal wijkteam</a:t>
            </a:r>
          </a:p>
        </p:txBody>
      </p:sp>
      <p:sp>
        <p:nvSpPr>
          <p:cNvPr id="3" name="Tijdelijke aanduiding voor inhoud 2">
            <a:extLst>
              <a:ext uri="{FF2B5EF4-FFF2-40B4-BE49-F238E27FC236}">
                <a16:creationId xmlns:a16="http://schemas.microsoft.com/office/drawing/2014/main" id="{747BDF07-CAAF-4209-813B-E9CF4D0C7680}"/>
              </a:ext>
            </a:extLst>
          </p:cNvPr>
          <p:cNvSpPr>
            <a:spLocks noGrp="1"/>
          </p:cNvSpPr>
          <p:nvPr>
            <p:ph sz="half" idx="1"/>
          </p:nvPr>
        </p:nvSpPr>
        <p:spPr>
          <a:xfrm>
            <a:off x="673100" y="2425655"/>
            <a:ext cx="10659296" cy="3751308"/>
          </a:xfrm>
        </p:spPr>
        <p:txBody>
          <a:bodyPr/>
          <a:lstStyle/>
          <a:p>
            <a:r>
              <a:rPr lang="nl-NL" dirty="0"/>
              <a:t>-  Vanaf 2015 worden gemeenten integraal verantwoordelijk voor jeugd, werk, - inkomen en de </a:t>
            </a:r>
            <a:r>
              <a:rPr lang="nl-NL" u="sng" dirty="0"/>
              <a:t>ondersteuning</a:t>
            </a:r>
            <a:r>
              <a:rPr lang="nl-NL" dirty="0"/>
              <a:t> zoals bijvoorbeeld in de vorm</a:t>
            </a:r>
          </a:p>
          <a:p>
            <a:r>
              <a:rPr lang="nl-NL" dirty="0"/>
              <a:t>van begeleiding en verzorging</a:t>
            </a:r>
          </a:p>
          <a:p>
            <a:r>
              <a:rPr lang="nl-NL" dirty="0"/>
              <a:t>-  Het sociaalwijkteam als kern van het nieuwe systeem</a:t>
            </a:r>
          </a:p>
          <a:p>
            <a:pPr marL="342900" indent="-342900">
              <a:buFontTx/>
              <a:buChar char="-"/>
            </a:pPr>
            <a:r>
              <a:rPr lang="nl-NL" dirty="0"/>
              <a:t>Focus ligt op eigen regie, zelfredzaamheid, participatie, sociale netwerk en buurtkracht</a:t>
            </a:r>
          </a:p>
          <a:p>
            <a:pPr marL="342900" indent="-342900">
              <a:buFontTx/>
              <a:buChar char="-"/>
            </a:pPr>
            <a:r>
              <a:rPr lang="nl-NL" dirty="0"/>
              <a:t>Voor al uw vragen op gebied van welzijn, zorg en inkomen</a:t>
            </a:r>
          </a:p>
        </p:txBody>
      </p:sp>
      <p:sp>
        <p:nvSpPr>
          <p:cNvPr id="5" name="Tijdelijke aanduiding voor voettekst 4">
            <a:extLst>
              <a:ext uri="{FF2B5EF4-FFF2-40B4-BE49-F238E27FC236}">
                <a16:creationId xmlns:a16="http://schemas.microsoft.com/office/drawing/2014/main" id="{844827DF-7342-4C06-80EF-C1C8F11CCDAA}"/>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0910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60468-DB7F-4CCA-9748-10C00B446499}"/>
              </a:ext>
            </a:extLst>
          </p:cNvPr>
          <p:cNvSpPr>
            <a:spLocks noGrp="1"/>
          </p:cNvSpPr>
          <p:nvPr>
            <p:ph type="title"/>
          </p:nvPr>
        </p:nvSpPr>
        <p:spPr/>
        <p:txBody>
          <a:bodyPr/>
          <a:lstStyle/>
          <a:p>
            <a:r>
              <a:rPr lang="nl-NL" dirty="0"/>
              <a:t>WLZ /CIZ</a:t>
            </a:r>
          </a:p>
        </p:txBody>
      </p:sp>
      <p:sp>
        <p:nvSpPr>
          <p:cNvPr id="3" name="Tijdelijke aanduiding voor inhoud 2">
            <a:extLst>
              <a:ext uri="{FF2B5EF4-FFF2-40B4-BE49-F238E27FC236}">
                <a16:creationId xmlns:a16="http://schemas.microsoft.com/office/drawing/2014/main" id="{57A9AE90-4759-4774-88B6-0D019B8AE4DB}"/>
              </a:ext>
            </a:extLst>
          </p:cNvPr>
          <p:cNvSpPr>
            <a:spLocks noGrp="1"/>
          </p:cNvSpPr>
          <p:nvPr>
            <p:ph sz="half" idx="1"/>
          </p:nvPr>
        </p:nvSpPr>
        <p:spPr/>
        <p:txBody>
          <a:bodyPr/>
          <a:lstStyle/>
          <a:p>
            <a:pPr marL="342900" indent="-342900">
              <a:buFontTx/>
              <a:buChar char="-"/>
            </a:pPr>
            <a:r>
              <a:rPr lang="nl-NL" dirty="0"/>
              <a:t>Waar staat deze afkortingen voor?</a:t>
            </a:r>
          </a:p>
          <a:p>
            <a:pPr marL="342900" indent="-342900">
              <a:buFontTx/>
              <a:buChar char="-"/>
            </a:pPr>
            <a:r>
              <a:rPr lang="nl-NL" dirty="0"/>
              <a:t>Wie komt er voor in aanmerking?</a:t>
            </a:r>
          </a:p>
          <a:p>
            <a:pPr marL="342900" indent="-342900">
              <a:buFontTx/>
              <a:buChar char="-"/>
            </a:pPr>
            <a:r>
              <a:rPr lang="nl-NL" dirty="0"/>
              <a:t>Hoe kom je er voor in aanmerking? </a:t>
            </a:r>
          </a:p>
        </p:txBody>
      </p:sp>
      <p:sp>
        <p:nvSpPr>
          <p:cNvPr id="5" name="Tijdelijke aanduiding voor voettekst 4">
            <a:extLst>
              <a:ext uri="{FF2B5EF4-FFF2-40B4-BE49-F238E27FC236}">
                <a16:creationId xmlns:a16="http://schemas.microsoft.com/office/drawing/2014/main" id="{FD782731-7EAD-489F-A5AC-E66AEE6F778F}"/>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12276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6533A-8631-4B30-A0C8-07246347D4D9}"/>
              </a:ext>
            </a:extLst>
          </p:cNvPr>
          <p:cNvSpPr>
            <a:spLocks noGrp="1"/>
          </p:cNvSpPr>
          <p:nvPr>
            <p:ph type="title"/>
          </p:nvPr>
        </p:nvSpPr>
        <p:spPr/>
        <p:txBody>
          <a:bodyPr/>
          <a:lstStyle/>
          <a:p>
            <a:r>
              <a:rPr lang="nl-NL" dirty="0"/>
              <a:t>Wet langdurige zorg: </a:t>
            </a:r>
          </a:p>
        </p:txBody>
      </p:sp>
      <p:sp>
        <p:nvSpPr>
          <p:cNvPr id="3" name="Tijdelijke aanduiding voor inhoud 2">
            <a:extLst>
              <a:ext uri="{FF2B5EF4-FFF2-40B4-BE49-F238E27FC236}">
                <a16:creationId xmlns:a16="http://schemas.microsoft.com/office/drawing/2014/main" id="{A45B3F0C-808E-45E1-98F5-029DFDDF0D23}"/>
              </a:ext>
            </a:extLst>
          </p:cNvPr>
          <p:cNvSpPr>
            <a:spLocks noGrp="1"/>
          </p:cNvSpPr>
          <p:nvPr>
            <p:ph sz="half" idx="1"/>
          </p:nvPr>
        </p:nvSpPr>
        <p:spPr>
          <a:xfrm>
            <a:off x="711200" y="3041314"/>
            <a:ext cx="10638747" cy="4101420"/>
          </a:xfrm>
        </p:spPr>
        <p:txBody>
          <a:bodyPr/>
          <a:lstStyle/>
          <a:p>
            <a:pPr marL="342900" indent="-342900">
              <a:buFontTx/>
              <a:buChar char="-"/>
            </a:pPr>
            <a:r>
              <a:rPr lang="nl-NL" dirty="0"/>
              <a:t>24/</a:t>
            </a:r>
            <a:r>
              <a:rPr lang="nl-NL" dirty="0" err="1"/>
              <a:t>hr</a:t>
            </a:r>
            <a:r>
              <a:rPr lang="nl-NL" dirty="0"/>
              <a:t> intensieve zorg door blijvende ziekte of aandoening </a:t>
            </a:r>
          </a:p>
          <a:p>
            <a:pPr marL="342900" indent="-342900">
              <a:buFontTx/>
              <a:buChar char="-"/>
            </a:pPr>
            <a:r>
              <a:rPr lang="nl-NL" dirty="0"/>
              <a:t>Indicatiebesluit CIZ</a:t>
            </a:r>
          </a:p>
          <a:p>
            <a:pPr marL="342900" indent="-342900">
              <a:buFontTx/>
              <a:buChar char="-"/>
            </a:pPr>
            <a:r>
              <a:rPr lang="nl-NL" dirty="0"/>
              <a:t>Voor iedereen die in Nl woont of werkt</a:t>
            </a:r>
          </a:p>
          <a:p>
            <a:pPr marL="342900" indent="-342900">
              <a:buFontTx/>
              <a:buChar char="-"/>
            </a:pPr>
            <a:r>
              <a:rPr lang="nl-NL" dirty="0"/>
              <a:t>Premie via belastingdienst over wereldinkomen uit werk en woning</a:t>
            </a:r>
          </a:p>
          <a:p>
            <a:pPr marL="342900" indent="-342900">
              <a:buFontTx/>
              <a:buChar char="-"/>
            </a:pPr>
            <a:r>
              <a:rPr lang="nl-NL" dirty="0"/>
              <a:t>(bijna) altijd eigen bijdrage</a:t>
            </a:r>
          </a:p>
        </p:txBody>
      </p:sp>
      <p:sp>
        <p:nvSpPr>
          <p:cNvPr id="5" name="Tijdelijke aanduiding voor voettekst 4">
            <a:extLst>
              <a:ext uri="{FF2B5EF4-FFF2-40B4-BE49-F238E27FC236}">
                <a16:creationId xmlns:a16="http://schemas.microsoft.com/office/drawing/2014/main" id="{7D4341D3-30A1-4323-9B2C-816019F85D9F}"/>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0113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3151-32F3-4624-8FF1-B9D5B827DF9F}"/>
              </a:ext>
            </a:extLst>
          </p:cNvPr>
          <p:cNvSpPr>
            <a:spLocks noGrp="1"/>
          </p:cNvSpPr>
          <p:nvPr>
            <p:ph type="title"/>
          </p:nvPr>
        </p:nvSpPr>
        <p:spPr/>
        <p:txBody>
          <a:bodyPr/>
          <a:lstStyle/>
          <a:p>
            <a:r>
              <a:rPr lang="nl-NL" dirty="0"/>
              <a:t>Rol Wijkverpleegkundige: </a:t>
            </a:r>
          </a:p>
        </p:txBody>
      </p:sp>
      <p:sp>
        <p:nvSpPr>
          <p:cNvPr id="3" name="Tijdelijke aanduiding voor inhoud 2">
            <a:extLst>
              <a:ext uri="{FF2B5EF4-FFF2-40B4-BE49-F238E27FC236}">
                <a16:creationId xmlns:a16="http://schemas.microsoft.com/office/drawing/2014/main" id="{BC1B3412-7B64-4CF1-BC95-E3D73B942B76}"/>
              </a:ext>
            </a:extLst>
          </p:cNvPr>
          <p:cNvSpPr>
            <a:spLocks noGrp="1"/>
          </p:cNvSpPr>
          <p:nvPr>
            <p:ph sz="half" idx="1"/>
          </p:nvPr>
        </p:nvSpPr>
        <p:spPr>
          <a:xfrm>
            <a:off x="673099" y="2425655"/>
            <a:ext cx="9333929" cy="3751308"/>
          </a:xfrm>
        </p:spPr>
        <p:txBody>
          <a:bodyPr/>
          <a:lstStyle/>
          <a:p>
            <a:r>
              <a:rPr lang="nl-NL" dirty="0"/>
              <a:t>-   Contact  rechtstreeks of bijvoorbeeld via hun huisarts, </a:t>
            </a:r>
            <a:r>
              <a:rPr lang="nl-NL" dirty="0" err="1"/>
              <a:t>Wmo</a:t>
            </a:r>
            <a:r>
              <a:rPr lang="nl-NL" dirty="0"/>
              <a:t>-loket  of gezondheidscentrum. </a:t>
            </a:r>
          </a:p>
          <a:p>
            <a:pPr marL="342900" indent="-342900">
              <a:buFontTx/>
              <a:buChar char="-"/>
            </a:pPr>
            <a:r>
              <a:rPr lang="nl-NL" dirty="0"/>
              <a:t>beoordeelt samen met de cliënt wat er nodig hebben aan verpleegkundige zorg om langer thuis te kunnen wonen. </a:t>
            </a:r>
          </a:p>
          <a:p>
            <a:pPr marL="342900" indent="-342900">
              <a:buFontTx/>
              <a:buChar char="-"/>
            </a:pPr>
            <a:r>
              <a:rPr lang="nl-NL" dirty="0"/>
              <a:t>zelf verantwoordelijk voor het stellen van de indicatie en de zorgtoewijzing, in plaats van het CIZ (Centrum Indicatiestelling Zorg</a:t>
            </a:r>
          </a:p>
          <a:p>
            <a:pPr marL="342900" indent="-342900">
              <a:buFontTx/>
              <a:buChar char="-"/>
            </a:pPr>
            <a:r>
              <a:rPr lang="nl-NL" dirty="0"/>
              <a:t>Wordt betaald uit de ZVW</a:t>
            </a:r>
          </a:p>
        </p:txBody>
      </p:sp>
      <p:sp>
        <p:nvSpPr>
          <p:cNvPr id="5" name="Tijdelijke aanduiding voor voettekst 4">
            <a:extLst>
              <a:ext uri="{FF2B5EF4-FFF2-40B4-BE49-F238E27FC236}">
                <a16:creationId xmlns:a16="http://schemas.microsoft.com/office/drawing/2014/main" id="{535A1CFE-AF49-449D-82D7-D0C2228BD512}"/>
              </a:ext>
            </a:extLst>
          </p:cNvPr>
          <p:cNvSpPr>
            <a:spLocks noGrp="1"/>
          </p:cNvSpPr>
          <p:nvPr>
            <p:ph type="ftr" sz="quarter" idx="11"/>
          </p:nvPr>
        </p:nvSpPr>
        <p:spPr/>
        <p:txBody>
          <a:bodyPr/>
          <a:lstStyle/>
          <a:p>
            <a:r>
              <a:rPr lang="nl-NL"/>
              <a:t>Uit welk potje - financiering en wetgeving ouderenzorg</a:t>
            </a:r>
          </a:p>
        </p:txBody>
      </p:sp>
    </p:spTree>
    <p:extLst>
      <p:ext uri="{BB962C8B-B14F-4D97-AF65-F5344CB8AC3E}">
        <p14:creationId xmlns:p14="http://schemas.microsoft.com/office/powerpoint/2010/main" val="21273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voorbeeldumc" id="{388E65EF-7E1E-4AA1-BFE3-D86A323CC9FE}" vid="{B7514FBC-71BD-41F3-A205-27DCBBFA89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1252</Words>
  <Application>Microsoft Office PowerPoint</Application>
  <PresentationFormat>Breedbeeld</PresentationFormat>
  <Paragraphs>135</Paragraphs>
  <Slides>15</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Kantoorthema</vt:lpstr>
      <vt:lpstr>Uit welk potje? </vt:lpstr>
      <vt:lpstr>Leerdoelen</vt:lpstr>
      <vt:lpstr>WMO</vt:lpstr>
      <vt:lpstr>Antwoord: </vt:lpstr>
      <vt:lpstr>Welke wmo voorzieningen zijn er? </vt:lpstr>
      <vt:lpstr>Sociaal wijkteam</vt:lpstr>
      <vt:lpstr>WLZ /CIZ</vt:lpstr>
      <vt:lpstr>Wet langdurige zorg: </vt:lpstr>
      <vt:lpstr>Rol Wijkverpleegkundige: </vt:lpstr>
      <vt:lpstr>ZVW </vt:lpstr>
      <vt:lpstr>Zorgverzekeringswet </vt:lpstr>
      <vt:lpstr>Bekostiging: </vt:lpstr>
      <vt:lpstr>Verdelen en verstrekken van gelden ZvF</vt:lpstr>
      <vt:lpstr>voorbeeld</vt:lpstr>
      <vt:lpstr>GZSP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Wetgeving in de ouderenzorg</dc:title>
  <dc:creator>Monique P</dc:creator>
  <cp:lastModifiedBy>asperen</cp:lastModifiedBy>
  <cp:revision>29</cp:revision>
  <dcterms:created xsi:type="dcterms:W3CDTF">2020-11-30T14:45:52Z</dcterms:created>
  <dcterms:modified xsi:type="dcterms:W3CDTF">2021-02-12T12:06:36Z</dcterms:modified>
</cp:coreProperties>
</file>