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257" r:id="rId3"/>
    <p:sldId id="258" r:id="rId4"/>
    <p:sldId id="302" r:id="rId5"/>
    <p:sldId id="259" r:id="rId6"/>
    <p:sldId id="301" r:id="rId7"/>
    <p:sldId id="304" r:id="rId8"/>
    <p:sldId id="260" r:id="rId9"/>
    <p:sldId id="296" r:id="rId10"/>
    <p:sldId id="298" r:id="rId11"/>
    <p:sldId id="303" r:id="rId12"/>
    <p:sldId id="300"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s, W.L.M. (Wim)" initials="WW(" lastIdx="0" clrIdx="0">
    <p:extLst>
      <p:ext uri="{19B8F6BF-5375-455C-9EA6-DF929625EA0E}">
        <p15:presenceInfo xmlns:p15="http://schemas.microsoft.com/office/powerpoint/2012/main" userId="Willems, W.L.M. (W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6AB650"/>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3755" autoAdjust="0"/>
  </p:normalViewPr>
  <p:slideViewPr>
    <p:cSldViewPr snapToGrid="0">
      <p:cViewPr varScale="1">
        <p:scale>
          <a:sx n="109" d="100"/>
          <a:sy n="109" d="100"/>
        </p:scale>
        <p:origin x="1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27-01-2020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het instituut</a:t>
            </a:r>
            <a:r>
              <a:rPr lang="nl-NL" baseline="0" dirty="0"/>
              <a:t> bestaat ook de mogelijkheid om op verschillende manieren te oefenen met fantomen, toetsend of anderszins.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28789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op de HON-site staan beschrijvingen en video’s van verschillende vaardigheden. Hiervoor is een NHG-inlog noodzakelijk.</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368156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88487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Wim Willems</a:t>
            </a:r>
          </a:p>
          <a:p>
            <a:r>
              <a:rPr lang="nl-NL" dirty="0"/>
              <a:t>Januari 2020 </a:t>
            </a:r>
          </a:p>
          <a:p>
            <a:r>
              <a:rPr lang="nl-NL" dirty="0"/>
              <a:t>Leerlijn: Medisch (Technische) Vaardigheden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399218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Aios</a:t>
            </a:r>
            <a:r>
              <a:rPr lang="nl-NL" dirty="0"/>
              <a:t> en opleiders</a:t>
            </a:r>
            <a:r>
              <a:rPr lang="nl-NL" baseline="0" dirty="0"/>
              <a:t> denken bij vaardigheden vooral aan de specifieke vaardigheden als inbrengen van spiraaltjes of injecties in gewrichten. </a:t>
            </a:r>
            <a:r>
              <a:rPr lang="nl-NL" baseline="0" dirty="0" err="1"/>
              <a:t>Aios</a:t>
            </a:r>
            <a:r>
              <a:rPr lang="nl-NL" baseline="0" dirty="0"/>
              <a:t> zijn gemotiveerd om deze te leren en over het algemeen leren ze dat ook. Echter de basisvaardigheden blijven daarbij onbelicht, omdat deze bekend worden verondersteld. </a:t>
            </a:r>
            <a:r>
              <a:rPr lang="nl-NL" baseline="0" dirty="0" err="1"/>
              <a:t>Aios</a:t>
            </a:r>
            <a:r>
              <a:rPr lang="nl-NL" baseline="0" dirty="0"/>
              <a:t> en opleider kunnen schroom voelen om deze vaardigheden expliciet aan de orde te stellen.</a:t>
            </a:r>
          </a:p>
          <a:p>
            <a:r>
              <a:rPr lang="nl-NL" baseline="0" dirty="0"/>
              <a:t>Probeer op dit moment helder te krijgen in hoeverre de opleider echt geïnformeerd is over de mate van beheersing van de basisarts vaardigheden.</a:t>
            </a:r>
          </a:p>
          <a:p>
            <a:endParaRPr lang="nl-NL" baseline="0" dirty="0"/>
          </a:p>
          <a:p>
            <a:r>
              <a:rPr lang="nl-NL" baseline="0" dirty="0"/>
              <a:t>Het helpt om te bedenken dat het niet zo is dat je een vaardigheid beheerst of niet beheerst; het gaat veeleer om een continuüm van helemaal niet beheersen tot heel goed beheersen. Ook de opleider zit op dit continuüm en kan in veel vaardigheden beter worden. </a:t>
            </a:r>
            <a:r>
              <a:rPr lang="nl-NL" baseline="0" dirty="0" err="1"/>
              <a:t>Aios</a:t>
            </a:r>
            <a:r>
              <a:rPr lang="nl-NL" baseline="0" dirty="0"/>
              <a:t> waarderen opleiders die zelf ook expliciet aan het leren zijn.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9018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Bedenk hier ook dat het gevolgd hebben van </a:t>
            </a:r>
            <a:r>
              <a:rPr lang="nl-NL" baseline="0" dirty="0" err="1"/>
              <a:t>co-schappen</a:t>
            </a:r>
            <a:r>
              <a:rPr lang="nl-NL" baseline="0" dirty="0"/>
              <a:t> geen garantie geeft voor vaardigheid. Er zijn studenten die tijdens een </a:t>
            </a:r>
            <a:r>
              <a:rPr lang="nl-NL" baseline="0" dirty="0" err="1"/>
              <a:t>co-schap</a:t>
            </a:r>
            <a:r>
              <a:rPr lang="nl-NL" baseline="0" dirty="0"/>
              <a:t> gynaecologie nauwelijks of geen inwendig onderzoek doen.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Het helpt hierbij om te bedenken dat het niet zo is dat je een vaardigheid beheerst of niet beheerst; het gaat veeleer om een continuüm van helemaal niet beheersen tot heel goed beheersen. Ook de opleider zit op dit continuüm en kan in veel vaardigheden beter worden. </a:t>
            </a:r>
            <a:r>
              <a:rPr lang="nl-NL" baseline="0" dirty="0" err="1"/>
              <a:t>Aios</a:t>
            </a:r>
            <a:r>
              <a:rPr lang="nl-NL" baseline="0" dirty="0"/>
              <a:t> waarderen opleiders die zelf ook expliciet aan het leren zijn. Dat is een van de argumenten voor een om en om spreekuur: samen leren, ieder voor zich beter worden met verschillende uitgangsniveaus.</a:t>
            </a:r>
            <a:endParaRPr lang="nl-NL" dirty="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6666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om het gesprek op</a:t>
            </a:r>
            <a:r>
              <a:rPr lang="nl-NL" baseline="0" dirty="0"/>
              <a:t> gang te brengen uitwisselen in groepjes (deze dia) of bijvoorbeeld met stellingen aan de slag (volgende dia).</a:t>
            </a:r>
          </a:p>
          <a:p>
            <a:r>
              <a:rPr lang="nl-NL" baseline="0" dirty="0"/>
              <a:t>Ga op zoek naar de manier waarop opleiders zicht krijgen op het vaardigheden niveau van de </a:t>
            </a:r>
            <a:r>
              <a:rPr lang="nl-NL" baseline="0" dirty="0" err="1"/>
              <a:t>aios</a:t>
            </a:r>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400365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om het gesprek op</a:t>
            </a:r>
            <a:r>
              <a:rPr lang="nl-NL" baseline="0" dirty="0"/>
              <a:t> gang te brengen uitwisselen in groepjes (vorige dia) of bijvoorbeeld met stellingen aan de slag (deze dia).</a:t>
            </a:r>
          </a:p>
          <a:p>
            <a:r>
              <a:rPr lang="nl-NL" baseline="0" dirty="0"/>
              <a:t>Ga op zoek naar de manier waarop opleiders zicht krijgen op het vaardigheden niveau van de </a:t>
            </a:r>
            <a:r>
              <a:rPr lang="nl-NL" baseline="0" dirty="0" err="1"/>
              <a:t>aios</a:t>
            </a:r>
            <a:r>
              <a:rPr lang="nl-NL" baseline="0" dirty="0"/>
              <a:t>. </a:t>
            </a:r>
            <a:endParaRPr lang="nl-NL" dirty="0"/>
          </a:p>
          <a:p>
            <a:endParaRPr lang="nl-NL" dirty="0"/>
          </a:p>
          <a:p>
            <a:r>
              <a:rPr lang="nl-NL" dirty="0"/>
              <a:t>Uit onderzoek (</a:t>
            </a:r>
            <a:r>
              <a:rPr lang="nl-NL" dirty="0" err="1"/>
              <a:t>oa</a:t>
            </a:r>
            <a:r>
              <a:rPr lang="nl-NL" dirty="0"/>
              <a:t> onder </a:t>
            </a:r>
            <a:r>
              <a:rPr lang="nl-NL" dirty="0" err="1"/>
              <a:t>aios</a:t>
            </a:r>
            <a:r>
              <a:rPr lang="nl-NL" dirty="0"/>
              <a:t> en opleiders </a:t>
            </a:r>
            <a:r>
              <a:rPr lang="nl-NL" dirty="0" err="1"/>
              <a:t>HOVUmc</a:t>
            </a:r>
            <a:r>
              <a:rPr lang="nl-NL" dirty="0"/>
              <a:t>) is bekend dat opleiders</a:t>
            </a:r>
            <a:r>
              <a:rPr lang="nl-NL" baseline="0" dirty="0"/>
              <a:t> het lastig vinden om ongevraagd de </a:t>
            </a:r>
            <a:r>
              <a:rPr lang="nl-NL" baseline="0" dirty="0" err="1"/>
              <a:t>aios</a:t>
            </a:r>
            <a:r>
              <a:rPr lang="nl-NL" baseline="0" dirty="0"/>
              <a:t> te observeren, vooral als het gaat om basisarts-vaardigheden; </a:t>
            </a:r>
            <a:r>
              <a:rPr lang="nl-NL" baseline="0" dirty="0" err="1"/>
              <a:t>aios</a:t>
            </a:r>
            <a:r>
              <a:rPr lang="nl-NL" baseline="0" dirty="0"/>
              <a:t> vinden het lastig om geobserveerd te worden, ook vooral op basisarts-vaardigheden. De reden hiervoor is dat </a:t>
            </a:r>
            <a:r>
              <a:rPr lang="nl-NL" baseline="0" dirty="0" err="1"/>
              <a:t>aios</a:t>
            </a:r>
            <a:r>
              <a:rPr lang="nl-NL" baseline="0" dirty="0"/>
              <a:t> en opleiders het idee hebben dat basisarts-vaardigheden al beheerst zouden moeten worden. Observatie voelt daardoor snel aan als beoordeling. Het gevolg van de terughoudendheid bij </a:t>
            </a:r>
            <a:r>
              <a:rPr lang="nl-NL" baseline="0" dirty="0" err="1"/>
              <a:t>aios</a:t>
            </a:r>
            <a:r>
              <a:rPr lang="nl-NL" baseline="0" dirty="0"/>
              <a:t> en opleiders </a:t>
            </a:r>
            <a:r>
              <a:rPr lang="nl-NL" baseline="0" dirty="0" err="1"/>
              <a:t>tav</a:t>
            </a:r>
            <a:r>
              <a:rPr lang="nl-NL" baseline="0" dirty="0"/>
              <a:t> observatie van basisarts-vaardigheden is dat deze vaak niet geobserveerd worden. Dit is om meerdere redenen een probleem:</a:t>
            </a:r>
          </a:p>
          <a:p>
            <a:pPr marL="228600" indent="-228600">
              <a:buAutoNum type="arabicPeriod"/>
            </a:pPr>
            <a:r>
              <a:rPr lang="nl-NL" baseline="0" dirty="0"/>
              <a:t>We hebben als huisartsopleiding de verantwoordelijkheid om vaardige huisartsen af te leveren, maar hebben daar dus beperkt zicht op</a:t>
            </a:r>
          </a:p>
          <a:p>
            <a:pPr marL="228600" indent="-228600">
              <a:buAutoNum type="arabicPeriod"/>
            </a:pPr>
            <a:r>
              <a:rPr lang="nl-NL" baseline="0" dirty="0"/>
              <a:t>Blinde vlekken van </a:t>
            </a:r>
            <a:r>
              <a:rPr lang="nl-NL" baseline="0" dirty="0" err="1"/>
              <a:t>aios</a:t>
            </a:r>
            <a:r>
              <a:rPr lang="nl-NL" baseline="0" dirty="0"/>
              <a:t> komen niet aan het licht</a:t>
            </a:r>
          </a:p>
          <a:p>
            <a:pPr marL="228600" indent="-228600">
              <a:buAutoNum type="arabicPeriod"/>
            </a:pPr>
            <a:r>
              <a:rPr lang="nl-NL" baseline="0" dirty="0" err="1"/>
              <a:t>Aios</a:t>
            </a:r>
            <a:r>
              <a:rPr lang="nl-NL" baseline="0" dirty="0"/>
              <a:t> én opleider kunnen altijd béter worden in vaardigheden: door niet bij elkaar te observeren wordt veel leerpotentieel niet gebruikt.</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171755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hierboven al uiteengezet is het om en om spreekuur van belang om een aantal redenen:</a:t>
            </a:r>
          </a:p>
          <a:p>
            <a:endParaRPr lang="nl-NL" dirty="0"/>
          </a:p>
          <a:p>
            <a:pPr marL="171450" indent="-171450">
              <a:buFont typeface="Arial" panose="020B0604020202020204" pitchFamily="34" charset="0"/>
              <a:buChar char="•"/>
            </a:pPr>
            <a:r>
              <a:rPr lang="nl-NL" dirty="0"/>
              <a:t>Het is een belangrijke manier om zicht op met name de basisarts-vaardigheden</a:t>
            </a:r>
            <a:r>
              <a:rPr lang="nl-NL" baseline="0" dirty="0"/>
              <a:t> te krijgen</a:t>
            </a:r>
          </a:p>
          <a:p>
            <a:pPr marL="171450" indent="-171450">
              <a:buFont typeface="Arial" panose="020B0604020202020204" pitchFamily="34" charset="0"/>
              <a:buChar char="•"/>
            </a:pPr>
            <a:r>
              <a:rPr lang="nl-NL" baseline="0" dirty="0"/>
              <a:t>Opsporen blinde vlekken</a:t>
            </a:r>
          </a:p>
          <a:p>
            <a:pPr marL="171450" indent="-171450">
              <a:buFont typeface="Arial" panose="020B0604020202020204" pitchFamily="34" charset="0"/>
              <a:buChar char="•"/>
            </a:pPr>
            <a:r>
              <a:rPr lang="nl-NL" baseline="0" dirty="0"/>
              <a:t>Door regelmatig elkaar te observeren went het en wordt het minder spannend en daardoor leerzamer</a:t>
            </a:r>
          </a:p>
          <a:p>
            <a:pPr marL="171450" indent="-171450">
              <a:buFont typeface="Arial" panose="020B0604020202020204" pitchFamily="34" charset="0"/>
              <a:buChar char="•"/>
            </a:pPr>
            <a:r>
              <a:rPr lang="nl-NL" baseline="0" dirty="0"/>
              <a:t>De opleider geeft het goede voorbeeld door zich te laten observeren en zelf ook van feedback te willen leren</a:t>
            </a:r>
          </a:p>
          <a:p>
            <a:pPr marL="171450" indent="-171450">
              <a:buFont typeface="Arial" panose="020B0604020202020204" pitchFamily="34" charset="0"/>
              <a:buChar char="•"/>
            </a:pPr>
            <a:r>
              <a:rPr lang="nl-NL" baseline="0" dirty="0"/>
              <a:t>Samen leren</a:t>
            </a:r>
          </a:p>
          <a:p>
            <a:pPr marL="171450" indent="-171450">
              <a:buFont typeface="Arial" panose="020B0604020202020204" pitchFamily="34" charset="0"/>
              <a:buChar char="•"/>
            </a:pPr>
            <a:endParaRPr lang="nl-NL" baseline="0"/>
          </a:p>
          <a:p>
            <a:pPr marL="171450" indent="-171450">
              <a:buFont typeface="Arial" panose="020B0604020202020204" pitchFamily="34" charset="0"/>
              <a:buChar char="•"/>
            </a:pPr>
            <a:endParaRPr lang="nl-NL" baseline="0" dirty="0"/>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141802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huisartsopleiding probeert op verschillende manieren het vaardighedenonderwijs in de praktijk en op het instituut te stimuleren.</a:t>
            </a:r>
          </a:p>
          <a:p>
            <a:r>
              <a:rPr lang="nl-NL" baseline="0" dirty="0"/>
              <a:t>Via de wiki wordt toegang geboden tot alle materialen, deels afkomstig van HON.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69267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het begin van het jaar verdient</a:t>
            </a:r>
            <a:r>
              <a:rPr lang="nl-NL" baseline="0" dirty="0"/>
              <a:t> het aanbeveling om samen met de </a:t>
            </a:r>
            <a:r>
              <a:rPr lang="nl-NL" baseline="0" dirty="0" err="1"/>
              <a:t>aios</a:t>
            </a:r>
            <a:r>
              <a:rPr lang="nl-NL" baseline="0" dirty="0"/>
              <a:t> de vaardigheden na te lopen en te kijken welke (basisarts-)vaardigheden nog niet beheerst worden en waar de leerwensen zitten voor het komende jaar. HON biedt daarvoor een vrijwel uitputtende lijst.</a:t>
            </a:r>
          </a:p>
          <a:p>
            <a:endParaRPr lang="nl-NL" baseline="0" dirty="0"/>
          </a:p>
          <a:p>
            <a:r>
              <a:rPr lang="nl-NL" dirty="0"/>
              <a:t>Het om-en-om-spreekuur (de te gebruiken naam voor het observatiespreekuur)</a:t>
            </a:r>
            <a:r>
              <a:rPr lang="nl-NL" baseline="0" dirty="0"/>
              <a:t> is het middel om een indruk te krijgen van het vaardighedenniveau m.b.t. de basisarts vaardigheden. Het is/wordt een speerpunt voor de </a:t>
            </a:r>
            <a:r>
              <a:rPr lang="nl-NL" baseline="0" dirty="0" err="1"/>
              <a:t>HOVUmc</a:t>
            </a:r>
            <a:r>
              <a:rPr lang="nl-NL" baseline="0" dirty="0"/>
              <a:t>. </a:t>
            </a:r>
          </a:p>
          <a:p>
            <a:endParaRPr lang="nl-NL" baseline="0" dirty="0"/>
          </a:p>
          <a:p>
            <a:r>
              <a:rPr lang="nl-NL" baseline="0" dirty="0"/>
              <a:t>De KVB is een hulpmiddel dat gebruikt kan worden voor het geven van feedback. Het is geënt op de competenties en het kan voor sommigen te theoretisch zijn. Het kan handig zijn om vooraf te kijken op welk onderdeel feedback gewenst is.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4178733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hovumc.nl/wiki/Gebruik_van_fantomen_en_vaardighedenmateriaa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huisartsopleiding.nl/opleiding/vaardigheden-opleiding/2-algemeen/40-toelichtingen-op-vaardighede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hovumc.nl/wiki/Observatie_spreekuu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hovumc.nl/wiki/Leerlijn_medisch_handele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hyperlink" Target="https://www.huisartsopleiding.nl/images/Vaardigheden/Wegwijzer_Vaardigheden_september_2107.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hyperlink" Target="https://www.huisartsopleiding.nl/images/Vaardigheden/KVB_voor_eportfoli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673100" y="1085850"/>
            <a:ext cx="5346700" cy="2862322"/>
          </a:xfrm>
        </p:spPr>
        <p:txBody>
          <a:bodyPr/>
          <a:lstStyle/>
          <a:p>
            <a:r>
              <a:rPr lang="nl-NL" dirty="0"/>
              <a:t>Beschikbare materialen (instituut)</a:t>
            </a:r>
            <a:br>
              <a:rPr lang="nl-NL" dirty="0"/>
            </a:br>
            <a:br>
              <a:rPr lang="nl-NL" dirty="0"/>
            </a:br>
            <a:br>
              <a:rPr lang="nl-NL" dirty="0"/>
            </a:br>
            <a:endParaRPr lang="nl-NL" dirty="0"/>
          </a:p>
        </p:txBody>
      </p:sp>
      <p:pic>
        <p:nvPicPr>
          <p:cNvPr id="6" name="Tijdelijke aanduiding voor afbeelding 5"/>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a:stretch>
            <a:fillRect/>
          </a:stretch>
        </p:blipFill>
        <p:spPr/>
      </p:pic>
      <p:sp>
        <p:nvSpPr>
          <p:cNvPr id="5" name="Tijdelijke aanduiding voor voettekst 4">
            <a:extLst>
              <a:ext uri="{FF2B5EF4-FFF2-40B4-BE49-F238E27FC236}">
                <a16:creationId xmlns:a16="http://schemas.microsoft.com/office/drawing/2014/main" id="{9791DD2E-4551-47B0-A2BE-95804BE1931D}"/>
              </a:ext>
            </a:extLst>
          </p:cNvPr>
          <p:cNvSpPr>
            <a:spLocks noGrp="1"/>
          </p:cNvSpPr>
          <p:nvPr>
            <p:ph type="ftr" sz="quarter" idx="11"/>
          </p:nvPr>
        </p:nvSpPr>
        <p:spPr/>
        <p:txBody>
          <a:bodyPr/>
          <a:lstStyle/>
          <a:p>
            <a:endParaRPr lang="nl-NL" dirty="0"/>
          </a:p>
        </p:txBody>
      </p:sp>
      <p:sp>
        <p:nvSpPr>
          <p:cNvPr id="7" name="Tijdelijke aanduiding voor inhoud 6"/>
          <p:cNvSpPr>
            <a:spLocks noGrp="1"/>
          </p:cNvSpPr>
          <p:nvPr>
            <p:ph sz="half" idx="1"/>
          </p:nvPr>
        </p:nvSpPr>
        <p:spPr>
          <a:xfrm>
            <a:off x="783770" y="2892489"/>
            <a:ext cx="5236029" cy="3016697"/>
          </a:xfrm>
        </p:spPr>
        <p:txBody>
          <a:bodyPr/>
          <a:lstStyle/>
          <a:p>
            <a:endParaRPr lang="nl-NL" dirty="0">
              <a:hlinkClick r:id="rId4"/>
            </a:endParaRPr>
          </a:p>
          <a:p>
            <a:r>
              <a:rPr lang="nl-NL" dirty="0">
                <a:hlinkClick r:id="rId4"/>
              </a:rPr>
              <a:t>Fantomen</a:t>
            </a:r>
          </a:p>
          <a:p>
            <a:endParaRPr lang="nl-NL" dirty="0">
              <a:hlinkClick r:id="rId4"/>
            </a:endParaRPr>
          </a:p>
        </p:txBody>
      </p:sp>
    </p:spTree>
    <p:extLst>
      <p:ext uri="{BB962C8B-B14F-4D97-AF65-F5344CB8AC3E}">
        <p14:creationId xmlns:p14="http://schemas.microsoft.com/office/powerpoint/2010/main" val="96163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673100" y="1085850"/>
            <a:ext cx="5346700" cy="1264159"/>
          </a:xfrm>
        </p:spPr>
        <p:txBody>
          <a:bodyPr/>
          <a:lstStyle/>
          <a:p>
            <a:r>
              <a:rPr lang="nl-NL" dirty="0"/>
              <a:t>Beschikbare materialen</a:t>
            </a:r>
          </a:p>
        </p:txBody>
      </p:sp>
      <p:sp>
        <p:nvSpPr>
          <p:cNvPr id="3" name="Tijdelijke aanduiding voor inhoud 2">
            <a:extLst>
              <a:ext uri="{FF2B5EF4-FFF2-40B4-BE49-F238E27FC236}">
                <a16:creationId xmlns:a16="http://schemas.microsoft.com/office/drawing/2014/main" id="{FE125E3D-6876-4294-99EF-AA9BD8479FCA}"/>
              </a:ext>
            </a:extLst>
          </p:cNvPr>
          <p:cNvSpPr>
            <a:spLocks noGrp="1"/>
          </p:cNvSpPr>
          <p:nvPr>
            <p:ph sz="half" idx="1"/>
          </p:nvPr>
        </p:nvSpPr>
        <p:spPr/>
        <p:txBody>
          <a:bodyPr/>
          <a:lstStyle/>
          <a:p>
            <a:endParaRPr lang="nl-NL" dirty="0"/>
          </a:p>
          <a:p>
            <a:endParaRPr lang="nl-NL" dirty="0"/>
          </a:p>
          <a:p>
            <a:r>
              <a:rPr lang="nl-NL" sz="1800" dirty="0">
                <a:hlinkClick r:id="rId3"/>
              </a:rPr>
              <a:t>Instructies diverse vaardigheden </a:t>
            </a:r>
            <a:r>
              <a:rPr lang="nl-NL" sz="1800" dirty="0"/>
              <a:t>(HON)</a:t>
            </a:r>
            <a:endParaRPr lang="nl-NL" dirty="0"/>
          </a:p>
          <a:p>
            <a:endParaRPr lang="nl-NL" dirty="0"/>
          </a:p>
        </p:txBody>
      </p:sp>
      <p:pic>
        <p:nvPicPr>
          <p:cNvPr id="6" name="Tijdelijke aanduiding voor afbeelding 5"/>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a:stretch>
            <a:fillRect/>
          </a:stretch>
        </p:blipFill>
        <p:spPr/>
      </p:pic>
      <p:sp>
        <p:nvSpPr>
          <p:cNvPr id="5" name="Tijdelijke aanduiding voor voettekst 4">
            <a:extLst>
              <a:ext uri="{FF2B5EF4-FFF2-40B4-BE49-F238E27FC236}">
                <a16:creationId xmlns:a16="http://schemas.microsoft.com/office/drawing/2014/main" id="{9791DD2E-4551-47B0-A2BE-95804BE1931D}"/>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41182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Toekomst (muziek?)</a:t>
            </a:r>
          </a:p>
        </p:txBody>
      </p:sp>
      <p:sp>
        <p:nvSpPr>
          <p:cNvPr id="3" name="Tijdelijke aanduiding voor inhoud 2"/>
          <p:cNvSpPr>
            <a:spLocks noGrp="1"/>
          </p:cNvSpPr>
          <p:nvPr>
            <p:ph sz="half" idx="1"/>
          </p:nvPr>
        </p:nvSpPr>
        <p:spPr/>
        <p:txBody>
          <a:bodyPr/>
          <a:lstStyle/>
          <a:p>
            <a:r>
              <a:rPr lang="nl-NL" dirty="0"/>
              <a:t>Het om-en-om-spreekuur wordt een normaal onderdeel van de opleiding</a:t>
            </a:r>
          </a:p>
          <a:p>
            <a:endParaRPr lang="nl-NL" dirty="0"/>
          </a:p>
          <a:p>
            <a:r>
              <a:rPr lang="nl-NL" dirty="0"/>
              <a:t>Loop regelmatig de vaardighedenlijst door en plan de acties</a:t>
            </a:r>
          </a:p>
          <a:p>
            <a:endParaRPr lang="nl-NL" dirty="0"/>
          </a:p>
        </p:txBody>
      </p:sp>
      <p:sp>
        <p:nvSpPr>
          <p:cNvPr id="4" name="Tijdelijke aanduiding voor voettekst 3"/>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6515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a:t>Tot slot</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p:txBody>
          <a:bodyPr/>
          <a:lstStyle/>
          <a:p>
            <a:r>
              <a:rPr lang="it-IT" dirty="0"/>
              <a:t>Wat vind je ervan?</a:t>
            </a:r>
          </a:p>
          <a:p>
            <a:endParaRPr lang="it-IT" dirty="0"/>
          </a:p>
          <a:p>
            <a:r>
              <a:rPr lang="nl-NL" dirty="0"/>
              <a:t>Gaat het lukken?</a:t>
            </a:r>
          </a:p>
          <a:p>
            <a:endParaRPr lang="nl-NL" dirty="0"/>
          </a:p>
          <a:p>
            <a:r>
              <a:rPr lang="nl-NL" dirty="0"/>
              <a:t>Helpt het je?</a:t>
            </a:r>
          </a:p>
          <a:p>
            <a:endParaRPr lang="nl-NL" dirty="0"/>
          </a:p>
          <a:p>
            <a:r>
              <a:rPr lang="fr-FR" dirty="0" err="1"/>
              <a:t>Beren</a:t>
            </a:r>
            <a:r>
              <a:rPr lang="fr-FR" dirty="0"/>
              <a:t> op de </a:t>
            </a:r>
            <a:r>
              <a:rPr lang="fr-FR" dirty="0" err="1"/>
              <a:t>weg</a:t>
            </a:r>
            <a:r>
              <a:rPr lang="fr-FR" dirty="0"/>
              <a:t>?</a:t>
            </a:r>
            <a:endParaRPr lang="nl-NL"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93891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p:txBody>
          <a:bodyPr>
            <a:normAutofit fontScale="90000"/>
          </a:bodyPr>
          <a:lstStyle/>
          <a:p>
            <a:br>
              <a:rPr lang="nl-NL" dirty="0"/>
            </a:br>
            <a:r>
              <a:rPr lang="nl-NL" dirty="0"/>
              <a:t>Observeren en toetsen van vaardigheden	</a:t>
            </a:r>
          </a:p>
        </p:txBody>
      </p:sp>
      <p:sp>
        <p:nvSpPr>
          <p:cNvPr id="8" name="Tijdelijke aanduiding voor afbeelding 7">
            <a:extLst>
              <a:ext uri="{FF2B5EF4-FFF2-40B4-BE49-F238E27FC236}">
                <a16:creationId xmlns:a16="http://schemas.microsoft.com/office/drawing/2014/main" id="{FE54F1C8-F30B-4FD2-A64A-FABB7F3B2860}"/>
              </a:ext>
            </a:extLst>
          </p:cNvPr>
          <p:cNvSpPr>
            <a:spLocks noGrp="1"/>
          </p:cNvSpPr>
          <p:nvPr>
            <p:ph type="pic" sz="quarter" idx="10"/>
          </p:nvPr>
        </p:nvSpPr>
        <p:spPr/>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Weet je hoe vaardig de </a:t>
            </a:r>
            <a:r>
              <a:rPr lang="nl-NL" dirty="0" err="1"/>
              <a:t>aios</a:t>
            </a:r>
            <a:r>
              <a:rPr lang="nl-NL" dirty="0"/>
              <a:t> is?</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p:txBody>
          <a:bodyPr/>
          <a:lstStyle/>
          <a:p>
            <a:r>
              <a:rPr lang="fr-FR" dirty="0" err="1"/>
              <a:t>Huisartsspecifieke</a:t>
            </a:r>
            <a:r>
              <a:rPr lang="fr-FR" dirty="0"/>
              <a:t> </a:t>
            </a:r>
            <a:r>
              <a:rPr lang="fr-FR" dirty="0" err="1"/>
              <a:t>vaardigheden</a:t>
            </a:r>
            <a:r>
              <a:rPr lang="fr-FR" dirty="0"/>
              <a:t>?</a:t>
            </a:r>
          </a:p>
          <a:p>
            <a:endParaRPr lang="fr-FR" dirty="0"/>
          </a:p>
          <a:p>
            <a:r>
              <a:rPr lang="fr-FR" dirty="0" err="1"/>
              <a:t>Bijvoorbeeld</a:t>
            </a:r>
            <a:r>
              <a:rPr lang="fr-FR" dirty="0"/>
              <a:t>:</a:t>
            </a:r>
          </a:p>
          <a:p>
            <a:r>
              <a:rPr lang="fr-FR" dirty="0"/>
              <a:t>-</a:t>
            </a:r>
            <a:r>
              <a:rPr lang="fr-FR" dirty="0" err="1"/>
              <a:t>schouderinjecties</a:t>
            </a:r>
            <a:r>
              <a:rPr lang="fr-FR" dirty="0"/>
              <a:t> en </a:t>
            </a:r>
            <a:r>
              <a:rPr lang="fr-FR" dirty="0" err="1"/>
              <a:t>andere</a:t>
            </a:r>
            <a:endParaRPr lang="fr-FR" dirty="0"/>
          </a:p>
          <a:p>
            <a:r>
              <a:rPr lang="fr-FR" dirty="0"/>
              <a:t>-IUD / </a:t>
            </a:r>
            <a:r>
              <a:rPr lang="fr-FR" dirty="0" err="1"/>
              <a:t>Implanon</a:t>
            </a:r>
            <a:endParaRPr lang="fr-FR" dirty="0"/>
          </a:p>
          <a:p>
            <a:r>
              <a:rPr lang="fr-FR" dirty="0"/>
              <a:t>-</a:t>
            </a:r>
            <a:r>
              <a:rPr lang="fr-FR" dirty="0" err="1"/>
              <a:t>atheroomcyste</a:t>
            </a:r>
            <a:endParaRPr lang="fr-FR" dirty="0"/>
          </a:p>
          <a:p>
            <a:r>
              <a:rPr lang="fr-FR" dirty="0"/>
              <a:t>-</a:t>
            </a:r>
            <a:r>
              <a:rPr lang="fr-FR" dirty="0" err="1"/>
              <a:t>nagelextractie</a:t>
            </a:r>
            <a:endParaRPr lang="fr-FR" dirty="0"/>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p:txBody>
          <a:bodyPr/>
          <a:lstStyle/>
          <a:p>
            <a:pPr marL="0" indent="0">
              <a:buNone/>
            </a:pPr>
            <a:r>
              <a:rPr lang="nl-NL" dirty="0"/>
              <a:t>Basisartsvaardigheden ?</a:t>
            </a:r>
          </a:p>
          <a:p>
            <a:pPr marL="0" indent="0">
              <a:buNone/>
            </a:pPr>
            <a:endParaRPr lang="nl-NL" dirty="0"/>
          </a:p>
          <a:p>
            <a:pPr marL="0" indent="0">
              <a:buNone/>
            </a:pPr>
            <a:r>
              <a:rPr lang="nl-NL" dirty="0"/>
              <a:t>Bijvoorbeeld:</a:t>
            </a:r>
          </a:p>
          <a:p>
            <a:pPr marL="0" indent="0">
              <a:buNone/>
            </a:pPr>
            <a:r>
              <a:rPr lang="nl-NL" dirty="0"/>
              <a:t>-</a:t>
            </a:r>
            <a:r>
              <a:rPr lang="nl-NL" dirty="0" err="1"/>
              <a:t>oorspiegelen</a:t>
            </a:r>
            <a:r>
              <a:rPr lang="nl-NL" dirty="0"/>
              <a:t> / interpretatie</a:t>
            </a:r>
          </a:p>
          <a:p>
            <a:pPr marL="0" indent="0">
              <a:buNone/>
            </a:pPr>
            <a:r>
              <a:rPr lang="nl-NL" dirty="0"/>
              <a:t>-vaginaal toucher / rectaal toucher</a:t>
            </a:r>
          </a:p>
          <a:p>
            <a:pPr marL="0" indent="0">
              <a:buNone/>
            </a:pPr>
            <a:r>
              <a:rPr lang="nl-NL" dirty="0"/>
              <a:t>-buikonderzoek</a:t>
            </a:r>
          </a:p>
          <a:p>
            <a:pPr marL="0" indent="0">
              <a:buNone/>
            </a:pPr>
            <a:r>
              <a:rPr lang="nl-NL" dirty="0"/>
              <a:t>-auscultatie longen / hart</a:t>
            </a:r>
          </a:p>
          <a:p>
            <a:pPr marL="0" indent="0">
              <a:buNone/>
            </a:pPr>
            <a:endParaRPr lang="nl-NL" dirty="0"/>
          </a:p>
        </p:txBody>
      </p:sp>
      <p:sp>
        <p:nvSpPr>
          <p:cNvPr id="5" name="Tijdelijke aanduiding voor voettekst 4">
            <a:extLst>
              <a:ext uri="{FF2B5EF4-FFF2-40B4-BE49-F238E27FC236}">
                <a16:creationId xmlns:a16="http://schemas.microsoft.com/office/drawing/2014/main" id="{13D2AEB1-2917-4DC2-BD13-4B45E70ABA4E}"/>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8530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Basisarts vaardigheden</a:t>
            </a:r>
          </a:p>
        </p:txBody>
      </p:sp>
      <p:sp>
        <p:nvSpPr>
          <p:cNvPr id="3" name="Tijdelijke aanduiding voor inhoud 2"/>
          <p:cNvSpPr>
            <a:spLocks noGrp="1"/>
          </p:cNvSpPr>
          <p:nvPr>
            <p:ph sz="half" idx="1"/>
          </p:nvPr>
        </p:nvSpPr>
        <p:spPr>
          <a:xfrm>
            <a:off x="673100" y="2425655"/>
            <a:ext cx="10166350" cy="3751308"/>
          </a:xfrm>
        </p:spPr>
        <p:txBody>
          <a:bodyPr/>
          <a:lstStyle/>
          <a:p>
            <a:r>
              <a:rPr lang="nl-NL" dirty="0"/>
              <a:t>- Niet iedereen heeft dezelfde vooropleiding</a:t>
            </a:r>
          </a:p>
          <a:p>
            <a:endParaRPr lang="nl-NL" dirty="0"/>
          </a:p>
          <a:p>
            <a:r>
              <a:rPr lang="nl-NL" dirty="0"/>
              <a:t>- Niet iedereen heeft alle coschappen gedaan</a:t>
            </a:r>
          </a:p>
        </p:txBody>
      </p:sp>
      <p:sp>
        <p:nvSpPr>
          <p:cNvPr id="5" name="Tijdelijke aanduiding voor voettekst 4"/>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429133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a:t>Uitwisseling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p:txBody>
          <a:bodyPr/>
          <a:lstStyle/>
          <a:p>
            <a:r>
              <a:rPr lang="it-IT" dirty="0"/>
              <a:t>Waar loop je in de praktijk tegenaan?</a:t>
            </a:r>
          </a:p>
          <a:p>
            <a:endParaRPr lang="it-IT" dirty="0"/>
          </a:p>
          <a:p>
            <a:r>
              <a:rPr lang="nl-NL" dirty="0"/>
              <a:t>Hoe los je het op?</a:t>
            </a:r>
          </a:p>
          <a:p>
            <a:endParaRPr lang="nl-NL" dirty="0"/>
          </a:p>
          <a:p>
            <a:r>
              <a:rPr lang="nl-NL" dirty="0"/>
              <a:t>Ben je tevreden over de oplossing?</a:t>
            </a:r>
          </a:p>
          <a:p>
            <a:endParaRPr lang="nl-NL" dirty="0"/>
          </a:p>
          <a:p>
            <a:r>
              <a:rPr lang="fr-FR" dirty="0" err="1"/>
              <a:t>Waar</a:t>
            </a:r>
            <a:r>
              <a:rPr lang="fr-FR" dirty="0"/>
              <a:t> zou je </a:t>
            </a:r>
            <a:r>
              <a:rPr lang="fr-FR" dirty="0" err="1"/>
              <a:t>mee</a:t>
            </a:r>
            <a:r>
              <a:rPr lang="fr-FR" dirty="0"/>
              <a:t> </a:t>
            </a:r>
            <a:r>
              <a:rPr lang="fr-FR" dirty="0" err="1"/>
              <a:t>geholpen</a:t>
            </a:r>
            <a:r>
              <a:rPr lang="fr-FR" dirty="0"/>
              <a:t> </a:t>
            </a:r>
            <a:r>
              <a:rPr lang="fr-FR" dirty="0" err="1"/>
              <a:t>zijn</a:t>
            </a:r>
            <a:r>
              <a:rPr lang="fr-FR" dirty="0"/>
              <a:t>?</a:t>
            </a:r>
            <a:endParaRPr lang="nl-NL"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50163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a:t>Stellingen</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p:txBody>
          <a:bodyPr/>
          <a:lstStyle/>
          <a:p>
            <a:r>
              <a:rPr lang="it-IT" dirty="0"/>
              <a:t>Een 1°-jaars aios moet eerst elke vaardigheid laten beoordelen, voordat hij deze zelfstandig mag uitvoeren</a:t>
            </a:r>
          </a:p>
          <a:p>
            <a:pPr marL="0" indent="0">
              <a:buNone/>
            </a:pPr>
            <a:endParaRPr lang="nl-NL" dirty="0"/>
          </a:p>
          <a:p>
            <a:r>
              <a:rPr lang="nl-NL" dirty="0"/>
              <a:t>Je kunt alleen een indruk krijgen van het niveau van functioneren door direct te observeren</a:t>
            </a:r>
          </a:p>
          <a:p>
            <a:endParaRPr lang="nl-NL" dirty="0"/>
          </a:p>
          <a:p>
            <a:r>
              <a:rPr lang="fr-FR" dirty="0" err="1"/>
              <a:t>Wanneer</a:t>
            </a:r>
            <a:r>
              <a:rPr lang="fr-FR" dirty="0"/>
              <a:t> je </a:t>
            </a:r>
            <a:r>
              <a:rPr lang="fr-FR" dirty="0" err="1"/>
              <a:t>observatie</a:t>
            </a:r>
            <a:r>
              <a:rPr lang="fr-FR" dirty="0"/>
              <a:t> niet </a:t>
            </a:r>
            <a:r>
              <a:rPr lang="fr-FR" dirty="0" err="1"/>
              <a:t>inplant</a:t>
            </a:r>
            <a:r>
              <a:rPr lang="fr-FR" dirty="0"/>
              <a:t> </a:t>
            </a:r>
            <a:r>
              <a:rPr lang="fr-FR" dirty="0" err="1"/>
              <a:t>gebeurt</a:t>
            </a:r>
            <a:r>
              <a:rPr lang="fr-FR" dirty="0"/>
              <a:t> het </a:t>
            </a:r>
            <a:r>
              <a:rPr lang="fr-FR" dirty="0" err="1"/>
              <a:t>nooit</a:t>
            </a:r>
            <a:endParaRPr lang="nl-NL" dirty="0"/>
          </a:p>
        </p:txBody>
      </p:sp>
      <p:sp>
        <p:nvSpPr>
          <p:cNvPr id="4" name="Tijdelijke aanduiding voor voettekst 3">
            <a:extLst>
              <a:ext uri="{FF2B5EF4-FFF2-40B4-BE49-F238E27FC236}">
                <a16:creationId xmlns:a16="http://schemas.microsoft.com/office/drawing/2014/main" id="{6E123118-C916-4955-A820-FD19F68CE6E1}"/>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420235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om-en-om-spreekuur</a:t>
            </a:r>
          </a:p>
        </p:txBody>
      </p:sp>
      <p:sp>
        <p:nvSpPr>
          <p:cNvPr id="3" name="Tijdelijke aanduiding voor inhoud 2"/>
          <p:cNvSpPr>
            <a:spLocks noGrp="1"/>
          </p:cNvSpPr>
          <p:nvPr>
            <p:ph sz="half" idx="2"/>
          </p:nvPr>
        </p:nvSpPr>
        <p:spPr/>
        <p:txBody>
          <a:bodyPr/>
          <a:lstStyle/>
          <a:p>
            <a:endParaRPr lang="nl-NL" dirty="0"/>
          </a:p>
          <a:p>
            <a:endParaRPr lang="nl-NL" dirty="0"/>
          </a:p>
          <a:p>
            <a:r>
              <a:rPr lang="nl-NL" dirty="0"/>
              <a:t>Hoe zou je dat willen organiseren / hoe organiseer je dat al?</a:t>
            </a:r>
          </a:p>
          <a:p>
            <a:endParaRPr lang="nl-NL" dirty="0"/>
          </a:p>
          <a:p>
            <a:r>
              <a:rPr lang="nl-NL" dirty="0"/>
              <a:t>Te anticiperen problemen?</a:t>
            </a:r>
          </a:p>
          <a:p>
            <a:endParaRPr lang="nl-NL" dirty="0"/>
          </a:p>
          <a:p>
            <a:r>
              <a:rPr lang="nl-NL" sz="2400" dirty="0">
                <a:hlinkClick r:id="rId3"/>
              </a:rPr>
              <a:t>Tips voor een om-en-om-spreekuur</a:t>
            </a:r>
            <a:endParaRPr lang="nl-NL" sz="2400" dirty="0"/>
          </a:p>
          <a:p>
            <a:endParaRPr lang="nl-NL" dirty="0"/>
          </a:p>
        </p:txBody>
      </p:sp>
      <p:sp>
        <p:nvSpPr>
          <p:cNvPr id="4" name="Tijdelijke aanduiding voor voettekst 3"/>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339907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673100" y="1085850"/>
            <a:ext cx="5346700" cy="1264159"/>
          </a:xfrm>
        </p:spPr>
        <p:txBody>
          <a:bodyPr/>
          <a:lstStyle/>
          <a:p>
            <a:r>
              <a:rPr lang="nl-NL" dirty="0"/>
              <a:t>Beschikbare materialen</a:t>
            </a:r>
          </a:p>
        </p:txBody>
      </p:sp>
      <p:sp>
        <p:nvSpPr>
          <p:cNvPr id="3" name="Tijdelijke aanduiding voor inhoud 2">
            <a:extLst>
              <a:ext uri="{FF2B5EF4-FFF2-40B4-BE49-F238E27FC236}">
                <a16:creationId xmlns:a16="http://schemas.microsoft.com/office/drawing/2014/main" id="{FE125E3D-6876-4294-99EF-AA9BD8479FCA}"/>
              </a:ext>
            </a:extLst>
          </p:cNvPr>
          <p:cNvSpPr>
            <a:spLocks noGrp="1"/>
          </p:cNvSpPr>
          <p:nvPr>
            <p:ph sz="half" idx="1"/>
          </p:nvPr>
        </p:nvSpPr>
        <p:spPr/>
        <p:txBody>
          <a:bodyPr/>
          <a:lstStyle/>
          <a:p>
            <a:endParaRPr lang="nl-NL" dirty="0"/>
          </a:p>
          <a:p>
            <a:endParaRPr lang="nl-NL" dirty="0"/>
          </a:p>
          <a:p>
            <a:r>
              <a:rPr lang="nl-NL" sz="1800" dirty="0" err="1">
                <a:hlinkClick r:id="rId3"/>
              </a:rPr>
              <a:t>HOVUmc</a:t>
            </a:r>
            <a:r>
              <a:rPr lang="nl-NL" sz="1800" dirty="0">
                <a:hlinkClick r:id="rId3"/>
              </a:rPr>
              <a:t> wiki / leerlijn medisch handelen </a:t>
            </a:r>
            <a:endParaRPr lang="nl-NL" dirty="0"/>
          </a:p>
          <a:p>
            <a:endParaRPr lang="nl-NL" dirty="0"/>
          </a:p>
          <a:p>
            <a:r>
              <a:rPr lang="nl-NL" dirty="0"/>
              <a:t>Geeft toegang tot alle navolgende links</a:t>
            </a:r>
          </a:p>
        </p:txBody>
      </p:sp>
      <p:pic>
        <p:nvPicPr>
          <p:cNvPr id="6" name="Tijdelijke aanduiding voor afbeelding 5"/>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a:stretch>
            <a:fillRect/>
          </a:stretch>
        </p:blipFill>
        <p:spPr/>
      </p:pic>
      <p:sp>
        <p:nvSpPr>
          <p:cNvPr id="5" name="Tijdelijke aanduiding voor voettekst 4">
            <a:extLst>
              <a:ext uri="{FF2B5EF4-FFF2-40B4-BE49-F238E27FC236}">
                <a16:creationId xmlns:a16="http://schemas.microsoft.com/office/drawing/2014/main" id="{9791DD2E-4551-47B0-A2BE-95804BE1931D}"/>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14254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673100" y="1085850"/>
            <a:ext cx="5346700" cy="1200329"/>
          </a:xfrm>
        </p:spPr>
        <p:txBody>
          <a:bodyPr/>
          <a:lstStyle/>
          <a:p>
            <a:r>
              <a:rPr lang="nl-NL" dirty="0"/>
              <a:t>Beschikbare materialen (opleider)</a:t>
            </a:r>
          </a:p>
        </p:txBody>
      </p:sp>
      <p:sp>
        <p:nvSpPr>
          <p:cNvPr id="3" name="Tijdelijke aanduiding voor inhoud 2">
            <a:extLst>
              <a:ext uri="{FF2B5EF4-FFF2-40B4-BE49-F238E27FC236}">
                <a16:creationId xmlns:a16="http://schemas.microsoft.com/office/drawing/2014/main" id="{FE125E3D-6876-4294-99EF-AA9BD8479FCA}"/>
              </a:ext>
            </a:extLst>
          </p:cNvPr>
          <p:cNvSpPr>
            <a:spLocks noGrp="1"/>
          </p:cNvSpPr>
          <p:nvPr>
            <p:ph sz="half" idx="1"/>
          </p:nvPr>
        </p:nvSpPr>
        <p:spPr/>
        <p:txBody>
          <a:bodyPr/>
          <a:lstStyle/>
          <a:p>
            <a:endParaRPr lang="nl-NL" dirty="0"/>
          </a:p>
          <a:p>
            <a:endParaRPr lang="nl-NL" dirty="0"/>
          </a:p>
          <a:p>
            <a:r>
              <a:rPr lang="nl-NL" sz="1800" dirty="0">
                <a:hlinkClick r:id="rId3"/>
              </a:rPr>
              <a:t>Inventarisatie van vaardigheden</a:t>
            </a:r>
            <a:r>
              <a:rPr lang="nl-NL" sz="1800" dirty="0"/>
              <a:t> (HON)</a:t>
            </a:r>
          </a:p>
          <a:p>
            <a:endParaRPr lang="nl-NL" dirty="0"/>
          </a:p>
          <a:p>
            <a:endParaRPr lang="nl-NL" sz="1800" dirty="0"/>
          </a:p>
          <a:p>
            <a:r>
              <a:rPr lang="nl-NL" sz="1800" dirty="0">
                <a:hlinkClick r:id="rId4"/>
              </a:rPr>
              <a:t>Korte vaardigheidsbeoordeling</a:t>
            </a:r>
            <a:endParaRPr lang="nl-NL" dirty="0"/>
          </a:p>
        </p:txBody>
      </p:sp>
      <p:pic>
        <p:nvPicPr>
          <p:cNvPr id="6" name="Tijdelijke aanduiding voor afbeelding 5"/>
          <p:cNvPicPr>
            <a:picLocks noGrp="1" noChangeAspect="1"/>
          </p:cNvPicPr>
          <p:nvPr>
            <p:ph type="pic" sz="quarter" idx="12"/>
          </p:nvPr>
        </p:nvPicPr>
        <p:blipFill>
          <a:blip r:embed="rId5" cstate="email">
            <a:extLst>
              <a:ext uri="{28A0092B-C50C-407E-A947-70E740481C1C}">
                <a14:useLocalDpi xmlns:a14="http://schemas.microsoft.com/office/drawing/2010/main" val="0"/>
              </a:ext>
            </a:extLst>
          </a:blip>
          <a:srcRect/>
          <a:stretch>
            <a:fillRect/>
          </a:stretch>
        </p:blipFill>
        <p:spPr/>
      </p:pic>
      <p:sp>
        <p:nvSpPr>
          <p:cNvPr id="5" name="Tijdelijke aanduiding voor voettekst 4">
            <a:extLst>
              <a:ext uri="{FF2B5EF4-FFF2-40B4-BE49-F238E27FC236}">
                <a16:creationId xmlns:a16="http://schemas.microsoft.com/office/drawing/2014/main" id="{9791DD2E-4551-47B0-A2BE-95804BE1931D}"/>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3214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731</TotalTime>
  <Words>1058</Words>
  <Application>Microsoft Macintosh PowerPoint</Application>
  <PresentationFormat>Widescreen</PresentationFormat>
  <Paragraphs>124</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Kantoorthema</vt:lpstr>
      <vt:lpstr>Beschikbare materialen (instituut)   </vt:lpstr>
      <vt:lpstr> Observeren en toetsen van vaardigheden </vt:lpstr>
      <vt:lpstr>Weet je hoe vaardig de aios is?</vt:lpstr>
      <vt:lpstr>Basisarts vaardigheden</vt:lpstr>
      <vt:lpstr>Uitwisseling</vt:lpstr>
      <vt:lpstr>Stellingen</vt:lpstr>
      <vt:lpstr>Het om-en-om-spreekuur</vt:lpstr>
      <vt:lpstr>Beschikbare materialen</vt:lpstr>
      <vt:lpstr>Beschikbare materialen (opleider)</vt:lpstr>
      <vt:lpstr>Beschikbare materialen</vt:lpstr>
      <vt:lpstr>Toekomst (muziek?)</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Klaasen, J.Y.B.</cp:lastModifiedBy>
  <cp:revision>59</cp:revision>
  <dcterms:created xsi:type="dcterms:W3CDTF">2018-06-28T15:32:29Z</dcterms:created>
  <dcterms:modified xsi:type="dcterms:W3CDTF">2020-01-27T14:27:12Z</dcterms:modified>
</cp:coreProperties>
</file>