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315" r:id="rId3"/>
    <p:sldId id="312" r:id="rId4"/>
    <p:sldId id="264" r:id="rId5"/>
    <p:sldId id="269" r:id="rId6"/>
    <p:sldId id="262" r:id="rId7"/>
    <p:sldId id="271" r:id="rId8"/>
    <p:sldId id="261" r:id="rId9"/>
    <p:sldId id="263" r:id="rId10"/>
    <p:sldId id="313"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563" autoAdjust="0"/>
  </p:normalViewPr>
  <p:slideViewPr>
    <p:cSldViewPr snapToGrid="0">
      <p:cViewPr varScale="1">
        <p:scale>
          <a:sx n="101" d="100"/>
          <a:sy n="101" d="100"/>
        </p:scale>
        <p:origin x="10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elk consult spelen emoties een rol, zowel bij de </a:t>
            </a:r>
            <a:r>
              <a:rPr lang="nl-NL" dirty="0" err="1"/>
              <a:t>patient</a:t>
            </a:r>
            <a:r>
              <a:rPr lang="nl-NL" dirty="0"/>
              <a:t> als bij de dokter. Laat  de aios benoemen welke emoties ze kennen vanuit de </a:t>
            </a:r>
            <a:r>
              <a:rPr lang="nl-NL" dirty="0" err="1"/>
              <a:t>patientenrol</a:t>
            </a:r>
            <a:r>
              <a:rPr lang="nl-NL" dirty="0"/>
              <a:t>, en welke emoties bij de dokter kunnen spelen.</a:t>
            </a:r>
          </a:p>
          <a:p>
            <a:endParaRPr lang="nl-NL" dirty="0"/>
          </a:p>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2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Emoties spelen door het consult heen een rol, het hanteren ervan vormt onderdeel van de consulttaak ‘relatie opbouwen’.</a:t>
            </a:r>
          </a:p>
        </p:txBody>
      </p:sp>
    </p:spTree>
    <p:extLst>
      <p:ext uri="{BB962C8B-B14F-4D97-AF65-F5344CB8AC3E}">
        <p14:creationId xmlns:p14="http://schemas.microsoft.com/office/powerpoint/2010/main" val="62303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dus onderscheiden ‘doorvragen (exploreren) op gevoel en gevoelsreflecties.</a:t>
            </a:r>
          </a:p>
          <a:p>
            <a:r>
              <a:rPr lang="nl-NL" dirty="0"/>
              <a:t>Laat de </a:t>
            </a:r>
            <a:r>
              <a:rPr lang="nl-NL" dirty="0" err="1"/>
              <a:t>aios</a:t>
            </a:r>
            <a:r>
              <a:rPr lang="nl-NL" dirty="0"/>
              <a:t> verwoorden wat precies de verschillen zijn en welke ‘zinnetjes’ bij de onderscheiden vaardigheden horen.</a:t>
            </a:r>
          </a:p>
          <a:p>
            <a:r>
              <a:rPr lang="nl-NL" dirty="0"/>
              <a:t>Bijv.: exploreren: hoe raakt u dat? Wat roept dat bij u voor gevoel op? Etc.</a:t>
            </a:r>
          </a:p>
          <a:p>
            <a:r>
              <a:rPr lang="nl-NL" dirty="0" err="1"/>
              <a:t>Emot</a:t>
            </a:r>
            <a:r>
              <a:rPr lang="nl-NL" dirty="0"/>
              <a:t>. </a:t>
            </a:r>
            <a:r>
              <a:rPr lang="nl-NL"/>
              <a:t>reflectie</a:t>
            </a:r>
            <a:r>
              <a:rPr lang="nl-NL" dirty="0"/>
              <a:t>: het lijkt alsof u schrikt van wat ik zeg….. ‘ het emotioneert u duidelijk….’</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8757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eens op een rijtje de drie elementen die in de MAAS terugkomen waarbij emoties betrokken zijn.</a:t>
            </a:r>
          </a:p>
          <a:p>
            <a:r>
              <a:rPr lang="nl-NL" dirty="0"/>
              <a:t>Check of het onderscheid goed begrepen is!</a:t>
            </a:r>
          </a:p>
          <a:p>
            <a:endParaRPr lang="nl-NL" dirty="0"/>
          </a:p>
          <a:p>
            <a:r>
              <a:rPr lang="nl-NL" dirty="0"/>
              <a:t>Deze</a:t>
            </a:r>
            <a:r>
              <a:rPr lang="nl-NL" baseline="0" dirty="0"/>
              <a:t> drie zaken lopen bij </a:t>
            </a:r>
            <a:r>
              <a:rPr lang="nl-NL" baseline="0" dirty="0" err="1"/>
              <a:t>aios</a:t>
            </a:r>
            <a:r>
              <a:rPr lang="nl-NL" baseline="0" dirty="0"/>
              <a:t> vaak door elkaar. Met name de eerste twee. </a:t>
            </a:r>
          </a:p>
          <a:p>
            <a:r>
              <a:rPr lang="nl-NL" baseline="0" dirty="0"/>
              <a:t>Emotionele reflecties weerspiegel de emotie die er </a:t>
            </a:r>
            <a:r>
              <a:rPr lang="nl-NL" b="1" baseline="0" dirty="0"/>
              <a:t>op dat moment (!) </a:t>
            </a:r>
            <a:r>
              <a:rPr lang="nl-NL" b="0" baseline="0" dirty="0"/>
              <a:t>is bij de </a:t>
            </a:r>
            <a:r>
              <a:rPr lang="nl-NL" b="0" baseline="0" dirty="0" err="1"/>
              <a:t>patient</a:t>
            </a:r>
            <a:r>
              <a:rPr lang="nl-NL" b="0" baseline="0" dirty="0"/>
              <a:t>. Dat kan om </a:t>
            </a:r>
            <a:r>
              <a:rPr lang="nl-NL" b="0" baseline="0" dirty="0" err="1"/>
              <a:t>bezorgheid</a:t>
            </a:r>
            <a:r>
              <a:rPr lang="nl-NL" b="0" baseline="0" dirty="0"/>
              <a:t> gaan, om verdriet of angst, maar ook om irritatie!</a:t>
            </a:r>
          </a:p>
          <a:p>
            <a:r>
              <a:rPr lang="nl-NL" b="0" baseline="0" dirty="0"/>
              <a:t>Voor een reflectie heb je dus iets ‘zichtbaars’ bij de </a:t>
            </a:r>
            <a:r>
              <a:rPr lang="nl-NL" b="0" baseline="0" dirty="0" err="1"/>
              <a:t>patient</a:t>
            </a:r>
            <a:r>
              <a:rPr lang="nl-NL" b="0" baseline="0" dirty="0"/>
              <a:t> nodig, de andere twee vaardigheden kun je als dokter altijd </a:t>
            </a:r>
            <a:r>
              <a:rPr lang="nl-NL" b="0" baseline="0" dirty="0" err="1"/>
              <a:t>zèlf</a:t>
            </a:r>
            <a:r>
              <a:rPr lang="nl-NL" b="0" baseline="0" dirty="0"/>
              <a:t> inzetten. (en dat moet ook zichtbaar zijn in de BCT)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06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sluit deze groepsdiscussie aan op de voorbereidingsopdracht (zie het werkboek over dit onderwijsprogramma)</a:t>
            </a:r>
          </a:p>
          <a:p>
            <a:endParaRPr lang="nl-NL" dirty="0"/>
          </a:p>
          <a:p>
            <a:r>
              <a:rPr lang="nl-NL" dirty="0"/>
              <a:t>Laat de groep </a:t>
            </a:r>
            <a:r>
              <a:rPr lang="nl-NL" dirty="0" err="1"/>
              <a:t>buzzen</a:t>
            </a:r>
            <a:r>
              <a:rPr lang="nl-NL" dirty="0"/>
              <a:t>, of eerst in 2 tallen. Belang: bewustwording wat je </a:t>
            </a:r>
            <a:r>
              <a:rPr lang="nl-NL" dirty="0" err="1"/>
              <a:t>wèl</a:t>
            </a:r>
            <a:r>
              <a:rPr lang="nl-NL" dirty="0"/>
              <a:t> oppikt, en wat je mogelijk laat liggen. Meestal worden openlijk geuite emoties wel herkend,</a:t>
            </a:r>
          </a:p>
          <a:p>
            <a:r>
              <a:rPr lang="nl-NL" dirty="0"/>
              <a:t>Maar het merendeel van de emoties wordt indirect geuit.</a:t>
            </a:r>
          </a:p>
          <a:p>
            <a:r>
              <a:rPr lang="nl-NL" dirty="0"/>
              <a:t>Zijn er aannames hier, bijv.; ‘bespreken van emoties kost tijd’, of ’ je moet de patiënten niet nog angstiger/onzekerder maken dan ze toch al zijn door het gevoel ook nog eens te benoemen’ Etc.</a:t>
            </a:r>
          </a:p>
          <a:p>
            <a:endParaRPr lang="nl-NL" dirty="0"/>
          </a:p>
          <a:p>
            <a:r>
              <a:rPr lang="nl-NL" dirty="0"/>
              <a:t>Hoe wordt met gevoelens omgegaan, verbaal en non verbaal (aanrakingen, tissues aanreiken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250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zoveel mogelijk voorbeelden benoemen zodat het begrip ‘cue’ echt heel praktisch wordt.</a:t>
            </a:r>
          </a:p>
          <a:p>
            <a:endParaRPr lang="nl-NL" dirty="0"/>
          </a:p>
          <a:p>
            <a:r>
              <a:rPr lang="nl-NL" dirty="0"/>
              <a:t>Eventueel op weg helpen met voorbeelden: wat doe je als je verveeld raakt? Ongeduldig? Ontroerd? Zenuwachtig? Hoe voelt je dat zelf (trillende handen, zweet in nek, hartslag omhoog, ogen schieten vol, onrust in hoofd, je kunt niet meer goed luisteren naar de ander) en wat zien anderen aan je (je kijkt weg, stem wordt scheller of juist trillerig, </a:t>
            </a:r>
            <a:r>
              <a:rPr lang="nl-NL" dirty="0" err="1"/>
              <a:t>etc</a:t>
            </a:r>
            <a:r>
              <a:rPr lang="nl-NL" dirty="0"/>
              <a: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579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Silverman 3e druk </a:t>
            </a:r>
            <a:r>
              <a:rPr lang="nl-NL" dirty="0" err="1"/>
              <a:t>bl</a:t>
            </a:r>
            <a:r>
              <a:rPr lang="nl-NL" dirty="0"/>
              <a:t> 185 (</a:t>
            </a:r>
            <a:r>
              <a:rPr lang="nl-NL" dirty="0" err="1"/>
              <a:t>Levinson</a:t>
            </a:r>
            <a:r>
              <a:rPr lang="nl-NL" dirty="0"/>
              <a:t> et al 2000)</a:t>
            </a:r>
          </a:p>
          <a:p>
            <a:r>
              <a:rPr lang="nl-NL" dirty="0"/>
              <a:t>2: Silverman 3</a:t>
            </a:r>
            <a:r>
              <a:rPr lang="nl-NL" baseline="30000" dirty="0"/>
              <a:t>e</a:t>
            </a:r>
            <a:r>
              <a:rPr lang="nl-NL" dirty="0"/>
              <a:t> druk </a:t>
            </a:r>
            <a:r>
              <a:rPr lang="nl-NL" dirty="0" err="1"/>
              <a:t>bl</a:t>
            </a:r>
            <a:r>
              <a:rPr lang="nl-NL" dirty="0"/>
              <a:t> 185 (</a:t>
            </a:r>
            <a:r>
              <a:rPr lang="nl-NL" dirty="0" err="1"/>
              <a:t>Suchman</a:t>
            </a:r>
            <a:r>
              <a:rPr lang="nl-NL" dirty="0"/>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Kim et al 2005: </a:t>
            </a:r>
            <a:r>
              <a:rPr lang="nl-NL" sz="1200" kern="1200" dirty="0" err="1">
                <a:solidFill>
                  <a:schemeClr val="tx1"/>
                </a:solidFill>
                <a:effectLst/>
                <a:latin typeface="+mn-lt"/>
                <a:ea typeface="+mn-ea"/>
                <a:cs typeface="+mn-cs"/>
              </a:rPr>
              <a:t>Responsiveness</a:t>
            </a:r>
            <a:r>
              <a:rPr lang="nl-NL" sz="1200" kern="1200" dirty="0">
                <a:solidFill>
                  <a:schemeClr val="tx1"/>
                </a:solidFill>
                <a:effectLst/>
                <a:latin typeface="+mn-lt"/>
                <a:ea typeface="+mn-ea"/>
                <a:cs typeface="+mn-cs"/>
              </a:rPr>
              <a:t> of Doctors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Cues </a:t>
            </a:r>
            <a:r>
              <a:rPr lang="nl-NL" sz="1200" kern="1200" dirty="0" err="1">
                <a:solidFill>
                  <a:schemeClr val="tx1"/>
                </a:solidFill>
                <a:effectLst/>
                <a:latin typeface="+mn-lt"/>
                <a:ea typeface="+mn-ea"/>
                <a:cs typeface="+mn-cs"/>
              </a:rPr>
              <a:t>during</a:t>
            </a:r>
            <a:r>
              <a:rPr lang="nl-NL" sz="1200" kern="1200" dirty="0">
                <a:solidFill>
                  <a:schemeClr val="tx1"/>
                </a:solidFill>
                <a:effectLst/>
                <a:latin typeface="+mn-lt"/>
                <a:ea typeface="+mn-ea"/>
                <a:cs typeface="+mn-cs"/>
              </a:rPr>
              <a:t> Family Planning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in Mexico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drukbl</a:t>
            </a:r>
            <a:r>
              <a:rPr lang="nl-NL" sz="1200" kern="1200" dirty="0">
                <a:solidFill>
                  <a:schemeClr val="tx1"/>
                </a:solidFill>
                <a:effectLst/>
                <a:latin typeface="+mn-lt"/>
                <a:ea typeface="+mn-ea"/>
                <a:cs typeface="+mn-cs"/>
              </a:rPr>
              <a:t> 185, (</a:t>
            </a:r>
            <a:r>
              <a:rPr lang="nl-NL" sz="1200" kern="1200" dirty="0" err="1">
                <a:solidFill>
                  <a:schemeClr val="tx1"/>
                </a:solidFill>
                <a:effectLst/>
                <a:latin typeface="+mn-lt"/>
                <a:ea typeface="+mn-ea"/>
                <a:cs typeface="+mn-cs"/>
              </a:rPr>
              <a:t>Suchamn</a:t>
            </a:r>
            <a:r>
              <a:rPr lang="nl-NL" sz="1200" kern="1200" dirty="0">
                <a:solidFill>
                  <a:schemeClr val="tx1"/>
                </a:solidFill>
                <a:effectLst/>
                <a:latin typeface="+mn-lt"/>
                <a:ea typeface="+mn-ea"/>
                <a:cs typeface="+mn-cs"/>
              </a:rPr>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a:t>
            </a:r>
            <a:r>
              <a:rPr lang="nl-NL" sz="1200" kern="1200" dirty="0" err="1">
                <a:solidFill>
                  <a:schemeClr val="tx1"/>
                </a:solidFill>
                <a:effectLst/>
                <a:latin typeface="+mn-lt"/>
                <a:ea typeface="+mn-ea"/>
                <a:cs typeface="+mn-cs"/>
              </a:rPr>
              <a:t>Levinson</a:t>
            </a:r>
            <a:r>
              <a:rPr lang="nl-NL" sz="1200" kern="1200" dirty="0">
                <a:solidFill>
                  <a:schemeClr val="tx1"/>
                </a:solidFill>
                <a:effectLst/>
                <a:latin typeface="+mn-lt"/>
                <a:ea typeface="+mn-ea"/>
                <a:cs typeface="+mn-cs"/>
              </a:rPr>
              <a:t> et al 2000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6: Gross JJ. The </a:t>
            </a:r>
            <a:r>
              <a:rPr lang="nl-NL" sz="1200" kern="1200" dirty="0" err="1">
                <a:solidFill>
                  <a:schemeClr val="tx1"/>
                </a:solidFill>
                <a:effectLst/>
                <a:latin typeface="+mn-lt"/>
                <a:ea typeface="+mn-ea"/>
                <a:cs typeface="+mn-cs"/>
              </a:rPr>
              <a:t>emerging</a:t>
            </a:r>
            <a:r>
              <a:rPr lang="nl-NL" sz="1200" kern="1200" dirty="0">
                <a:solidFill>
                  <a:schemeClr val="tx1"/>
                </a:solidFill>
                <a:effectLst/>
                <a:latin typeface="+mn-lt"/>
                <a:ea typeface="+mn-ea"/>
                <a:cs typeface="+mn-cs"/>
              </a:rPr>
              <a:t> field of </a:t>
            </a:r>
            <a:r>
              <a:rPr lang="nl-NL" sz="1200" kern="1200" dirty="0" err="1">
                <a:solidFill>
                  <a:schemeClr val="tx1"/>
                </a:solidFill>
                <a:effectLst/>
                <a:latin typeface="+mn-lt"/>
                <a:ea typeface="+mn-ea"/>
                <a:cs typeface="+mn-cs"/>
              </a:rPr>
              <a:t>emotion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regulation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integrative</a:t>
            </a:r>
            <a:r>
              <a:rPr lang="nl-NL" sz="1200" kern="1200" dirty="0">
                <a:solidFill>
                  <a:schemeClr val="tx1"/>
                </a:solidFill>
                <a:effectLst/>
                <a:latin typeface="+mn-lt"/>
                <a:ea typeface="+mn-ea"/>
                <a:cs typeface="+mn-cs"/>
              </a:rPr>
              <a:t> review. </a:t>
            </a:r>
            <a:r>
              <a:rPr lang="nl-NL" sz="1200" kern="1200" dirty="0" err="1">
                <a:solidFill>
                  <a:schemeClr val="tx1"/>
                </a:solidFill>
                <a:effectLst/>
                <a:latin typeface="+mn-lt"/>
                <a:ea typeface="+mn-ea"/>
                <a:cs typeface="+mn-cs"/>
              </a:rPr>
              <a:t>Rev</a:t>
            </a:r>
            <a:r>
              <a:rPr lang="nl-NL" sz="1200" kern="1200" dirty="0">
                <a:solidFill>
                  <a:schemeClr val="tx1"/>
                </a:solidFill>
                <a:effectLst/>
                <a:latin typeface="+mn-lt"/>
                <a:ea typeface="+mn-ea"/>
                <a:cs typeface="+mn-cs"/>
              </a:rPr>
              <a:t> Gen </a:t>
            </a:r>
            <a:r>
              <a:rPr lang="nl-NL" sz="1200" kern="1200" dirty="0" err="1">
                <a:solidFill>
                  <a:schemeClr val="tx1"/>
                </a:solidFill>
                <a:effectLst/>
                <a:latin typeface="+mn-lt"/>
                <a:ea typeface="+mn-ea"/>
                <a:cs typeface="+mn-cs"/>
              </a:rPr>
              <a:t>Psychol</a:t>
            </a:r>
            <a:r>
              <a:rPr lang="nl-NL" sz="1200" kern="1200" dirty="0">
                <a:solidFill>
                  <a:schemeClr val="tx1"/>
                </a:solidFill>
                <a:effectLst/>
                <a:latin typeface="+mn-lt"/>
                <a:ea typeface="+mn-ea"/>
                <a:cs typeface="+mn-cs"/>
              </a:rPr>
              <a:t> 1998;2:271–99. </a:t>
            </a:r>
            <a:endParaRPr lang="nl-N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aanvullen uit eigen ervaring, wat helpt bij het hanteren van (soms heftige) emoties in het consult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Heel vaak is na een cue een kleine ‘</a:t>
            </a:r>
            <a:r>
              <a:rPr lang="nl-NL" dirty="0" err="1"/>
              <a:t>aanmoeding</a:t>
            </a:r>
            <a:r>
              <a:rPr lang="nl-NL" dirty="0"/>
              <a:t>’ nodig waaruit blijkt dat de cue is opgepikt, pas daarna toont zich de emotie en komt er ruimte voor een emotionele reflectie.</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6302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92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Emoties</a:t>
            </a:r>
            <a:r>
              <a:rPr lang="en-US" sz="4000" dirty="0"/>
              <a:t> in het consult</a:t>
            </a:r>
            <a:br>
              <a:rPr lang="en-US" sz="4000" dirty="0"/>
            </a:br>
            <a:r>
              <a:rPr lang="en-US" sz="4000" i="1" dirty="0" err="1"/>
              <a:t>een</a:t>
            </a:r>
            <a:r>
              <a:rPr lang="en-US" sz="4000" i="1" dirty="0"/>
              <a:t> </a:t>
            </a:r>
            <a:r>
              <a:rPr lang="en-US" sz="4000" i="1" dirty="0" err="1"/>
              <a:t>gevoelig</a:t>
            </a:r>
            <a:r>
              <a:rPr lang="en-US" sz="4000" i="1" dirty="0"/>
              <a:t> </a:t>
            </a:r>
            <a:r>
              <a:rPr lang="en-US" sz="4000" i="1" dirty="0" err="1"/>
              <a:t>thema</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'Emoties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‘emoties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1318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februari 2021</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Tree>
    <p:extLst>
      <p:ext uri="{BB962C8B-B14F-4D97-AF65-F5344CB8AC3E}">
        <p14:creationId xmlns:p14="http://schemas.microsoft.com/office/powerpoint/2010/main" val="33262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400FE-195A-8740-B311-0B5CB5E73C2F}"/>
              </a:ext>
            </a:extLst>
          </p:cNvPr>
          <p:cNvSpPr>
            <a:spLocks noGrp="1"/>
          </p:cNvSpPr>
          <p:nvPr>
            <p:ph type="title"/>
          </p:nvPr>
        </p:nvSpPr>
        <p:spPr/>
        <p:txBody>
          <a:bodyPr/>
          <a:lstStyle/>
          <a:p>
            <a:r>
              <a:rPr lang="nl-NL" dirty="0"/>
              <a:t>Onderwerpen presentatie </a:t>
            </a:r>
          </a:p>
        </p:txBody>
      </p:sp>
      <p:sp>
        <p:nvSpPr>
          <p:cNvPr id="3" name="Tijdelijke aanduiding voor inhoud 2">
            <a:extLst>
              <a:ext uri="{FF2B5EF4-FFF2-40B4-BE49-F238E27FC236}">
                <a16:creationId xmlns:a16="http://schemas.microsoft.com/office/drawing/2014/main" id="{53E273F9-2E1C-A44E-999E-E67E4F320CD8}"/>
              </a:ext>
            </a:extLst>
          </p:cNvPr>
          <p:cNvSpPr>
            <a:spLocks noGrp="1"/>
          </p:cNvSpPr>
          <p:nvPr>
            <p:ph sz="half" idx="2"/>
          </p:nvPr>
        </p:nvSpPr>
        <p:spPr/>
        <p:txBody>
          <a:bodyPr/>
          <a:lstStyle/>
          <a:p>
            <a:r>
              <a:rPr lang="en-US" sz="2000" dirty="0" err="1"/>
              <a:t>Emoties</a:t>
            </a:r>
            <a:r>
              <a:rPr lang="en-US" sz="2000" dirty="0"/>
              <a:t> in het </a:t>
            </a:r>
            <a:r>
              <a:rPr lang="en-US" sz="2000" dirty="0" err="1"/>
              <a:t>consultmodel</a:t>
            </a:r>
            <a:r>
              <a:rPr lang="en-US" sz="2000" dirty="0"/>
              <a:t> van Silverman </a:t>
            </a:r>
          </a:p>
          <a:p>
            <a:r>
              <a:rPr lang="en-US" sz="2000" dirty="0" err="1"/>
              <a:t>Emoties</a:t>
            </a:r>
            <a:r>
              <a:rPr lang="en-US" sz="2000" dirty="0"/>
              <a:t> in de MAAS 2.0 </a:t>
            </a:r>
            <a:r>
              <a:rPr lang="en-US" sz="2000" dirty="0" err="1"/>
              <a:t>scorelijst</a:t>
            </a:r>
            <a:r>
              <a:rPr lang="en-US" sz="2000" dirty="0"/>
              <a:t>; </a:t>
            </a:r>
            <a:r>
              <a:rPr lang="en-US" sz="2000" dirty="0" err="1"/>
              <a:t>onderscheid</a:t>
            </a:r>
            <a:r>
              <a:rPr lang="en-US" sz="2000" dirty="0"/>
              <a:t> met </a:t>
            </a:r>
            <a:r>
              <a:rPr lang="en-US" sz="2000" dirty="0" err="1"/>
              <a:t>empathie</a:t>
            </a:r>
            <a:r>
              <a:rPr lang="en-US" sz="2000" dirty="0"/>
              <a:t> </a:t>
            </a:r>
            <a:r>
              <a:rPr lang="en-US" sz="2000" dirty="0" err="1"/>
              <a:t>en</a:t>
            </a:r>
            <a:r>
              <a:rPr lang="en-US" sz="2000" dirty="0"/>
              <a:t> </a:t>
            </a:r>
            <a:r>
              <a:rPr lang="en-US" sz="2000" dirty="0" err="1"/>
              <a:t>reflectie</a:t>
            </a:r>
            <a:endParaRPr lang="en-US" sz="2000" dirty="0"/>
          </a:p>
          <a:p>
            <a:r>
              <a:rPr lang="en-US" sz="2000" dirty="0"/>
              <a:t>Eigen </a:t>
            </a:r>
            <a:r>
              <a:rPr lang="en-US" sz="2000" dirty="0" err="1"/>
              <a:t>ideeën</a:t>
            </a:r>
            <a:r>
              <a:rPr lang="en-US" sz="2000" dirty="0"/>
              <a:t> </a:t>
            </a:r>
            <a:r>
              <a:rPr lang="en-US" sz="2000" dirty="0" err="1"/>
              <a:t>en</a:t>
            </a:r>
            <a:r>
              <a:rPr lang="en-US" sz="2000" dirty="0"/>
              <a:t> </a:t>
            </a:r>
            <a:r>
              <a:rPr lang="en-US" sz="2000" dirty="0" err="1"/>
              <a:t>ervaringen</a:t>
            </a:r>
            <a:endParaRPr lang="en-US" sz="2000" dirty="0"/>
          </a:p>
          <a:p>
            <a:r>
              <a:rPr lang="en-US" sz="2000" dirty="0" err="1"/>
              <a:t>Afsluiten</a:t>
            </a:r>
            <a:r>
              <a:rPr lang="en-US" sz="2000" dirty="0"/>
              <a:t> met eigen </a:t>
            </a:r>
            <a:r>
              <a:rPr lang="en-US" sz="2000" dirty="0" err="1"/>
              <a:t>leerpunten</a:t>
            </a:r>
            <a:endParaRPr lang="en-US" sz="2000" dirty="0"/>
          </a:p>
          <a:p>
            <a:r>
              <a:rPr lang="en-US" sz="2000" dirty="0"/>
              <a:t>‘Cues’ </a:t>
            </a:r>
            <a:r>
              <a:rPr lang="en-US" sz="2000" dirty="0" err="1"/>
              <a:t>voor</a:t>
            </a:r>
            <a:r>
              <a:rPr lang="en-US" sz="2000" dirty="0"/>
              <a:t> </a:t>
            </a:r>
            <a:r>
              <a:rPr lang="en-US" sz="2000" dirty="0" err="1"/>
              <a:t>emoties</a:t>
            </a:r>
            <a:r>
              <a:rPr lang="en-US" sz="2000" dirty="0"/>
              <a:t> </a:t>
            </a:r>
          </a:p>
          <a:p>
            <a:r>
              <a:rPr lang="en-US" sz="2000" dirty="0" err="1"/>
              <a:t>Onderzoeksgegevens</a:t>
            </a:r>
            <a:r>
              <a:rPr lang="en-US" sz="2000" dirty="0"/>
              <a:t> </a:t>
            </a:r>
            <a:r>
              <a:rPr lang="en-US" sz="2000" dirty="0" err="1"/>
              <a:t>en</a:t>
            </a:r>
            <a:r>
              <a:rPr lang="en-US" sz="2000" dirty="0"/>
              <a:t> </a:t>
            </a:r>
            <a:r>
              <a:rPr lang="en-US" sz="2000" dirty="0" err="1"/>
              <a:t>aandachtspunten</a:t>
            </a:r>
            <a:r>
              <a:rPr lang="en-US" sz="2000" dirty="0"/>
              <a:t> </a:t>
            </a:r>
          </a:p>
          <a:p>
            <a:r>
              <a:rPr lang="en-US" sz="2000" dirty="0"/>
              <a:t>Eigen </a:t>
            </a:r>
            <a:r>
              <a:rPr lang="en-US" sz="2000" dirty="0" err="1"/>
              <a:t>leerpunten</a:t>
            </a:r>
            <a:r>
              <a:rPr lang="en-US" sz="2000" dirty="0"/>
              <a:t> </a:t>
            </a:r>
            <a:r>
              <a:rPr lang="en-US" sz="2000" dirty="0" err="1"/>
              <a:t>benoemen</a:t>
            </a:r>
            <a:r>
              <a:rPr lang="en-US" sz="2000" dirty="0"/>
              <a:t> </a:t>
            </a:r>
          </a:p>
          <a:p>
            <a:endParaRPr lang="en-US" sz="2000" dirty="0"/>
          </a:p>
          <a:p>
            <a:endParaRPr lang="nl-NL" dirty="0"/>
          </a:p>
        </p:txBody>
      </p:sp>
      <p:sp>
        <p:nvSpPr>
          <p:cNvPr id="4" name="Tijdelijke aanduiding voor voettekst 3">
            <a:extLst>
              <a:ext uri="{FF2B5EF4-FFF2-40B4-BE49-F238E27FC236}">
                <a16:creationId xmlns:a16="http://schemas.microsoft.com/office/drawing/2014/main" id="{6CFDFA76-B826-6641-A710-165AB9B20569}"/>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40459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19829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5DA85-B2AF-344F-A440-1DA56254ECA3}"/>
              </a:ext>
            </a:extLst>
          </p:cNvPr>
          <p:cNvSpPr>
            <a:spLocks noGrp="1"/>
          </p:cNvSpPr>
          <p:nvPr>
            <p:ph type="title"/>
          </p:nvPr>
        </p:nvSpPr>
        <p:spPr/>
        <p:txBody>
          <a:bodyPr/>
          <a:lstStyle/>
          <a:p>
            <a:r>
              <a:rPr lang="nl-NL" dirty="0"/>
              <a:t>Emoties in de MAAS 2.0 scorelijst</a:t>
            </a:r>
          </a:p>
        </p:txBody>
      </p:sp>
      <p:sp>
        <p:nvSpPr>
          <p:cNvPr id="4" name="Tijdelijke aanduiding voor voettekst 3">
            <a:extLst>
              <a:ext uri="{FF2B5EF4-FFF2-40B4-BE49-F238E27FC236}">
                <a16:creationId xmlns:a16="http://schemas.microsoft.com/office/drawing/2014/main" id="{AB8DC85A-6A78-AE4C-88A7-E13D0BDEB2E3}"/>
              </a:ext>
            </a:extLst>
          </p:cNvPr>
          <p:cNvSpPr>
            <a:spLocks noGrp="1"/>
          </p:cNvSpPr>
          <p:nvPr>
            <p:ph type="ftr" sz="quarter" idx="11"/>
          </p:nvPr>
        </p:nvSpPr>
        <p:spPr/>
        <p:txBody>
          <a:bodyPr/>
          <a:lstStyle/>
          <a:p>
            <a:r>
              <a:rPr lang="nl-NL"/>
              <a:t>Presentatie 'Emoties in het consult' - APC onderwijs. HOVUmc 2019-08</a:t>
            </a:r>
            <a:endParaRPr lang="nl-NL" dirty="0"/>
          </a:p>
        </p:txBody>
      </p:sp>
      <p:pic>
        <p:nvPicPr>
          <p:cNvPr id="8" name="Tijdelijke aanduiding voor inhoud 7">
            <a:extLst>
              <a:ext uri="{FF2B5EF4-FFF2-40B4-BE49-F238E27FC236}">
                <a16:creationId xmlns:a16="http://schemas.microsoft.com/office/drawing/2014/main" id="{899EA3CD-68EB-0345-B92B-5C955B5E9B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7955" y="3232514"/>
            <a:ext cx="11681016" cy="1071992"/>
          </a:xfrm>
        </p:spPr>
      </p:pic>
    </p:spTree>
    <p:extLst>
      <p:ext uri="{BB962C8B-B14F-4D97-AF65-F5344CB8AC3E}">
        <p14:creationId xmlns:p14="http://schemas.microsoft.com/office/powerpoint/2010/main" val="38200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BE945-999D-754B-9F9E-97D653FF08B2}"/>
              </a:ext>
            </a:extLst>
          </p:cNvPr>
          <p:cNvSpPr>
            <a:spLocks noGrp="1"/>
          </p:cNvSpPr>
          <p:nvPr>
            <p:ph type="title"/>
          </p:nvPr>
        </p:nvSpPr>
        <p:spPr/>
        <p:txBody>
          <a:bodyPr/>
          <a:lstStyle/>
          <a:p>
            <a:r>
              <a:rPr lang="nl-NL" sz="2800" dirty="0"/>
              <a:t>Items die raken aan emoties in de MAAS Globaal scorelijst:</a:t>
            </a:r>
          </a:p>
        </p:txBody>
      </p:sp>
      <p:sp>
        <p:nvSpPr>
          <p:cNvPr id="3" name="Tijdelijke aanduiding voor inhoud 2">
            <a:extLst>
              <a:ext uri="{FF2B5EF4-FFF2-40B4-BE49-F238E27FC236}">
                <a16:creationId xmlns:a16="http://schemas.microsoft.com/office/drawing/2014/main" id="{6C05A4CF-C61C-AE4F-B5AD-761DFB02D263}"/>
              </a:ext>
            </a:extLst>
          </p:cNvPr>
          <p:cNvSpPr>
            <a:spLocks noGrp="1"/>
          </p:cNvSpPr>
          <p:nvPr>
            <p:ph sz="half" idx="2"/>
          </p:nvPr>
        </p:nvSpPr>
        <p:spPr/>
        <p:txBody>
          <a:bodyPr/>
          <a:lstStyle/>
          <a:p>
            <a:pPr lvl="0">
              <a:lnSpc>
                <a:spcPct val="90000"/>
              </a:lnSpc>
              <a:spcBef>
                <a:spcPts val="1000"/>
              </a:spcBef>
            </a:pPr>
            <a:r>
              <a:rPr lang="nl-NL" sz="2400" b="1" dirty="0">
                <a:solidFill>
                  <a:prstClr val="black"/>
                </a:solidFill>
              </a:rPr>
              <a:t>Emotionele reflectie: </a:t>
            </a:r>
            <a:r>
              <a:rPr lang="nl-NL" sz="2400" dirty="0">
                <a:solidFill>
                  <a:prstClr val="black"/>
                </a:solidFill>
              </a:rPr>
              <a:t>erkennen van aanwezige emotie bij de patiënt </a:t>
            </a:r>
          </a:p>
          <a:p>
            <a:pPr marL="457200" lvl="1" indent="0">
              <a:spcBef>
                <a:spcPts val="1000"/>
              </a:spcBef>
              <a:buNone/>
            </a:pPr>
            <a:r>
              <a:rPr lang="nl-NL" sz="2400" dirty="0">
                <a:solidFill>
                  <a:prstClr val="black"/>
                </a:solidFill>
              </a:rPr>
              <a:t>‘ik zie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Exploreren bij emoties</a:t>
            </a:r>
            <a:r>
              <a:rPr lang="nl-NL" sz="2400" dirty="0">
                <a:solidFill>
                  <a:prstClr val="black"/>
                </a:solidFill>
              </a:rPr>
              <a:t>: onderzoeken welke emotie speelt</a:t>
            </a:r>
          </a:p>
          <a:p>
            <a:pPr marL="457200" lvl="1" indent="0">
              <a:spcBef>
                <a:spcPts val="1000"/>
              </a:spcBef>
              <a:buNone/>
            </a:pPr>
            <a:r>
              <a:rPr lang="nl-NL" sz="2400" dirty="0">
                <a:solidFill>
                  <a:prstClr val="black"/>
                </a:solidFill>
              </a:rPr>
              <a:t> ‘hoe raakt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Uiting van empathie</a:t>
            </a:r>
            <a:r>
              <a:rPr lang="nl-NL" sz="2400" dirty="0">
                <a:solidFill>
                  <a:prstClr val="black"/>
                </a:solidFill>
              </a:rPr>
              <a:t>: medeleven uitspreken</a:t>
            </a:r>
          </a:p>
          <a:p>
            <a:pPr marL="457200" lvl="1" indent="0">
              <a:spcBef>
                <a:spcPts val="1000"/>
              </a:spcBef>
              <a:buNone/>
            </a:pPr>
            <a:r>
              <a:rPr lang="nl-NL" sz="2400" dirty="0">
                <a:solidFill>
                  <a:prstClr val="black"/>
                </a:solidFill>
              </a:rPr>
              <a:t>‘Goh, wat akelig’, ‘dat zal heel naar voor u zijn geweest’ </a:t>
            </a:r>
            <a:endParaRPr lang="nl-NL" sz="2400" b="1" dirty="0">
              <a:solidFill>
                <a:prstClr val="black"/>
              </a:solidFill>
            </a:endParaRPr>
          </a:p>
        </p:txBody>
      </p:sp>
      <p:sp>
        <p:nvSpPr>
          <p:cNvPr id="4" name="Tijdelijke aanduiding voor voettekst 3">
            <a:extLst>
              <a:ext uri="{FF2B5EF4-FFF2-40B4-BE49-F238E27FC236}">
                <a16:creationId xmlns:a16="http://schemas.microsoft.com/office/drawing/2014/main" id="{3B53A4EC-EA64-4044-A08F-E6FD2657704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24855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trips(downLeft)">
                                      <p:cBhvr>
                                        <p:cTn id="23" dur="500"/>
                                        <p:tgtEl>
                                          <p:spTgt spid="3">
                                            <p:txEl>
                                              <p:pRg st="6" end="6"/>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E8B3B-DCB4-7B4C-B355-4F8746B4EF21}"/>
              </a:ext>
            </a:extLst>
          </p:cNvPr>
          <p:cNvSpPr>
            <a:spLocks noGrp="1"/>
          </p:cNvSpPr>
          <p:nvPr>
            <p:ph type="title"/>
          </p:nvPr>
        </p:nvSpPr>
        <p:spPr>
          <a:xfrm>
            <a:off x="673100" y="1100093"/>
            <a:ext cx="10766044" cy="1120776"/>
          </a:xfrm>
        </p:spPr>
        <p:txBody>
          <a:bodyPr/>
          <a:lstStyle/>
          <a:p>
            <a:r>
              <a:rPr lang="nl-NL" dirty="0"/>
              <a:t>Emoties in het consult: </a:t>
            </a:r>
            <a:br>
              <a:rPr lang="nl-NL" dirty="0"/>
            </a:br>
            <a:r>
              <a:rPr lang="nl-NL" dirty="0"/>
              <a:t>eigen ideeën en ervaringen</a:t>
            </a:r>
          </a:p>
        </p:txBody>
      </p:sp>
      <p:sp>
        <p:nvSpPr>
          <p:cNvPr id="3" name="Tijdelijke aanduiding voor inhoud 2">
            <a:extLst>
              <a:ext uri="{FF2B5EF4-FFF2-40B4-BE49-F238E27FC236}">
                <a16:creationId xmlns:a16="http://schemas.microsoft.com/office/drawing/2014/main" id="{35CC7F18-4357-9A42-B59B-5F8632C2F5DF}"/>
              </a:ext>
            </a:extLst>
          </p:cNvPr>
          <p:cNvSpPr>
            <a:spLocks noGrp="1"/>
          </p:cNvSpPr>
          <p:nvPr>
            <p:ph sz="half" idx="2"/>
          </p:nvPr>
        </p:nvSpPr>
        <p:spPr/>
        <p:txBody>
          <a:bodyPr/>
          <a:lstStyle/>
          <a:p>
            <a:pPr marL="0" indent="0">
              <a:buNone/>
            </a:pPr>
            <a:r>
              <a:rPr lang="nl-NL" dirty="0"/>
              <a:t>Hoe ga jij om met emoties van de patiënt tijdens het consult?</a:t>
            </a:r>
          </a:p>
          <a:p>
            <a:pPr lvl="1"/>
            <a:r>
              <a:rPr lang="nl-NL" dirty="0"/>
              <a:t>Hoe word je je ervan bewust dat een emotie een rol speelt in het consult?</a:t>
            </a:r>
          </a:p>
          <a:p>
            <a:pPr lvl="1"/>
            <a:r>
              <a:rPr lang="nl-NL" dirty="0"/>
              <a:t>Hoe ga je daarmee om? (gedrag, woorden etc.)</a:t>
            </a:r>
          </a:p>
          <a:p>
            <a:pPr lvl="1"/>
            <a:r>
              <a:rPr lang="nl-NL" dirty="0"/>
              <a:t>Wat heb je daarover nog meer ontdekt bij de voorbereidingsopdrachten ?</a:t>
            </a:r>
          </a:p>
          <a:p>
            <a:pPr lvl="1"/>
            <a:endParaRPr lang="nl-NL" dirty="0"/>
          </a:p>
        </p:txBody>
      </p:sp>
      <p:sp>
        <p:nvSpPr>
          <p:cNvPr id="4" name="Tijdelijke aanduiding voor voettekst 3">
            <a:extLst>
              <a:ext uri="{FF2B5EF4-FFF2-40B4-BE49-F238E27FC236}">
                <a16:creationId xmlns:a16="http://schemas.microsoft.com/office/drawing/2014/main" id="{0B6012D6-A53E-8845-808C-BF83998054E4}"/>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30867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90A-979C-D642-A7B6-67AFA4FE5244}"/>
              </a:ext>
            </a:extLst>
          </p:cNvPr>
          <p:cNvSpPr>
            <a:spLocks noGrp="1"/>
          </p:cNvSpPr>
          <p:nvPr>
            <p:ph type="title"/>
          </p:nvPr>
        </p:nvSpPr>
        <p:spPr/>
        <p:txBody>
          <a:bodyPr/>
          <a:lstStyle/>
          <a:p>
            <a:r>
              <a:rPr lang="nl-NL" dirty="0"/>
              <a:t>Voorbeelden van ‘cues’ (= hints)</a:t>
            </a:r>
          </a:p>
        </p:txBody>
      </p:sp>
      <p:sp>
        <p:nvSpPr>
          <p:cNvPr id="3" name="Tijdelijke aanduiding voor inhoud 2">
            <a:extLst>
              <a:ext uri="{FF2B5EF4-FFF2-40B4-BE49-F238E27FC236}">
                <a16:creationId xmlns:a16="http://schemas.microsoft.com/office/drawing/2014/main" id="{2A590650-1689-6247-8EA1-3D8BF11787D4}"/>
              </a:ext>
            </a:extLst>
          </p:cNvPr>
          <p:cNvSpPr>
            <a:spLocks noGrp="1"/>
          </p:cNvSpPr>
          <p:nvPr>
            <p:ph sz="half" idx="2"/>
          </p:nvPr>
        </p:nvSpPr>
        <p:spPr/>
        <p:txBody>
          <a:bodyPr/>
          <a:lstStyle/>
          <a:p>
            <a:pPr marL="0" indent="0">
              <a:buNone/>
            </a:pPr>
            <a:r>
              <a:rPr lang="nl-NL" dirty="0"/>
              <a:t>Welke voorbeelden ken je:</a:t>
            </a:r>
          </a:p>
          <a:p>
            <a:r>
              <a:rPr lang="nl-NL" dirty="0"/>
              <a:t>Vanuit patiënt-contacten of privé-contacten?</a:t>
            </a:r>
          </a:p>
          <a:p>
            <a:r>
              <a:rPr lang="nl-NL" dirty="0"/>
              <a:t>Welke ‘cues’ geef jij zelf in een interactie (privé of professioneel)?</a:t>
            </a:r>
          </a:p>
          <a:p>
            <a:endParaRPr lang="nl-NL" dirty="0"/>
          </a:p>
          <a:p>
            <a:pPr marL="0" indent="0">
              <a:buNone/>
            </a:pPr>
            <a:r>
              <a:rPr lang="nl-NL" dirty="0"/>
              <a:t>Hoe kun je omgaan met een herkende cue? </a:t>
            </a:r>
          </a:p>
          <a:p>
            <a:r>
              <a:rPr lang="nl-NL" dirty="0"/>
              <a:t>Exploreer met open vragen, iteratie (‘onrust..?) of parafrasering.</a:t>
            </a:r>
          </a:p>
          <a:p>
            <a:r>
              <a:rPr lang="nl-NL" dirty="0"/>
              <a:t>Benoem wat je denkt te zien ‘dit lijkt u boos te maken?’</a:t>
            </a:r>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F9378EDF-ECC4-3A4A-B0B1-4A7BA5A85DC5}"/>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2019-08</a:t>
            </a:r>
          </a:p>
        </p:txBody>
      </p:sp>
    </p:spTree>
    <p:extLst>
      <p:ext uri="{BB962C8B-B14F-4D97-AF65-F5344CB8AC3E}">
        <p14:creationId xmlns:p14="http://schemas.microsoft.com/office/powerpoint/2010/main" val="38008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Enkele feiten over emoties in het consult</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r>
              <a:rPr lang="nl-NL" dirty="0"/>
              <a:t>In 80% van de consulten tonen patiënten één of meerdere emotionele ‘cues’</a:t>
            </a:r>
          </a:p>
          <a:p>
            <a:pPr marL="457200" indent="-457200">
              <a:buFont typeface="+mj-lt"/>
              <a:buAutoNum type="arabicPeriod"/>
            </a:pPr>
            <a:r>
              <a:rPr lang="nl-NL" dirty="0"/>
              <a:t>Het merendeel van deze cues betreft non verbaal gedrag.</a:t>
            </a:r>
          </a:p>
          <a:p>
            <a:pPr marL="457200" indent="-457200">
              <a:buFont typeface="+mj-lt"/>
              <a:buAutoNum type="arabicPeriod"/>
            </a:pPr>
            <a:r>
              <a:rPr lang="nl-NL" dirty="0"/>
              <a:t>De meest voorkomende emoties zijn: bezorgdheid, angst en verwarring/onzekerheid.</a:t>
            </a:r>
          </a:p>
          <a:p>
            <a:pPr marL="457200" indent="-457200">
              <a:buFont typeface="+mj-lt"/>
              <a:buAutoNum type="arabicPeriod"/>
            </a:pPr>
            <a:r>
              <a:rPr lang="nl-NL" dirty="0"/>
              <a:t>In ± 80% laat de dokter deze cues voorbijgaan, reageert met een probleemoplossende opmerking of een inhoudelijke vraag om informatie.</a:t>
            </a:r>
          </a:p>
          <a:p>
            <a:pPr marL="457200" indent="-457200">
              <a:buFont typeface="+mj-lt"/>
              <a:buAutoNum type="arabicPeriod"/>
            </a:pPr>
            <a:r>
              <a:rPr lang="nl-NL" dirty="0"/>
              <a:t>Het niet ingaan op cues doet afbreuk aan de therapeutische relatie en blijkt ook tijd te kosten.</a:t>
            </a:r>
          </a:p>
          <a:p>
            <a:pPr marL="457200" indent="-457200">
              <a:buFont typeface="+mj-lt"/>
              <a:buAutoNum type="arabicPeriod"/>
            </a:pPr>
            <a:r>
              <a:rPr lang="nl-NL" dirty="0"/>
              <a:t>Het uitspreken van eigen emoties door de patiënt werkt </a:t>
            </a:r>
            <a:r>
              <a:rPr lang="nl-NL" dirty="0" err="1"/>
              <a:t>stressverminderend</a:t>
            </a:r>
            <a:r>
              <a:rPr lang="nl-NL" dirty="0"/>
              <a:t> en draagt bij aan het therapeutisch effect van de interactie.</a:t>
            </a:r>
          </a:p>
          <a:p>
            <a:pPr marL="0"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55CF0-559D-C644-8F71-EFBA9DE4FB10}"/>
              </a:ext>
            </a:extLst>
          </p:cNvPr>
          <p:cNvSpPr>
            <a:spLocks noGrp="1"/>
          </p:cNvSpPr>
          <p:nvPr>
            <p:ph type="title"/>
          </p:nvPr>
        </p:nvSpPr>
        <p:spPr/>
        <p:txBody>
          <a:bodyPr/>
          <a:lstStyle/>
          <a:p>
            <a:r>
              <a:rPr lang="nl-NL" sz="3200" dirty="0"/>
              <a:t>Enkele aandachtspunten bij het omgaan met emoties:</a:t>
            </a:r>
          </a:p>
        </p:txBody>
      </p:sp>
      <p:sp>
        <p:nvSpPr>
          <p:cNvPr id="3" name="Tijdelijke aanduiding voor inhoud 2">
            <a:extLst>
              <a:ext uri="{FF2B5EF4-FFF2-40B4-BE49-F238E27FC236}">
                <a16:creationId xmlns:a16="http://schemas.microsoft.com/office/drawing/2014/main" id="{03A17A21-6855-DB4E-ABA0-A89FAF13EB6A}"/>
              </a:ext>
            </a:extLst>
          </p:cNvPr>
          <p:cNvSpPr>
            <a:spLocks noGrp="1"/>
          </p:cNvSpPr>
          <p:nvPr>
            <p:ph sz="half" idx="2"/>
          </p:nvPr>
        </p:nvSpPr>
        <p:spPr>
          <a:xfrm>
            <a:off x="694944" y="2211185"/>
            <a:ext cx="10744200" cy="3965778"/>
          </a:xfrm>
        </p:spPr>
        <p:txBody>
          <a:bodyPr/>
          <a:lstStyle/>
          <a:p>
            <a:r>
              <a:rPr lang="nl-NL" dirty="0"/>
              <a:t>Geef emotionele reflecties niet te vroeg in het consult, als de emotie nog onvoldoende helder is.</a:t>
            </a:r>
          </a:p>
          <a:p>
            <a:r>
              <a:rPr lang="nl-NL" dirty="0"/>
              <a:t>Vermijd ‘dat kan ik me voorstellen’: dat is meestal niet het geval</a:t>
            </a:r>
          </a:p>
          <a:p>
            <a:r>
              <a:rPr lang="nl-NL" dirty="0"/>
              <a:t>Wees je bewust van het subtiele karakter van cues, </a:t>
            </a:r>
            <a:r>
              <a:rPr lang="nl-NL" dirty="0" err="1"/>
              <a:t>èn</a:t>
            </a:r>
            <a:r>
              <a:rPr lang="nl-NL" dirty="0"/>
              <a:t> van het belang van het oppikken ervan.</a:t>
            </a:r>
          </a:p>
          <a:p>
            <a:r>
              <a:rPr lang="nl-NL" dirty="0"/>
              <a:t>Aanvullingen uit de groep</a:t>
            </a:r>
          </a:p>
          <a:p>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E394DB83-E492-FB49-A686-0CA0D0D58EAF}"/>
              </a:ext>
            </a:extLst>
          </p:cNvPr>
          <p:cNvSpPr>
            <a:spLocks noGrp="1"/>
          </p:cNvSpPr>
          <p:nvPr>
            <p:ph type="ftr" sz="quarter" idx="11"/>
          </p:nvPr>
        </p:nvSpPr>
        <p:spPr/>
        <p:txBody>
          <a:bodyPr/>
          <a:lstStyle/>
          <a:p>
            <a:r>
              <a:rPr lang="nl-NL"/>
              <a:t>Presentatie 'Emoties in het consult' - APC onderwijs. HOVUmc 2019-08</a:t>
            </a:r>
            <a:endParaRPr lang="nl-NL" dirty="0"/>
          </a:p>
        </p:txBody>
      </p:sp>
    </p:spTree>
    <p:extLst>
      <p:ext uri="{BB962C8B-B14F-4D97-AF65-F5344CB8AC3E}">
        <p14:creationId xmlns:p14="http://schemas.microsoft.com/office/powerpoint/2010/main" val="10345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1951</TotalTime>
  <Words>1553</Words>
  <Application>Microsoft Macintosh PowerPoint</Application>
  <PresentationFormat>Breedbeeld</PresentationFormat>
  <Paragraphs>118</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Emoties in het consult een gevoelig thema!</vt:lpstr>
      <vt:lpstr>Onderwerpen presentatie </vt:lpstr>
      <vt:lpstr>Consulttaken volgens Silverman </vt:lpstr>
      <vt:lpstr>Emoties in de MAAS 2.0 scorelijst</vt:lpstr>
      <vt:lpstr>Items die raken aan emoties in de MAAS Globaal scorelijst:</vt:lpstr>
      <vt:lpstr>Emoties in het consult:  eigen ideeën en ervaringen</vt:lpstr>
      <vt:lpstr>Voorbeelden van ‘cues’ (= hints)</vt:lpstr>
      <vt:lpstr>Enkele feiten over emoties in het consult</vt:lpstr>
      <vt:lpstr>Enkele aandachtspunten bij het omgaan met emoties:</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123</cp:revision>
  <dcterms:created xsi:type="dcterms:W3CDTF">2018-06-28T15:32:29Z</dcterms:created>
  <dcterms:modified xsi:type="dcterms:W3CDTF">2021-03-01T06:39:12Z</dcterms:modified>
</cp:coreProperties>
</file>