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73" r:id="rId2"/>
    <p:sldId id="474" r:id="rId3"/>
    <p:sldId id="477" r:id="rId4"/>
    <p:sldId id="478" r:id="rId5"/>
    <p:sldId id="479" r:id="rId6"/>
    <p:sldId id="480" r:id="rId7"/>
    <p:sldId id="500" r:id="rId8"/>
    <p:sldId id="482" r:id="rId9"/>
    <p:sldId id="487" r:id="rId10"/>
    <p:sldId id="496" r:id="rId11"/>
    <p:sldId id="498" r:id="rId12"/>
    <p:sldId id="497" r:id="rId13"/>
    <p:sldId id="489" r:id="rId14"/>
    <p:sldId id="490" r:id="rId15"/>
    <p:sldId id="491" r:id="rId16"/>
    <p:sldId id="492" r:id="rId17"/>
    <p:sldId id="493" r:id="rId18"/>
    <p:sldId id="494" r:id="rId19"/>
    <p:sldId id="499" r:id="rId20"/>
    <p:sldId id="495" r:id="rId21"/>
    <p:sldId id="428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68"/>
    <p:restoredTop sz="95952"/>
  </p:normalViewPr>
  <p:slideViewPr>
    <p:cSldViewPr snapToGrid="0" snapToObjects="1">
      <p:cViewPr varScale="1">
        <p:scale>
          <a:sx n="113" d="100"/>
          <a:sy n="113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DAF5-30DE-D14C-999D-A9F65359D49B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CAF0-19D3-4C4F-B164-77390B3864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81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deze dia openstaan als ze oefenen of print het uit.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719B9-496C-B74F-B8FA-38514096B98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15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als er tijd is hier nog doorgaan….</a:t>
            </a:r>
          </a:p>
          <a:p>
            <a:r>
              <a:rPr lang="nl-NL" dirty="0"/>
              <a:t>Per tafel leg je een briefje met daarop:</a:t>
            </a:r>
          </a:p>
          <a:p>
            <a:r>
              <a:rPr lang="nl-NL" dirty="0"/>
              <a:t>Perfectionisme</a:t>
            </a:r>
          </a:p>
          <a:p>
            <a:r>
              <a:rPr lang="nl-NL" dirty="0"/>
              <a:t>Rampdenken</a:t>
            </a:r>
          </a:p>
          <a:p>
            <a:r>
              <a:rPr lang="nl-NL" dirty="0"/>
              <a:t>Lage frustratie tolerantie</a:t>
            </a:r>
          </a:p>
          <a:p>
            <a:r>
              <a:rPr lang="nl-NL" dirty="0"/>
              <a:t>Liefdesjunk</a:t>
            </a:r>
          </a:p>
          <a:p>
            <a:r>
              <a:rPr lang="nl-NL" dirty="0"/>
              <a:t>Moralist</a:t>
            </a:r>
          </a:p>
          <a:p>
            <a:r>
              <a:rPr lang="nl-NL" dirty="0"/>
              <a:t>Rechtvaardigheidsgevoel</a:t>
            </a:r>
          </a:p>
          <a:p>
            <a:endParaRPr lang="nl-NL" dirty="0"/>
          </a:p>
          <a:p>
            <a:r>
              <a:rPr lang="nl-NL" dirty="0"/>
              <a:t>Iedereen bedenk gedachten en gevoelens die daarbij horen. </a:t>
            </a:r>
          </a:p>
          <a:p>
            <a:r>
              <a:rPr lang="nl-NL" dirty="0"/>
              <a:t>Dan de volgende dia’s laten zien.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719B9-496C-B74F-B8FA-38514096B98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15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35E9E-2591-B84F-B41F-7D0FC9496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50286F-9DDB-C240-AF9F-12A0BD012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829D41-EEB9-3A42-B8B7-8CE16313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C83C8D-C334-174F-84D2-B622B4AD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0A03A-8F54-3347-93B6-74CAB0D8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7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11EF0-8C91-0D42-8215-BC1AC804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68EB70-9E4C-A84D-9C9A-02369C83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A43B2-79CA-5644-8838-8D73B3FF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97DDEE-7E09-4E48-BC4A-0F31B56A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873A4-DBB7-6140-9370-182961B0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95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1512E2-B82A-6249-A513-45A3467AA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FF90235-8F98-694E-BB3E-C29D8615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639BE-0B65-024F-8C94-2FD7D8F2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9291E-9129-2C44-A011-2575A2CC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5D5B4-1631-0144-8623-EA3EBA70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15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9F21871-2C4B-4827-8E5F-394F2CCD6C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9DDBCBC5-C9FB-4C61-BBB6-8DFB13B2936C}" type="datetime1">
              <a:rPr lang="nl-NL" smtClean="0"/>
              <a:t>17-08-2020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EB25723-929A-43E6-A3F1-572907CB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F2A83-813B-3A43-B0B9-465E0B15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03CE9-F0AD-004A-AFBC-453D2573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9FBF9D-7434-7045-B459-1CC16472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31E3E-B97E-B548-9017-7380CB8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BB7AAD-4D22-734F-9C86-E7F0C773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FEA17-9B1A-A24C-BB5D-BECE308E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94022-3835-6946-9B13-E117A101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E435ED-7DFE-4341-8CD8-15CAE5922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3E007E-616E-A147-BBE6-78DD1F2B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A5B358-5400-F743-895F-6AD4749A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33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E4B47-47F4-814B-9819-B31EC3E7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2C10A-A70B-0841-904F-2C3A7997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3D9374-29D0-844E-8871-E1054689E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BC2AA3-DB97-F24B-931B-24D7852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7CB68C-54C9-D94D-8B02-C814D96A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6BD7C0-9B24-C64A-A8C2-AC7EFC35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D4CF8-589A-8F48-A372-97FADCC7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627F0E-31D6-9E43-954D-5B9071A1F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3D295F-1B1A-9B48-9105-EA68EDCCF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31E845-170A-DB46-9E3A-9F2C80536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8AC39A-E87D-F44D-9178-0DAF8211F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1DA408-7B90-C24F-97A4-EF93655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F135909-8673-FE45-BE63-954E4459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29D5DAF-B08E-364C-A8A9-399FE293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57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9FD44-646F-444F-A13C-91F8632B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241973-42CB-144C-B2B2-54A4A706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A92EE3-BA12-E44C-9A6A-5FBD7C6C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1144C9-D348-CA47-BD49-0748CFA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09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A5DC1C8-6DAB-364E-947F-726871C2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D3DF45-9109-B64F-B98A-F2FCB03B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736CBE-4CCD-A349-9074-89588DB6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5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58025-4549-FB4D-AD20-DEEB22EB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016629-CDF4-784E-AE57-D05E3FEB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6646D-10A5-5244-8321-AA59E02D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9FF0B2-F81F-104D-B781-C4C1ECDF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7101E-E8AA-464C-9655-23241F37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2A785-944F-774A-A516-826E66D9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F423C-3A38-6C4D-A085-28131DCD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EC3B81-5D66-4640-B4E3-4A12AD8D6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9E428F-01F2-DA47-9D44-5A99EB82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AD8C5B-BCF4-B344-AB40-B55B35DF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CB5656-9AF3-514E-9C4A-7F338878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512E4A-E617-3F4B-A3A6-927B1505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7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3AF746-5A09-4941-80D5-A2905293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5ECD4B-A678-4F42-883A-4DDFF544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99D35-6948-6644-A35D-0FFC5E820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3857-16AF-2E46-9F4F-80E0AF172719}" type="datetimeFigureOut">
              <a:rPr lang="nl-NL" smtClean="0"/>
              <a:t>17-08-2020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6C179-BB3E-0C43-A460-59E664239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0FBE81-502C-9844-8CBB-421D971AB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37DD-28BB-374E-AA4F-F5B8364580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53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zrichtlijnen.nl/" TargetMode="External"/><Relationship Id="rId2" Type="http://schemas.openxmlformats.org/officeDocument/2006/relationships/hyperlink" Target="http://www.therapiehulp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gct.n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DWxaO5D0B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198-DDF0-1D45-9E9E-6CB23709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  <a:latin typeface="Arial" charset="0"/>
                <a:cs typeface="Arial" charset="0"/>
              </a:rPr>
              <a:t>	Cognitieve Gedragstherapie  CGT</a:t>
            </a:r>
            <a:br>
              <a:rPr lang="nl-NL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5EF05-2590-194F-8726-61BC9AAF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>
                <a:cs typeface="Arial" charset="0"/>
              </a:rPr>
              <a:t>G-Schema komt uit de Rationeel Emotieve Therapie van Albert Ellis, is een onderdeel van CGT</a:t>
            </a:r>
          </a:p>
          <a:p>
            <a:pPr marL="0" indent="0">
              <a:buNone/>
              <a:defRPr/>
            </a:pPr>
            <a:endParaRPr lang="nl-NL" dirty="0">
              <a:cs typeface="Arial" charset="0"/>
            </a:endParaRPr>
          </a:p>
          <a:p>
            <a:pPr>
              <a:defRPr/>
            </a:pPr>
            <a:r>
              <a:rPr lang="nl-NL" dirty="0" err="1">
                <a:cs typeface="Arial" charset="0"/>
              </a:rPr>
              <a:t>Gebeurtenis</a:t>
            </a:r>
            <a:r>
              <a:rPr lang="nl-NL" dirty="0" err="1">
                <a:cs typeface="Arial" charset="0"/>
                <a:sym typeface="Wingdings" pitchFamily="2" charset="2"/>
              </a:rPr>
              <a:t>GedachtenGevoelGedrag</a:t>
            </a:r>
            <a:r>
              <a:rPr lang="nl-NL" dirty="0">
                <a:cs typeface="Arial" charset="0"/>
                <a:sym typeface="Wingdings" pitchFamily="2" charset="2"/>
              </a:rPr>
              <a:t>(Gevolgen)</a:t>
            </a:r>
          </a:p>
          <a:p>
            <a:pPr marL="0" indent="0">
              <a:buNone/>
              <a:defRPr/>
            </a:pPr>
            <a:endParaRPr lang="nl-NL" i="1" dirty="0">
              <a:latin typeface="Arial" charset="0"/>
              <a:cs typeface="Arial" charset="0"/>
            </a:endParaRPr>
          </a:p>
          <a:p>
            <a:r>
              <a:rPr lang="nl-NL" dirty="0"/>
              <a:t>Basis: Gedachten </a:t>
            </a:r>
            <a:r>
              <a:rPr lang="nl-NL" dirty="0" err="1"/>
              <a:t>beinvloeden</a:t>
            </a:r>
            <a:r>
              <a:rPr lang="nl-NL" dirty="0"/>
              <a:t> gevoelens en gedrag, G-schema helpt onderscheid te maken tussen de G’s en helpt met feitelijk weergeven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Leren gedachten af te maken en gevoelens te </a:t>
            </a:r>
            <a:r>
              <a:rPr lang="nl-NL" dirty="0" err="1"/>
              <a:t>differentieren</a:t>
            </a:r>
            <a:r>
              <a:rPr lang="nl-NL" dirty="0"/>
              <a:t>: de 5 B’s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435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E9E4F-77A4-BE4C-8905-BC2D303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6" y="352790"/>
            <a:ext cx="10515600" cy="1325563"/>
          </a:xfrm>
        </p:spPr>
        <p:txBody>
          <a:bodyPr/>
          <a:lstStyle/>
          <a:p>
            <a:r>
              <a:rPr lang="nl-NL" dirty="0"/>
              <a:t>Gebeurtenis, waar ben ik, wat gebeurt 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FF61FB-6CE3-9A49-A4D3-B5815445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b="1" dirty="0"/>
              <a:t>Gedachten</a:t>
            </a:r>
            <a:r>
              <a:rPr lang="nl-NL" dirty="0"/>
              <a:t>: wat gaat er door mijn hoofd? Welke gedachten heb ik?</a:t>
            </a:r>
          </a:p>
          <a:p>
            <a:r>
              <a:rPr lang="nl-NL" i="1" dirty="0">
                <a:solidFill>
                  <a:srgbClr val="00B0F0"/>
                </a:solidFill>
              </a:rPr>
              <a:t>Alternatieve gedachten: wat zijn rationele, gepaste en gewenste gedachten</a:t>
            </a:r>
            <a:endParaRPr lang="nl-NL" dirty="0"/>
          </a:p>
          <a:p>
            <a:r>
              <a:rPr lang="nl-NL" b="1" dirty="0"/>
              <a:t>Gevoelens</a:t>
            </a:r>
            <a:r>
              <a:rPr lang="nl-NL" dirty="0"/>
              <a:t>: Hoe voel ik me?</a:t>
            </a:r>
          </a:p>
          <a:p>
            <a:r>
              <a:rPr lang="nl-NL" dirty="0">
                <a:solidFill>
                  <a:srgbClr val="00B0F0"/>
                </a:solidFill>
              </a:rPr>
              <a:t>Hoe had ik me liever gevoeld?</a:t>
            </a:r>
            <a:endParaRPr lang="nl-NL" dirty="0"/>
          </a:p>
          <a:p>
            <a:r>
              <a:rPr lang="nl-NL" b="1" dirty="0"/>
              <a:t>Gedrag</a:t>
            </a:r>
            <a:r>
              <a:rPr lang="nl-NL" dirty="0"/>
              <a:t>: wat doe ik, wat laat ik achterwege?</a:t>
            </a:r>
          </a:p>
          <a:p>
            <a:r>
              <a:rPr lang="nl-NL" dirty="0">
                <a:solidFill>
                  <a:srgbClr val="00B0F0"/>
                </a:solidFill>
              </a:rPr>
              <a:t>Alternatief gedrag: hoe had ik me liever gedragen?</a:t>
            </a:r>
          </a:p>
        </p:txBody>
      </p:sp>
    </p:spTree>
    <p:extLst>
      <p:ext uri="{BB962C8B-B14F-4D97-AF65-F5344CB8AC3E}">
        <p14:creationId xmlns:p14="http://schemas.microsoft.com/office/powerpoint/2010/main" val="118800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6B8C2-F7C9-CD4F-978F-3540ACD5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iets over gedachten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F5CF6-7433-114F-BB29-B9B14D72A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gaan denken over denken: Automatische gedachten zijn gedachten die aan de oppervlakte liggen ‘als vanzelf’, vaak maak je ze niet af</a:t>
            </a:r>
          </a:p>
          <a:p>
            <a:r>
              <a:rPr lang="nl-NL" dirty="0"/>
              <a:t>Kernovertuigingen: wanneer je een automatische gedachte afmaakt kom je bij de kern van deze gedachten. Kernovertuigingen zijn vaak negatief, destructief en absoluut (het is zo).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Stilstaan bij een gedachte betekent afmaken van de automatische gedachte en komen tot de kernovertuiging die gevoel oproept.</a:t>
            </a:r>
          </a:p>
        </p:txBody>
      </p:sp>
    </p:spTree>
    <p:extLst>
      <p:ext uri="{BB962C8B-B14F-4D97-AF65-F5344CB8AC3E}">
        <p14:creationId xmlns:p14="http://schemas.microsoft.com/office/powerpoint/2010/main" val="362487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A60EB-5A85-0B45-BD0F-17F1E577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iets over gevoelens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BBD33-C7A7-1747-B6ED-74242BBA5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Gevoelens kunnen passend of niet passend zijn bij de situatie (objectief bekeken)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Gevoelens kunnen qua aard en intensiteit in overeenstemming zijn met de situatie of niet (objectief bekeken) Wat is aanvaardbaar in een bepaalde situatie?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Gevoelens kunnen gewenst of ongewenst zijn (subjectief bekeken)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43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261A7-7CB5-8F42-90B0-D43AE96B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851975"/>
            <a:ext cx="10845800" cy="739452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Bedenk irrationele en rationele gedachten bij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2AFC6-CA31-6047-BBFB-979812176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Perfectionisme</a:t>
            </a:r>
          </a:p>
          <a:p>
            <a:r>
              <a:rPr lang="nl-NL" dirty="0">
                <a:solidFill>
                  <a:srgbClr val="0432FF"/>
                </a:solidFill>
              </a:rPr>
              <a:t>Rampdenken</a:t>
            </a:r>
          </a:p>
          <a:p>
            <a:r>
              <a:rPr lang="nl-NL" dirty="0">
                <a:solidFill>
                  <a:srgbClr val="0432FF"/>
                </a:solidFill>
              </a:rPr>
              <a:t>Lage frustratie tolerantie</a:t>
            </a:r>
          </a:p>
          <a:p>
            <a:r>
              <a:rPr lang="nl-NL" dirty="0">
                <a:solidFill>
                  <a:srgbClr val="0432FF"/>
                </a:solidFill>
              </a:rPr>
              <a:t>Liefdesjunk</a:t>
            </a:r>
          </a:p>
          <a:p>
            <a:r>
              <a:rPr lang="nl-NL" dirty="0">
                <a:solidFill>
                  <a:srgbClr val="0432FF"/>
                </a:solidFill>
              </a:rPr>
              <a:t>Moralist</a:t>
            </a:r>
          </a:p>
          <a:p>
            <a:r>
              <a:rPr lang="nl-NL" dirty="0">
                <a:solidFill>
                  <a:srgbClr val="0432FF"/>
                </a:solidFill>
              </a:rPr>
              <a:t>Rechtvaardigheidsgevoel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F5AF9A-0A1A-164E-8674-624C1C61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537" y="1490822"/>
            <a:ext cx="2955987" cy="17735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E9F8BF-6498-6348-B491-82172351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55" y="5217825"/>
            <a:ext cx="2476445" cy="164493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986E77-52BB-A44B-893E-5F5AAC7A1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8849" y="3316853"/>
            <a:ext cx="2605128" cy="16561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7AA2DBC-A2F0-8B4B-8C68-632B1DE25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461" y="5077849"/>
            <a:ext cx="3330388" cy="17849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7FA8BB-7D67-2B4F-8269-B9E627622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4631" y="1750765"/>
            <a:ext cx="2804865" cy="1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0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69505-532C-AB48-B428-F9FDDCED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Perfectionisme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B8BDF-3520-E54E-94A9-E7FDD890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839682"/>
            <a:ext cx="109782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Ik moet perfect zijn….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Ik mag geen fouten maken…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432FF"/>
                </a:solidFill>
              </a:rPr>
              <a:t>Als ik een fout maak, dan faal ik, val ik door de mand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5E7A34-A15D-B14E-B5BF-0917C86B6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39" y="3905023"/>
            <a:ext cx="3857171" cy="29529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F09C1E-45EE-D440-8D62-28D25259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225" y="0"/>
            <a:ext cx="2642774" cy="37392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D90707-6F3E-9E4A-8D99-9505AF04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8" y="3905022"/>
            <a:ext cx="4445692" cy="295297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E4CC54A-B0F6-CA40-9614-DD486FCC7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5050" y="4525051"/>
            <a:ext cx="3512242" cy="23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F3506-919A-DE42-AD9F-E9D011BB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57170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Rampdenken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0862876-CF9C-CD49-80DD-442D2AAF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Dat lukt me nooit, dit is verschrikkelijk…</a:t>
            </a:r>
          </a:p>
          <a:p>
            <a:r>
              <a:rPr lang="nl-NL" dirty="0">
                <a:solidFill>
                  <a:srgbClr val="0432FF"/>
                </a:solidFill>
              </a:rPr>
              <a:t>Oh wat een ramp….</a:t>
            </a:r>
          </a:p>
          <a:p>
            <a:r>
              <a:rPr lang="nl-NL" dirty="0">
                <a:solidFill>
                  <a:srgbClr val="0432FF"/>
                </a:solidFill>
              </a:rPr>
              <a:t>Zie je wel, het gaat ook altijd fout…</a:t>
            </a:r>
          </a:p>
          <a:p>
            <a:r>
              <a:rPr lang="nl-NL" dirty="0">
                <a:solidFill>
                  <a:srgbClr val="0432FF"/>
                </a:solidFill>
              </a:rPr>
              <a:t>De fatale fantasie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CAEE8D-846B-FA4A-8EE2-94C0B4A27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884" y="3375477"/>
            <a:ext cx="5477632" cy="32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AD5AA-B921-B345-8221-2D39BD5B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50740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Lage frustratie tolerantie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BB2A527C-AD41-8B4A-99CF-BB541568F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Zie je wel, dat heb ik weer…</a:t>
            </a:r>
          </a:p>
          <a:p>
            <a:r>
              <a:rPr lang="nl-NL" dirty="0">
                <a:solidFill>
                  <a:srgbClr val="0432FF"/>
                </a:solidFill>
              </a:rPr>
              <a:t>Dit moet mij weer overkomen…</a:t>
            </a:r>
          </a:p>
          <a:p>
            <a:r>
              <a:rPr lang="nl-NL" dirty="0">
                <a:solidFill>
                  <a:srgbClr val="0432FF"/>
                </a:solidFill>
              </a:rPr>
              <a:t>Ik kan niet tegen kritiek..</a:t>
            </a:r>
          </a:p>
          <a:p>
            <a:r>
              <a:rPr lang="nl-NL" dirty="0">
                <a:solidFill>
                  <a:srgbClr val="0432FF"/>
                </a:solidFill>
              </a:rPr>
              <a:t>Dat is veel te moeilijk voor mij….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149DB95-ED94-7040-95A7-EAAB9911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4" y="4163786"/>
            <a:ext cx="5192486" cy="257991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BAD5C7-12BA-1548-A3D6-8F0A0C00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88" y="1943100"/>
            <a:ext cx="5232684" cy="33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02E47-0808-A942-AC3C-DFB73E77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41095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Liefdesjunk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9A7E609-7AFA-AD41-8AB3-9F1E78C6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Het is verschrikkelijk als mensen mij afwijzen</a:t>
            </a:r>
          </a:p>
          <a:p>
            <a:r>
              <a:rPr lang="nl-NL" dirty="0">
                <a:solidFill>
                  <a:srgbClr val="0432FF"/>
                </a:solidFill>
              </a:rPr>
              <a:t>Iedereen moet mij aardig vinden</a:t>
            </a:r>
          </a:p>
          <a:p>
            <a:r>
              <a:rPr lang="nl-NL" dirty="0">
                <a:solidFill>
                  <a:srgbClr val="0432FF"/>
                </a:solidFill>
              </a:rPr>
              <a:t>Ik zeg maar niets, want anders krijgen we ruzie en kunnen we niet meer samenwerken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7A22B28-85C6-0847-928D-C8C342BC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3824230"/>
            <a:ext cx="5660571" cy="30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06E4E-4A9B-6849-B786-84916083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3"/>
            <a:ext cx="10845800" cy="459184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Moralist, rechtvaardigheidsgevoel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C0CAEF-4851-B141-8B56-905E261B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Eisen aan anderen en de wereld</a:t>
            </a:r>
          </a:p>
          <a:p>
            <a:r>
              <a:rPr lang="nl-NL" dirty="0">
                <a:solidFill>
                  <a:srgbClr val="0432FF"/>
                </a:solidFill>
              </a:rPr>
              <a:t>Er gaat zoveel fout in de huisartsenwereld, dat mag toch niet</a:t>
            </a:r>
          </a:p>
          <a:p>
            <a:r>
              <a:rPr lang="nl-NL" dirty="0">
                <a:solidFill>
                  <a:srgbClr val="0432FF"/>
                </a:solidFill>
              </a:rPr>
              <a:t>Collega’s moeten altijd fair met elkaar omgaan</a:t>
            </a:r>
          </a:p>
          <a:p>
            <a:r>
              <a:rPr lang="nl-NL" dirty="0">
                <a:solidFill>
                  <a:srgbClr val="0432FF"/>
                </a:solidFill>
              </a:rPr>
              <a:t>Mensen moeten zich houden aan afspraken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D8E6DF-0E82-CE47-9F70-F94C814B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486" y="3419308"/>
            <a:ext cx="4884964" cy="34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D77639D-1053-D64B-ACD3-61783026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F597B-2896-6343-B5EA-9A072166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Waarom G-schema voor aios?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C24E1-1309-884E-95EA-137B0906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Handzame techniek om in beperkte tijd probleem te verhelderen en mee te kunnen geven om zelf verder mee te oefenen.</a:t>
            </a:r>
            <a:endParaRPr lang="nl-NL" dirty="0">
              <a:solidFill>
                <a:srgbClr val="00B0F0"/>
              </a:solidFill>
            </a:endParaRPr>
          </a:p>
          <a:p>
            <a:r>
              <a:rPr lang="nl-NL" dirty="0">
                <a:solidFill>
                  <a:srgbClr val="0432FF"/>
                </a:solidFill>
              </a:rPr>
              <a:t>Aangezet tot samenwerking POH-GGZ; om supervisie kunnen geven aan POH GGZ moet je iets afweten van de verschillende aspecten van hun begeleiding.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B38C10-D1FC-434A-AD80-A1BF1C23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547"/>
            <a:ext cx="2879271" cy="21594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085204F-747B-9F41-BD39-B5D4CEE0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1" y="43852"/>
            <a:ext cx="3058886" cy="22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676B7-EE6B-2D4B-BCCB-45C43D34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365125"/>
            <a:ext cx="10749643" cy="1325563"/>
          </a:xfrm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Meer lezen…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5571B6-A073-674A-9D40-2AD0F038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psychotherapie.nl</a:t>
            </a: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(uitleg over therapieën)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www.ggzstandaarden.nl</a:t>
            </a: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www.vgct.nl</a:t>
            </a:r>
            <a:r>
              <a:rPr lang="nl-NL" altLang="nl-NL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u="sng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www.gedachtenuitpluizen.nl</a:t>
            </a:r>
            <a:endParaRPr lang="nl-NL" altLang="nl-NL" u="sng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Boeken: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Henriette van der Horst en Jim van Os: ‘De dokter en de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patient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met psychische problemen’, 2019 EAN 978903682135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Theo IJzermans en Coen </a:t>
            </a:r>
            <a:r>
              <a:rPr lang="nl-NL" altLang="nl-NL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Dirkx</a:t>
            </a:r>
            <a:r>
              <a:rPr lang="nl-NL" altLang="nl-NL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‘Beren op de weg, spinsels in je hoofd’, 2009, EAN 978905871300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04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 en Evaluatie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4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30B59-C8C4-F74C-82BF-D28214B0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6201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nl-NL" dirty="0">
                <a:solidFill>
                  <a:srgbClr val="FF0000"/>
                </a:solidFill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AC935-8CC8-634B-8FBF-34730EC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Wijsheid van oude filosofen waaronder </a:t>
            </a:r>
            <a:r>
              <a:rPr lang="nl-NL" altLang="nl-NL" dirty="0" err="1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Epictetus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(60 na Christus)</a:t>
            </a:r>
            <a:endParaRPr lang="nl-NL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rgbClr val="0432FF"/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0432FF"/>
                </a:solidFill>
              </a:rPr>
              <a:t>Het zijn niet de dingen zelf die ons verstoren, maar onze gedachten over de dingen.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EA4455-EBC3-B240-9FCA-D338F1B89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99" y="3755572"/>
            <a:ext cx="8283195" cy="33226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BE3CBC-9EE5-E54F-8657-8FF7373A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615" y="3297573"/>
            <a:ext cx="2334629" cy="33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67CF3-2EBF-9344-956A-CB1FDEE7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Wetenschap……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D4BCC-1EE2-6C43-8C60-6AB5A6E3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altLang="nl-NL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CGT is goed onderzocht en gevalideerd bij aantal stoornissen zoals angst, stemming, </a:t>
            </a:r>
            <a:r>
              <a:rPr lang="nl-NL" altLang="nl-NL" dirty="0" err="1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somatoforme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stoornissen, eetstoornissen en ADHS en ASS</a:t>
            </a:r>
          </a:p>
          <a:p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Symptoomverlichting door de </a:t>
            </a:r>
            <a:r>
              <a:rPr lang="nl-NL" altLang="nl-NL" i="1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inhoud</a:t>
            </a: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van de gedachten te veranderen door de inhoud uit te dagen, gedachten te leren afmaken (kernovertuigingen te signaleren en bij te stellen)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78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979AD-5E83-DF40-A14F-CCF68CC9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nl-NL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nl-NL" altLang="nl-NL" sz="49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Gedachten uitpluizen</a:t>
            </a:r>
            <a:br>
              <a:rPr lang="en-US" altLang="nl-NL" dirty="0">
                <a:ea typeface="ＭＳ Ｐゴシック" panose="020B0600070205080204" pitchFamily="34" charset="-128"/>
              </a:rPr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A3F65-00CF-5342-B796-E3D5B84C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endParaRPr lang="en-US" altLang="nl-NL" dirty="0">
              <a:solidFill>
                <a:srgbClr val="0432FF"/>
              </a:solidFill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nl-NL" altLang="nl-NL" dirty="0">
                <a:solidFill>
                  <a:srgbClr val="0432FF"/>
                </a:solidFill>
                <a:ea typeface="ＭＳ Ｐゴシック" panose="020B0600070205080204" pitchFamily="34" charset="-128"/>
              </a:rPr>
              <a:t>Filmpje voor de patiënt…</a:t>
            </a:r>
          </a:p>
          <a:p>
            <a:pPr marL="457200" indent="-457200">
              <a:buNone/>
            </a:pPr>
            <a:r>
              <a:rPr lang="en-US" altLang="nl-NL" dirty="0">
                <a:ea typeface="ＭＳ Ｐゴシック" panose="020B0600070205080204" pitchFamily="34" charset="-128"/>
              </a:rPr>
              <a:t> </a:t>
            </a:r>
          </a:p>
          <a:p>
            <a:pPr marL="457200" indent="-457200">
              <a:buNone/>
            </a:pPr>
            <a:r>
              <a:rPr lang="en-US" altLang="nl-NL" dirty="0">
                <a:ea typeface="ＭＳ Ｐゴシック" panose="020B0600070205080204" pitchFamily="34" charset="-128"/>
                <a:hlinkClick r:id="rId2"/>
              </a:rPr>
              <a:t>https://www.youtube.com/watch?v=0DWxaO5D0Bs</a:t>
            </a:r>
            <a:endParaRPr lang="en-US" altLang="nl-NL" dirty="0">
              <a:ea typeface="ＭＳ Ｐゴシック" panose="020B0600070205080204" pitchFamily="34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46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B5526-036A-514A-874D-564513EB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Jouw eigen gedachten….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712038-03FE-CC41-BC6E-C51031C3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432FF"/>
                </a:solidFill>
              </a:rPr>
              <a:t>Wie wil voorbeelden noemen van eigen irrationele gedachten?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D81EAE-3E0F-7B40-A6EC-2026EF7C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164" y="3079376"/>
            <a:ext cx="5524088" cy="3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40D7F8-2041-7A44-9DC5-2D710CA7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gebeurt hier, Wat denk je, Wat voel je?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BE99440-CA60-824B-8888-7607070E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0" y="1248032"/>
            <a:ext cx="9452243" cy="56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>
            <a:extLst>
              <a:ext uri="{FF2B5EF4-FFF2-40B4-BE49-F238E27FC236}">
                <a16:creationId xmlns:a16="http://schemas.microsoft.com/office/drawing/2014/main" id="{2E694832-E12B-2243-A9D4-13FBD605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85" y="947057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vak 1">
            <a:extLst>
              <a:ext uri="{FF2B5EF4-FFF2-40B4-BE49-F238E27FC236}">
                <a16:creationId xmlns:a16="http://schemas.microsoft.com/office/drawing/2014/main" id="{02EA1198-55C0-F14F-BA7C-E774D305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3529"/>
            <a:ext cx="10156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nl-NL" sz="3600" b="1" dirty="0">
                <a:solidFill>
                  <a:srgbClr val="FF0000"/>
                </a:solidFill>
                <a:latin typeface="Arial" panose="020B0604020202020204" pitchFamily="34" charset="0"/>
              </a:rPr>
              <a:t>4 G’s</a:t>
            </a:r>
          </a:p>
        </p:txBody>
      </p:sp>
    </p:spTree>
    <p:extLst>
      <p:ext uri="{BB962C8B-B14F-4D97-AF65-F5344CB8AC3E}">
        <p14:creationId xmlns:p14="http://schemas.microsoft.com/office/powerpoint/2010/main" val="5248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D8751-A199-B14F-BB32-4077D9D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845800" cy="410959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4G’s uitwerken en gedachten uitdagen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09C7ED-D59A-AC42-A1B2-6A26C909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8"/>
            <a:ext cx="1143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 Gebeurtenis die het ongewenst gevoel en gedrag oproept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2) Gevoel (boos, bedroefd, bang, blij en beschaamd) en het gedrag wat opgeroepen wordt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3) Gedachten? En de evaluatie daarvan? Helpend of belemmerend?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4) Gewenst gedrag gevoel? Is het passend of niet, heeft het gevolgen (korte en lange termijn) Hoe zou je het graag willen? (reëel!)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5) Irrationele gedachten uitdagen, kloppen ze wel?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6) Vervang de irrationele gedachten</a:t>
            </a:r>
          </a:p>
          <a:p>
            <a:pPr marL="0" indent="0">
              <a:buNone/>
            </a:pPr>
            <a:r>
              <a:rPr lang="nl-NL" altLang="nl-NL" dirty="0">
                <a:solidFill>
                  <a:srgbClr val="0432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7) Test het uit, oefenen met nieuw gedrag</a:t>
            </a:r>
          </a:p>
          <a:p>
            <a:pPr marL="0" indent="0">
              <a:buNone/>
            </a:pPr>
            <a:endParaRPr lang="nl-NL" altLang="nl-NL" dirty="0">
              <a:solidFill>
                <a:srgbClr val="0432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altLang="nl-NL" dirty="0">
              <a:solidFill>
                <a:srgbClr val="0432FF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83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852</Words>
  <Application>Microsoft Macintosh PowerPoint</Application>
  <PresentationFormat>Breedbeeld</PresentationFormat>
  <Paragraphs>112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 Cognitieve Gedragstherapie  CGT </vt:lpstr>
      <vt:lpstr>Waarom G-schema voor aios?</vt:lpstr>
      <vt:lpstr> </vt:lpstr>
      <vt:lpstr>Wetenschap……</vt:lpstr>
      <vt:lpstr> Gedachten uitpluizen </vt:lpstr>
      <vt:lpstr>Jouw eigen gedachten….</vt:lpstr>
      <vt:lpstr>Wat gebeurt hier, Wat denk je, Wat voel je?</vt:lpstr>
      <vt:lpstr>PowerPoint-presentatie</vt:lpstr>
      <vt:lpstr>4G’s uitwerken en gedachten uitdagen</vt:lpstr>
      <vt:lpstr>Gebeurtenis, waar ben ik, wat gebeurt er?</vt:lpstr>
      <vt:lpstr>Nog iets over gedachten</vt:lpstr>
      <vt:lpstr>Nog iets over gevoelens</vt:lpstr>
      <vt:lpstr>Bedenk irrationele en rationele gedachten bij</vt:lpstr>
      <vt:lpstr>Perfectionisme</vt:lpstr>
      <vt:lpstr>Rampdenken</vt:lpstr>
      <vt:lpstr>Lage frustratie tolerantie</vt:lpstr>
      <vt:lpstr>Liefdesjunk</vt:lpstr>
      <vt:lpstr>Moralist, rechtvaardigheidsgevoel</vt:lpstr>
      <vt:lpstr>PowerPoint-presentatie</vt:lpstr>
      <vt:lpstr>Meer lezen…</vt:lpstr>
      <vt:lpstr>Afronding en Evaluatie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Cognitieve Gedragstherapie  CGT </dc:title>
  <dc:creator>Anouk Bogers</dc:creator>
  <cp:lastModifiedBy>Anouk Bogers</cp:lastModifiedBy>
  <cp:revision>16</cp:revision>
  <dcterms:created xsi:type="dcterms:W3CDTF">2020-06-16T14:25:48Z</dcterms:created>
  <dcterms:modified xsi:type="dcterms:W3CDTF">2020-08-17T15:36:57Z</dcterms:modified>
</cp:coreProperties>
</file>